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9"/>
  </p:notesMasterIdLst>
  <p:sldIdLst>
    <p:sldId id="256" r:id="rId2"/>
    <p:sldId id="257" r:id="rId3"/>
    <p:sldId id="259" r:id="rId4"/>
    <p:sldId id="261" r:id="rId5"/>
    <p:sldId id="268" r:id="rId6"/>
    <p:sldId id="263" r:id="rId7"/>
    <p:sldId id="271" r:id="rId8"/>
    <p:sldId id="272" r:id="rId9"/>
    <p:sldId id="264" r:id="rId10"/>
    <p:sldId id="266" r:id="rId11"/>
    <p:sldId id="267" r:id="rId12"/>
    <p:sldId id="273" r:id="rId13"/>
    <p:sldId id="269" r:id="rId14"/>
    <p:sldId id="270" r:id="rId15"/>
    <p:sldId id="260" r:id="rId16"/>
    <p:sldId id="265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D7F190-BDDE-51C6-BF21-A7AFD2B2FDDD}" v="1159" dt="2026-02-22T21:50:59.058"/>
    <p1510:client id="{EB177979-2C8A-19A2-96F0-4760D01178CC}" v="404" dt="2026-02-22T22:34:20.391"/>
    <p1510:client id="{FD62A109-CE7C-A54C-F2ED-81470345B4AC}" v="624" dt="2026-02-22T16:10:53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z Faruki (2305668)" userId="S::2305668@student.uwtsd.ac.uk::b186f114-0dec-4566-96db-b7fc659da5d0" providerId="AD" clId="Web-{EB177979-2C8A-19A2-96F0-4760D01178CC}"/>
    <pc:docChg chg="addSld modSld">
      <pc:chgData name="Ifaz Faruki (2305668)" userId="S::2305668@student.uwtsd.ac.uk::b186f114-0dec-4566-96db-b7fc659da5d0" providerId="AD" clId="Web-{EB177979-2C8A-19A2-96F0-4760D01178CC}" dt="2026-02-22T22:34:20.094" v="453" actId="20577"/>
      <pc:docMkLst>
        <pc:docMk/>
      </pc:docMkLst>
      <pc:sldChg chg="modSp">
        <pc:chgData name="Ifaz Faruki (2305668)" userId="S::2305668@student.uwtsd.ac.uk::b186f114-0dec-4566-96db-b7fc659da5d0" providerId="AD" clId="Web-{EB177979-2C8A-19A2-96F0-4760D01178CC}" dt="2026-02-22T22:04:34.032" v="75" actId="20577"/>
        <pc:sldMkLst>
          <pc:docMk/>
          <pc:sldMk cId="3557088332" sldId="259"/>
        </pc:sldMkLst>
        <pc:spChg chg="mod">
          <ac:chgData name="Ifaz Faruki (2305668)" userId="S::2305668@student.uwtsd.ac.uk::b186f114-0dec-4566-96db-b7fc659da5d0" providerId="AD" clId="Web-{EB177979-2C8A-19A2-96F0-4760D01178CC}" dt="2026-02-22T22:04:34.032" v="75" actId="20577"/>
          <ac:spMkLst>
            <pc:docMk/>
            <pc:sldMk cId="3557088332" sldId="259"/>
            <ac:spMk id="3" creationId="{CD72629E-6C5C-24C8-14CE-D721B0BD4741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33:13.592" v="436" actId="20577"/>
        <pc:sldMkLst>
          <pc:docMk/>
          <pc:sldMk cId="2479934298" sldId="260"/>
        </pc:sldMkLst>
        <pc:spChg chg="mod">
          <ac:chgData name="Ifaz Faruki (2305668)" userId="S::2305668@student.uwtsd.ac.uk::b186f114-0dec-4566-96db-b7fc659da5d0" providerId="AD" clId="Web-{EB177979-2C8A-19A2-96F0-4760D01178CC}" dt="2026-02-22T22:33:13.592" v="436" actId="20577"/>
          <ac:spMkLst>
            <pc:docMk/>
            <pc:sldMk cId="2479934298" sldId="260"/>
            <ac:spMk id="3" creationId="{5F481F37-E592-00C8-B420-7F0726BD1527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07:32.857" v="118" actId="20577"/>
        <pc:sldMkLst>
          <pc:docMk/>
          <pc:sldMk cId="645262402" sldId="261"/>
        </pc:sldMkLst>
        <pc:spChg chg="mod">
          <ac:chgData name="Ifaz Faruki (2305668)" userId="S::2305668@student.uwtsd.ac.uk::b186f114-0dec-4566-96db-b7fc659da5d0" providerId="AD" clId="Web-{EB177979-2C8A-19A2-96F0-4760D01178CC}" dt="2026-02-22T22:07:32.857" v="118" actId="20577"/>
          <ac:spMkLst>
            <pc:docMk/>
            <pc:sldMk cId="645262402" sldId="261"/>
            <ac:spMk id="3" creationId="{A15D7BAB-67BA-7FA9-E852-C60605C67714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4:36.167" v="206" actId="20577"/>
        <pc:sldMkLst>
          <pc:docMk/>
          <pc:sldMk cId="2833785449" sldId="263"/>
        </pc:sldMkLst>
        <pc:spChg chg="mod">
          <ac:chgData name="Ifaz Faruki (2305668)" userId="S::2305668@student.uwtsd.ac.uk::b186f114-0dec-4566-96db-b7fc659da5d0" providerId="AD" clId="Web-{EB177979-2C8A-19A2-96F0-4760D01178CC}" dt="2026-02-22T22:14:36.167" v="206" actId="20577"/>
          <ac:spMkLst>
            <pc:docMk/>
            <pc:sldMk cId="2833785449" sldId="263"/>
            <ac:spMk id="3" creationId="{9E278D84-1037-6B7B-BD66-0057901A8E2F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3:22.924" v="271" actId="20577"/>
        <pc:sldMkLst>
          <pc:docMk/>
          <pc:sldMk cId="1353153786" sldId="264"/>
        </pc:sldMkLst>
        <pc:spChg chg="mod">
          <ac:chgData name="Ifaz Faruki (2305668)" userId="S::2305668@student.uwtsd.ac.uk::b186f114-0dec-4566-96db-b7fc659da5d0" providerId="AD" clId="Web-{EB177979-2C8A-19A2-96F0-4760D01178CC}" dt="2026-02-22T22:23:22.924" v="271" actId="20577"/>
          <ac:spMkLst>
            <pc:docMk/>
            <pc:sldMk cId="1353153786" sldId="264"/>
            <ac:spMk id="3" creationId="{BFE1F452-CC8B-C2B4-CD52-3D97ED64730B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33:57.140" v="443" actId="20577"/>
        <pc:sldMkLst>
          <pc:docMk/>
          <pc:sldMk cId="371182107" sldId="265"/>
        </pc:sldMkLst>
        <pc:spChg chg="mod">
          <ac:chgData name="Ifaz Faruki (2305668)" userId="S::2305668@student.uwtsd.ac.uk::b186f114-0dec-4566-96db-b7fc659da5d0" providerId="AD" clId="Web-{EB177979-2C8A-19A2-96F0-4760D01178CC}" dt="2026-02-22T22:33:57.140" v="443" actId="20577"/>
          <ac:spMkLst>
            <pc:docMk/>
            <pc:sldMk cId="371182107" sldId="265"/>
            <ac:spMk id="3" creationId="{E51FF2F9-F585-D4E9-D330-A4C9D97F2742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6:06.302" v="328" actId="20577"/>
        <pc:sldMkLst>
          <pc:docMk/>
          <pc:sldMk cId="3996544908" sldId="266"/>
        </pc:sldMkLst>
        <pc:spChg chg="mod">
          <ac:chgData name="Ifaz Faruki (2305668)" userId="S::2305668@student.uwtsd.ac.uk::b186f114-0dec-4566-96db-b7fc659da5d0" providerId="AD" clId="Web-{EB177979-2C8A-19A2-96F0-4760D01178CC}" dt="2026-02-22T22:26:06.302" v="328" actId="20577"/>
          <ac:spMkLst>
            <pc:docMk/>
            <pc:sldMk cId="3996544908" sldId="266"/>
            <ac:spMk id="3" creationId="{A052B097-C4AD-4FCD-B89C-0108B316A951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8:09.390" v="383" actId="20577"/>
        <pc:sldMkLst>
          <pc:docMk/>
          <pc:sldMk cId="1298151533" sldId="267"/>
        </pc:sldMkLst>
        <pc:spChg chg="mod">
          <ac:chgData name="Ifaz Faruki (2305668)" userId="S::2305668@student.uwtsd.ac.uk::b186f114-0dec-4566-96db-b7fc659da5d0" providerId="AD" clId="Web-{EB177979-2C8A-19A2-96F0-4760D01178CC}" dt="2026-02-22T22:28:09.390" v="383" actId="20577"/>
          <ac:spMkLst>
            <pc:docMk/>
            <pc:sldMk cId="1298151533" sldId="267"/>
            <ac:spMk id="3" creationId="{CC75AA07-F49E-800E-4844-7236AB473425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2:07.879" v="183" actId="20577"/>
        <pc:sldMkLst>
          <pc:docMk/>
          <pc:sldMk cId="3163985623" sldId="268"/>
        </pc:sldMkLst>
        <pc:spChg chg="mod">
          <ac:chgData name="Ifaz Faruki (2305668)" userId="S::2305668@student.uwtsd.ac.uk::b186f114-0dec-4566-96db-b7fc659da5d0" providerId="AD" clId="Web-{EB177979-2C8A-19A2-96F0-4760D01178CC}" dt="2026-02-22T22:12:07.879" v="183" actId="20577"/>
          <ac:spMkLst>
            <pc:docMk/>
            <pc:sldMk cId="3163985623" sldId="268"/>
            <ac:spMk id="3" creationId="{E68DB7B7-F099-9CCF-2378-7263D546C5AA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7:05.235" v="230" actId="20577"/>
        <pc:sldMkLst>
          <pc:docMk/>
          <pc:sldMk cId="615618857" sldId="271"/>
        </pc:sldMkLst>
        <pc:spChg chg="mod">
          <ac:chgData name="Ifaz Faruki (2305668)" userId="S::2305668@student.uwtsd.ac.uk::b186f114-0dec-4566-96db-b7fc659da5d0" providerId="AD" clId="Web-{EB177979-2C8A-19A2-96F0-4760D01178CC}" dt="2026-02-22T22:17:05.235" v="230" actId="20577"/>
          <ac:spMkLst>
            <pc:docMk/>
            <pc:sldMk cId="615618857" sldId="271"/>
            <ac:spMk id="3" creationId="{197075BB-3826-895A-306B-2A4E44348F57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18:16.472" v="242" actId="20577"/>
        <pc:sldMkLst>
          <pc:docMk/>
          <pc:sldMk cId="1519305127" sldId="272"/>
        </pc:sldMkLst>
        <pc:spChg chg="mod">
          <ac:chgData name="Ifaz Faruki (2305668)" userId="S::2305668@student.uwtsd.ac.uk::b186f114-0dec-4566-96db-b7fc659da5d0" providerId="AD" clId="Web-{EB177979-2C8A-19A2-96F0-4760D01178CC}" dt="2026-02-22T22:18:16.472" v="242" actId="20577"/>
          <ac:spMkLst>
            <pc:docMk/>
            <pc:sldMk cId="1519305127" sldId="272"/>
            <ac:spMk id="6" creationId="{10416B6C-95E3-0B2A-DAE2-534DE0F58FC6}"/>
          </ac:spMkLst>
        </pc:spChg>
      </pc:sldChg>
      <pc:sldChg chg="modSp">
        <pc:chgData name="Ifaz Faruki (2305668)" userId="S::2305668@student.uwtsd.ac.uk::b186f114-0dec-4566-96db-b7fc659da5d0" providerId="AD" clId="Web-{EB177979-2C8A-19A2-96F0-4760D01178CC}" dt="2026-02-22T22:29:31.207" v="409" actId="20577"/>
        <pc:sldMkLst>
          <pc:docMk/>
          <pc:sldMk cId="3877544103" sldId="273"/>
        </pc:sldMkLst>
        <pc:spChg chg="mod">
          <ac:chgData name="Ifaz Faruki (2305668)" userId="S::2305668@student.uwtsd.ac.uk::b186f114-0dec-4566-96db-b7fc659da5d0" providerId="AD" clId="Web-{EB177979-2C8A-19A2-96F0-4760D01178CC}" dt="2026-02-22T22:29:31.207" v="409" actId="20577"/>
          <ac:spMkLst>
            <pc:docMk/>
            <pc:sldMk cId="3877544103" sldId="273"/>
            <ac:spMk id="3" creationId="{EC0D4304-9D2E-FC80-CB03-0AAF70E3B6A9}"/>
          </ac:spMkLst>
        </pc:spChg>
      </pc:sldChg>
      <pc:sldChg chg="modSp add replId">
        <pc:chgData name="Ifaz Faruki (2305668)" userId="S::2305668@student.uwtsd.ac.uk::b186f114-0dec-4566-96db-b7fc659da5d0" providerId="AD" clId="Web-{EB177979-2C8A-19A2-96F0-4760D01178CC}" dt="2026-02-22T22:34:20.094" v="453" actId="20577"/>
        <pc:sldMkLst>
          <pc:docMk/>
          <pc:sldMk cId="485945888" sldId="274"/>
        </pc:sldMkLst>
        <pc:spChg chg="mod">
          <ac:chgData name="Ifaz Faruki (2305668)" userId="S::2305668@student.uwtsd.ac.uk::b186f114-0dec-4566-96db-b7fc659da5d0" providerId="AD" clId="Web-{EB177979-2C8A-19A2-96F0-4760D01178CC}" dt="2026-02-22T22:34:03.031" v="445" actId="20577"/>
          <ac:spMkLst>
            <pc:docMk/>
            <pc:sldMk cId="485945888" sldId="274"/>
            <ac:spMk id="2" creationId="{0ED63890-B536-949F-F317-A592C7AE960A}"/>
          </ac:spMkLst>
        </pc:spChg>
        <pc:spChg chg="mod">
          <ac:chgData name="Ifaz Faruki (2305668)" userId="S::2305668@student.uwtsd.ac.uk::b186f114-0dec-4566-96db-b7fc659da5d0" providerId="AD" clId="Web-{EB177979-2C8A-19A2-96F0-4760D01178CC}" dt="2026-02-22T22:34:20.094" v="453" actId="20577"/>
          <ac:spMkLst>
            <pc:docMk/>
            <pc:sldMk cId="485945888" sldId="274"/>
            <ac:spMk id="3" creationId="{118C3E1C-5A3F-7EC3-5F80-6A605ACF29A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46C45-44CE-401C-920F-EE5D8F793C6F}" type="datetimeFigureOut">
              <a:t>2/22/2026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AA1CA-17D9-4E51-A4AB-AFDBCD08A1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949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ff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AA1CA-17D9-4E51-A4AB-AFDBCD08A1CA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2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621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895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62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189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461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669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80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054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034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87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19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37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26895269.2024.2443753" TargetMode="External"/><Relationship Id="rId3" Type="http://schemas.openxmlformats.org/officeDocument/2006/relationships/hyperlink" Target="https://www.tandfonline.com/doi/full/10.1080/26895269.2024.2334499#d1e190" TargetMode="External"/><Relationship Id="rId7" Type="http://schemas.openxmlformats.org/officeDocument/2006/relationships/hyperlink" Target="https://doi.org/10.1080/26895269.2023.2280167" TargetMode="External"/><Relationship Id="rId12" Type="http://schemas.openxmlformats.org/officeDocument/2006/relationships/hyperlink" Target="https://www.thelancet.com/journals/eclinm/article/PIIS2589-5370(25)00390-6/fulltex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0328855221121097" TargetMode="External"/><Relationship Id="rId11" Type="http://schemas.openxmlformats.org/officeDocument/2006/relationships/hyperlink" Target="https://doi.org/10.1080/26895269.2025.2487015" TargetMode="External"/><Relationship Id="rId5" Type="http://schemas.openxmlformats.org/officeDocument/2006/relationships/hyperlink" Target="https://doi.org/10.1007/s00127-021-02036-6" TargetMode="External"/><Relationship Id="rId10" Type="http://schemas.openxmlformats.org/officeDocument/2006/relationships/hyperlink" Target="https://doi.org/10.1111/jopy.12745" TargetMode="External"/><Relationship Id="rId4" Type="http://schemas.openxmlformats.org/officeDocument/2006/relationships/hyperlink" Target="https://doi.org/10.1080/15532739.2019.1651684" TargetMode="External"/><Relationship Id="rId9" Type="http://schemas.openxmlformats.org/officeDocument/2006/relationships/hyperlink" Target="https://doi.org/10.3389/fpubh.2022.1045714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cademic.oup.com/bjc/article/62/4/1000/6370239" TargetMode="External"/><Relationship Id="rId3" Type="http://schemas.openxmlformats.org/officeDocument/2006/relationships/hyperlink" Target="https://www.crimeandjustice.org.uk/sites/default/files/PSJ%20233%2C%20Transgender%20prisoners.pdf" TargetMode="External"/><Relationship Id="rId7" Type="http://schemas.openxmlformats.org/officeDocument/2006/relationships/hyperlink" Target="https://doi.org/10.1093/jsxmed/qdaf026" TargetMode="External"/><Relationship Id="rId2" Type="http://schemas.openxmlformats.org/officeDocument/2006/relationships/hyperlink" Target="https://www.tandfonline.com/doi/full/10.1080/26895269.2024.2440856#abstrac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9/jchc.21.12.0132" TargetMode="External"/><Relationship Id="rId11" Type="http://schemas.openxmlformats.org/officeDocument/2006/relationships/hyperlink" Target="https://www.sciencedirect.com/science/article/pii/S0047235225001795" TargetMode="External"/><Relationship Id="rId5" Type="http://schemas.openxmlformats.org/officeDocument/2006/relationships/hyperlink" Target="https://www.gov.uk/government/news/new-transgender-prisoner-policy-comes-into-force" TargetMode="External"/><Relationship Id="rId10" Type="http://schemas.openxmlformats.org/officeDocument/2006/relationships/hyperlink" Target="https://doi.org/10.1186/s40352-024-00285-6" TargetMode="External"/><Relationship Id="rId4" Type="http://schemas.openxmlformats.org/officeDocument/2006/relationships/hyperlink" Target="https://doi.org/10.1177/08862605211073102" TargetMode="External"/><Relationship Id="rId9" Type="http://schemas.openxmlformats.org/officeDocument/2006/relationships/hyperlink" Target="https://doi.org/10.1080/09540261.2023.228768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onewall.org.uk/resources/lgbtq-facts-and-figures" TargetMode="External"/><Relationship Id="rId2" Type="http://schemas.openxmlformats.org/officeDocument/2006/relationships/hyperlink" Target="https://doi.org/10.1080/00918369.2021.202054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26895269.2026.2618133" TargetMode="External"/><Relationship Id="rId5" Type="http://schemas.openxmlformats.org/officeDocument/2006/relationships/hyperlink" Target="https://www.tandfonline.com/doi/full/10.1080/19359705.2021.2016537#d1e224" TargetMode="External"/><Relationship Id="rId4" Type="http://schemas.openxmlformats.org/officeDocument/2006/relationships/hyperlink" Target="https://doi.org/10.1177/000486742311952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72529" y="104402"/>
            <a:ext cx="6937089" cy="321495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are the challenges faced by transgender individuals in the prison system and how can these be addressed?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14424" y="5206727"/>
            <a:ext cx="1571006" cy="1350484"/>
          </a:xfrm>
        </p:spPr>
        <p:txBody>
          <a:bodyPr/>
          <a:lstStyle/>
          <a:p>
            <a:pPr algn="ctr"/>
            <a:r>
              <a:rPr lang="en-US"/>
              <a:t>Ifaz </a:t>
            </a:r>
            <a:r>
              <a:rPr lang="en-US" err="1"/>
              <a:t>Faruki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76FEF-035D-41FD-9474-3DE9B8B68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0345" y="267275"/>
            <a:ext cx="3997106" cy="1005644"/>
          </a:xfrm>
        </p:spPr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8F4E-AD5B-0D6D-F215-41AA41FBF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This presentation will be about discussing the challenges that transgender individuals have to deal with in prison and how these issue could be addressed and dealt with.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E7C03-7079-A0BF-C689-D4E0A036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2E71D3-0F01-D85C-CD29-48EA6A704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39766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46A9D-3A1B-C057-2038-EFECD62E8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FE1FE-3F01-7520-C822-C72EF5846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34" y="935615"/>
            <a:ext cx="6260015" cy="1128795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-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2629E-6C5C-24C8-14CE-D721B0BD4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2306781"/>
            <a:ext cx="11440641" cy="431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One of the challenges that transgender individuals face in prison is increased risk of becoming victims of violence (</a:t>
            </a:r>
            <a:r>
              <a:rPr lang="en-US" dirty="0" err="1"/>
              <a:t>Br</a:t>
            </a:r>
            <a:r>
              <a:rPr lang="en-US" dirty="0" err="1">
                <a:ea typeface="+mn-lt"/>
                <a:cs typeface="+mn-lt"/>
              </a:rPr>
              <a:t>ö</a:t>
            </a:r>
            <a:r>
              <a:rPr lang="en-US" dirty="0" err="1"/>
              <a:t>mdal</a:t>
            </a:r>
            <a:r>
              <a:rPr lang="en-US" dirty="0"/>
              <a:t> </a:t>
            </a:r>
            <a:r>
              <a:rPr lang="en-US" i="1" dirty="0"/>
              <a:t>et al, </a:t>
            </a:r>
            <a:r>
              <a:rPr lang="en-US" dirty="0"/>
              <a:t>2024; Fluit </a:t>
            </a:r>
            <a:r>
              <a:rPr lang="en-US" i="1" dirty="0"/>
              <a:t>et al</a:t>
            </a:r>
            <a:r>
              <a:rPr lang="en-US" dirty="0"/>
              <a:t>, 2024</a:t>
            </a:r>
            <a:r>
              <a:rPr lang="en-US" i="1" dirty="0"/>
              <a:t>).</a:t>
            </a:r>
          </a:p>
          <a:p>
            <a:r>
              <a:rPr lang="en-US" dirty="0" err="1">
                <a:ea typeface="+mn-lt"/>
                <a:cs typeface="+mn-lt"/>
              </a:rPr>
              <a:t>Brömdal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i="1" dirty="0">
                <a:ea typeface="+mn-lt"/>
                <a:cs typeface="+mn-lt"/>
              </a:rPr>
              <a:t>et al </a:t>
            </a:r>
            <a:r>
              <a:rPr lang="en-US" dirty="0">
                <a:ea typeface="+mn-lt"/>
                <a:cs typeface="+mn-lt"/>
              </a:rPr>
              <a:t>(2024) </a:t>
            </a:r>
          </a:p>
          <a:p>
            <a:r>
              <a:rPr lang="en-US">
                <a:ea typeface="+mn-lt"/>
                <a:cs typeface="+mn-lt"/>
              </a:rPr>
              <a:t>13 times more likely to be victims of assault.</a:t>
            </a:r>
          </a:p>
          <a:p>
            <a:r>
              <a:rPr lang="en-US">
                <a:ea typeface="+mn-lt"/>
                <a:cs typeface="+mn-lt"/>
              </a:rPr>
              <a:t>59% of transgender prisoners were victims of assault. </a:t>
            </a:r>
          </a:p>
          <a:p>
            <a:r>
              <a:rPr lang="en-US" dirty="0">
                <a:ea typeface="+mn-lt"/>
                <a:cs typeface="+mn-lt"/>
              </a:rPr>
              <a:t>lots of transgender individuals are kept in segregation for long period</a:t>
            </a:r>
            <a:r>
              <a:rPr lang="en-US">
                <a:ea typeface="+mn-lt"/>
                <a:cs typeface="+mn-lt"/>
              </a:rPr>
              <a:t> of time for their safety (</a:t>
            </a:r>
            <a:r>
              <a:rPr lang="en-US" err="1">
                <a:ea typeface="+mn-lt"/>
                <a:cs typeface="+mn-lt"/>
              </a:rPr>
              <a:t>Brömdal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i="1" dirty="0">
                <a:ea typeface="+mn-lt"/>
                <a:cs typeface="+mn-lt"/>
              </a:rPr>
              <a:t>et al </a:t>
            </a:r>
            <a:r>
              <a:rPr lang="en-US" dirty="0">
                <a:ea typeface="+mn-lt"/>
                <a:cs typeface="+mn-lt"/>
              </a:rPr>
              <a:t>2024). </a:t>
            </a:r>
          </a:p>
          <a:p>
            <a:r>
              <a:rPr lang="en-US" dirty="0" err="1">
                <a:ea typeface="+mn-lt"/>
                <a:cs typeface="+mn-lt"/>
              </a:rPr>
              <a:t>Hughto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i="1" dirty="0">
                <a:ea typeface="+mn-lt"/>
                <a:cs typeface="+mn-lt"/>
              </a:rPr>
              <a:t>et al </a:t>
            </a:r>
            <a:r>
              <a:rPr lang="en-US" dirty="0">
                <a:ea typeface="+mn-lt"/>
                <a:cs typeface="+mn-lt"/>
              </a:rPr>
              <a:t>(2023) </a:t>
            </a:r>
          </a:p>
          <a:p>
            <a:r>
              <a:rPr lang="en-US" dirty="0">
                <a:ea typeface="+mn-lt"/>
                <a:cs typeface="+mn-lt"/>
              </a:rPr>
              <a:t> 27.4% of transgender </a:t>
            </a:r>
            <a:r>
              <a:rPr lang="en-US">
                <a:ea typeface="+mn-lt"/>
                <a:cs typeface="+mn-lt"/>
              </a:rPr>
              <a:t>prisoners were physically assaulted.</a:t>
            </a:r>
          </a:p>
          <a:p>
            <a:r>
              <a:rPr lang="en-US">
                <a:ea typeface="+mn-lt"/>
                <a:cs typeface="+mn-lt"/>
              </a:rPr>
              <a:t>16.4%  of transgender prisoners were victims of indecent assault.  </a:t>
            </a:r>
          </a:p>
          <a:p>
            <a:r>
              <a:rPr lang="en-US" dirty="0" err="1">
                <a:ea typeface="+mn-lt"/>
                <a:cs typeface="+mn-lt"/>
              </a:rPr>
              <a:t>Victimisation</a:t>
            </a:r>
            <a:r>
              <a:rPr lang="en-US" dirty="0">
                <a:ea typeface="+mn-lt"/>
                <a:cs typeface="+mn-lt"/>
              </a:rPr>
              <a:t> of transgender </a:t>
            </a:r>
            <a:r>
              <a:rPr lang="en-US" dirty="0" err="1">
                <a:ea typeface="+mn-lt"/>
                <a:cs typeface="+mn-lt"/>
              </a:rPr>
              <a:t>priosners</a:t>
            </a:r>
            <a:r>
              <a:rPr lang="en-US" dirty="0">
                <a:ea typeface="+mn-lt"/>
                <a:cs typeface="+mn-lt"/>
              </a:rPr>
              <a:t> is </a:t>
            </a:r>
            <a:r>
              <a:rPr lang="en-US" dirty="0" err="1">
                <a:ea typeface="+mn-lt"/>
                <a:cs typeface="+mn-lt"/>
              </a:rPr>
              <a:t>aboutt</a:t>
            </a:r>
            <a:r>
              <a:rPr lang="en-US" dirty="0">
                <a:ea typeface="+mn-lt"/>
                <a:cs typeface="+mn-lt"/>
              </a:rPr>
              <a:t> 56.1%. </a:t>
            </a:r>
          </a:p>
          <a:p>
            <a:r>
              <a:rPr lang="en-US" dirty="0">
                <a:ea typeface="+mn-lt"/>
                <a:cs typeface="+mn-lt"/>
              </a:rPr>
              <a:t>Moderate </a:t>
            </a:r>
            <a:r>
              <a:rPr lang="en-US" dirty="0" err="1">
                <a:ea typeface="+mn-lt"/>
                <a:cs typeface="+mn-lt"/>
              </a:rPr>
              <a:t>victimisation</a:t>
            </a:r>
            <a:r>
              <a:rPr lang="en-US" dirty="0">
                <a:ea typeface="+mn-lt"/>
                <a:cs typeface="+mn-lt"/>
              </a:rPr>
              <a:t> rates it's 39.7%. </a:t>
            </a:r>
          </a:p>
          <a:p>
            <a:r>
              <a:rPr lang="en-US" dirty="0">
                <a:ea typeface="+mn-lt"/>
                <a:cs typeface="+mn-lt"/>
              </a:rPr>
              <a:t>High </a:t>
            </a:r>
            <a:r>
              <a:rPr lang="en-US" dirty="0" err="1">
                <a:ea typeface="+mn-lt"/>
                <a:cs typeface="+mn-lt"/>
              </a:rPr>
              <a:t>victimisation</a:t>
            </a:r>
            <a:r>
              <a:rPr lang="en-US" dirty="0">
                <a:ea typeface="+mn-lt"/>
                <a:cs typeface="+mn-lt"/>
              </a:rPr>
              <a:t> rates it's 16.4%.</a:t>
            </a:r>
            <a:endParaRPr lang="en-US"/>
          </a:p>
          <a:p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B3915-6D80-544A-3F77-D1CCACD01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48E67-52F9-C36C-F0C3-E54DB4505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57088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9D2936-E590-2DC7-D483-C21C4766A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8D1FA-26AF-B76E-6274-F95A6FA80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34" y="935615"/>
            <a:ext cx="6260015" cy="1128795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- Harassment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D7BAB-67BA-7FA9-E852-C60605C67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Harassment (</a:t>
            </a:r>
            <a:r>
              <a:rPr lang="en-GB" sz="1600" dirty="0" err="1"/>
              <a:t>Bränström</a:t>
            </a:r>
            <a:r>
              <a:rPr lang="en-GB" sz="1600" dirty="0"/>
              <a:t> </a:t>
            </a:r>
            <a:r>
              <a:rPr lang="en-GB" sz="1600" i="1" dirty="0"/>
              <a:t>et al</a:t>
            </a:r>
            <a:r>
              <a:rPr lang="en-GB" sz="1600" dirty="0"/>
              <a:t>, 2021</a:t>
            </a:r>
            <a:r>
              <a:rPr lang="en-GB" dirty="0"/>
              <a:t>; Gorden, 2017; Stonewall, 2022).</a:t>
            </a:r>
            <a:endParaRPr lang="en-GB" dirty="0">
              <a:ea typeface="+mn-lt"/>
              <a:cs typeface="+mn-lt"/>
            </a:endParaRPr>
          </a:p>
          <a:p>
            <a:r>
              <a:rPr lang="en-GB"/>
              <a:t>Stonewall (2022)</a:t>
            </a:r>
          </a:p>
          <a:p>
            <a:r>
              <a:rPr lang="en-GB"/>
              <a:t>83% transgender individuals have experienced harassment in prison. </a:t>
            </a:r>
          </a:p>
          <a:p>
            <a:r>
              <a:rPr lang="en-GB"/>
              <a:t> Fluit </a:t>
            </a:r>
            <a:r>
              <a:rPr lang="en-GB" i="1"/>
              <a:t>et al </a:t>
            </a:r>
            <a:r>
              <a:rPr lang="en-GB"/>
              <a:t>(2024)</a:t>
            </a:r>
          </a:p>
          <a:p>
            <a:r>
              <a:rPr lang="en-GB"/>
              <a:t>Transgender prisoners experience more harassment than other prisoners. </a:t>
            </a:r>
          </a:p>
          <a:p>
            <a:r>
              <a:rPr lang="en-GB"/>
              <a:t>Transgender</a:t>
            </a:r>
            <a:r>
              <a:rPr lang="en-GB" dirty="0"/>
              <a:t> women and non-binary face more </a:t>
            </a:r>
            <a:r>
              <a:rPr lang="en-GB"/>
              <a:t>harassment than transgender males.</a:t>
            </a:r>
          </a:p>
          <a:p>
            <a:endParaRPr lang="en-GB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D90B7-02B6-D7C4-D8D0-4DC84CD2F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9E346-48CA-3504-8BF3-F588D90D2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45262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5AAF2-F595-7970-C8E0-551D776B78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80CD-BD93-4D16-BB0A-6FD23E944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34" y="935615"/>
            <a:ext cx="6260015" cy="1128795"/>
          </a:xfrm>
        </p:spPr>
        <p:txBody>
          <a:bodyPr>
            <a:normAutofit fontScale="90000"/>
          </a:bodyPr>
          <a:lstStyle/>
          <a:p>
            <a:r>
              <a:rPr lang="en-US"/>
              <a:t>How can this be addressed? - Violence and Harassment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DB7B7-F099-9CCF-2378-7263D546C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Br</a:t>
            </a:r>
            <a:r>
              <a:rPr lang="en-GB" dirty="0" err="1">
                <a:ea typeface="+mn-lt"/>
                <a:cs typeface="+mn-lt"/>
              </a:rPr>
              <a:t>ö</a:t>
            </a:r>
            <a:r>
              <a:rPr lang="en-GB" dirty="0" err="1"/>
              <a:t>mdal</a:t>
            </a:r>
            <a:r>
              <a:rPr lang="en-GB" dirty="0"/>
              <a:t> </a:t>
            </a:r>
            <a:r>
              <a:rPr lang="en-GB" i="1" dirty="0"/>
              <a:t>et al </a:t>
            </a:r>
            <a:r>
              <a:rPr lang="en-GB" dirty="0"/>
              <a:t>(2021) gives recommendations.</a:t>
            </a:r>
          </a:p>
          <a:p>
            <a:r>
              <a:rPr lang="en-GB" dirty="0"/>
              <a:t>These recommendations </a:t>
            </a:r>
            <a:r>
              <a:rPr lang="en-GB"/>
              <a:t>are:</a:t>
            </a:r>
            <a:endParaRPr lang="en-GB" dirty="0"/>
          </a:p>
          <a:p>
            <a:r>
              <a:rPr lang="en-GB" dirty="0"/>
              <a:t>To investigate allegations of violence and </a:t>
            </a:r>
            <a:r>
              <a:rPr lang="en-GB"/>
              <a:t>harassment.</a:t>
            </a:r>
          </a:p>
          <a:p>
            <a:r>
              <a:rPr lang="en-GB"/>
              <a:t>Safe ways that transgender prisoners can report to prison staff.</a:t>
            </a:r>
            <a:endParaRPr lang="en-GB" dirty="0"/>
          </a:p>
          <a:p>
            <a:r>
              <a:rPr lang="en-GB" dirty="0"/>
              <a:t>Apply the appropriate consequences.</a:t>
            </a:r>
          </a:p>
          <a:p>
            <a:r>
              <a:rPr lang="en-GB"/>
              <a:t>Case management is cross sectional,</a:t>
            </a:r>
            <a:r>
              <a:rPr lang="en-GB" dirty="0"/>
              <a:t> </a:t>
            </a:r>
          </a:p>
          <a:p>
            <a:r>
              <a:rPr lang="en-GB"/>
              <a:t> Decrease in violence and harrassment agaisnt transgnders prisoners by 12% (</a:t>
            </a:r>
            <a:r>
              <a:rPr lang="en-GB" err="1"/>
              <a:t>Brömdal</a:t>
            </a:r>
            <a:r>
              <a:rPr lang="en-GB"/>
              <a:t> 2021).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852EC-73E1-549B-6AB7-C5B9BE591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7B40A-A0D8-EEBC-04CE-09A1E703B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63985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5D5DDB-5B30-77B3-F6E7-D250E2678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649B8-B534-2217-20C1-ADC724226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6775" y="1015825"/>
            <a:ext cx="7190455" cy="1176921"/>
          </a:xfrm>
        </p:spPr>
        <p:txBody>
          <a:bodyPr>
            <a:normAutofit fontScale="90000"/>
          </a:bodyPr>
          <a:lstStyle/>
          <a:p>
            <a:r>
              <a:rPr lang="en-US"/>
              <a:t>Challenges faced by transgender individuals in prison – Housing/prison placements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78D84-1037-6B7B-BD66-0057901A8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Housing/prison placements (Clark </a:t>
            </a:r>
            <a:r>
              <a:rPr lang="en-GB" i="1"/>
              <a:t>et al,</a:t>
            </a:r>
            <a:r>
              <a:rPr lang="en-GB"/>
              <a:t> 2024; Du Plessis </a:t>
            </a:r>
            <a:r>
              <a:rPr lang="en-GB" i="1"/>
              <a:t>et al</a:t>
            </a:r>
            <a:r>
              <a:rPr lang="en-GB"/>
              <a:t>, 2025).</a:t>
            </a:r>
          </a:p>
          <a:p>
            <a:r>
              <a:rPr lang="en-GB"/>
              <a:t>Clark et al (2024)</a:t>
            </a:r>
          </a:p>
          <a:p>
            <a:r>
              <a:rPr lang="en-GB"/>
              <a:t>Lots of transgender prisoners were placed in </a:t>
            </a:r>
            <a:r>
              <a:rPr lang="en-GB" dirty="0"/>
              <a:t>solitary confinement for a long period of time.</a:t>
            </a:r>
          </a:p>
          <a:p>
            <a:r>
              <a:rPr lang="en-GB"/>
              <a:t>Placed in the general male population which made transgender prisoners feel unsafe. 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C3750-69D3-096B-3AB5-63853CFC0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B74AC-49B9-1B2C-B9E8-1E3C3D51E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833785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1C057-EDFF-B669-BCE1-BE6415013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55B99-0FD6-B269-9D0A-A493B2D3D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481" y="-2848"/>
            <a:ext cx="8281317" cy="1922878"/>
          </a:xfrm>
        </p:spPr>
        <p:txBody>
          <a:bodyPr>
            <a:normAutofit/>
          </a:bodyPr>
          <a:lstStyle/>
          <a:p>
            <a:r>
              <a:rPr lang="en-US"/>
              <a:t>How can this be addressed? – Housing/prison </a:t>
            </a:r>
            <a:r>
              <a:rPr lang="en-US" dirty="0"/>
              <a:t>placements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075BB-3826-895A-306B-2A4E44348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Placed/housed in specialised prison units (Du Plessis </a:t>
            </a:r>
            <a:r>
              <a:rPr lang="en-GB" i="1" dirty="0"/>
              <a:t>et al</a:t>
            </a:r>
            <a:r>
              <a:rPr lang="en-GB" dirty="0"/>
              <a:t>, 2023; HM Prison and Probation Service, 2023). </a:t>
            </a:r>
          </a:p>
          <a:p>
            <a:endParaRPr lang="en-GB" dirty="0"/>
          </a:p>
          <a:p>
            <a:r>
              <a:rPr lang="en-GB" dirty="0"/>
              <a:t>Du Plessis </a:t>
            </a:r>
            <a:r>
              <a:rPr lang="en-GB" i="1" dirty="0"/>
              <a:t>et al </a:t>
            </a:r>
            <a:r>
              <a:rPr lang="en-GB" dirty="0"/>
              <a:t>(2023) </a:t>
            </a:r>
          </a:p>
          <a:p>
            <a:r>
              <a:rPr lang="en-GB"/>
              <a:t>Transgender prisoners felt safer </a:t>
            </a:r>
          </a:p>
          <a:p>
            <a:r>
              <a:rPr lang="en-GB"/>
              <a:t>Satisfied by being placed in the specialised prison unit.</a:t>
            </a:r>
            <a:endParaRPr lang="en-GB" dirty="0"/>
          </a:p>
          <a:p>
            <a:r>
              <a:rPr lang="en-GB"/>
              <a:t>Reduction in stress by 27% </a:t>
            </a:r>
            <a:endParaRPr lang="en-GB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16A65D-AA4A-B4C4-C964-945952E82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23487-EA3C-D5D4-9287-B89C378E6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15618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2327EF-8B34-4597-AD13-5645203AC7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E4301-D910-EC67-71CE-1AACA9ECD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102" y="173614"/>
            <a:ext cx="8048707" cy="1209005"/>
          </a:xfrm>
        </p:spPr>
        <p:txBody>
          <a:bodyPr>
            <a:normAutofit/>
          </a:bodyPr>
          <a:lstStyle/>
          <a:p>
            <a:r>
              <a:rPr lang="en-US" dirty="0"/>
              <a:t>Criticism (</a:t>
            </a:r>
            <a:r>
              <a:rPr lang="en-US"/>
              <a:t>critical</a:t>
            </a:r>
            <a:r>
              <a:rPr lang="en-US" dirty="0"/>
              <a:t> analysis)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607AA-960B-0394-FFC4-3B8B13AB6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BD718-1924-D297-90B7-597FC9E42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68739-A4DB-E8EA-F245-6F922710A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416B6C-95E3-0B2A-DAE2-534DE0F58FC6}"/>
              </a:ext>
            </a:extLst>
          </p:cNvPr>
          <p:cNvSpPr txBox="1"/>
          <p:nvPr/>
        </p:nvSpPr>
        <p:spPr>
          <a:xfrm>
            <a:off x="338666" y="1878060"/>
            <a:ext cx="1126836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Don't want to be placed in </a:t>
            </a:r>
            <a:r>
              <a:rPr lang="en-US" err="1"/>
              <a:t>specilaised</a:t>
            </a:r>
            <a:r>
              <a:rPr lang="en-US" dirty="0"/>
              <a:t> prison unit  (Clark </a:t>
            </a:r>
            <a:r>
              <a:rPr lang="en-US" i="1" dirty="0"/>
              <a:t>et al</a:t>
            </a:r>
            <a:r>
              <a:rPr lang="en-US" dirty="0"/>
              <a:t>, 2024). </a:t>
            </a:r>
          </a:p>
          <a:p>
            <a:endParaRPr lang="en-US" dirty="0"/>
          </a:p>
          <a:p>
            <a:r>
              <a:rPr lang="en-US" dirty="0"/>
              <a:t>Clark </a:t>
            </a:r>
            <a:r>
              <a:rPr lang="en-US" i="1" dirty="0"/>
              <a:t>et al </a:t>
            </a:r>
            <a:r>
              <a:rPr lang="en-US" dirty="0"/>
              <a:t>(2024) </a:t>
            </a:r>
            <a:r>
              <a:rPr lang="en-US"/>
              <a:t>75% of participants (transgender prisoners) preferred to be placed inside </a:t>
            </a:r>
            <a:r>
              <a:rPr lang="en-US" dirty="0"/>
              <a:t>the men's prison unit.</a:t>
            </a:r>
          </a:p>
          <a:p>
            <a:endParaRPr lang="en-US" dirty="0"/>
          </a:p>
          <a:p>
            <a:r>
              <a:rPr lang="en-US"/>
              <a:t>25% of participants (transgender prisoners) wanted to be placed inside a female prison unit.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305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DCF81-2EAB-8C31-4A37-F0614C19D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EF414-7FCF-72F5-F39D-25313F411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6775" y="1015825"/>
            <a:ext cx="7190455" cy="1176921"/>
          </a:xfrm>
        </p:spPr>
        <p:txBody>
          <a:bodyPr>
            <a:normAutofit fontScale="90000"/>
          </a:bodyPr>
          <a:lstStyle/>
          <a:p>
            <a:r>
              <a:rPr lang="en-US" dirty="0"/>
              <a:t>Challenges faced by transgender individuals in prison – Lack of access to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1F452-CC8B-C2B4-CD52-3D97ED647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Challenges with accessing healthcare in prison (Jae </a:t>
            </a:r>
            <a:r>
              <a:rPr lang="en-US" i="1" dirty="0"/>
              <a:t>et al</a:t>
            </a:r>
            <a:r>
              <a:rPr lang="en-US" dirty="0"/>
              <a:t>, 2024; Chloe </a:t>
            </a:r>
            <a:r>
              <a:rPr lang="en-US" i="1" dirty="0"/>
              <a:t>et al</a:t>
            </a:r>
            <a:r>
              <a:rPr lang="en-US" dirty="0"/>
              <a:t>, 2024).</a:t>
            </a:r>
          </a:p>
          <a:p>
            <a:r>
              <a:rPr lang="en-US" dirty="0"/>
              <a:t>Chloe </a:t>
            </a:r>
            <a:r>
              <a:rPr lang="en-US" i="1" dirty="0"/>
              <a:t>et al </a:t>
            </a:r>
            <a:r>
              <a:rPr lang="en-US"/>
              <a:t>(2024)</a:t>
            </a:r>
          </a:p>
          <a:p>
            <a:r>
              <a:rPr lang="en-US">
                <a:ea typeface="+mn-lt"/>
                <a:cs typeface="+mn-lt"/>
              </a:rPr>
              <a:t>Could not get access to hormone replacement therapy (HRT). </a:t>
            </a:r>
          </a:p>
          <a:p>
            <a:r>
              <a:rPr lang="en-US">
                <a:ea typeface="+mn-lt"/>
                <a:cs typeface="+mn-lt"/>
              </a:rPr>
              <a:t>Difficult</a:t>
            </a:r>
            <a:r>
              <a:rPr lang="en-US" dirty="0">
                <a:ea typeface="+mn-lt"/>
                <a:cs typeface="+mn-lt"/>
              </a:rPr>
              <a:t> to access gender affirming surgeries.</a:t>
            </a:r>
          </a:p>
          <a:p>
            <a:r>
              <a:rPr lang="en-US">
                <a:ea typeface="+mn-lt"/>
                <a:cs typeface="+mn-lt"/>
              </a:rPr>
              <a:t>Prison staff lacked training </a:t>
            </a:r>
          </a:p>
          <a:p>
            <a:r>
              <a:rPr lang="en-US"/>
              <a:t>Institutional policies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4C6F0-D317-1AD4-7511-6EC18BD62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6EDAC-E9F3-17C2-B4E8-BC879E67B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53153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E751D-A7D9-4D2D-9AB8-42B0957DE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D11F-9FB0-C66E-995A-81641EECB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6775" y="1015825"/>
            <a:ext cx="7190455" cy="1176921"/>
          </a:xfrm>
        </p:spPr>
        <p:txBody>
          <a:bodyPr>
            <a:normAutofit fontScale="90000"/>
          </a:bodyPr>
          <a:lstStyle/>
          <a:p>
            <a:r>
              <a:rPr lang="en-US" dirty="0"/>
              <a:t>Challenges faced by transgender individuals in </a:t>
            </a:r>
            <a:r>
              <a:rPr lang="en-US"/>
              <a:t>prison –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B097-C4AD-4FCD-B89C-0108B316A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Mental hea</a:t>
            </a:r>
            <a:r>
              <a:rPr lang="en-US" dirty="0">
                <a:ea typeface="+mn-lt"/>
                <a:cs typeface="+mn-lt"/>
              </a:rPr>
              <a:t>lth (Sam </a:t>
            </a:r>
            <a:r>
              <a:rPr lang="en-US" i="1" dirty="0">
                <a:ea typeface="+mn-lt"/>
                <a:cs typeface="+mn-lt"/>
              </a:rPr>
              <a:t>et al</a:t>
            </a:r>
            <a:r>
              <a:rPr lang="en-US" dirty="0">
                <a:ea typeface="+mn-lt"/>
                <a:cs typeface="+mn-lt"/>
              </a:rPr>
              <a:t>, 2023).</a:t>
            </a:r>
          </a:p>
          <a:p>
            <a:r>
              <a:rPr lang="en-US" dirty="0"/>
              <a:t>Marchi </a:t>
            </a:r>
            <a:r>
              <a:rPr lang="en-US" i="1" dirty="0"/>
              <a:t>et al</a:t>
            </a:r>
            <a:r>
              <a:rPr lang="en-US"/>
              <a:t> (2024) research study</a:t>
            </a:r>
          </a:p>
          <a:p>
            <a:r>
              <a:rPr lang="en-US" dirty="0"/>
              <a:t> higher chance of having post-traumatic stress disorder (PTSD) compared to </a:t>
            </a:r>
            <a:r>
              <a:rPr lang="en-US"/>
              <a:t>prisoners</a:t>
            </a:r>
            <a:r>
              <a:rPr lang="en-US" dirty="0"/>
              <a:t> who are not transgender.</a:t>
            </a:r>
            <a:endParaRPr lang="en-US"/>
          </a:p>
          <a:p>
            <a:r>
              <a:rPr lang="en-US" dirty="0"/>
              <a:t>Sam </a:t>
            </a:r>
            <a:r>
              <a:rPr lang="en-US" i="1" dirty="0"/>
              <a:t>et al</a:t>
            </a:r>
            <a:r>
              <a:rPr lang="en-US"/>
              <a:t> (2023)</a:t>
            </a:r>
          </a:p>
          <a:p>
            <a:r>
              <a:rPr lang="en-US">
                <a:ea typeface="+mn-lt"/>
                <a:cs typeface="+mn-lt"/>
              </a:rPr>
              <a:t>Gender dysphoria</a:t>
            </a:r>
          </a:p>
          <a:p>
            <a:r>
              <a:rPr lang="en-US">
                <a:ea typeface="+mn-lt"/>
                <a:cs typeface="+mn-lt"/>
              </a:rPr>
              <a:t>Minority</a:t>
            </a:r>
            <a:r>
              <a:rPr lang="en-US" dirty="0">
                <a:ea typeface="+mn-lt"/>
                <a:cs typeface="+mn-lt"/>
              </a:rPr>
              <a:t> stress.</a:t>
            </a:r>
          </a:p>
          <a:p>
            <a:r>
              <a:rPr lang="en-US">
                <a:ea typeface="+mn-lt"/>
                <a:cs typeface="+mn-lt"/>
              </a:rPr>
              <a:t>Suffers stress and anxiety due to discrimination.</a:t>
            </a:r>
          </a:p>
          <a:p>
            <a:endParaRPr lang="en-US">
              <a:ea typeface="+mn-lt"/>
              <a:cs typeface="+mn-lt"/>
            </a:endParaRP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DEB30-209D-BE70-2987-6D55942F8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B2996-4C0E-9F7F-48CA-63251B8BB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96544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B96496-A8C7-6580-97F0-EA7FA0B2C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104B-567A-3C94-8E21-A3913FBDC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017" y="245804"/>
            <a:ext cx="10254496" cy="1176921"/>
          </a:xfrm>
        </p:spPr>
        <p:txBody>
          <a:bodyPr>
            <a:normAutofit fontScale="90000"/>
          </a:bodyPr>
          <a:lstStyle/>
          <a:p>
            <a:r>
              <a:rPr lang="en-US" dirty="0"/>
              <a:t>How can this be addressed? – Mental health and lack of access to </a:t>
            </a:r>
            <a:r>
              <a:rPr lang="en-US"/>
              <a:t>healthcare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AA07-F49E-800E-4844-7236AB473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Gender affirming surgery (Swan </a:t>
            </a:r>
            <a:r>
              <a:rPr lang="en-US" i="1" dirty="0">
                <a:ea typeface="+mn-lt"/>
                <a:cs typeface="+mn-lt"/>
              </a:rPr>
              <a:t>et al</a:t>
            </a:r>
            <a:r>
              <a:rPr lang="en-US" dirty="0">
                <a:ea typeface="+mn-lt"/>
                <a:cs typeface="+mn-lt"/>
              </a:rPr>
              <a:t>, 2023).</a:t>
            </a:r>
          </a:p>
          <a:p>
            <a:r>
              <a:rPr lang="en-US">
                <a:ea typeface="+mn-lt"/>
                <a:cs typeface="+mn-lt"/>
              </a:rPr>
              <a:t>Swan </a:t>
            </a:r>
            <a:r>
              <a:rPr lang="en-US" i="1">
                <a:ea typeface="+mn-lt"/>
                <a:cs typeface="+mn-lt"/>
              </a:rPr>
              <a:t>et al</a:t>
            </a:r>
            <a:r>
              <a:rPr lang="en-US">
                <a:ea typeface="+mn-lt"/>
                <a:cs typeface="+mn-lt"/>
              </a:rPr>
              <a:t> (2021) research study.</a:t>
            </a:r>
          </a:p>
          <a:p>
            <a:r>
              <a:rPr lang="en-US" dirty="0">
                <a:ea typeface="+mn-lt"/>
                <a:cs typeface="+mn-lt"/>
              </a:rPr>
              <a:t> 81% transgender individuals reported that gender affirming surgery had a </a:t>
            </a:r>
            <a:r>
              <a:rPr lang="en-US" dirty="0" err="1">
                <a:ea typeface="+mn-lt"/>
                <a:cs typeface="+mn-lt"/>
              </a:rPr>
              <a:t>positve</a:t>
            </a:r>
            <a:r>
              <a:rPr lang="en-US" dirty="0">
                <a:ea typeface="+mn-lt"/>
                <a:cs typeface="+mn-lt"/>
              </a:rPr>
              <a:t> impact on their quality of life.</a:t>
            </a:r>
          </a:p>
          <a:p>
            <a:r>
              <a:rPr lang="en-US" dirty="0">
                <a:ea typeface="+mn-lt"/>
                <a:cs typeface="+mn-lt"/>
              </a:rPr>
              <a:t>91% of transgender women mentioned that there was significant </a:t>
            </a:r>
            <a:r>
              <a:rPr lang="en-US" dirty="0" err="1">
                <a:ea typeface="+mn-lt"/>
                <a:cs typeface="+mn-lt"/>
              </a:rPr>
              <a:t>imporvemnets</a:t>
            </a:r>
            <a:r>
              <a:rPr lang="en-US" dirty="0">
                <a:ea typeface="+mn-lt"/>
                <a:cs typeface="+mn-lt"/>
              </a:rPr>
              <a:t> to their mental health after gender-affirming surgery.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71% decrease of feelings of gender </a:t>
            </a:r>
            <a:r>
              <a:rPr lang="en-US">
                <a:ea typeface="+mn-lt"/>
                <a:cs typeface="+mn-lt"/>
              </a:rPr>
              <a:t>dysphoria.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C196A-F77D-AC68-0F55-A49A25D7F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B832DA-F8DB-A786-60E9-687A9F6DE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98151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36753-E12F-A60C-114B-9541EAAAC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81FF8-32CA-A121-A3BB-9929EFE62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017" y="245804"/>
            <a:ext cx="10254496" cy="1176921"/>
          </a:xfrm>
        </p:spPr>
        <p:txBody>
          <a:bodyPr>
            <a:normAutofit/>
          </a:bodyPr>
          <a:lstStyle/>
          <a:p>
            <a:r>
              <a:rPr lang="en-US" dirty="0"/>
              <a:t>Criticism (critical </a:t>
            </a:r>
            <a:r>
              <a:rPr lang="en-US"/>
              <a:t>analysis)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D4304-9D2E-FC80-CB03-0AAF70E3B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Gender affirming surgery is not always good at reducing mental health issues (Lewis </a:t>
            </a:r>
            <a:r>
              <a:rPr lang="en-US" i="1" dirty="0">
                <a:ea typeface="+mn-lt"/>
                <a:cs typeface="+mn-lt"/>
              </a:rPr>
              <a:t>et al</a:t>
            </a:r>
            <a:r>
              <a:rPr lang="en-US" dirty="0">
                <a:ea typeface="+mn-lt"/>
                <a:cs typeface="+mn-lt"/>
              </a:rPr>
              <a:t>, 2025).</a:t>
            </a:r>
            <a:endParaRPr lang="en-US" dirty="0"/>
          </a:p>
          <a:p>
            <a:endParaRPr lang="en-US" dirty="0"/>
          </a:p>
          <a:p>
            <a:r>
              <a:rPr lang="en-US" dirty="0"/>
              <a:t>Lewis et al (2025) </a:t>
            </a:r>
            <a:r>
              <a:rPr lang="en-US"/>
              <a:t>Research</a:t>
            </a:r>
            <a:r>
              <a:rPr lang="en-US" dirty="0"/>
              <a:t> study</a:t>
            </a:r>
          </a:p>
          <a:p>
            <a:r>
              <a:rPr lang="en-US" dirty="0"/>
              <a:t>The </a:t>
            </a:r>
            <a:r>
              <a:rPr lang="en-US"/>
              <a:t>findings</a:t>
            </a:r>
            <a:r>
              <a:rPr lang="en-US" dirty="0"/>
              <a:t> form the research study were that transgender prisoners who had gender affirming </a:t>
            </a:r>
            <a:r>
              <a:rPr lang="en-US"/>
              <a:t>surgery had worse mental health compared to individual who did not have gender affirming surgery.</a:t>
            </a:r>
          </a:p>
          <a:p>
            <a:r>
              <a:rPr lang="en-US"/>
              <a:t>Male prisoners who had gender affirming surgery had </a:t>
            </a:r>
            <a:r>
              <a:rPr lang="en-US" err="1"/>
              <a:t>ia</a:t>
            </a:r>
            <a:r>
              <a:rPr lang="en-US"/>
              <a:t> higher rate of depression by 25.4% compared male prisoners who did not have gender affirming surgery was 11.5%..</a:t>
            </a:r>
            <a:endParaRPr lang="en-US" dirty="0"/>
          </a:p>
          <a:p>
            <a:r>
              <a:rPr lang="en-US"/>
              <a:t>Moreover</a:t>
            </a:r>
            <a:r>
              <a:rPr lang="en-US" dirty="0"/>
              <a:t>, male prisoners who had gender affirming surgery had a higher rate of anxiety by 12.8% compared to male prisoners who did mot have gender </a:t>
            </a:r>
            <a:r>
              <a:rPr lang="en-US" err="1"/>
              <a:t>affoiming</a:t>
            </a:r>
            <a:r>
              <a:rPr lang="en-US" dirty="0"/>
              <a:t> surgery which was 2.6%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01FC3-1121-5CE9-98B9-8C9565A3B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F6233-0DD5-C09A-61BC-600A2345A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877544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FEC789-2C06-D386-15F9-B1EEA1246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E20BA-924F-CE9E-3AB7-593639375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764" y="141530"/>
            <a:ext cx="3725360" cy="1176921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57373-F3A5-2126-8813-D66FC6710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OIn</a:t>
            </a:r>
            <a:r>
              <a:rPr lang="en-US">
                <a:ea typeface="+mn-lt"/>
                <a:cs typeface="+mn-lt"/>
              </a:rPr>
              <a:t> conclusion, more action needs to be taken in order address the challenges that transgender individuals</a:t>
            </a:r>
            <a:r>
              <a:rPr lang="en-US" dirty="0">
                <a:ea typeface="+mn-lt"/>
                <a:cs typeface="+mn-lt"/>
              </a:rPr>
              <a:t> face in prison. </a:t>
            </a: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8C0D22-C0B8-0C23-C7F8-1F7A46F85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86DCA-6B0C-7C1C-B833-426282CE9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29182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5125F-76DE-AFA4-9490-AC85127A2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586FF-C735-44CD-DA7A-577662401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7764" y="141530"/>
            <a:ext cx="3974012" cy="1176921"/>
          </a:xfrm>
        </p:spPr>
        <p:txBody>
          <a:bodyPr>
            <a:normAutofit fontScale="90000"/>
          </a:bodyPr>
          <a:lstStyle/>
          <a:p>
            <a:r>
              <a:rPr lang="en-US"/>
              <a:t>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66CDB-D129-DE40-759E-ADFC52580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673118"/>
            <a:ext cx="9956747" cy="450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 O</a:t>
            </a:r>
            <a:endParaRPr lang="en-US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19DB0-7A72-B60B-2351-D7AFA4F4A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087F7-40EE-B766-3308-FE9AA1B17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477491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CF5A5-44C6-ACE8-85AC-D0DC80ED1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82983-9558-38CF-3C06-8E56CACBF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/>
              <a:t>References (part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81F37-E592-00C8-B420-7F0726BD1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AutoNum type="arabicPeriod"/>
            </a:pPr>
            <a:r>
              <a:rPr lang="en-GB" sz="1000" dirty="0" err="1">
                <a:highlight>
                  <a:srgbClr val="F5F5F5"/>
                </a:highlight>
              </a:rPr>
              <a:t>Brömdal</a:t>
            </a:r>
            <a:r>
              <a:rPr lang="en-GB" sz="1000" dirty="0">
                <a:highlight>
                  <a:srgbClr val="F5F5F5"/>
                </a:highlight>
              </a:rPr>
              <a:t>, A., Winter, C., Sanders, T., Simpson., Mathew, M., and Clark, K. (2024) 'Transformative trans incarceration research: now and into the future', 25(2), pp. 123-129. Available at: </a:t>
            </a:r>
            <a:r>
              <a:rPr lang="en-GB" sz="1000" u="sng" dirty="0">
                <a:highlight>
                  <a:srgbClr val="F5F5F5"/>
                </a:highlight>
                <a:hlinkClick r:id="rId3"/>
              </a:rPr>
              <a:t>Full article: Transformative trans incarceration research: now and into the future</a:t>
            </a:r>
            <a:endParaRPr lang="en-GB" sz="100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US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 err="1">
                <a:highlight>
                  <a:srgbClr val="F5F5F5"/>
                </a:highlight>
              </a:rPr>
              <a:t>Brömdal</a:t>
            </a:r>
            <a:r>
              <a:rPr lang="en-GB" sz="1000" dirty="0">
                <a:highlight>
                  <a:srgbClr val="F5F5F5"/>
                </a:highlight>
              </a:rPr>
              <a:t>, A., Clark, K. A., </a:t>
            </a:r>
            <a:r>
              <a:rPr lang="en-GB" sz="1000" dirty="0" err="1">
                <a:highlight>
                  <a:srgbClr val="F5F5F5"/>
                </a:highlight>
              </a:rPr>
              <a:t>Hughto</a:t>
            </a:r>
            <a:r>
              <a:rPr lang="en-GB" sz="1000" dirty="0">
                <a:highlight>
                  <a:srgbClr val="F5F5F5"/>
                </a:highlight>
              </a:rPr>
              <a:t>, J. M. W., Debattista, J., Phillips, T. M., Mullens, A. B., Gow, J., and Daken, K. (2019) ‘Whole-incarceration-setting approaches to supporting and upholding the rights and health of incarcerated transgender people’, </a:t>
            </a:r>
            <a:r>
              <a:rPr lang="en-GB" sz="1000" i="1" dirty="0">
                <a:highlight>
                  <a:srgbClr val="F5F5F5"/>
                </a:highlight>
              </a:rPr>
              <a:t>The international journal of transgenderism</a:t>
            </a:r>
            <a:r>
              <a:rPr lang="en-GB" sz="1000" dirty="0">
                <a:highlight>
                  <a:srgbClr val="F5F5F5"/>
                </a:highlight>
              </a:rPr>
              <a:t>, 20(4), pp. 341–350. Available at:  </a:t>
            </a:r>
            <a:r>
              <a:rPr lang="en-GB" sz="1000" u="sng" dirty="0">
                <a:highlight>
                  <a:srgbClr val="F5F5F5"/>
                </a:highlight>
                <a:hlinkClick r:id="rId4"/>
              </a:rPr>
              <a:t>https://doi.org/10.1080/15532739.2019.1651684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 err="1">
                <a:highlight>
                  <a:srgbClr val="F5F5F5"/>
                </a:highlight>
              </a:rPr>
              <a:t>Bränström</a:t>
            </a:r>
            <a:r>
              <a:rPr lang="en-GB" sz="1000" dirty="0">
                <a:highlight>
                  <a:srgbClr val="F5F5F5"/>
                </a:highlight>
              </a:rPr>
              <a:t>, R., &amp; </a:t>
            </a:r>
            <a:r>
              <a:rPr lang="en-GB" sz="1000" dirty="0" err="1">
                <a:highlight>
                  <a:srgbClr val="F5F5F5"/>
                </a:highlight>
              </a:rPr>
              <a:t>Pachankis</a:t>
            </a:r>
            <a:r>
              <a:rPr lang="en-GB" sz="1000" dirty="0">
                <a:highlight>
                  <a:srgbClr val="F5F5F5"/>
                </a:highlight>
              </a:rPr>
              <a:t>, J. E. (2021) 'Country-level structural stigma, identity concealment, and day-to-day discrimination as determinants of transgender people’s life satisfaction', </a:t>
            </a:r>
            <a:r>
              <a:rPr lang="en-GB" sz="1000" i="1" dirty="0">
                <a:highlight>
                  <a:srgbClr val="F5F5F5"/>
                </a:highlight>
              </a:rPr>
              <a:t>Social Psychiatry and Psychiatric Epidemiology</a:t>
            </a:r>
            <a:r>
              <a:rPr lang="en-GB" sz="1000" dirty="0">
                <a:highlight>
                  <a:srgbClr val="F5F5F5"/>
                </a:highlight>
              </a:rPr>
              <a:t>, </a:t>
            </a:r>
            <a:r>
              <a:rPr lang="en-GB" sz="1000" i="1" dirty="0">
                <a:highlight>
                  <a:srgbClr val="F5F5F5"/>
                </a:highlight>
              </a:rPr>
              <a:t>56</a:t>
            </a:r>
            <a:r>
              <a:rPr lang="en-GB" sz="1000" dirty="0">
                <a:highlight>
                  <a:srgbClr val="F5F5F5"/>
                </a:highlight>
              </a:rPr>
              <a:t>(9), pp. 1537–1545. Available at: </a:t>
            </a:r>
            <a:r>
              <a:rPr lang="en-GB" sz="1000" u="sng" dirty="0">
                <a:highlight>
                  <a:srgbClr val="F5F5F5"/>
                </a:highlight>
                <a:hlinkClick r:id="rId5"/>
              </a:rPr>
              <a:t>https://doi.org/10.1007/s00127-021-02036-6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>
                <a:highlight>
                  <a:srgbClr val="F5F5F5"/>
                </a:highlight>
              </a:rPr>
              <a:t>Brooke, J. M., Biernat, K., </a:t>
            </a:r>
            <a:r>
              <a:rPr lang="en-GB" sz="1000" dirty="0" err="1">
                <a:highlight>
                  <a:srgbClr val="F5F5F5"/>
                </a:highlight>
              </a:rPr>
              <a:t>Shamaris</a:t>
            </a:r>
            <a:r>
              <a:rPr lang="en-GB" sz="1000" dirty="0">
                <a:highlight>
                  <a:srgbClr val="F5F5F5"/>
                </a:highlight>
              </a:rPr>
              <a:t>, N., and Skerrett, V. (2022) 'The experience of transgender women prisoners serving a sentence in a male prison: A systematic review and meta-synthesis', </a:t>
            </a:r>
            <a:r>
              <a:rPr lang="en-GB" sz="1000" i="1" dirty="0">
                <a:highlight>
                  <a:srgbClr val="F5F5F5"/>
                </a:highlight>
              </a:rPr>
              <a:t>The Prison Journal</a:t>
            </a:r>
            <a:r>
              <a:rPr lang="en-GB" sz="1000" dirty="0">
                <a:highlight>
                  <a:srgbClr val="F5F5F5"/>
                </a:highlight>
              </a:rPr>
              <a:t>, 102(5), 542–564. Available at: </a:t>
            </a:r>
            <a:r>
              <a:rPr lang="en-GB" sz="1000" u="sng" dirty="0">
                <a:highlight>
                  <a:srgbClr val="F5F5F5"/>
                </a:highlight>
                <a:hlinkClick r:id="rId6"/>
              </a:rPr>
              <a:t>https://doi.org/10.1177/00328855221121097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>
                <a:highlight>
                  <a:srgbClr val="F5F5F5"/>
                </a:highlight>
              </a:rPr>
              <a:t>Clark, K., </a:t>
            </a:r>
            <a:r>
              <a:rPr lang="en-GB" sz="1000" dirty="0" err="1">
                <a:highlight>
                  <a:srgbClr val="F5F5F5"/>
                </a:highlight>
              </a:rPr>
              <a:t>Brömdal</a:t>
            </a:r>
            <a:r>
              <a:rPr lang="en-GB" sz="1000" dirty="0">
                <a:highlight>
                  <a:srgbClr val="F5F5F5"/>
                </a:highlight>
              </a:rPr>
              <a:t>, A., Sanders, T., Stanners, M., du Plessis, C., Gildersleeve, J., Mullens, A. B., and </a:t>
            </a:r>
            <a:r>
              <a:rPr lang="en-GB" sz="1000" dirty="0" err="1">
                <a:highlight>
                  <a:srgbClr val="F5F5F5"/>
                </a:highlight>
              </a:rPr>
              <a:t>Hughto</a:t>
            </a:r>
            <a:r>
              <a:rPr lang="en-GB" sz="1000" dirty="0">
                <a:highlight>
                  <a:srgbClr val="F5F5F5"/>
                </a:highlight>
              </a:rPr>
              <a:t>, J. M. W. (2024) 'Where do incarcerated trans women prefer to be housed and why? Adding nuanced understandings to a complex debate through the voices of formerly incarcerated trans women in Australia and the United States', </a:t>
            </a:r>
            <a:r>
              <a:rPr lang="en-GB" sz="1000" i="1" dirty="0">
                <a:highlight>
                  <a:srgbClr val="F5F5F5"/>
                </a:highlight>
              </a:rPr>
              <a:t>International Journal of Transgender Health</a:t>
            </a:r>
            <a:r>
              <a:rPr lang="en-GB" sz="1000" dirty="0">
                <a:highlight>
                  <a:srgbClr val="F5F5F5"/>
                </a:highlight>
              </a:rPr>
              <a:t>, </a:t>
            </a:r>
            <a:r>
              <a:rPr lang="en-GB" sz="1000" i="1" dirty="0">
                <a:highlight>
                  <a:srgbClr val="F5F5F5"/>
                </a:highlight>
              </a:rPr>
              <a:t>25</a:t>
            </a:r>
            <a:r>
              <a:rPr lang="en-GB" sz="1000" dirty="0">
                <a:highlight>
                  <a:srgbClr val="F5F5F5"/>
                </a:highlight>
              </a:rPr>
              <a:t>(2), pp. 167–186. Available at: </a:t>
            </a:r>
            <a:r>
              <a:rPr lang="en-GB" sz="1000" u="sng" dirty="0">
                <a:highlight>
                  <a:srgbClr val="F5F5F5"/>
                </a:highlight>
                <a:hlinkClick r:id="rId7"/>
              </a:rPr>
              <a:t>https://doi.org/10.1080/26895269.2023.2280167</a:t>
            </a: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Chloe, F., Tong, L., and Paynter, M. (2024) 'Gender-affirming healthcare for incarcerated transgender and gender diverse people: An international scoping review. International journal of transgender health', 27(1), pp. 143–161. Available at: </a:t>
            </a:r>
            <a:r>
              <a:rPr lang="en-GB" sz="1000" u="sng" dirty="0">
                <a:highlight>
                  <a:srgbClr val="F5F5F5"/>
                </a:highlight>
                <a:hlinkClick r:id="rId8"/>
              </a:rPr>
              <a:t>https://doi.org/10.1080/26895269.2024.2443753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 err="1">
                <a:highlight>
                  <a:srgbClr val="F5F5F5"/>
                </a:highlight>
              </a:rPr>
              <a:t>Devís-Devís</a:t>
            </a:r>
            <a:r>
              <a:rPr lang="en-GB" sz="1000" dirty="0">
                <a:highlight>
                  <a:srgbClr val="F5F5F5"/>
                </a:highlight>
              </a:rPr>
              <a:t>, J., Pereira-García, S., Valencia-Peris, A., Vilanova, A., &amp; </a:t>
            </a:r>
            <a:r>
              <a:rPr lang="en-GB" sz="1000" dirty="0" err="1">
                <a:highlight>
                  <a:srgbClr val="F5F5F5"/>
                </a:highlight>
              </a:rPr>
              <a:t>Quintana</a:t>
            </a:r>
            <a:r>
              <a:rPr lang="en-GB" sz="1000" dirty="0">
                <a:highlight>
                  <a:srgbClr val="F5F5F5"/>
                </a:highlight>
              </a:rPr>
              <a:t>, J. G. (2022). Harassment disparities and risk profile within lesbian, gay, bisexual and transgender Spanish adult population: Comparisons by age, gender identity, sexual orientation, and perpetration context. </a:t>
            </a:r>
            <a:r>
              <a:rPr lang="en-GB" sz="1000" i="1" dirty="0">
                <a:highlight>
                  <a:srgbClr val="F5F5F5"/>
                </a:highlight>
              </a:rPr>
              <a:t>Frontiers in Public Health</a:t>
            </a:r>
            <a:r>
              <a:rPr lang="en-GB" sz="1000" dirty="0">
                <a:highlight>
                  <a:srgbClr val="F5F5F5"/>
                </a:highlight>
              </a:rPr>
              <a:t>, 10(1), pp. 33-47. Available at: </a:t>
            </a:r>
            <a:r>
              <a:rPr lang="en-GB" sz="1000" u="sng" dirty="0">
                <a:highlight>
                  <a:srgbClr val="F5F5F5"/>
                </a:highlight>
                <a:hlinkClick r:id="rId9"/>
              </a:rPr>
              <a:t>https://doi.org/10.3389/fpubh.2022.1045714</a:t>
            </a: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US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>
                <a:highlight>
                  <a:srgbClr val="F5F5F5"/>
                </a:highlight>
              </a:rPr>
              <a:t> </a:t>
            </a:r>
            <a:r>
              <a:rPr lang="en-GB" sz="1200" dirty="0">
                <a:highlight>
                  <a:srgbClr val="F5F5F5"/>
                </a:highlight>
                <a:latin typeface="Aptos"/>
              </a:rPr>
              <a:t>Du Plessis, C., Halliwell, S., Mullens, A., Sanders, T., Gildersleeve, J., Phillips, T., and </a:t>
            </a:r>
            <a:r>
              <a:rPr lang="en-GB" sz="1200" dirty="0" err="1">
                <a:highlight>
                  <a:srgbClr val="F5F5F5"/>
                </a:highlight>
                <a:latin typeface="Aptos"/>
              </a:rPr>
              <a:t>Brömdal</a:t>
            </a:r>
            <a:r>
              <a:rPr lang="en-GB" sz="1200" dirty="0">
                <a:highlight>
                  <a:srgbClr val="F5F5F5"/>
                </a:highlight>
                <a:latin typeface="Aptos"/>
              </a:rPr>
              <a:t>, A. (2023) ‘A trans agent of social change in incarceration: A </a:t>
            </a:r>
            <a:r>
              <a:rPr lang="en-GB" sz="1200" dirty="0" err="1">
                <a:highlight>
                  <a:srgbClr val="F5F5F5"/>
                </a:highlight>
                <a:latin typeface="Aptos"/>
              </a:rPr>
              <a:t>psychobiographical</a:t>
            </a:r>
            <a:r>
              <a:rPr lang="en-GB" sz="1200" dirty="0">
                <a:highlight>
                  <a:srgbClr val="F5F5F5"/>
                </a:highlight>
                <a:latin typeface="Aptos"/>
              </a:rPr>
              <a:t> study of Natasha Keating’, </a:t>
            </a:r>
            <a:r>
              <a:rPr lang="en-GB" sz="1200" i="1" dirty="0">
                <a:highlight>
                  <a:srgbClr val="F5F5F5"/>
                </a:highlight>
                <a:latin typeface="Aptos"/>
              </a:rPr>
              <a:t>Journal of Personality</a:t>
            </a:r>
            <a:r>
              <a:rPr lang="en-GB" sz="1200" dirty="0">
                <a:highlight>
                  <a:srgbClr val="F5F5F5"/>
                </a:highlight>
                <a:latin typeface="Aptos"/>
              </a:rPr>
              <a:t>, </a:t>
            </a:r>
            <a:r>
              <a:rPr lang="en-GB" sz="1200" i="1" dirty="0">
                <a:highlight>
                  <a:srgbClr val="F5F5F5"/>
                </a:highlight>
                <a:latin typeface="Aptos"/>
              </a:rPr>
              <a:t>91</a:t>
            </a:r>
            <a:r>
              <a:rPr lang="en-GB" sz="1200" dirty="0">
                <a:highlight>
                  <a:srgbClr val="F5F5F5"/>
                </a:highlight>
                <a:latin typeface="Aptos"/>
              </a:rPr>
              <a:t>(1), pp. 50–67. Available at: </a:t>
            </a:r>
            <a:r>
              <a:rPr lang="en-GB" sz="1200" u="sng" dirty="0">
                <a:highlight>
                  <a:srgbClr val="F5F5F5"/>
                </a:highlight>
                <a:latin typeface="Aptos"/>
                <a:hlinkClick r:id="rId10"/>
              </a:rPr>
              <a:t>https://doi.org/10.1111/jopy.12745</a:t>
            </a:r>
            <a:r>
              <a:rPr lang="en-GB" sz="1200" dirty="0">
                <a:highlight>
                  <a:srgbClr val="F5F5F5"/>
                </a:highlight>
                <a:latin typeface="Aptos"/>
              </a:rPr>
              <a:t> </a:t>
            </a:r>
          </a:p>
          <a:p>
            <a:pPr>
              <a:buAutoNum type="arabicPeriod"/>
            </a:pPr>
            <a:endParaRPr lang="en-US" sz="1200" dirty="0">
              <a:highlight>
                <a:srgbClr val="F5F5F5"/>
              </a:highlight>
              <a:latin typeface="Aptos"/>
            </a:endParaRPr>
          </a:p>
          <a:p>
            <a:pPr>
              <a:buAutoNum type="arabicPeriod"/>
            </a:pPr>
            <a:r>
              <a:rPr lang="en-GB" sz="1000" dirty="0">
                <a:highlight>
                  <a:srgbClr val="F5F5F5"/>
                </a:highlight>
              </a:rPr>
              <a:t>Du Plessis, C., Sanders, T., Gildersleeve, J., Mullens, A., Olczak, A., &amp; </a:t>
            </a:r>
            <a:r>
              <a:rPr lang="en-GB" sz="1000" dirty="0" err="1">
                <a:highlight>
                  <a:srgbClr val="F5F5F5"/>
                </a:highlight>
              </a:rPr>
              <a:t>Brömdal</a:t>
            </a:r>
            <a:r>
              <a:rPr lang="en-GB" sz="1000" dirty="0">
                <a:highlight>
                  <a:srgbClr val="F5F5F5"/>
                </a:highlight>
              </a:rPr>
              <a:t>, A. (2025) 'Gender minority stress, resilience, and coping experiences of trans women incarcerated in Australia', </a:t>
            </a:r>
            <a:r>
              <a:rPr lang="en-GB" sz="1000" i="1" dirty="0">
                <a:highlight>
                  <a:srgbClr val="F5F5F5"/>
                </a:highlight>
              </a:rPr>
              <a:t>International Journal of Transgender Health</a:t>
            </a:r>
            <a:r>
              <a:rPr lang="en-GB" sz="1000" dirty="0">
                <a:highlight>
                  <a:srgbClr val="F5F5F5"/>
                </a:highlight>
              </a:rPr>
              <a:t>, 1(1), pp. 1–22. Available at: </a:t>
            </a:r>
            <a:r>
              <a:rPr lang="en-GB" sz="1000" u="sng" dirty="0">
                <a:highlight>
                  <a:srgbClr val="F5F5F5"/>
                </a:highlight>
                <a:hlinkClick r:id="rId11"/>
              </a:rPr>
              <a:t>https://doi.org/10.1080/26895269.2025.2487015</a:t>
            </a:r>
            <a:r>
              <a:rPr lang="en-GB" sz="1000" u="sng" dirty="0">
                <a:highlight>
                  <a:srgbClr val="F5F5F5"/>
                </a:highlight>
              </a:rPr>
              <a:t> </a:t>
            </a: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dirty="0">
                <a:highlight>
                  <a:srgbClr val="F5F5F5"/>
                </a:highlight>
              </a:rPr>
              <a:t>Erin, C., Luke, M., Allen, C., Dean, C., and Rose, K., Brooke, W., and Caitlin, E. (2025) ‘Provision of gender-affirming care for trans and gender-diverse adults: a systematic review of health and quality of life outcomes, values and preferences, and costs’, </a:t>
            </a:r>
            <a:r>
              <a:rPr lang="en-GB" sz="1000" i="1" dirty="0" err="1">
                <a:highlight>
                  <a:srgbClr val="F5F5F5"/>
                </a:highlight>
              </a:rPr>
              <a:t>eClinicalMedicine</a:t>
            </a:r>
            <a:r>
              <a:rPr lang="en-GB" sz="1000" dirty="0">
                <a:highlight>
                  <a:srgbClr val="F5F5F5"/>
                </a:highlight>
              </a:rPr>
              <a:t>, 88(1), pp. 25-48. Available at:  </a:t>
            </a:r>
            <a:r>
              <a:rPr lang="en-GB" sz="1000" u="sng" dirty="0">
                <a:highlight>
                  <a:srgbClr val="F5F5F5"/>
                </a:highlight>
                <a:hlinkClick r:id="rId12"/>
              </a:rPr>
              <a:t>https://www.thelancet.com/journals/eclinm/article/PIIS2589-5370(25)00390-6/fulltext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 dirty="0"/>
          </a:p>
          <a:p>
            <a:pPr marL="342900" indent="-342900">
              <a:buAutoNum type="arabicPeriod"/>
            </a:pPr>
            <a:endParaRPr lang="en-GB" sz="1500" dirty="0"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20815-3B3C-EBE2-45FC-A878DD94B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9BE8F-24EE-E23D-08CE-D47290199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479934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9E9406-CAF8-F217-8CB9-FC88FB62C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5DED3-BA2B-DC69-1E68-D12B1CD89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/>
              <a:t>References (part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FF2F9-F585-D4E9-D330-A4C9D97F2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Fuit, S., </a:t>
            </a:r>
            <a:r>
              <a:rPr lang="en-GB" sz="1000" err="1">
                <a:highlight>
                  <a:srgbClr val="F5F5F5"/>
                </a:highlight>
              </a:rPr>
              <a:t>Evj</a:t>
            </a:r>
            <a:r>
              <a:rPr lang="en-GB" sz="1000">
                <a:highlight>
                  <a:srgbClr val="F5F5F5"/>
                </a:highlight>
              </a:rPr>
              <a:t>., and Soest, T. (2024) 'Transgender people experience more discrimination and violence than cisgender lesbian, gay, or bisexual people: a multilevel analysis across 30 European countries', </a:t>
            </a:r>
            <a:r>
              <a:rPr lang="en-GB" sz="1000" i="1">
                <a:highlight>
                  <a:srgbClr val="F5F5F5"/>
                </a:highlight>
              </a:rPr>
              <a:t>International Journal of Transgender Health</a:t>
            </a:r>
            <a:r>
              <a:rPr lang="en-GB" sz="1000">
                <a:highlight>
                  <a:srgbClr val="F5F5F5"/>
                </a:highlight>
              </a:rPr>
              <a:t>, 1(1), pp. 1-15. Available at: </a:t>
            </a:r>
            <a:r>
              <a:rPr lang="en-GB" sz="1000" u="sng" dirty="0">
                <a:highlight>
                  <a:srgbClr val="F5F5F5"/>
                </a:highlight>
                <a:hlinkClick r:id="rId2"/>
              </a:rPr>
              <a:t>https://www.tandfonline.com/doi/full/10.1080/26895269.2024.2440856#abstract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  <a:endParaRPr lang="en-US" dirty="0"/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Gordon, C. (2017) 'A Literature Review of Transgender People in Prison: An invisible population in England and Wales', </a:t>
            </a:r>
            <a:r>
              <a:rPr lang="en-GB" sz="1000" i="1">
                <a:highlight>
                  <a:srgbClr val="F5F5F5"/>
                </a:highlight>
              </a:rPr>
              <a:t>Prison Service Journal, </a:t>
            </a:r>
            <a:r>
              <a:rPr lang="en-GB" sz="1000">
                <a:highlight>
                  <a:srgbClr val="F5F5F5"/>
                </a:highlight>
              </a:rPr>
              <a:t>233(1), pp. 11-22. Available at: </a:t>
            </a:r>
            <a:r>
              <a:rPr lang="en-GB" sz="1000" u="sng" dirty="0">
                <a:highlight>
                  <a:srgbClr val="F5F5F5"/>
                </a:highlight>
                <a:hlinkClick r:id="rId3"/>
              </a:rPr>
              <a:t>https://www.crimeandjustice.org.uk/sites/default/files/PSJ%20233%2C%20Transgender%20prisoners.pdf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 err="1">
                <a:highlight>
                  <a:srgbClr val="F5F5F5"/>
                </a:highlight>
              </a:rPr>
              <a:t>Hughto</a:t>
            </a:r>
            <a:r>
              <a:rPr lang="en-GB" sz="1000">
                <a:highlight>
                  <a:srgbClr val="F5F5F5"/>
                </a:highlight>
              </a:rPr>
              <a:t>, J. M. W., Clark, K. A., Daken, K., </a:t>
            </a:r>
            <a:r>
              <a:rPr lang="en-GB" sz="1000" err="1">
                <a:highlight>
                  <a:srgbClr val="F5F5F5"/>
                </a:highlight>
              </a:rPr>
              <a:t>Brömdal</a:t>
            </a:r>
            <a:r>
              <a:rPr lang="en-GB" sz="1000">
                <a:highlight>
                  <a:srgbClr val="F5F5F5"/>
                </a:highlight>
              </a:rPr>
              <a:t>, A., Mullens, A. B., Sanders, T., Phillips, T., </a:t>
            </a:r>
            <a:r>
              <a:rPr lang="en-GB" sz="1000" err="1">
                <a:highlight>
                  <a:srgbClr val="F5F5F5"/>
                </a:highlight>
              </a:rPr>
              <a:t>Mimiaga</a:t>
            </a:r>
            <a:r>
              <a:rPr lang="en-GB" sz="1000">
                <a:highlight>
                  <a:srgbClr val="F5F5F5"/>
                </a:highlight>
              </a:rPr>
              <a:t>, M. J., Cahill, S., du Plessis, C., Gildersleeve, J., Halliwell, S. D., &amp; Reisner, S. L. (2022) 'Victimization Within and Beyond the Prison Walls: A Latent Profile Analysis of Transgender and Gender Diverse Adults', </a:t>
            </a:r>
            <a:r>
              <a:rPr lang="en-GB" sz="1000" i="1">
                <a:highlight>
                  <a:srgbClr val="F5F5F5"/>
                </a:highlight>
              </a:rPr>
              <a:t>Journal of interpersonal violence</a:t>
            </a:r>
            <a:r>
              <a:rPr lang="en-GB" sz="1000">
                <a:highlight>
                  <a:srgbClr val="F5F5F5"/>
                </a:highlight>
              </a:rPr>
              <a:t>, 37(23-24), pp. 75–106. Available at: </a:t>
            </a:r>
            <a:r>
              <a:rPr lang="en-GB" sz="1000" u="sng" dirty="0">
                <a:highlight>
                  <a:srgbClr val="F5F5F5"/>
                </a:highlight>
                <a:hlinkClick r:id="rId4"/>
              </a:rPr>
              <a:t>https://doi.org/10.1177/08862605211073102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HM Prison and Probation (2023) </a:t>
            </a:r>
            <a:r>
              <a:rPr lang="en-GB" sz="1000" i="1">
                <a:highlight>
                  <a:srgbClr val="F5F5F5"/>
                </a:highlight>
              </a:rPr>
              <a:t>New transgender prisoner policy comes into force</a:t>
            </a:r>
            <a:r>
              <a:rPr lang="en-GB" sz="1000">
                <a:highlight>
                  <a:srgbClr val="F5F5F5"/>
                </a:highlight>
              </a:rPr>
              <a:t>. Available at: </a:t>
            </a:r>
            <a:r>
              <a:rPr lang="en-GB" sz="1000" u="sng" dirty="0">
                <a:highlight>
                  <a:srgbClr val="F5F5F5"/>
                </a:highlight>
                <a:hlinkClick r:id="rId5"/>
              </a:rPr>
              <a:t>https://www.gov.uk/government/news/new-transgender-prisoner-policy-comes-into-force</a:t>
            </a:r>
            <a:r>
              <a:rPr lang="en-GB" sz="1000">
                <a:highlight>
                  <a:srgbClr val="F5F5F5"/>
                </a:highlight>
              </a:rPr>
              <a:t> (Accessed: 22</a:t>
            </a:r>
            <a:r>
              <a:rPr lang="en-GB" sz="1000" baseline="30000">
                <a:highlight>
                  <a:srgbClr val="F5F5F5"/>
                </a:highlight>
              </a:rPr>
              <a:t>nd</a:t>
            </a:r>
            <a:r>
              <a:rPr lang="en-GB" sz="1000">
                <a:highlight>
                  <a:srgbClr val="F5F5F5"/>
                </a:highlight>
              </a:rPr>
              <a:t> February 2026).</a:t>
            </a:r>
            <a:endParaRPr lang="en-US" sz="100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Jae. M., Castro, D. A., Warri, V., Moreta Avila, L., Chakravarty, D., Zamudio-Haas, S., Kramer, K., Monico Klein, K., &amp; Zack, B. (2023) 'Adapting and Implementing an Evidence-Based </a:t>
            </a:r>
            <a:r>
              <a:rPr lang="en-GB" sz="1000" err="1">
                <a:highlight>
                  <a:srgbClr val="F5F5F5"/>
                </a:highlight>
              </a:rPr>
              <a:t>Reentry</a:t>
            </a:r>
            <a:r>
              <a:rPr lang="en-GB" sz="1000">
                <a:highlight>
                  <a:srgbClr val="F5F5F5"/>
                </a:highlight>
              </a:rPr>
              <a:t> Intervention for Incarcerated Transgender Women: Lessons Learned. Journal of correctional health care : the official journal of the National Commission on Correctional Health Care', 29(1), pp. 71–80. Available at: </a:t>
            </a:r>
            <a:r>
              <a:rPr lang="en-GB" sz="1000" u="sng" dirty="0">
                <a:highlight>
                  <a:srgbClr val="F5F5F5"/>
                </a:highlight>
                <a:hlinkClick r:id="rId6"/>
              </a:rPr>
              <a:t>https://doi.org/10.1089/jchc.21.12.0132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Lewis, J. E., Patterson, A. R., </a:t>
            </a:r>
            <a:r>
              <a:rPr lang="en-GB" sz="1000" err="1">
                <a:highlight>
                  <a:srgbClr val="F5F5F5"/>
                </a:highlight>
              </a:rPr>
              <a:t>Effirim</a:t>
            </a:r>
            <a:r>
              <a:rPr lang="en-GB" sz="1000">
                <a:highlight>
                  <a:srgbClr val="F5F5F5"/>
                </a:highlight>
              </a:rPr>
              <a:t>, M. A., Patel, M. M., Lim, S. E., Cuello, V. A., Phan, M. H., &amp; Lee, W. C. (2025) ‘Examining gender-specific mental health risks after gender-affirming surgery: a national database study’, </a:t>
            </a:r>
            <a:r>
              <a:rPr lang="en-GB" sz="1000" i="1">
                <a:highlight>
                  <a:srgbClr val="F5F5F5"/>
                </a:highlight>
              </a:rPr>
              <a:t>The journal of sexual medicine</a:t>
            </a:r>
            <a:r>
              <a:rPr lang="en-GB" sz="1000">
                <a:highlight>
                  <a:srgbClr val="F5F5F5"/>
                </a:highlight>
              </a:rPr>
              <a:t>, 22(4), pp. 645–651. </a:t>
            </a:r>
            <a:r>
              <a:rPr lang="en-GB" sz="1000" u="sng" dirty="0">
                <a:highlight>
                  <a:srgbClr val="F5F5F5"/>
                </a:highlight>
                <a:hlinkClick r:id="rId7"/>
              </a:rPr>
              <a:t>https://doi.org/10.1093/jsxmed/qdaf026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Mew, M. (2021) 'She Was Just Like a Lassie': Analysing The Views of Cis-Women In Custody About Their Experiences of Living with Transgender Women In The Scottish Prison Estate', </a:t>
            </a:r>
            <a:r>
              <a:rPr lang="en-GB" sz="1000" i="1">
                <a:highlight>
                  <a:srgbClr val="F5F5F5"/>
                </a:highlight>
              </a:rPr>
              <a:t>The British Journal of Criminology</a:t>
            </a:r>
            <a:r>
              <a:rPr lang="en-GB" sz="1000">
                <a:highlight>
                  <a:srgbClr val="F5F5F5"/>
                </a:highlight>
              </a:rPr>
              <a:t>, 62(4), pp. 1000–1018. Available at: </a:t>
            </a:r>
            <a:r>
              <a:rPr lang="en-GB" sz="1000" u="sng" dirty="0">
                <a:highlight>
                  <a:srgbClr val="F5F5F5"/>
                </a:highlight>
                <a:hlinkClick r:id="rId8"/>
              </a:rPr>
              <a:t>https://academic.oup.com/bjc/article/62/4/1000/6370239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Marchi, M., </a:t>
            </a:r>
            <a:r>
              <a:rPr lang="en-GB" sz="1000" err="1">
                <a:highlight>
                  <a:srgbClr val="F5F5F5"/>
                </a:highlight>
              </a:rPr>
              <a:t>Corbellini</a:t>
            </a:r>
            <a:r>
              <a:rPr lang="en-GB" sz="1000">
                <a:highlight>
                  <a:srgbClr val="F5F5F5"/>
                </a:highlight>
              </a:rPr>
              <a:t>, I., Vaccari, E., </a:t>
            </a:r>
            <a:r>
              <a:rPr lang="en-GB" sz="1000" err="1">
                <a:highlight>
                  <a:srgbClr val="F5F5F5"/>
                </a:highlight>
              </a:rPr>
              <a:t>Pingani</a:t>
            </a:r>
            <a:r>
              <a:rPr lang="en-GB" sz="1000">
                <a:highlight>
                  <a:srgbClr val="F5F5F5"/>
                </a:highlight>
              </a:rPr>
              <a:t>, L., Ferrari, S., </a:t>
            </a:r>
            <a:r>
              <a:rPr lang="en-GB" sz="1000" err="1">
                <a:highlight>
                  <a:srgbClr val="F5F5F5"/>
                </a:highlight>
              </a:rPr>
              <a:t>Amaddeo</a:t>
            </a:r>
            <a:r>
              <a:rPr lang="en-GB" sz="1000">
                <a:highlight>
                  <a:srgbClr val="F5F5F5"/>
                </a:highlight>
              </a:rPr>
              <a:t>, F., </a:t>
            </a:r>
            <a:r>
              <a:rPr lang="en-GB" sz="1000" err="1">
                <a:highlight>
                  <a:srgbClr val="F5F5F5"/>
                </a:highlight>
              </a:rPr>
              <a:t>Converti</a:t>
            </a:r>
            <a:r>
              <a:rPr lang="en-GB" sz="1000">
                <a:highlight>
                  <a:srgbClr val="F5F5F5"/>
                </a:highlight>
              </a:rPr>
              <a:t>, M., Fiorillo, A., Mirandola, M., Pinna, F., </a:t>
            </a:r>
            <a:r>
              <a:rPr lang="en-GB" sz="1000" err="1">
                <a:highlight>
                  <a:srgbClr val="F5F5F5"/>
                </a:highlight>
              </a:rPr>
              <a:t>Ventriglio</a:t>
            </a:r>
            <a:r>
              <a:rPr lang="en-GB" sz="1000">
                <a:highlight>
                  <a:srgbClr val="F5F5F5"/>
                </a:highlight>
              </a:rPr>
              <a:t>, A., &amp; Galeazzi, G. M. (2024) ‘Mental health of transgender people in prison: a systematic review and meta-analysis',</a:t>
            </a:r>
            <a:r>
              <a:rPr lang="en-GB" sz="1000" i="1">
                <a:highlight>
                  <a:srgbClr val="F5F5F5"/>
                </a:highlight>
              </a:rPr>
              <a:t> International review of psychiatry,</a:t>
            </a:r>
            <a:r>
              <a:rPr lang="en-GB" sz="1000">
                <a:highlight>
                  <a:srgbClr val="F5F5F5"/>
                </a:highlight>
              </a:rPr>
              <a:t> 36(7), pp.  714–728. Available at: </a:t>
            </a:r>
            <a:r>
              <a:rPr lang="en-GB" sz="1000" u="sng" dirty="0">
                <a:highlight>
                  <a:srgbClr val="F5F5F5"/>
                </a:highlight>
                <a:hlinkClick r:id="rId9"/>
              </a:rPr>
              <a:t>https://doi.org/10.1080/09540261.2023.2287680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Miranda, R.B., Alejandro, G., and Díaz, X. (2024) 'Social reintegration of cisgender and transgender women post-incarceration in Brazil: policies and challenges', </a:t>
            </a:r>
            <a:r>
              <a:rPr lang="en-GB" sz="1000" i="1">
                <a:highlight>
                  <a:srgbClr val="F5F5F5"/>
                </a:highlight>
              </a:rPr>
              <a:t>Health Justice</a:t>
            </a:r>
            <a:r>
              <a:rPr lang="en-GB" sz="1000">
                <a:highlight>
                  <a:srgbClr val="F5F5F5"/>
                </a:highlight>
              </a:rPr>
              <a:t> 12(1), 29, pp. 37-72. Available at: </a:t>
            </a:r>
            <a:r>
              <a:rPr lang="en-GB" sz="1000" u="sng" dirty="0">
                <a:highlight>
                  <a:srgbClr val="F5F5F5"/>
                </a:highlight>
                <a:hlinkClick r:id="rId10"/>
              </a:rPr>
              <a:t>https://doi.org/10.1186/s40352-024-00285-6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Morgan, S., Freeman, K., Montes, A., and Joshua, C. (2025) ‘Measuring the </a:t>
            </a:r>
            <a:r>
              <a:rPr lang="en-GB" sz="1000" err="1">
                <a:highlight>
                  <a:srgbClr val="F5F5F5"/>
                </a:highlight>
              </a:rPr>
              <a:t>uniquley</a:t>
            </a:r>
            <a:r>
              <a:rPr lang="en-GB" sz="1000">
                <a:highlight>
                  <a:srgbClr val="F5F5F5"/>
                </a:highlight>
              </a:rPr>
              <a:t> painful incarceration experiences of LGB+ and trans people and the implications for mental health’, </a:t>
            </a:r>
            <a:r>
              <a:rPr lang="en-GB" sz="1000" i="1">
                <a:highlight>
                  <a:srgbClr val="F5F5F5"/>
                </a:highlight>
              </a:rPr>
              <a:t>Journal of Criminal Justice</a:t>
            </a:r>
            <a:r>
              <a:rPr lang="en-GB" sz="1000">
                <a:highlight>
                  <a:srgbClr val="F5F5F5"/>
                </a:highlight>
              </a:rPr>
              <a:t>, 101(1), pp. 10-25. Available at: </a:t>
            </a:r>
            <a:r>
              <a:rPr lang="en-GB" sz="1000" u="sng" dirty="0">
                <a:highlight>
                  <a:srgbClr val="F5F5F5"/>
                </a:highlight>
                <a:hlinkClick r:id="rId11"/>
              </a:rPr>
              <a:t>https://www.sciencedirect.com/science/article/pii/S0047235225001795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 marL="342900" indent="-342900">
              <a:buAutoNum type="arabicPeriod"/>
            </a:pPr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85B51F-D088-5F56-3549-CAE7A28F7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21D9E-A2DD-6378-1895-7C1C81E48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71182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87B61D-C1DF-252F-8445-F21E64C2A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63890-B536-949F-F317-A592C7AE9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971" y="995"/>
            <a:ext cx="5207272" cy="956266"/>
          </a:xfrm>
        </p:spPr>
        <p:txBody>
          <a:bodyPr>
            <a:normAutofit fontScale="90000"/>
          </a:bodyPr>
          <a:lstStyle/>
          <a:p>
            <a:r>
              <a:rPr lang="en-US"/>
              <a:t>References (part 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C3E1C-5A3F-7EC3-5F80-6A605ACF2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22" y="963851"/>
            <a:ext cx="11767439" cy="567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Papadaki, V., &amp; </a:t>
            </a:r>
            <a:r>
              <a:rPr lang="en-GB" sz="1000" err="1">
                <a:highlight>
                  <a:srgbClr val="F5F5F5"/>
                </a:highlight>
              </a:rPr>
              <a:t>Ntiken</a:t>
            </a:r>
            <a:r>
              <a:rPr lang="en-GB" sz="1000">
                <a:highlight>
                  <a:srgbClr val="F5F5F5"/>
                </a:highlight>
              </a:rPr>
              <a:t>, A. (2023) 'As a trans person you don’t live. You merely try to survive and apologize every day for who you are” – Discrimination experiences among trans individuals in Greece', </a:t>
            </a:r>
            <a:r>
              <a:rPr lang="en-GB" sz="1000" i="1">
                <a:highlight>
                  <a:srgbClr val="F5F5F5"/>
                </a:highlight>
              </a:rPr>
              <a:t>Journal of Homosexuality</a:t>
            </a:r>
            <a:r>
              <a:rPr lang="en-GB" sz="1000">
                <a:highlight>
                  <a:srgbClr val="F5F5F5"/>
                </a:highlight>
              </a:rPr>
              <a:t>, </a:t>
            </a:r>
            <a:r>
              <a:rPr lang="en-GB" sz="1000" i="1">
                <a:highlight>
                  <a:srgbClr val="F5F5F5"/>
                </a:highlight>
              </a:rPr>
              <a:t>70</a:t>
            </a:r>
            <a:r>
              <a:rPr lang="en-GB" sz="1000">
                <a:highlight>
                  <a:srgbClr val="F5F5F5"/>
                </a:highlight>
              </a:rPr>
              <a:t>(7), pp. 1325–1347. </a:t>
            </a:r>
            <a:r>
              <a:rPr lang="en-GB" sz="1000" u="sng" dirty="0">
                <a:highlight>
                  <a:srgbClr val="F5F5F5"/>
                </a:highlight>
                <a:hlinkClick r:id="rId2"/>
              </a:rPr>
              <a:t>https://doi.org/10.1080/00918369.2021.2020544</a:t>
            </a:r>
            <a:r>
              <a:rPr lang="en-GB" sz="1000" dirty="0">
                <a:highlight>
                  <a:srgbClr val="F5F5F5"/>
                </a:highlight>
              </a:rPr>
              <a:t>   </a:t>
            </a:r>
            <a:endParaRPr lang="en-US" dirty="0"/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Stonewall (2022) LGBTQ+ facts and figures. Available at: </a:t>
            </a:r>
            <a:r>
              <a:rPr lang="en-GB" sz="1000" u="sng" dirty="0">
                <a:highlight>
                  <a:srgbClr val="F5F5F5"/>
                </a:highlight>
                <a:hlinkClick r:id="rId3"/>
              </a:rPr>
              <a:t>https://www.stonewall.org.uk/resources/lgbtq-facts-and-figures</a:t>
            </a:r>
            <a:r>
              <a:rPr lang="en-GB" sz="1000">
                <a:highlight>
                  <a:srgbClr val="F5F5F5"/>
                </a:highlight>
              </a:rPr>
              <a:t> (Accessed: 8th February 2026). </a:t>
            </a: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Sam, S., Dalzell, L. G., and </a:t>
            </a:r>
            <a:r>
              <a:rPr lang="en-GB" sz="1000" err="1">
                <a:highlight>
                  <a:srgbClr val="F5F5F5"/>
                </a:highlight>
              </a:rPr>
              <a:t>Brömdal</a:t>
            </a:r>
            <a:r>
              <a:rPr lang="en-GB" sz="1000">
                <a:highlight>
                  <a:srgbClr val="F5F5F5"/>
                </a:highlight>
              </a:rPr>
              <a:t>, A. (2024) 'Gender affirmation and mental health in prison: A critical review of current corrections policy for trans people in Australia and New Zealand', </a:t>
            </a:r>
            <a:r>
              <a:rPr lang="en-GB" sz="1000" i="1">
                <a:highlight>
                  <a:srgbClr val="F5F5F5"/>
                </a:highlight>
              </a:rPr>
              <a:t>The Australian and New Zealand journal of psychiatry</a:t>
            </a:r>
            <a:r>
              <a:rPr lang="en-GB" sz="1000">
                <a:highlight>
                  <a:srgbClr val="F5F5F5"/>
                </a:highlight>
              </a:rPr>
              <a:t>, 58(1), pp. 21–36. Available at: </a:t>
            </a:r>
            <a:r>
              <a:rPr lang="en-GB" sz="1000" u="sng" dirty="0">
                <a:highlight>
                  <a:srgbClr val="F5F5F5"/>
                </a:highlight>
                <a:hlinkClick r:id="rId4"/>
              </a:rPr>
              <a:t>https://doi.org/10.1177/00048674231195285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Swan, J., Phillips, T. M., Sanders, T., Mullens, A. B., Debattista, J., &amp; </a:t>
            </a:r>
            <a:r>
              <a:rPr lang="en-GB" sz="1000" err="1">
                <a:highlight>
                  <a:srgbClr val="F5F5F5"/>
                </a:highlight>
              </a:rPr>
              <a:t>Brömdal</a:t>
            </a:r>
            <a:r>
              <a:rPr lang="en-GB" sz="1000">
                <a:highlight>
                  <a:srgbClr val="F5F5F5"/>
                </a:highlight>
              </a:rPr>
              <a:t>, A. (2023) ‘Mental health and quality of life outcomes of gender-affirming surgery: A systematic literature review’, </a:t>
            </a:r>
            <a:r>
              <a:rPr lang="en-GB" sz="1000" i="1">
                <a:highlight>
                  <a:srgbClr val="F5F5F5"/>
                </a:highlight>
              </a:rPr>
              <a:t>Journal of Gay &amp; amp; Lesbian Mental Health</a:t>
            </a:r>
            <a:r>
              <a:rPr lang="en-GB" sz="1000">
                <a:highlight>
                  <a:srgbClr val="F5F5F5"/>
                </a:highlight>
              </a:rPr>
              <a:t>, 27(1), pp. 2–45. Available at: </a:t>
            </a:r>
            <a:r>
              <a:rPr lang="en-GB" sz="1000" u="sng" dirty="0">
                <a:highlight>
                  <a:srgbClr val="F5F5F5"/>
                </a:highlight>
                <a:hlinkClick r:id="rId5"/>
              </a:rPr>
              <a:t>10.1080/19359705.2021.2016537</a:t>
            </a:r>
            <a:r>
              <a:rPr lang="en-GB" sz="1000" dirty="0">
                <a:highlight>
                  <a:srgbClr val="F5F5F5"/>
                </a:highlight>
              </a:rPr>
              <a:t>   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r>
              <a:rPr lang="en-GB" sz="1000">
                <a:highlight>
                  <a:srgbClr val="F5F5F5"/>
                </a:highlight>
              </a:rPr>
              <a:t>Saxby, K. and Nolan, B. J. (2026) ‘Mental health treatment following gender-affirming surgeries: Evidence from longitudinal Australian administrative data’, </a:t>
            </a:r>
            <a:r>
              <a:rPr lang="en-GB" sz="1000" i="1">
                <a:highlight>
                  <a:srgbClr val="F5F5F5"/>
                </a:highlight>
              </a:rPr>
              <a:t>International Journal of Transgender Health</a:t>
            </a:r>
            <a:r>
              <a:rPr lang="en-GB" sz="1000">
                <a:highlight>
                  <a:srgbClr val="F5F5F5"/>
                </a:highlight>
              </a:rPr>
              <a:t>, 1(1), pp. 1–9. Available at:  </a:t>
            </a:r>
            <a:r>
              <a:rPr lang="en-GB" sz="1000" u="sng" dirty="0">
                <a:highlight>
                  <a:srgbClr val="F5F5F5"/>
                </a:highlight>
                <a:hlinkClick r:id="rId6"/>
              </a:rPr>
              <a:t>https://doi.org/10.1080/26895269.2026.2618133</a:t>
            </a:r>
            <a:r>
              <a:rPr lang="en-GB" sz="1000" dirty="0">
                <a:highlight>
                  <a:srgbClr val="F5F5F5"/>
                </a:highlight>
              </a:rPr>
              <a:t> </a:t>
            </a: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>
              <a:buAutoNum type="arabicPeriod"/>
            </a:pPr>
            <a:endParaRPr lang="en-GB" sz="1200" dirty="0">
              <a:highlight>
                <a:srgbClr val="FFFFFF"/>
              </a:highlight>
              <a:latin typeface="Aptos"/>
            </a:endParaRPr>
          </a:p>
          <a:p>
            <a:pPr>
              <a:buAutoNum type="arabicPeriod"/>
            </a:pPr>
            <a:endParaRPr lang="en-GB" sz="1000" dirty="0">
              <a:highlight>
                <a:srgbClr val="F5F5F5"/>
              </a:highlight>
            </a:endParaRPr>
          </a:p>
          <a:p>
            <a:pPr marL="342900" indent="-342900">
              <a:buAutoNum type="arabicPeriod"/>
            </a:pPr>
            <a:endParaRPr lang="en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B49D7-502F-06E9-CB0F-43E52F1FC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8E014-CE82-4D68-A889-525F9A8122C8}" type="datetime1"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5ABE5-A3CA-7373-0A10-07CD904F9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85945888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DylanVTI</vt:lpstr>
      <vt:lpstr>What are the challenges faced by transgender individuals in the prison system and how can these be addressed?</vt:lpstr>
      <vt:lpstr>Introduction</vt:lpstr>
      <vt:lpstr>Challenges faced by transgender individuals in prison - Violence</vt:lpstr>
      <vt:lpstr>Challenges faced by transgender individuals in prison - Harassment</vt:lpstr>
      <vt:lpstr>How can this be addressed? - Violence and Harassment</vt:lpstr>
      <vt:lpstr>Challenges faced by transgender individuals in prison – Housing/prison placements</vt:lpstr>
      <vt:lpstr>How can this be addressed? – Housing/prison placements</vt:lpstr>
      <vt:lpstr>Criticism (critical analysis)</vt:lpstr>
      <vt:lpstr>Challenges faced by transgender individuals in prison – Lack of access to healthcare</vt:lpstr>
      <vt:lpstr>Challenges faced by transgender individuals in prison – Mental health</vt:lpstr>
      <vt:lpstr>How can this be addressed? – Mental health and lack of access to healthcare</vt:lpstr>
      <vt:lpstr>Criticism (critical analysis)</vt:lpstr>
      <vt:lpstr>Conclusion</vt:lpstr>
      <vt:lpstr>Research timeline</vt:lpstr>
      <vt:lpstr>References (part 1)</vt:lpstr>
      <vt:lpstr>References (part 2)</vt:lpstr>
      <vt:lpstr>References (part 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1572</cp:revision>
  <dcterms:created xsi:type="dcterms:W3CDTF">2026-02-06T20:50:22Z</dcterms:created>
  <dcterms:modified xsi:type="dcterms:W3CDTF">2026-02-22T22:34:27Z</dcterms:modified>
</cp:coreProperties>
</file>