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9532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CA8C6-2B74-14E8-9C42-FA9E33A612D5}" v="1876" dt="2023-10-15T13:45:54.807"/>
    <p1510:client id="{230B3304-8BD2-921D-F646-A01FD5A7982F}" v="2370" dt="2023-10-20T22:21:17.805"/>
    <p1510:client id="{285A5DA8-97B7-18CD-2A06-0D6CF3141843}" v="3061" dt="2023-10-12T17:43:14.689"/>
    <p1510:client id="{29896843-F9D2-1897-8928-1EB0F434C660}" v="1566" dt="2023-10-15T14:43:12.941"/>
    <p1510:client id="{2D5D8234-5DE9-9CCF-2119-A05C8856A1C8}" v="1569" dt="2023-10-12T19:13:22.646"/>
    <p1510:client id="{36E2991D-EEB7-9B08-2424-4892AC9D3E9F}" v="42" dt="2023-10-31T20:35:31.631"/>
    <p1510:client id="{3B8A98A5-C502-4675-9E3C-C7995754BAF7}" v="1157" dt="2023-10-07T23:00:34.149"/>
    <p1510:client id="{685C4CC8-EB8F-0070-CD27-AE1137C0EA37}" v="6" dt="2023-10-15T14:56:06.147"/>
    <p1510:client id="{97BE7B37-FCE2-62DD-AF3D-C99DAA140A5D}" v="167" dt="2023-10-30T19:34:19.150"/>
    <p1510:client id="{B28C6D9C-ADE7-DEAC-2C6A-20CD202986AE}" v="2" dt="2023-10-15T14:54:44.538"/>
    <p1510:client id="{D16B8070-D5B3-73F1-F232-516310AB380F}" v="107" dt="2023-10-10T17:42:36.166"/>
    <p1510:client id="{E804C4CB-32A0-A826-F057-E261E9DA6A64}" v="1139" dt="2023-10-11T00:21:52.088"/>
    <p1510:client id="{F36AEEF0-9AEB-E8CC-237D-CB70E7B42A2D}" v="2" dt="2023-10-20T22:30:13.3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notesMaster" Target="notesMasters/notesMaster1.xml" Id="rId9"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B64642-63C3-42B6-846D-9B65FA1B2823}" type="datetimeFigureOut">
              <a:t>10/31/2023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A6F21D-2E87-4AF7-8572-DE2B0DCA9E07}" type="slidenum">
              <a:t>‹#›</a:t>
            </a:fld>
            <a:endParaRPr lang="en-US"/>
          </a:p>
        </p:txBody>
      </p:sp>
    </p:spTree>
    <p:extLst>
      <p:ext uri="{BB962C8B-B14F-4D97-AF65-F5344CB8AC3E}">
        <p14:creationId xmlns:p14="http://schemas.microsoft.com/office/powerpoint/2010/main" val="1256437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FA6F21D-2E87-4AF7-8572-DE2B0DCA9E07}" type="slidenum">
              <a:rPr lang="en-US"/>
              <a:t>2</a:t>
            </a:fld>
            <a:endParaRPr lang="en-US"/>
          </a:p>
        </p:txBody>
      </p:sp>
    </p:spTree>
    <p:extLst>
      <p:ext uri="{BB962C8B-B14F-4D97-AF65-F5344CB8AC3E}">
        <p14:creationId xmlns:p14="http://schemas.microsoft.com/office/powerpoint/2010/main" val="3300138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 resilience is when a person can overcome the issues they are facing and better the situation to achieve a positive end result -</a:t>
            </a:r>
          </a:p>
          <a:p>
            <a:endParaRPr lang="en-US" dirty="0">
              <a:cs typeface="Calibri"/>
            </a:endParaRPr>
          </a:p>
          <a:p>
            <a:endParaRPr lang="en-US" dirty="0">
              <a:cs typeface="Calibri"/>
            </a:endParaRPr>
          </a:p>
          <a:p>
            <a:endParaRPr lang="en-US" dirty="0"/>
          </a:p>
          <a:p>
            <a:r>
              <a:rPr lang="en-US" dirty="0"/>
              <a:t>." Higher education (HE) students experience rates of depression and anxiety substantially higher than those found in the general population." (Rebecca Anne Price, 2022 , p.83).</a:t>
            </a:r>
            <a:endParaRPr lang="en-US" dirty="0">
              <a:cs typeface="Calibri"/>
            </a:endParaRPr>
          </a:p>
          <a:p>
            <a:endParaRPr lang="en-US" dirty="0"/>
          </a:p>
          <a:p>
            <a:r>
              <a:rPr lang="en-US" dirty="0"/>
              <a:t>4-Students can learn ways in which to enhance resilience by setting targets , being positive and adaptable to reduce setbacks. University students will become more resilient when the skill of trying even harder after an unsuccessful outcome is learned and practiced. Therefore, students tackle the issue instead of giving up.</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FA6F21D-2E87-4AF7-8572-DE2B0DCA9E07}" type="slidenum">
              <a:t>3</a:t>
            </a:fld>
            <a:endParaRPr lang="en-US"/>
          </a:p>
        </p:txBody>
      </p:sp>
    </p:spTree>
    <p:extLst>
      <p:ext uri="{BB962C8B-B14F-4D97-AF65-F5344CB8AC3E}">
        <p14:creationId xmlns:p14="http://schemas.microsoft.com/office/powerpoint/2010/main" val="613097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2-</a:t>
            </a:r>
            <a:r>
              <a:rPr lang="en-US" dirty="0"/>
              <a:t>Students with poor health , for example lack of sleep , poor diet , stress and lack of exercise which could be due to not managing their time properly or the impact of the Covid-19 pandemic , can have a negative affect. This is important as it could have an impact on their university work they produce or it could lead to more serious problems such as mental health. More than half of students in a research have admitted to an increased stress and anxiety levels , difficulty in sleeping and problems with concentrating because of Covid-19 pandemic.(Son C, Hegde S, Smith A, Wang X and </a:t>
            </a:r>
            <a:r>
              <a:rPr lang="en-US" err="1"/>
              <a:t>Sasangohar</a:t>
            </a:r>
            <a:r>
              <a:rPr lang="en-US" dirty="0"/>
              <a:t> F,2020). </a:t>
            </a:r>
          </a:p>
          <a:p>
            <a:endParaRPr lang="en-US" dirty="0">
              <a:cs typeface="Calibri"/>
            </a:endParaRPr>
          </a:p>
          <a:p>
            <a:r>
              <a:rPr lang="en-US" dirty="0">
                <a:cs typeface="Calibri"/>
              </a:rPr>
              <a:t>3-</a:t>
            </a:r>
            <a:r>
              <a:rPr lang="en-US" dirty="0"/>
              <a:t>Many factors such as an increase of exercise , time management ,  improved sleeping pattern , healthier diet and university support teams can have a positive impact on students' health improvement. This will lead to a significant affect in producing a higher quality university work and not allowing the stress and anxiety levels to increase to the levels that it could lead to more serious problems such as mental health. A research shows that students with healthier diet have a higher academic achievement.( Burrows TL, </a:t>
            </a:r>
            <a:r>
              <a:rPr lang="en-US" dirty="0" err="1"/>
              <a:t>Whatnall</a:t>
            </a:r>
            <a:r>
              <a:rPr lang="en-US" dirty="0"/>
              <a:t> MC , Patterson AJ, </a:t>
            </a:r>
            <a:r>
              <a:rPr lang="en-US" dirty="0" err="1"/>
              <a:t>Hutchesson</a:t>
            </a:r>
            <a:r>
              <a:rPr lang="en-US" dirty="0"/>
              <a:t> MJ ,2017).</a:t>
            </a:r>
            <a:endParaRPr lang="en-US" dirty="0">
              <a:cs typeface="Calibri"/>
            </a:endParaRPr>
          </a:p>
        </p:txBody>
      </p:sp>
      <p:sp>
        <p:nvSpPr>
          <p:cNvPr id="4" name="Slide Number Placeholder 3"/>
          <p:cNvSpPr>
            <a:spLocks noGrp="1"/>
          </p:cNvSpPr>
          <p:nvPr>
            <p:ph type="sldNum" sz="quarter" idx="5"/>
          </p:nvPr>
        </p:nvSpPr>
        <p:spPr/>
        <p:txBody>
          <a:bodyPr/>
          <a:lstStyle/>
          <a:p>
            <a:fld id="{8FA6F21D-2E87-4AF7-8572-DE2B0DCA9E07}" type="slidenum">
              <a:t>4</a:t>
            </a:fld>
            <a:endParaRPr lang="en-US"/>
          </a:p>
        </p:txBody>
      </p:sp>
    </p:spTree>
    <p:extLst>
      <p:ext uri="{BB962C8B-B14F-4D97-AF65-F5344CB8AC3E}">
        <p14:creationId xmlns:p14="http://schemas.microsoft.com/office/powerpoint/2010/main" val="2730461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2-</a:t>
            </a:r>
            <a:r>
              <a:rPr lang="en-US" dirty="0"/>
              <a:t>Students' wellbeing is important as it improves their academic studies , reduces the risk of mental health problems and improves their quality of life. Students' social communication is also very important as it has been proven to help with students' wellbeing. ( Campbell F, Blank L, Cantrell A, Baxter S , Blackmore C, Dixon J &amp; Goyder E, 2022).</a:t>
            </a:r>
          </a:p>
          <a:p>
            <a:endParaRPr lang="en-US" dirty="0">
              <a:cs typeface="Calibri"/>
            </a:endParaRPr>
          </a:p>
          <a:p>
            <a:r>
              <a:rPr lang="en-US" dirty="0">
                <a:cs typeface="Calibri"/>
              </a:rPr>
              <a:t>3-</a:t>
            </a:r>
            <a:r>
              <a:rPr lang="en-US" dirty="0"/>
              <a:t>Wellbeing can be supported by improving the past 2 elements health and resilience which will have a benefit in improving student's wellbeing. Students can create groups at or outside of university to </a:t>
            </a:r>
            <a:r>
              <a:rPr lang="en-US" dirty="0" err="1"/>
              <a:t>socialise</a:t>
            </a:r>
            <a:r>
              <a:rPr lang="en-US" dirty="0"/>
              <a:t> with other people. </a:t>
            </a:r>
            <a:endParaRPr lang="en-US" dirty="0">
              <a:cs typeface="Calibri"/>
            </a:endParaRPr>
          </a:p>
        </p:txBody>
      </p:sp>
      <p:sp>
        <p:nvSpPr>
          <p:cNvPr id="4" name="Slide Number Placeholder 3"/>
          <p:cNvSpPr>
            <a:spLocks noGrp="1"/>
          </p:cNvSpPr>
          <p:nvPr>
            <p:ph type="sldNum" sz="quarter" idx="5"/>
          </p:nvPr>
        </p:nvSpPr>
        <p:spPr/>
        <p:txBody>
          <a:bodyPr/>
          <a:lstStyle/>
          <a:p>
            <a:fld id="{8FA6F21D-2E87-4AF7-8572-DE2B0DCA9E07}" type="slidenum">
              <a:t>5</a:t>
            </a:fld>
            <a:endParaRPr lang="en-US"/>
          </a:p>
        </p:txBody>
      </p:sp>
    </p:spTree>
    <p:extLst>
      <p:ext uri="{BB962C8B-B14F-4D97-AF65-F5344CB8AC3E}">
        <p14:creationId xmlns:p14="http://schemas.microsoft.com/office/powerpoint/2010/main" val="790192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FA6F21D-2E87-4AF7-8572-DE2B0DCA9E07}" type="slidenum">
              <a:t>6</a:t>
            </a:fld>
            <a:endParaRPr lang="en-US"/>
          </a:p>
        </p:txBody>
      </p:sp>
    </p:spTree>
    <p:extLst>
      <p:ext uri="{BB962C8B-B14F-4D97-AF65-F5344CB8AC3E}">
        <p14:creationId xmlns:p14="http://schemas.microsoft.com/office/powerpoint/2010/main" val="3857387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07888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33486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89991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0311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65654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20353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892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59538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11209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97127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64330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10/31/2023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71017465"/>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hyperlink" Target="https://revue-cossi.numerev.com/numeros" TargetMode="External"/><Relationship Id="rId3" Type="http://schemas.openxmlformats.org/officeDocument/2006/relationships/slideLayout" Target="../slideLayouts/slideLayout2.xml"/><Relationship Id="rId7" Type="http://schemas.openxmlformats.org/officeDocument/2006/relationships/image" Target="../media/image4.jpe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hyperlink" Target="https://www.eea.europa.eu/soer/2015/synthesis/report/5-riskstohealth" TargetMode="External"/><Relationship Id="rId5" Type="http://schemas.openxmlformats.org/officeDocument/2006/relationships/image" Target="../media/image3.png"/><Relationship Id="rId10" Type="http://schemas.openxmlformats.org/officeDocument/2006/relationships/image" Target="../media/image6.png"/><Relationship Id="rId4" Type="http://schemas.openxmlformats.org/officeDocument/2006/relationships/notesSlide" Target="../notesSlides/notesSlide1.xm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hyperlink" Target="https://www.peoplemattersglobal.com/blog/life-at-work/racing-with-resilience-22452?page=2" TargetMode="External"/><Relationship Id="rId5" Type="http://schemas.openxmlformats.org/officeDocument/2006/relationships/image" Target="../media/image7.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9.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hyperlink" Target="https://technofaq.org/posts/2020/07/corporate-event-trends-for-memorable-business-branding/" TargetMode="External"/><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hyperlink" Target="https://www.jmir.org/2020/9/e21279&#160;" TargetMode="External"/><Relationship Id="rId2" Type="http://schemas.openxmlformats.org/officeDocument/2006/relationships/hyperlink" Target="https://doi.org/10.1080/03075079.2022.2112027"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5746694/" TargetMode="External"/><Relationship Id="rId5" Type="http://schemas.openxmlformats.org/officeDocument/2006/relationships/hyperlink" Target="https://greatergood.berkeley.edu/article/item/why_taking_care_of_your_own_well_being_helps_others" TargetMode="External"/><Relationship Id="rId4" Type="http://schemas.openxmlformats.org/officeDocument/2006/relationships/hyperlink" Target="https://doi.org/10.1186/s12889-022-13943-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B6142E5A-0228-CD97-A159-DC8301378F07}"/>
              </a:ext>
            </a:extLst>
          </p:cNvPr>
          <p:cNvPicPr>
            <a:picLocks noChangeAspect="1"/>
          </p:cNvPicPr>
          <p:nvPr/>
        </p:nvPicPr>
        <p:blipFill rotWithShape="1">
          <a:blip r:embed="rId4">
            <a:alphaModFix amt="50000"/>
          </a:blip>
          <a:srcRect t="25000"/>
          <a:stretch/>
        </p:blipFill>
        <p:spPr>
          <a:xfrm>
            <a:off x="20" y="10"/>
            <a:ext cx="12191675" cy="6857990"/>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b="1" i="0" u="sng">
                <a:solidFill>
                  <a:srgbClr val="FFFFFF"/>
                </a:solidFill>
              </a:rPr>
              <a:t>The importance of resilience, health and wellbeing as a university student</a:t>
            </a:r>
            <a:endParaRPr lang="en-US" b="1" i="0" u="sng">
              <a:solidFill>
                <a:srgbClr val="FFFFFF"/>
              </a:solidFill>
              <a:cs typeface="Aria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a:solidFill>
                  <a:srgbClr val="FFFFFF"/>
                </a:solidFill>
              </a:rPr>
              <a:t>By Peter Soska </a:t>
            </a:r>
          </a:p>
        </p:txBody>
      </p:sp>
      <p:pic>
        <p:nvPicPr>
          <p:cNvPr id="4" name="VID_20231031_194816">
            <a:hlinkClick r:id="" action="ppaction://media"/>
            <a:extLst>
              <a:ext uri="{FF2B5EF4-FFF2-40B4-BE49-F238E27FC236}">
                <a16:creationId xmlns:a16="http://schemas.microsoft.com/office/drawing/2014/main" id="{78A599F1-892F-9FCD-CE27-6937C326100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650361" y="5442154"/>
            <a:ext cx="2539181" cy="1418304"/>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2"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1" name="Rectangle 100">
            <a:extLst>
              <a:ext uri="{FF2B5EF4-FFF2-40B4-BE49-F238E27FC236}">
                <a16:creationId xmlns:a16="http://schemas.microsoft.com/office/drawing/2014/main" id="{64EA8300-EB66-48D4-A196-A59DD063A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descr="A person with their arms raised in the air&#10;&#10;Description automatically generated">
            <a:extLst>
              <a:ext uri="{FF2B5EF4-FFF2-40B4-BE49-F238E27FC236}">
                <a16:creationId xmlns:a16="http://schemas.microsoft.com/office/drawing/2014/main" id="{F6A9A878-D844-0166-9D7A-877DEAE2A090}"/>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6841" r="1" b="10405"/>
          <a:stretch/>
        </p:blipFill>
        <p:spPr>
          <a:xfrm>
            <a:off x="5369284" y="1"/>
            <a:ext cx="6822716" cy="2408416"/>
          </a:xfrm>
          <a:prstGeom prst="rect">
            <a:avLst/>
          </a:prstGeom>
        </p:spPr>
      </p:pic>
      <p:pic>
        <p:nvPicPr>
          <p:cNvPr id="53" name="Picture 52" descr="A person cutting a card with scissors&#10;&#10;Description automatically generated">
            <a:extLst>
              <a:ext uri="{FF2B5EF4-FFF2-40B4-BE49-F238E27FC236}">
                <a16:creationId xmlns:a16="http://schemas.microsoft.com/office/drawing/2014/main" id="{2529BF5E-78EE-25B7-043E-9B0C6ECB03DC}"/>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27546" r="27515" b="1"/>
          <a:stretch/>
        </p:blipFill>
        <p:spPr>
          <a:xfrm>
            <a:off x="5369283" y="2391337"/>
            <a:ext cx="3400848" cy="4483748"/>
          </a:xfrm>
          <a:prstGeom prst="rect">
            <a:avLst/>
          </a:prstGeom>
        </p:spPr>
      </p:pic>
      <p:pic>
        <p:nvPicPr>
          <p:cNvPr id="56" name="Picture 55" descr="Heart">
            <a:extLst>
              <a:ext uri="{FF2B5EF4-FFF2-40B4-BE49-F238E27FC236}">
                <a16:creationId xmlns:a16="http://schemas.microsoft.com/office/drawing/2014/main" id="{D500036C-21E4-E4C1-F65A-043CB521DD5C}"/>
              </a:ext>
            </a:extLst>
          </p:cNvPr>
          <p:cNvPicPr>
            <a:picLocks noChangeAspect="1"/>
          </p:cNvPicPr>
          <p:nvPr/>
        </p:nvPicPr>
        <p:blipFill rotWithShape="1">
          <a:blip r:embed="rId9"/>
          <a:srcRect l="26054" r="16900" b="1"/>
          <a:stretch/>
        </p:blipFill>
        <p:spPr>
          <a:xfrm>
            <a:off x="8770132" y="2391337"/>
            <a:ext cx="3421868" cy="4483748"/>
          </a:xfrm>
          <a:prstGeom prst="rect">
            <a:avLst/>
          </a:prstGeom>
        </p:spPr>
      </p:pic>
      <p:sp>
        <p:nvSpPr>
          <p:cNvPr id="103" name="Rectangle 102">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F453B-8AE3-1A40-2F8E-C808F68B7E53}"/>
              </a:ext>
            </a:extLst>
          </p:cNvPr>
          <p:cNvSpPr>
            <a:spLocks noGrp="1"/>
          </p:cNvSpPr>
          <p:nvPr>
            <p:ph type="title"/>
          </p:nvPr>
        </p:nvSpPr>
        <p:spPr>
          <a:xfrm>
            <a:off x="1104900" y="910431"/>
            <a:ext cx="4518134" cy="1466455"/>
          </a:xfrm>
        </p:spPr>
        <p:txBody>
          <a:bodyPr vert="horz" lIns="91440" tIns="45720" rIns="91440" bIns="45720" rtlCol="0" anchor="b">
            <a:normAutofit/>
          </a:bodyPr>
          <a:lstStyle/>
          <a:p>
            <a:r>
              <a:rPr lang="en-US" b="1" i="1" u="sng" kern="1200">
                <a:solidFill>
                  <a:schemeClr val="bg1"/>
                </a:solidFill>
                <a:latin typeface="+mj-lt"/>
                <a:ea typeface="+mj-ea"/>
                <a:cs typeface="+mj-cs"/>
              </a:rPr>
              <a:t>Introduction</a:t>
            </a:r>
          </a:p>
        </p:txBody>
      </p:sp>
      <p:sp>
        <p:nvSpPr>
          <p:cNvPr id="5" name="TextBox 4">
            <a:extLst>
              <a:ext uri="{FF2B5EF4-FFF2-40B4-BE49-F238E27FC236}">
                <a16:creationId xmlns:a16="http://schemas.microsoft.com/office/drawing/2014/main" id="{3317960F-BC93-04AF-623A-1F7B0BD34DA2}"/>
              </a:ext>
            </a:extLst>
          </p:cNvPr>
          <p:cNvSpPr txBox="1"/>
          <p:nvPr/>
        </p:nvSpPr>
        <p:spPr>
          <a:xfrm>
            <a:off x="1104900" y="2516660"/>
            <a:ext cx="5071198" cy="29912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i="1">
                <a:solidFill>
                  <a:schemeClr val="bg1"/>
                </a:solidFill>
              </a:rPr>
              <a:t>The topic of the importance of resilience , health and wellbeing will be explained in this presentation . There will be an analysis of what these elements mean , why they are important, how they can be supported and lastly  how they are relevant to university students.</a:t>
            </a:r>
          </a:p>
        </p:txBody>
      </p:sp>
      <p:sp>
        <p:nvSpPr>
          <p:cNvPr id="105" name="Rectangle 104">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7" name="Straight Connector 106">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408416"/>
            <a:ext cx="562303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97B627C-A6B2-4806-4EFE-79322FF6D4CF}"/>
              </a:ext>
            </a:extLst>
          </p:cNvPr>
          <p:cNvSpPr txBox="1"/>
          <p:nvPr/>
        </p:nvSpPr>
        <p:spPr>
          <a:xfrm>
            <a:off x="3909848" y="218615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4" name="TextBox 53">
            <a:extLst>
              <a:ext uri="{FF2B5EF4-FFF2-40B4-BE49-F238E27FC236}">
                <a16:creationId xmlns:a16="http://schemas.microsoft.com/office/drawing/2014/main" id="{F5F3E6E7-8ABB-E94F-1B15-B98F50FA241E}"/>
              </a:ext>
            </a:extLst>
          </p:cNvPr>
          <p:cNvSpPr txBox="1"/>
          <p:nvPr/>
        </p:nvSpPr>
        <p:spPr>
          <a:xfrm>
            <a:off x="3238500" y="5119688"/>
            <a:ext cx="5715000" cy="317500"/>
          </a:xfrm>
          <a:prstGeom prst="rect">
            <a:avLst/>
          </a:prstGeom>
        </p:spPr>
        <p:txBody>
          <a:bodyPr lIns="91440" tIns="45720" rIns="91440" bIns="45720" anchor="t">
            <a:normAutofit fontScale="92500" lnSpcReduction="20000"/>
          </a:bodyPr>
          <a:lstStyle/>
          <a:p>
            <a:endParaRPr lang="en-US">
              <a:cs typeface="Arial"/>
            </a:endParaRPr>
          </a:p>
        </p:txBody>
      </p:sp>
      <p:sp>
        <p:nvSpPr>
          <p:cNvPr id="58" name="TextBox 57">
            <a:extLst>
              <a:ext uri="{FF2B5EF4-FFF2-40B4-BE49-F238E27FC236}">
                <a16:creationId xmlns:a16="http://schemas.microsoft.com/office/drawing/2014/main" id="{C24FEB29-DFAC-FE8A-3B8A-7244C16B08A6}"/>
              </a:ext>
            </a:extLst>
          </p:cNvPr>
          <p:cNvSpPr txBox="1"/>
          <p:nvPr/>
        </p:nvSpPr>
        <p:spPr>
          <a:xfrm>
            <a:off x="1524000" y="6002338"/>
            <a:ext cx="9144000" cy="317500"/>
          </a:xfrm>
          <a:prstGeom prst="rect">
            <a:avLst/>
          </a:prstGeom>
        </p:spPr>
        <p:txBody>
          <a:bodyPr lIns="91440" tIns="45720" rIns="91440" bIns="45720" anchor="t">
            <a:normAutofit fontScale="92500" lnSpcReduction="20000"/>
          </a:bodyPr>
          <a:lstStyle/>
          <a:p>
            <a:endParaRPr lang="en-US">
              <a:cs typeface="Arial"/>
            </a:endParaRPr>
          </a:p>
        </p:txBody>
      </p:sp>
      <p:pic>
        <p:nvPicPr>
          <p:cNvPr id="3" name="VID_20231031_195328">
            <a:hlinkClick r:id="" action="ppaction://media"/>
            <a:extLst>
              <a:ext uri="{FF2B5EF4-FFF2-40B4-BE49-F238E27FC236}">
                <a16:creationId xmlns:a16="http://schemas.microsoft.com/office/drawing/2014/main" id="{24A46E58-055E-F85F-06B7-08CAE255C1AA}"/>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9404554" y="5306960"/>
            <a:ext cx="2784988" cy="1553498"/>
          </a:xfrm>
          <a:prstGeom prst="rect">
            <a:avLst/>
          </a:prstGeom>
        </p:spPr>
      </p:pic>
    </p:spTree>
    <p:extLst>
      <p:ext uri="{BB962C8B-B14F-4D97-AF65-F5344CB8AC3E}">
        <p14:creationId xmlns:p14="http://schemas.microsoft.com/office/powerpoint/2010/main" val="141790199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56"/>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57"/>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28" fill="hold" display="0">
                  <p:stCondLst>
                    <p:cond delay="indefinite"/>
                  </p:stCondLst>
                </p:cTn>
                <p:tgtEl>
                  <p:spTgt spid="3"/>
                </p:tgtEl>
              </p:cMediaNode>
            </p:video>
            <p:seq concurrent="1" nextAc="seek">
              <p:cTn id="29" restart="whenNotActive" fill="hold" evtFilter="cancelBubble" nodeType="interactiveSeq">
                <p:stCondLst>
                  <p:cond evt="onClick" delay="0">
                    <p:tgtEl>
                      <p:spTgt spid="3"/>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A4CA1-A21F-4D1A-F1FF-6C947615038C}"/>
              </a:ext>
            </a:extLst>
          </p:cNvPr>
          <p:cNvSpPr>
            <a:spLocks noGrp="1"/>
          </p:cNvSpPr>
          <p:nvPr>
            <p:ph type="title"/>
          </p:nvPr>
        </p:nvSpPr>
        <p:spPr>
          <a:xfrm>
            <a:off x="572493" y="238539"/>
            <a:ext cx="11018520" cy="1434415"/>
          </a:xfrm>
        </p:spPr>
        <p:txBody>
          <a:bodyPr anchor="b">
            <a:normAutofit/>
          </a:bodyPr>
          <a:lstStyle/>
          <a:p>
            <a:r>
              <a:rPr lang="en-US" sz="5400" b="1" i="1">
                <a:ea typeface="Calibri Light"/>
                <a:cs typeface="Calibri Light"/>
              </a:rPr>
              <a:t>Resilience </a:t>
            </a:r>
          </a:p>
        </p:txBody>
      </p:sp>
      <p:sp>
        <p:nvSpPr>
          <p:cNvPr id="5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ntent Placeholder 37">
            <a:extLst>
              <a:ext uri="{FF2B5EF4-FFF2-40B4-BE49-F238E27FC236}">
                <a16:creationId xmlns:a16="http://schemas.microsoft.com/office/drawing/2014/main" id="{17A8FEA1-CD5A-5599-9221-A06E663C20D3}"/>
              </a:ext>
            </a:extLst>
          </p:cNvPr>
          <p:cNvSpPr>
            <a:spLocks noGrp="1"/>
          </p:cNvSpPr>
          <p:nvPr>
            <p:ph idx="1"/>
          </p:nvPr>
        </p:nvSpPr>
        <p:spPr>
          <a:xfrm>
            <a:off x="156686" y="1853602"/>
            <a:ext cx="6713552" cy="309173"/>
          </a:xfrm>
        </p:spPr>
        <p:txBody>
          <a:bodyPr anchor="t">
            <a:noAutofit/>
          </a:bodyPr>
          <a:lstStyle/>
          <a:p>
            <a:pPr marL="0" indent="0">
              <a:buNone/>
            </a:pPr>
            <a:r>
              <a:rPr lang="en-US" sz="1700" b="1" i="1" u="sng" dirty="0">
                <a:cs typeface="Calibri"/>
              </a:rPr>
              <a:t>What is Resilience?</a:t>
            </a:r>
            <a:endParaRPr lang="en-US" dirty="0"/>
          </a:p>
        </p:txBody>
      </p:sp>
      <p:pic>
        <p:nvPicPr>
          <p:cNvPr id="4" name="Content Placeholder 3" descr="A person in red suit pushing a domino effect&#10;&#10;Description automatically generated">
            <a:extLst>
              <a:ext uri="{FF2B5EF4-FFF2-40B4-BE49-F238E27FC236}">
                <a16:creationId xmlns:a16="http://schemas.microsoft.com/office/drawing/2014/main" id="{5370F9B6-C2D4-6C97-5BEA-06A3A8F45D44}"/>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9311" r="16574" b="2"/>
          <a:stretch/>
        </p:blipFill>
        <p:spPr>
          <a:xfrm>
            <a:off x="7675658" y="2081686"/>
            <a:ext cx="4137709" cy="4096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2B8B84C1-D127-D7C6-9BF8-6C9123223816}"/>
              </a:ext>
            </a:extLst>
          </p:cNvPr>
          <p:cNvSpPr txBox="1"/>
          <p:nvPr/>
        </p:nvSpPr>
        <p:spPr>
          <a:xfrm>
            <a:off x="3843338" y="6257925"/>
            <a:ext cx="4502150" cy="317500"/>
          </a:xfrm>
          <a:prstGeom prst="rect">
            <a:avLst/>
          </a:prstGeom>
        </p:spPr>
        <p:txBody>
          <a:bodyPr lIns="91440" tIns="45720" rIns="91440" bIns="45720" anchor="t">
            <a:normAutofit fontScale="92500" lnSpcReduction="20000"/>
          </a:bodyPr>
          <a:lstStyle/>
          <a:p>
            <a:endParaRPr lang="en-US">
              <a:ea typeface="Calibri"/>
              <a:cs typeface="Calibri"/>
            </a:endParaRPr>
          </a:p>
        </p:txBody>
      </p:sp>
      <p:sp>
        <p:nvSpPr>
          <p:cNvPr id="3" name="TextBox 2">
            <a:extLst>
              <a:ext uri="{FF2B5EF4-FFF2-40B4-BE49-F238E27FC236}">
                <a16:creationId xmlns:a16="http://schemas.microsoft.com/office/drawing/2014/main" id="{C6C87DD9-984C-35E5-818B-A6C915EAF5F5}"/>
              </a:ext>
            </a:extLst>
          </p:cNvPr>
          <p:cNvSpPr txBox="1"/>
          <p:nvPr/>
        </p:nvSpPr>
        <p:spPr>
          <a:xfrm>
            <a:off x="114794" y="2175163"/>
            <a:ext cx="6792685"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dirty="0">
                <a:cs typeface="Calibri"/>
              </a:rPr>
              <a:t>Resilience is when a person can overcome the issues they are facing and better the situation to achieve a positive end result.</a:t>
            </a:r>
          </a:p>
        </p:txBody>
      </p:sp>
      <p:sp>
        <p:nvSpPr>
          <p:cNvPr id="6" name="TextBox 5">
            <a:extLst>
              <a:ext uri="{FF2B5EF4-FFF2-40B4-BE49-F238E27FC236}">
                <a16:creationId xmlns:a16="http://schemas.microsoft.com/office/drawing/2014/main" id="{37A3050C-1702-1792-C2F0-FCBE7C152D37}"/>
              </a:ext>
            </a:extLst>
          </p:cNvPr>
          <p:cNvSpPr txBox="1"/>
          <p:nvPr/>
        </p:nvSpPr>
        <p:spPr>
          <a:xfrm>
            <a:off x="297702" y="2835846"/>
            <a:ext cx="6699661"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i="1" u="sng" dirty="0">
                <a:cs typeface="Calibri" panose="020F0502020204030204"/>
              </a:rPr>
              <a:t>How it affects students and why is it important ?</a:t>
            </a:r>
            <a:endParaRPr lang="en-US" b="1" i="1" dirty="0">
              <a:cs typeface="Calibri" panose="020F0502020204030204"/>
            </a:endParaRPr>
          </a:p>
        </p:txBody>
      </p:sp>
      <p:sp>
        <p:nvSpPr>
          <p:cNvPr id="7" name="TextBox 6">
            <a:extLst>
              <a:ext uri="{FF2B5EF4-FFF2-40B4-BE49-F238E27FC236}">
                <a16:creationId xmlns:a16="http://schemas.microsoft.com/office/drawing/2014/main" id="{E50035EC-D180-6389-0991-DA9D9606B28C}"/>
              </a:ext>
            </a:extLst>
          </p:cNvPr>
          <p:cNvSpPr txBox="1"/>
          <p:nvPr/>
        </p:nvSpPr>
        <p:spPr>
          <a:xfrm>
            <a:off x="163013" y="4047679"/>
            <a:ext cx="6349340" cy="1431161"/>
          </a:xfrm>
          <a:prstGeom prst="rect">
            <a:avLst/>
          </a:prstGeom>
          <a:ln>
            <a:solidFill>
              <a:schemeClr val="bg1"/>
            </a:solidFill>
          </a:ln>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dirty="0">
                <a:cs typeface="Calibri"/>
              </a:rPr>
              <a:t> Students in higher education go through more stress and face greater percentage of anxiety than other people in the society. (Rebecca Anne Price, 2022 , p.83).</a:t>
            </a:r>
          </a:p>
          <a:p>
            <a:endParaRPr lang="en-US">
              <a:cs typeface="Calibri"/>
            </a:endParaRPr>
          </a:p>
          <a:p>
            <a:endParaRPr lang="en-US">
              <a:cs typeface="Calibri"/>
            </a:endParaRPr>
          </a:p>
        </p:txBody>
      </p:sp>
      <p:sp>
        <p:nvSpPr>
          <p:cNvPr id="8" name="TextBox 7">
            <a:extLst>
              <a:ext uri="{FF2B5EF4-FFF2-40B4-BE49-F238E27FC236}">
                <a16:creationId xmlns:a16="http://schemas.microsoft.com/office/drawing/2014/main" id="{B8CA838B-034C-AF13-9B9A-309EE2EDA90B}"/>
              </a:ext>
            </a:extLst>
          </p:cNvPr>
          <p:cNvSpPr txBox="1"/>
          <p:nvPr/>
        </p:nvSpPr>
        <p:spPr>
          <a:xfrm>
            <a:off x="296746" y="5174092"/>
            <a:ext cx="7281552"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i="1" u="sng" dirty="0">
                <a:cs typeface="Calibri" panose="020F0502020204030204"/>
              </a:rPr>
              <a:t>Support </a:t>
            </a:r>
            <a:endParaRPr lang="en-US"/>
          </a:p>
          <a:p>
            <a:endParaRPr lang="en-US" sz="1700" dirty="0"/>
          </a:p>
        </p:txBody>
      </p:sp>
      <p:sp>
        <p:nvSpPr>
          <p:cNvPr id="9" name="TextBox 8">
            <a:extLst>
              <a:ext uri="{FF2B5EF4-FFF2-40B4-BE49-F238E27FC236}">
                <a16:creationId xmlns:a16="http://schemas.microsoft.com/office/drawing/2014/main" id="{B257C94A-46E3-7A83-0050-DF221EA4A48F}"/>
              </a:ext>
            </a:extLst>
          </p:cNvPr>
          <p:cNvSpPr txBox="1"/>
          <p:nvPr/>
        </p:nvSpPr>
        <p:spPr>
          <a:xfrm>
            <a:off x="115613" y="3195145"/>
            <a:ext cx="6159062"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700" dirty="0">
                <a:cs typeface="Calibri" panose="020F0502020204030204"/>
              </a:rPr>
              <a:t>Impact on their studies </a:t>
            </a:r>
          </a:p>
          <a:p>
            <a:pPr marL="285750" indent="-285750">
              <a:buFont typeface="Arial"/>
              <a:buChar char="•"/>
            </a:pPr>
            <a:r>
              <a:rPr lang="en-US" sz="1700" dirty="0">
                <a:cs typeface="Calibri" panose="020F0502020204030204"/>
              </a:rPr>
              <a:t>It could lead to health problems </a:t>
            </a:r>
          </a:p>
        </p:txBody>
      </p:sp>
      <p:sp>
        <p:nvSpPr>
          <p:cNvPr id="10" name="TextBox 9">
            <a:extLst>
              <a:ext uri="{FF2B5EF4-FFF2-40B4-BE49-F238E27FC236}">
                <a16:creationId xmlns:a16="http://schemas.microsoft.com/office/drawing/2014/main" id="{E36942C1-4C90-B224-48DB-40A7B9552277}"/>
              </a:ext>
            </a:extLst>
          </p:cNvPr>
          <p:cNvSpPr txBox="1"/>
          <p:nvPr/>
        </p:nvSpPr>
        <p:spPr>
          <a:xfrm>
            <a:off x="112985" y="5483772"/>
            <a:ext cx="68107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a:cs typeface="Calibri" panose="020F0502020204030204"/>
              </a:rPr>
              <a:t>Setting targets </a:t>
            </a:r>
          </a:p>
          <a:p>
            <a:pPr marL="285750" indent="-285750">
              <a:buFont typeface="Arial" panose="020B0604020202020204" pitchFamily="34" charset="0"/>
              <a:buChar char="•"/>
            </a:pPr>
            <a:r>
              <a:rPr lang="en-US">
                <a:cs typeface="Calibri" panose="020F0502020204030204"/>
              </a:rPr>
              <a:t>Being positive and adaptable </a:t>
            </a:r>
          </a:p>
          <a:p>
            <a:pPr marL="285750" indent="-285750">
              <a:buFont typeface="Arial" panose="020B0604020202020204" pitchFamily="34" charset="0"/>
              <a:buChar char="•"/>
            </a:pPr>
            <a:r>
              <a:rPr lang="en-US" dirty="0">
                <a:cs typeface="Calibri" panose="020F0502020204030204"/>
              </a:rPr>
              <a:t>Not giving up </a:t>
            </a:r>
          </a:p>
        </p:txBody>
      </p:sp>
      <p:pic>
        <p:nvPicPr>
          <p:cNvPr id="14" name="VID_20231031_201335">
            <a:hlinkClick r:id="" action="ppaction://media"/>
            <a:extLst>
              <a:ext uri="{FF2B5EF4-FFF2-40B4-BE49-F238E27FC236}">
                <a16:creationId xmlns:a16="http://schemas.microsoft.com/office/drawing/2014/main" id="{7F01A387-C637-6E90-3A8E-283C19EBED79}"/>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9343103" y="5245509"/>
            <a:ext cx="2735826" cy="1553497"/>
          </a:xfrm>
          <a:prstGeom prst="rect">
            <a:avLst/>
          </a:prstGeom>
        </p:spPr>
      </p:pic>
    </p:spTree>
    <p:extLst>
      <p:ext uri="{BB962C8B-B14F-4D97-AF65-F5344CB8AC3E}">
        <p14:creationId xmlns:p14="http://schemas.microsoft.com/office/powerpoint/2010/main" val="17973078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8">
                                            <p:txEl>
                                              <p:pRg st="0" end="0"/>
                                            </p:txEl>
                                          </p:spTgt>
                                        </p:tgtEl>
                                        <p:attrNameLst>
                                          <p:attrName>style.visibility</p:attrName>
                                        </p:attrNameLst>
                                      </p:cBhvr>
                                      <p:to>
                                        <p:strVal val="visible"/>
                                      </p:to>
                                    </p:set>
                                    <p:anim calcmode="lin" valueType="num">
                                      <p:cBhvr additive="base">
                                        <p:cTn id="7" dur="500" fill="hold"/>
                                        <p:tgtEl>
                                          <p:spTgt spid="4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strVal val="#ppt_w*0.70"/>
                                          </p:val>
                                        </p:tav>
                                        <p:tav tm="100000">
                                          <p:val>
                                            <p:strVal val="#ppt_w"/>
                                          </p:val>
                                        </p:tav>
                                      </p:tavLst>
                                    </p:anim>
                                    <p:anim calcmode="lin" valueType="num">
                                      <p:cBhvr>
                                        <p:cTn id="14" dur="1000" fill="hold"/>
                                        <p:tgtEl>
                                          <p:spTgt spid="3"/>
                                        </p:tgtEl>
                                        <p:attrNameLst>
                                          <p:attrName>ppt_h</p:attrName>
                                        </p:attrNameLst>
                                      </p:cBhvr>
                                      <p:tavLst>
                                        <p:tav tm="0">
                                          <p:val>
                                            <p:strVal val="#ppt_h"/>
                                          </p:val>
                                        </p:tav>
                                        <p:tav tm="100000">
                                          <p:val>
                                            <p:strVal val="#ppt_h"/>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mediacall" presetSubtype="0" fill="hold" nodeType="clickEffect">
                                  <p:stCondLst>
                                    <p:cond delay="0"/>
                                  </p:stCondLst>
                                  <p:childTnLst>
                                    <p:cmd type="call" cmd="playFrom(0.0)">
                                      <p:cBhvr>
                                        <p:cTn id="44"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45" fill="hold" display="0">
                  <p:stCondLst>
                    <p:cond delay="indefinite"/>
                  </p:stCondLst>
                </p:cTn>
                <p:tgtEl>
                  <p:spTgt spid="14"/>
                </p:tgtEl>
              </p:cMediaNode>
            </p:video>
            <p:seq concurrent="1" nextAc="seek">
              <p:cTn id="46" restart="whenNotActive" fill="hold" evtFilter="cancelBubble" nodeType="interactiveSeq">
                <p:stCondLst>
                  <p:cond evt="onClick" delay="0">
                    <p:tgtEl>
                      <p:spTgt spid="14"/>
                    </p:tgtEl>
                  </p:cond>
                </p:stCondLst>
                <p:endSync evt="end" delay="0">
                  <p:rtn val="all"/>
                </p:endSync>
                <p:childTnLst>
                  <p:par>
                    <p:cTn id="47" fill="hold">
                      <p:stCondLst>
                        <p:cond delay="0"/>
                      </p:stCondLst>
                      <p:childTnLst>
                        <p:par>
                          <p:cTn id="48" fill="hold">
                            <p:stCondLst>
                              <p:cond delay="0"/>
                            </p:stCondLst>
                            <p:childTnLst>
                              <p:par>
                                <p:cTn id="49" presetID="2" presetClass="mediacall" presetSubtype="0" fill="hold" nodeType="clickEffect">
                                  <p:stCondLst>
                                    <p:cond delay="0"/>
                                  </p:stCondLst>
                                  <p:childTnLst>
                                    <p:cmd type="call" cmd="togglePause">
                                      <p:cBhvr>
                                        <p:cTn id="50" dur="1" fill="hold"/>
                                        <p:tgtEl>
                                          <p:spTgt spid="14"/>
                                        </p:tgtEl>
                                      </p:cBhvr>
                                    </p:cmd>
                                  </p:childTnLst>
                                </p:cTn>
                              </p:par>
                            </p:childTnLst>
                          </p:cTn>
                        </p:par>
                      </p:childTnLst>
                    </p:cTn>
                  </p:par>
                </p:childTnLst>
              </p:cTn>
              <p:nextCondLst>
                <p:cond evt="onClick" delay="0">
                  <p:tgtEl>
                    <p:spTgt spid="14"/>
                  </p:tgtEl>
                </p:cond>
              </p:nextCondLst>
            </p:seq>
          </p:childTnLst>
        </p:cTn>
      </p:par>
    </p:tnLst>
    <p:bldLst>
      <p:bldP spid="48" grpId="0" build="p"/>
      <p:bldP spid="3" grpId="0"/>
      <p:bldP spid="6" grpId="0"/>
      <p:bldP spid="7" grpId="0" animBg="1"/>
      <p:bldP spid="8"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1722D-E2AD-D1B9-EFAB-7F8B1ABAFB6F}"/>
              </a:ext>
            </a:extLst>
          </p:cNvPr>
          <p:cNvSpPr>
            <a:spLocks noGrp="1"/>
          </p:cNvSpPr>
          <p:nvPr>
            <p:ph type="title"/>
          </p:nvPr>
        </p:nvSpPr>
        <p:spPr>
          <a:xfrm>
            <a:off x="838200" y="365125"/>
            <a:ext cx="10515600" cy="1325563"/>
          </a:xfrm>
        </p:spPr>
        <p:txBody>
          <a:bodyPr>
            <a:normAutofit/>
          </a:bodyPr>
          <a:lstStyle/>
          <a:p>
            <a:r>
              <a:rPr lang="en-US" sz="4800" b="1" i="1">
                <a:cs typeface="Calibri Light"/>
              </a:rPr>
              <a:t>Health </a:t>
            </a:r>
            <a:endParaRPr lang="en-US" sz="4800" b="1" i="1"/>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eart">
            <a:extLst>
              <a:ext uri="{FF2B5EF4-FFF2-40B4-BE49-F238E27FC236}">
                <a16:creationId xmlns:a16="http://schemas.microsoft.com/office/drawing/2014/main" id="{5E39DD38-9580-0B4B-5B4E-0AAEAA089480}"/>
              </a:ext>
            </a:extLst>
          </p:cNvPr>
          <p:cNvPicPr>
            <a:picLocks noGrp="1" noChangeAspect="1"/>
          </p:cNvPicPr>
          <p:nvPr>
            <p:ph idx="1"/>
          </p:nvPr>
        </p:nvPicPr>
        <p:blipFill>
          <a:blip r:embed="rId5"/>
          <a:stretch>
            <a:fillRect/>
          </a:stretch>
        </p:blipFill>
        <p:spPr>
          <a:xfrm>
            <a:off x="7848171" y="2217847"/>
            <a:ext cx="3785862" cy="2848581"/>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0DBC51D0-7E1E-1FDB-C883-93B3433ADDFE}"/>
              </a:ext>
            </a:extLst>
          </p:cNvPr>
          <p:cNvSpPr txBox="1"/>
          <p:nvPr/>
        </p:nvSpPr>
        <p:spPr>
          <a:xfrm>
            <a:off x="247607" y="1972908"/>
            <a:ext cx="61593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u="sng" dirty="0">
                <a:cs typeface="Calibri"/>
              </a:rPr>
              <a:t>What is meant by Students' Health ?</a:t>
            </a:r>
            <a:endParaRPr lang="en-US" b="1" i="1" dirty="0">
              <a:cs typeface="Calibri"/>
            </a:endParaRPr>
          </a:p>
        </p:txBody>
      </p:sp>
      <p:sp>
        <p:nvSpPr>
          <p:cNvPr id="5" name="TextBox 4">
            <a:extLst>
              <a:ext uri="{FF2B5EF4-FFF2-40B4-BE49-F238E27FC236}">
                <a16:creationId xmlns:a16="http://schemas.microsoft.com/office/drawing/2014/main" id="{8A12EC4F-8E71-581F-3436-22CCF5B5B38B}"/>
              </a:ext>
            </a:extLst>
          </p:cNvPr>
          <p:cNvSpPr txBox="1"/>
          <p:nvPr/>
        </p:nvSpPr>
        <p:spPr>
          <a:xfrm>
            <a:off x="138545" y="2339438"/>
            <a:ext cx="6824353"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cs typeface="Calibri"/>
              </a:rPr>
              <a:t>Students' Health can be broken down into two categories which are mental health and physical health.</a:t>
            </a:r>
          </a:p>
        </p:txBody>
      </p:sp>
      <p:sp>
        <p:nvSpPr>
          <p:cNvPr id="6" name="TextBox 5">
            <a:extLst>
              <a:ext uri="{FF2B5EF4-FFF2-40B4-BE49-F238E27FC236}">
                <a16:creationId xmlns:a16="http://schemas.microsoft.com/office/drawing/2014/main" id="{CA081B7E-6378-8BF1-BB56-96A3FEC2E352}"/>
              </a:ext>
            </a:extLst>
          </p:cNvPr>
          <p:cNvSpPr txBox="1"/>
          <p:nvPr/>
        </p:nvSpPr>
        <p:spPr>
          <a:xfrm>
            <a:off x="149266" y="2901208"/>
            <a:ext cx="65868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u="sng" dirty="0">
                <a:cs typeface="Calibri"/>
              </a:rPr>
              <a:t>How it affects students and why is it important ?</a:t>
            </a:r>
            <a:endParaRPr lang="en-US" b="1" i="1" dirty="0">
              <a:cs typeface="Calibri" panose="020F0502020204030204"/>
            </a:endParaRPr>
          </a:p>
        </p:txBody>
      </p:sp>
      <p:sp>
        <p:nvSpPr>
          <p:cNvPr id="7" name="TextBox 6">
            <a:extLst>
              <a:ext uri="{FF2B5EF4-FFF2-40B4-BE49-F238E27FC236}">
                <a16:creationId xmlns:a16="http://schemas.microsoft.com/office/drawing/2014/main" id="{4ABCF745-1FF6-6869-A17E-1435B5E26AE4}"/>
              </a:ext>
            </a:extLst>
          </p:cNvPr>
          <p:cNvSpPr txBox="1"/>
          <p:nvPr/>
        </p:nvSpPr>
        <p:spPr>
          <a:xfrm>
            <a:off x="108362" y="4357748"/>
            <a:ext cx="7548747" cy="14311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dirty="0">
                <a:cs typeface="Calibri"/>
              </a:rPr>
              <a:t> More than half of students in a research have admitted to an increased stress and anxiety levels , difficulty in sleeping and problems with concentrating because of Covid-19 pandemic .(Son C, Hegde S, Smith A, Wang X and </a:t>
            </a:r>
            <a:r>
              <a:rPr lang="en-US" sz="1700" dirty="0" err="1">
                <a:cs typeface="Calibri"/>
              </a:rPr>
              <a:t>Sasangohar</a:t>
            </a:r>
            <a:r>
              <a:rPr lang="en-US" sz="1700" dirty="0">
                <a:cs typeface="Calibri"/>
              </a:rPr>
              <a:t> F,2020). </a:t>
            </a:r>
          </a:p>
          <a:p>
            <a:endParaRPr lang="en-US">
              <a:cs typeface="Calibri"/>
            </a:endParaRPr>
          </a:p>
          <a:p>
            <a:endParaRPr lang="en-US">
              <a:cs typeface="Calibri"/>
            </a:endParaRPr>
          </a:p>
        </p:txBody>
      </p:sp>
      <p:sp>
        <p:nvSpPr>
          <p:cNvPr id="9" name="TextBox 8">
            <a:extLst>
              <a:ext uri="{FF2B5EF4-FFF2-40B4-BE49-F238E27FC236}">
                <a16:creationId xmlns:a16="http://schemas.microsoft.com/office/drawing/2014/main" id="{E241DD9E-B705-5971-97E2-4B288F767E21}"/>
              </a:ext>
            </a:extLst>
          </p:cNvPr>
          <p:cNvSpPr txBox="1"/>
          <p:nvPr/>
        </p:nvSpPr>
        <p:spPr>
          <a:xfrm>
            <a:off x="138214" y="5338617"/>
            <a:ext cx="11949709"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i="1" u="sng" dirty="0">
                <a:cs typeface="Calibri" panose="020F0502020204030204"/>
              </a:rPr>
              <a:t>Support</a:t>
            </a:r>
            <a:endParaRPr lang="en-US" dirty="0"/>
          </a:p>
          <a:p>
            <a:r>
              <a:rPr lang="en-US" sz="1700" dirty="0">
                <a:cs typeface="Calibri" panose="020F0502020204030204"/>
              </a:rPr>
              <a:t>A research shows that students with healthier diet have a higher academic achievement.( Burrows TL, </a:t>
            </a:r>
            <a:r>
              <a:rPr lang="en-US" sz="1700" dirty="0" err="1">
                <a:cs typeface="Calibri" panose="020F0502020204030204"/>
              </a:rPr>
              <a:t>Whatnall</a:t>
            </a:r>
            <a:r>
              <a:rPr lang="en-US" sz="1700" dirty="0">
                <a:cs typeface="Calibri" panose="020F0502020204030204"/>
              </a:rPr>
              <a:t> MC , Patterson AJ, </a:t>
            </a:r>
            <a:r>
              <a:rPr lang="en-US" sz="1700" dirty="0" err="1">
                <a:cs typeface="Calibri" panose="020F0502020204030204"/>
              </a:rPr>
              <a:t>Hutchesson</a:t>
            </a:r>
            <a:r>
              <a:rPr lang="en-US" sz="1700" dirty="0">
                <a:cs typeface="Calibri" panose="020F0502020204030204"/>
              </a:rPr>
              <a:t> MJ ,2017).</a:t>
            </a:r>
            <a:endParaRPr lang="en-US">
              <a:cs typeface="Calibri"/>
            </a:endParaRPr>
          </a:p>
        </p:txBody>
      </p:sp>
      <p:sp>
        <p:nvSpPr>
          <p:cNvPr id="11" name="TextBox 10">
            <a:extLst>
              <a:ext uri="{FF2B5EF4-FFF2-40B4-BE49-F238E27FC236}">
                <a16:creationId xmlns:a16="http://schemas.microsoft.com/office/drawing/2014/main" id="{5BC1A69E-4A4C-4FE1-6AF4-AFCE6D59977B}"/>
              </a:ext>
            </a:extLst>
          </p:cNvPr>
          <p:cNvSpPr txBox="1"/>
          <p:nvPr/>
        </p:nvSpPr>
        <p:spPr>
          <a:xfrm>
            <a:off x="200660" y="3258820"/>
            <a:ext cx="646176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dirty="0">
                <a:solidFill>
                  <a:srgbClr val="C95328"/>
                </a:solidFill>
                <a:cs typeface="Calibri" panose="020F0502020204030204"/>
              </a:rPr>
              <a:t>Poor health = Poor diet , lack of exercise and stress</a:t>
            </a:r>
          </a:p>
        </p:txBody>
      </p:sp>
      <p:sp>
        <p:nvSpPr>
          <p:cNvPr id="12" name="Arrow: Down 11">
            <a:extLst>
              <a:ext uri="{FF2B5EF4-FFF2-40B4-BE49-F238E27FC236}">
                <a16:creationId xmlns:a16="http://schemas.microsoft.com/office/drawing/2014/main" id="{5BDB6E09-27C9-1480-36D6-BFDA52F98FDD}"/>
              </a:ext>
            </a:extLst>
          </p:cNvPr>
          <p:cNvSpPr/>
          <p:nvPr/>
        </p:nvSpPr>
        <p:spPr>
          <a:xfrm>
            <a:off x="5113020" y="3164840"/>
            <a:ext cx="330200" cy="5334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9484EA0B-9976-21D4-B7B0-E0A16B1CE20C}"/>
              </a:ext>
            </a:extLst>
          </p:cNvPr>
          <p:cNvSpPr txBox="1"/>
          <p:nvPr/>
        </p:nvSpPr>
        <p:spPr>
          <a:xfrm>
            <a:off x="223520" y="3736340"/>
            <a:ext cx="536702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dirty="0">
                <a:solidFill>
                  <a:schemeClr val="accent6">
                    <a:lumMod val="75000"/>
                  </a:schemeClr>
                </a:solidFill>
                <a:cs typeface="Calibri"/>
              </a:rPr>
              <a:t>Impact on university work or it could lead to more serious health problems such as mental health.</a:t>
            </a:r>
          </a:p>
        </p:txBody>
      </p:sp>
      <p:sp>
        <p:nvSpPr>
          <p:cNvPr id="14" name="TextBox 13">
            <a:extLst>
              <a:ext uri="{FF2B5EF4-FFF2-40B4-BE49-F238E27FC236}">
                <a16:creationId xmlns:a16="http://schemas.microsoft.com/office/drawing/2014/main" id="{02B35D05-B5EF-2AE9-F8E0-B742678248E2}"/>
              </a:ext>
            </a:extLst>
          </p:cNvPr>
          <p:cNvSpPr txBox="1"/>
          <p:nvPr/>
        </p:nvSpPr>
        <p:spPr>
          <a:xfrm>
            <a:off x="266700" y="6248400"/>
            <a:ext cx="333248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dirty="0">
                <a:solidFill>
                  <a:schemeClr val="accent6">
                    <a:lumMod val="75000"/>
                  </a:schemeClr>
                </a:solidFill>
                <a:cs typeface="Calibri"/>
              </a:rPr>
              <a:t>INCREASE OF EXERCISE</a:t>
            </a:r>
          </a:p>
        </p:txBody>
      </p:sp>
      <p:sp>
        <p:nvSpPr>
          <p:cNvPr id="15" name="TextBox 14">
            <a:extLst>
              <a:ext uri="{FF2B5EF4-FFF2-40B4-BE49-F238E27FC236}">
                <a16:creationId xmlns:a16="http://schemas.microsoft.com/office/drawing/2014/main" id="{D3282FC8-721C-8F34-4EE3-FBB0C351FD58}"/>
              </a:ext>
            </a:extLst>
          </p:cNvPr>
          <p:cNvSpPr txBox="1"/>
          <p:nvPr/>
        </p:nvSpPr>
        <p:spPr>
          <a:xfrm>
            <a:off x="2733040" y="6238240"/>
            <a:ext cx="229616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dirty="0">
                <a:solidFill>
                  <a:schemeClr val="accent6">
                    <a:lumMod val="75000"/>
                  </a:schemeClr>
                </a:solidFill>
                <a:cs typeface="Calibri"/>
              </a:rPr>
              <a:t>TIME MANAGEMENT </a:t>
            </a:r>
          </a:p>
        </p:txBody>
      </p:sp>
      <p:sp>
        <p:nvSpPr>
          <p:cNvPr id="16" name="TextBox 15">
            <a:extLst>
              <a:ext uri="{FF2B5EF4-FFF2-40B4-BE49-F238E27FC236}">
                <a16:creationId xmlns:a16="http://schemas.microsoft.com/office/drawing/2014/main" id="{0F08C7F1-2DE1-B8A0-9963-808E695B18E3}"/>
              </a:ext>
            </a:extLst>
          </p:cNvPr>
          <p:cNvSpPr txBox="1"/>
          <p:nvPr/>
        </p:nvSpPr>
        <p:spPr>
          <a:xfrm>
            <a:off x="5237480" y="6243320"/>
            <a:ext cx="24028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accent6">
                    <a:lumMod val="75000"/>
                  </a:schemeClr>
                </a:solidFill>
                <a:cs typeface="Calibri"/>
              </a:rPr>
              <a:t>IMPROVED SLEEPING PATTERN</a:t>
            </a:r>
            <a:endParaRPr lang="en-US" dirty="0"/>
          </a:p>
        </p:txBody>
      </p:sp>
      <p:sp>
        <p:nvSpPr>
          <p:cNvPr id="17" name="TextBox 16">
            <a:extLst>
              <a:ext uri="{FF2B5EF4-FFF2-40B4-BE49-F238E27FC236}">
                <a16:creationId xmlns:a16="http://schemas.microsoft.com/office/drawing/2014/main" id="{B3618189-484A-7C35-8CF5-0D2A5A3F298D}"/>
              </a:ext>
            </a:extLst>
          </p:cNvPr>
          <p:cNvSpPr txBox="1"/>
          <p:nvPr/>
        </p:nvSpPr>
        <p:spPr>
          <a:xfrm>
            <a:off x="7846060" y="6238240"/>
            <a:ext cx="408432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dirty="0">
                <a:solidFill>
                  <a:srgbClr val="538135"/>
                </a:solidFill>
                <a:cs typeface="Calibri"/>
              </a:rPr>
              <a:t>HEALTHIER DIET &amp; UNIVERSITY SUPPORT TEAMS </a:t>
            </a:r>
            <a:endParaRPr lang="en-US" sz="1700" b="1" dirty="0">
              <a:solidFill>
                <a:srgbClr val="538135"/>
              </a:solidFill>
            </a:endParaRPr>
          </a:p>
        </p:txBody>
      </p:sp>
      <p:pic>
        <p:nvPicPr>
          <p:cNvPr id="18" name="VID_20231031_202353">
            <a:hlinkClick r:id="" action="ppaction://media"/>
            <a:extLst>
              <a:ext uri="{FF2B5EF4-FFF2-40B4-BE49-F238E27FC236}">
                <a16:creationId xmlns:a16="http://schemas.microsoft.com/office/drawing/2014/main" id="{73D9E4C6-D69C-25B5-19FF-3A3E3C2A502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399916" y="110705"/>
            <a:ext cx="2536167" cy="1431986"/>
          </a:xfrm>
          <a:prstGeom prst="rect">
            <a:avLst/>
          </a:prstGeom>
        </p:spPr>
      </p:pic>
    </p:spTree>
    <p:extLst>
      <p:ext uri="{BB962C8B-B14F-4D97-AF65-F5344CB8AC3E}">
        <p14:creationId xmlns:p14="http://schemas.microsoft.com/office/powerpoint/2010/main" val="15367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4"/>
                                        </p:tgtEl>
                                        <p:attrNameLst>
                                          <p:attrName>style.visibility</p:attrName>
                                        </p:attrNameLst>
                                      </p:cBhvr>
                                      <p:to>
                                        <p:strVal val="visible"/>
                                      </p:to>
                                    </p:set>
                                    <p:anim calcmode="lin" valueType="num">
                                      <p:cBhvr additive="base">
                                        <p:cTn id="41" dur="500" fill="hold"/>
                                        <p:tgtEl>
                                          <p:spTgt spid="14"/>
                                        </p:tgtEl>
                                        <p:attrNameLst>
                                          <p:attrName>ppt_x</p:attrName>
                                        </p:attrNameLst>
                                      </p:cBhvr>
                                      <p:tavLst>
                                        <p:tav tm="0">
                                          <p:val>
                                            <p:strVal val="#ppt_x"/>
                                          </p:val>
                                        </p:tav>
                                        <p:tav tm="100000">
                                          <p:val>
                                            <p:strVal val="#ppt_x"/>
                                          </p:val>
                                        </p:tav>
                                      </p:tavLst>
                                    </p:anim>
                                    <p:anim calcmode="lin" valueType="num">
                                      <p:cBhvr additive="base">
                                        <p:cTn id="4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ppt_x"/>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6"/>
                                        </p:tgtEl>
                                        <p:attrNameLst>
                                          <p:attrName>style.visibility</p:attrName>
                                        </p:attrNameLst>
                                      </p:cBhvr>
                                      <p:to>
                                        <p:strVal val="visible"/>
                                      </p:to>
                                    </p:set>
                                    <p:anim calcmode="lin" valueType="num">
                                      <p:cBhvr additive="base">
                                        <p:cTn id="53" dur="500" fill="hold"/>
                                        <p:tgtEl>
                                          <p:spTgt spid="16"/>
                                        </p:tgtEl>
                                        <p:attrNameLst>
                                          <p:attrName>ppt_x</p:attrName>
                                        </p:attrNameLst>
                                      </p:cBhvr>
                                      <p:tavLst>
                                        <p:tav tm="0">
                                          <p:val>
                                            <p:strVal val="#ppt_x"/>
                                          </p:val>
                                        </p:tav>
                                        <p:tav tm="100000">
                                          <p:val>
                                            <p:strVal val="#ppt_x"/>
                                          </p:val>
                                        </p:tav>
                                      </p:tavLst>
                                    </p:anim>
                                    <p:anim calcmode="lin" valueType="num">
                                      <p:cBhvr additive="base">
                                        <p:cTn id="5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7"/>
                                        </p:tgtEl>
                                        <p:attrNameLst>
                                          <p:attrName>style.visibility</p:attrName>
                                        </p:attrNameLst>
                                      </p:cBhvr>
                                      <p:to>
                                        <p:strVal val="visible"/>
                                      </p:to>
                                    </p:set>
                                    <p:anim calcmode="lin" valueType="num">
                                      <p:cBhvr additive="base">
                                        <p:cTn id="59" dur="500" fill="hold"/>
                                        <p:tgtEl>
                                          <p:spTgt spid="17"/>
                                        </p:tgtEl>
                                        <p:attrNameLst>
                                          <p:attrName>ppt_x</p:attrName>
                                        </p:attrNameLst>
                                      </p:cBhvr>
                                      <p:tavLst>
                                        <p:tav tm="0">
                                          <p:val>
                                            <p:strVal val="#ppt_x"/>
                                          </p:val>
                                        </p:tav>
                                        <p:tav tm="100000">
                                          <p:val>
                                            <p:strVal val="#ppt_x"/>
                                          </p:val>
                                        </p:tav>
                                      </p:tavLst>
                                    </p:anim>
                                    <p:anim calcmode="lin" valueType="num">
                                      <p:cBhvr additive="base">
                                        <p:cTn id="6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1" presetClass="mediacall" presetSubtype="0" fill="hold" nodeType="clickEffect">
                                  <p:stCondLst>
                                    <p:cond delay="0"/>
                                  </p:stCondLst>
                                  <p:childTnLst>
                                    <p:cmd type="call" cmd="playFrom(0.0)">
                                      <p:cBhvr>
                                        <p:cTn id="64"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65" fill="hold" display="0">
                  <p:stCondLst>
                    <p:cond delay="indefinite"/>
                  </p:stCondLst>
                </p:cTn>
                <p:tgtEl>
                  <p:spTgt spid="18"/>
                </p:tgtEl>
              </p:cMediaNode>
            </p:video>
            <p:seq concurrent="1" nextAc="seek">
              <p:cTn id="66" restart="whenNotActive" fill="hold" evtFilter="cancelBubble" nodeType="interactiveSeq">
                <p:stCondLst>
                  <p:cond evt="onClick" delay="0">
                    <p:tgtEl>
                      <p:spTgt spid="18"/>
                    </p:tgtEl>
                  </p:cond>
                </p:stCondLst>
                <p:endSync evt="end" delay="0">
                  <p:rtn val="all"/>
                </p:endSync>
                <p:childTnLst>
                  <p:par>
                    <p:cTn id="67" fill="hold">
                      <p:stCondLst>
                        <p:cond delay="0"/>
                      </p:stCondLst>
                      <p:childTnLst>
                        <p:par>
                          <p:cTn id="68" fill="hold">
                            <p:stCondLst>
                              <p:cond delay="0"/>
                            </p:stCondLst>
                            <p:childTnLst>
                              <p:par>
                                <p:cTn id="69" presetID="2" presetClass="mediacall" presetSubtype="0" fill="hold" nodeType="clickEffect">
                                  <p:stCondLst>
                                    <p:cond delay="0"/>
                                  </p:stCondLst>
                                  <p:childTnLst>
                                    <p:cmd type="call" cmd="togglePause">
                                      <p:cBhvr>
                                        <p:cTn id="70" dur="1" fill="hold"/>
                                        <p:tgtEl>
                                          <p:spTgt spid="18"/>
                                        </p:tgtEl>
                                      </p:cBhvr>
                                    </p:cmd>
                                  </p:childTnLst>
                                </p:cTn>
                              </p:par>
                            </p:childTnLst>
                          </p:cTn>
                        </p:par>
                      </p:childTnLst>
                    </p:cTn>
                  </p:par>
                </p:childTnLst>
              </p:cTn>
              <p:nextCondLst>
                <p:cond evt="onClick" delay="0">
                  <p:tgtEl>
                    <p:spTgt spid="18"/>
                  </p:tgtEl>
                </p:cond>
              </p:nextCondLst>
            </p:seq>
          </p:childTnLst>
        </p:cTn>
      </p:par>
    </p:tnLst>
    <p:bldLst>
      <p:bldP spid="5" grpId="0"/>
      <p:bldP spid="6" grpId="0"/>
      <p:bldP spid="7" grpId="0"/>
      <p:bldP spid="9" grpId="0"/>
      <p:bldP spid="11" grpId="0"/>
      <p:bldP spid="12" grpId="0" animBg="1"/>
      <p:bldP spid="13" grpId="0"/>
      <p:bldP spid="14" grpId="0"/>
      <p:bldP spid="15" grpId="0"/>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a:rPr>
              <a:t>I</a:t>
            </a:r>
            <a:endParaRPr lang="en-US" dirty="0"/>
          </a:p>
        </p:txBody>
      </p:sp>
      <p:sp>
        <p:nvSpPr>
          <p:cNvPr id="2" name="Title 1">
            <a:extLst>
              <a:ext uri="{FF2B5EF4-FFF2-40B4-BE49-F238E27FC236}">
                <a16:creationId xmlns:a16="http://schemas.microsoft.com/office/drawing/2014/main" id="{0ED99AF9-9099-02D9-5E2D-DA8EA0835FB3}"/>
              </a:ext>
            </a:extLst>
          </p:cNvPr>
          <p:cNvSpPr>
            <a:spLocks noGrp="1"/>
          </p:cNvSpPr>
          <p:nvPr>
            <p:ph type="title"/>
          </p:nvPr>
        </p:nvSpPr>
        <p:spPr>
          <a:xfrm>
            <a:off x="838200" y="365125"/>
            <a:ext cx="10515600" cy="1325563"/>
          </a:xfrm>
        </p:spPr>
        <p:txBody>
          <a:bodyPr>
            <a:normAutofit/>
          </a:bodyPr>
          <a:lstStyle/>
          <a:p>
            <a:r>
              <a:rPr lang="en-US" sz="4800" b="1" i="1">
                <a:cs typeface="Calibri Light"/>
              </a:rPr>
              <a:t>Wellbeing </a:t>
            </a:r>
            <a:endParaRPr lang="en-US" sz="4800" b="1" i="1"/>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hand holding a group of people sitting on chairs&#10;&#10;Description automatically generated">
            <a:extLst>
              <a:ext uri="{FF2B5EF4-FFF2-40B4-BE49-F238E27FC236}">
                <a16:creationId xmlns:a16="http://schemas.microsoft.com/office/drawing/2014/main" id="{04BE8968-F516-BB56-B98F-E93264887AD6}"/>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7620627" y="1935957"/>
            <a:ext cx="4244281" cy="2795478"/>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28EC34C7-9B9A-C09A-BAD1-C6F8872AB5BA}"/>
              </a:ext>
            </a:extLst>
          </p:cNvPr>
          <p:cNvSpPr txBox="1"/>
          <p:nvPr/>
        </p:nvSpPr>
        <p:spPr>
          <a:xfrm>
            <a:off x="2913063" y="6181725"/>
            <a:ext cx="6365875"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3" name="TextBox 2">
            <a:extLst>
              <a:ext uri="{FF2B5EF4-FFF2-40B4-BE49-F238E27FC236}">
                <a16:creationId xmlns:a16="http://schemas.microsoft.com/office/drawing/2014/main" id="{F61F36B5-D198-8F07-2924-584EBE6F4196}"/>
              </a:ext>
            </a:extLst>
          </p:cNvPr>
          <p:cNvSpPr txBox="1"/>
          <p:nvPr/>
        </p:nvSpPr>
        <p:spPr>
          <a:xfrm>
            <a:off x="252227" y="1784545"/>
            <a:ext cx="5905994"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i="1" u="sng" dirty="0">
                <a:cs typeface="Calibri"/>
              </a:rPr>
              <a:t>What is wellbeing ?</a:t>
            </a:r>
            <a:endParaRPr lang="en-US" dirty="0"/>
          </a:p>
        </p:txBody>
      </p:sp>
      <p:sp>
        <p:nvSpPr>
          <p:cNvPr id="6" name="TextBox 5">
            <a:extLst>
              <a:ext uri="{FF2B5EF4-FFF2-40B4-BE49-F238E27FC236}">
                <a16:creationId xmlns:a16="http://schemas.microsoft.com/office/drawing/2014/main" id="{D5DF9B5B-B251-1824-6A0F-1B51E2715FD7}"/>
              </a:ext>
            </a:extLst>
          </p:cNvPr>
          <p:cNvSpPr txBox="1"/>
          <p:nvPr/>
        </p:nvSpPr>
        <p:spPr>
          <a:xfrm>
            <a:off x="248052" y="2057647"/>
            <a:ext cx="6378935"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cs typeface="Calibri"/>
              </a:rPr>
              <a:t>Wellbeing is when a person finds a happy and comfortable way of living which meets their physical , mental and social needs.</a:t>
            </a:r>
          </a:p>
        </p:txBody>
      </p:sp>
      <p:sp>
        <p:nvSpPr>
          <p:cNvPr id="7" name="TextBox 6">
            <a:extLst>
              <a:ext uri="{FF2B5EF4-FFF2-40B4-BE49-F238E27FC236}">
                <a16:creationId xmlns:a16="http://schemas.microsoft.com/office/drawing/2014/main" id="{1162C3CB-C1EE-7E68-B896-17D7D555ED08}"/>
              </a:ext>
            </a:extLst>
          </p:cNvPr>
          <p:cNvSpPr txBox="1"/>
          <p:nvPr/>
        </p:nvSpPr>
        <p:spPr>
          <a:xfrm>
            <a:off x="71066" y="2660691"/>
            <a:ext cx="7108866"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i="1" u="sng" dirty="0">
                <a:cs typeface="Calibri" panose="020F0502020204030204"/>
              </a:rPr>
              <a:t>Why is wellbeing important for students and what affects does it have ?</a:t>
            </a:r>
            <a:endParaRPr lang="en-US"/>
          </a:p>
        </p:txBody>
      </p:sp>
      <p:sp>
        <p:nvSpPr>
          <p:cNvPr id="9" name="TextBox 8">
            <a:extLst>
              <a:ext uri="{FF2B5EF4-FFF2-40B4-BE49-F238E27FC236}">
                <a16:creationId xmlns:a16="http://schemas.microsoft.com/office/drawing/2014/main" id="{B5D22C83-3D2E-588B-D023-441A687B7381}"/>
              </a:ext>
            </a:extLst>
          </p:cNvPr>
          <p:cNvSpPr txBox="1"/>
          <p:nvPr/>
        </p:nvSpPr>
        <p:spPr>
          <a:xfrm>
            <a:off x="71087" y="3848265"/>
            <a:ext cx="7373422"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dirty="0">
                <a:ea typeface="Calibri"/>
                <a:cs typeface="Calibri"/>
              </a:rPr>
              <a:t>Students' social communication is also very important as it has been proven to help with students' wellbeing. ( Campbell F, Blank L, Cantrell A, Baxter S , Blackmore C, Dixon J &amp; Goyder E, 2022).</a:t>
            </a:r>
          </a:p>
        </p:txBody>
      </p:sp>
      <p:sp>
        <p:nvSpPr>
          <p:cNvPr id="11" name="TextBox 10">
            <a:extLst>
              <a:ext uri="{FF2B5EF4-FFF2-40B4-BE49-F238E27FC236}">
                <a16:creationId xmlns:a16="http://schemas.microsoft.com/office/drawing/2014/main" id="{758F4148-1390-4D7D-D7C1-3B57A0026DFF}"/>
              </a:ext>
            </a:extLst>
          </p:cNvPr>
          <p:cNvSpPr txBox="1"/>
          <p:nvPr/>
        </p:nvSpPr>
        <p:spPr>
          <a:xfrm>
            <a:off x="187694" y="4726379"/>
            <a:ext cx="4924301"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i="1" u="sng" dirty="0">
                <a:cs typeface="Calibri"/>
              </a:rPr>
              <a:t>How wellbeing can be supported</a:t>
            </a:r>
            <a:endParaRPr lang="en-US" dirty="0"/>
          </a:p>
        </p:txBody>
      </p:sp>
      <p:sp>
        <p:nvSpPr>
          <p:cNvPr id="12" name="TextBox 11">
            <a:extLst>
              <a:ext uri="{FF2B5EF4-FFF2-40B4-BE49-F238E27FC236}">
                <a16:creationId xmlns:a16="http://schemas.microsoft.com/office/drawing/2014/main" id="{4E386C1A-E942-E62B-7D61-16C0F88727EF}"/>
              </a:ext>
            </a:extLst>
          </p:cNvPr>
          <p:cNvSpPr txBox="1"/>
          <p:nvPr/>
        </p:nvSpPr>
        <p:spPr>
          <a:xfrm>
            <a:off x="-990" y="6108040"/>
            <a:ext cx="12030693"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dirty="0">
                <a:cs typeface="Calibri"/>
              </a:rPr>
              <a:t>According to Nicholas Christakis and James Fowler when people are happy and </a:t>
            </a:r>
            <a:r>
              <a:rPr lang="en-US" sz="1700" dirty="0" err="1">
                <a:cs typeface="Calibri"/>
              </a:rPr>
              <a:t>socialise</a:t>
            </a:r>
            <a:r>
              <a:rPr lang="en-US" sz="1700" dirty="0">
                <a:cs typeface="Calibri"/>
              </a:rPr>
              <a:t> with others, it will have a positive impact on them as the positive energy travels across to  other people. (</a:t>
            </a:r>
            <a:r>
              <a:rPr lang="en-US" sz="1700" dirty="0">
                <a:ea typeface="+mn-lt"/>
                <a:cs typeface="+mn-lt"/>
              </a:rPr>
              <a:t> Suttie J,2020). </a:t>
            </a:r>
            <a:endParaRPr lang="en-US" sz="1700" dirty="0">
              <a:cs typeface="Calibri"/>
            </a:endParaRPr>
          </a:p>
        </p:txBody>
      </p:sp>
      <p:sp>
        <p:nvSpPr>
          <p:cNvPr id="13" name="TextBox 12">
            <a:extLst>
              <a:ext uri="{FF2B5EF4-FFF2-40B4-BE49-F238E27FC236}">
                <a16:creationId xmlns:a16="http://schemas.microsoft.com/office/drawing/2014/main" id="{17B60AB5-AE38-EC60-1807-3DB782965980}"/>
              </a:ext>
            </a:extLst>
          </p:cNvPr>
          <p:cNvSpPr txBox="1"/>
          <p:nvPr/>
        </p:nvSpPr>
        <p:spPr>
          <a:xfrm>
            <a:off x="73660" y="3004820"/>
            <a:ext cx="7277100"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700" b="1" dirty="0">
                <a:highlight>
                  <a:srgbClr val="FFFF00"/>
                </a:highlight>
                <a:cs typeface="Calibri"/>
              </a:rPr>
              <a:t>Improves academic studies</a:t>
            </a:r>
          </a:p>
          <a:p>
            <a:pPr marL="285750" indent="-285750">
              <a:buFont typeface="Arial"/>
              <a:buChar char="•"/>
            </a:pPr>
            <a:r>
              <a:rPr lang="en-US" sz="1700" b="1" dirty="0">
                <a:highlight>
                  <a:srgbClr val="FFFF00"/>
                </a:highlight>
                <a:cs typeface="Calibri"/>
              </a:rPr>
              <a:t>Reduces the risk of mental health problems </a:t>
            </a:r>
          </a:p>
          <a:p>
            <a:pPr marL="285750" indent="-285750">
              <a:buFont typeface="Arial"/>
              <a:buChar char="•"/>
            </a:pPr>
            <a:r>
              <a:rPr lang="en-US" sz="1700" b="1" dirty="0">
                <a:highlight>
                  <a:srgbClr val="FFFF00"/>
                </a:highlight>
                <a:cs typeface="Calibri"/>
              </a:rPr>
              <a:t>Improves quality of life </a:t>
            </a:r>
          </a:p>
        </p:txBody>
      </p:sp>
      <p:sp>
        <p:nvSpPr>
          <p:cNvPr id="14" name="TextBox 13">
            <a:extLst>
              <a:ext uri="{FF2B5EF4-FFF2-40B4-BE49-F238E27FC236}">
                <a16:creationId xmlns:a16="http://schemas.microsoft.com/office/drawing/2014/main" id="{713FC1EF-BAAD-DF43-CCC6-5DA9E5A211D3}"/>
              </a:ext>
            </a:extLst>
          </p:cNvPr>
          <p:cNvSpPr txBox="1"/>
          <p:nvPr/>
        </p:nvSpPr>
        <p:spPr>
          <a:xfrm>
            <a:off x="0" y="5001260"/>
            <a:ext cx="800608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dirty="0">
                <a:solidFill>
                  <a:schemeClr val="accent6">
                    <a:lumMod val="75000"/>
                  </a:schemeClr>
                </a:solidFill>
                <a:cs typeface="Calibri"/>
              </a:rPr>
              <a:t>Students can work on improving health and resilience and creating groups at or outside of university to </a:t>
            </a:r>
            <a:r>
              <a:rPr lang="en-US" sz="1700" b="1" dirty="0" err="1">
                <a:solidFill>
                  <a:schemeClr val="accent6">
                    <a:lumMod val="75000"/>
                  </a:schemeClr>
                </a:solidFill>
                <a:cs typeface="Calibri"/>
              </a:rPr>
              <a:t>socialise</a:t>
            </a:r>
            <a:r>
              <a:rPr lang="en-US" sz="1700" b="1" dirty="0">
                <a:solidFill>
                  <a:schemeClr val="accent6">
                    <a:lumMod val="75000"/>
                  </a:schemeClr>
                </a:solidFill>
                <a:cs typeface="Calibri"/>
              </a:rPr>
              <a:t> with others.</a:t>
            </a:r>
          </a:p>
        </p:txBody>
      </p:sp>
      <p:sp>
        <p:nvSpPr>
          <p:cNvPr id="15" name="TextBox 14">
            <a:extLst>
              <a:ext uri="{FF2B5EF4-FFF2-40B4-BE49-F238E27FC236}">
                <a16:creationId xmlns:a16="http://schemas.microsoft.com/office/drawing/2014/main" id="{B9150011-5AC4-3284-2281-35DCE8085123}"/>
              </a:ext>
            </a:extLst>
          </p:cNvPr>
          <p:cNvSpPr txBox="1"/>
          <p:nvPr/>
        </p:nvSpPr>
        <p:spPr>
          <a:xfrm>
            <a:off x="4208780" y="5554980"/>
            <a:ext cx="818896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dirty="0">
                <a:solidFill>
                  <a:srgbClr val="FFC000"/>
                </a:solidFill>
                <a:cs typeface="Calibri"/>
              </a:rPr>
              <a:t> </a:t>
            </a:r>
            <a:r>
              <a:rPr lang="en-US" sz="1700" b="1" dirty="0">
                <a:solidFill>
                  <a:schemeClr val="accent4">
                    <a:lumMod val="75000"/>
                  </a:schemeClr>
                </a:solidFill>
                <a:cs typeface="Calibri"/>
              </a:rPr>
              <a:t>Reduce the risk of setbacks </a:t>
            </a:r>
            <a:r>
              <a:rPr lang="en-US" sz="1700" dirty="0">
                <a:solidFill>
                  <a:schemeClr val="accent4">
                    <a:lumMod val="75000"/>
                  </a:schemeClr>
                </a:solidFill>
                <a:cs typeface="Calibri"/>
              </a:rPr>
              <a:t> </a:t>
            </a:r>
            <a:r>
              <a:rPr lang="en-US" sz="1700" b="1" dirty="0">
                <a:solidFill>
                  <a:schemeClr val="accent6">
                    <a:lumMod val="75000"/>
                  </a:schemeClr>
                </a:solidFill>
                <a:cs typeface="Calibri"/>
              </a:rPr>
              <a:t>   Increase in productivity</a:t>
            </a:r>
            <a:r>
              <a:rPr lang="en-US" sz="1700" dirty="0">
                <a:cs typeface="Calibri"/>
              </a:rPr>
              <a:t>    </a:t>
            </a:r>
            <a:r>
              <a:rPr lang="en-US" sz="1700" b="1" dirty="0">
                <a:solidFill>
                  <a:srgbClr val="C00000"/>
                </a:solidFill>
                <a:cs typeface="Calibri"/>
              </a:rPr>
              <a:t>  Reduce stress </a:t>
            </a:r>
          </a:p>
        </p:txBody>
      </p:sp>
      <p:sp>
        <p:nvSpPr>
          <p:cNvPr id="16" name="Arrow: Bent-Up 15">
            <a:extLst>
              <a:ext uri="{FF2B5EF4-FFF2-40B4-BE49-F238E27FC236}">
                <a16:creationId xmlns:a16="http://schemas.microsoft.com/office/drawing/2014/main" id="{F5189991-A7E3-F288-34A4-E5A34629FC6D}"/>
              </a:ext>
            </a:extLst>
          </p:cNvPr>
          <p:cNvSpPr/>
          <p:nvPr/>
        </p:nvSpPr>
        <p:spPr>
          <a:xfrm rot="5400000">
            <a:off x="3624580" y="5303520"/>
            <a:ext cx="508000" cy="508000"/>
          </a:xfrm>
          <a:prstGeom prst="ben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VID_20231031_203007">
            <a:hlinkClick r:id="" action="ppaction://media"/>
            <a:extLst>
              <a:ext uri="{FF2B5EF4-FFF2-40B4-BE49-F238E27FC236}">
                <a16:creationId xmlns:a16="http://schemas.microsoft.com/office/drawing/2014/main" id="{49CAF665-0093-EF25-EF50-46274B1BAC95}"/>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8738558" y="10063"/>
            <a:ext cx="3125638" cy="1777042"/>
          </a:xfrm>
          <a:prstGeom prst="rect">
            <a:avLst/>
          </a:prstGeom>
        </p:spPr>
      </p:pic>
    </p:spTree>
    <p:extLst>
      <p:ext uri="{BB962C8B-B14F-4D97-AF65-F5344CB8AC3E}">
        <p14:creationId xmlns:p14="http://schemas.microsoft.com/office/powerpoint/2010/main" val="2196412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mediacall" presetSubtype="0" fill="hold" nodeType="clickEffect">
                                  <p:stCondLst>
                                    <p:cond delay="0"/>
                                  </p:stCondLst>
                                  <p:childTnLst>
                                    <p:cmd type="call" cmd="playFrom(0.0)">
                                      <p:cBhvr>
                                        <p:cTn id="52"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53" fill="hold" display="0">
                  <p:stCondLst>
                    <p:cond delay="indefinite"/>
                  </p:stCondLst>
                </p:cTn>
                <p:tgtEl>
                  <p:spTgt spid="17"/>
                </p:tgtEl>
              </p:cMediaNode>
            </p:video>
            <p:seq concurrent="1" nextAc="seek">
              <p:cTn id="54" restart="whenNotActive" fill="hold" evtFilter="cancelBubble" nodeType="interactiveSeq">
                <p:stCondLst>
                  <p:cond evt="onClick" delay="0">
                    <p:tgtEl>
                      <p:spTgt spid="17"/>
                    </p:tgtEl>
                  </p:cond>
                </p:stCondLst>
                <p:endSync evt="end" delay="0">
                  <p:rtn val="all"/>
                </p:endSync>
                <p:childTnLst>
                  <p:par>
                    <p:cTn id="55" fill="hold">
                      <p:stCondLst>
                        <p:cond delay="0"/>
                      </p:stCondLst>
                      <p:childTnLst>
                        <p:par>
                          <p:cTn id="56" fill="hold">
                            <p:stCondLst>
                              <p:cond delay="0"/>
                            </p:stCondLst>
                            <p:childTnLst>
                              <p:par>
                                <p:cTn id="57" presetID="2" presetClass="mediacall" presetSubtype="0" fill="hold" nodeType="clickEffect">
                                  <p:stCondLst>
                                    <p:cond delay="0"/>
                                  </p:stCondLst>
                                  <p:childTnLst>
                                    <p:cmd type="call" cmd="togglePause">
                                      <p:cBhvr>
                                        <p:cTn id="58" dur="1" fill="hold"/>
                                        <p:tgtEl>
                                          <p:spTgt spid="17"/>
                                        </p:tgtEl>
                                      </p:cBhvr>
                                    </p:cmd>
                                  </p:childTnLst>
                                </p:cTn>
                              </p:par>
                            </p:childTnLst>
                          </p:cTn>
                        </p:par>
                      </p:childTnLst>
                    </p:cTn>
                  </p:par>
                </p:childTnLst>
              </p:cTn>
              <p:nextCondLst>
                <p:cond evt="onClick" delay="0">
                  <p:tgtEl>
                    <p:spTgt spid="17"/>
                  </p:tgtEl>
                </p:cond>
              </p:nextCondLst>
            </p:seq>
          </p:childTnLst>
        </p:cTn>
      </p:par>
    </p:tnLst>
    <p:bldLst>
      <p:bldP spid="3" grpId="0"/>
      <p:bldP spid="6" grpId="0"/>
      <p:bldP spid="7" grpId="0"/>
      <p:bldP spid="9" grpId="0"/>
      <p:bldP spid="11" grpId="0"/>
      <p:bldP spid="12" grpId="0"/>
      <p:bldP spid="13" grpId="0"/>
      <p:bldP spid="14" grpId="0"/>
      <p:bldP spid="15" grpId="0"/>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676309B-99E5-E6CE-3CFD-25779DDEF81F}"/>
              </a:ext>
            </a:extLst>
          </p:cNvPr>
          <p:cNvSpPr>
            <a:spLocks noGrp="1"/>
          </p:cNvSpPr>
          <p:nvPr>
            <p:ph type="title"/>
          </p:nvPr>
        </p:nvSpPr>
        <p:spPr>
          <a:xfrm>
            <a:off x="838200" y="365125"/>
            <a:ext cx="5393361" cy="1325563"/>
          </a:xfrm>
        </p:spPr>
        <p:txBody>
          <a:bodyPr>
            <a:normAutofit/>
          </a:bodyPr>
          <a:lstStyle/>
          <a:p>
            <a:r>
              <a:rPr lang="en-US" b="1" i="1" u="sng">
                <a:cs typeface="Calibri Light"/>
              </a:rPr>
              <a:t>Conclusion </a:t>
            </a:r>
          </a:p>
        </p:txBody>
      </p:sp>
      <p:sp>
        <p:nvSpPr>
          <p:cNvPr id="90" name="Freeform: Shape 8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Content Placeholder 13">
            <a:extLst>
              <a:ext uri="{FF2B5EF4-FFF2-40B4-BE49-F238E27FC236}">
                <a16:creationId xmlns:a16="http://schemas.microsoft.com/office/drawing/2014/main" id="{5C78031B-34C2-7E6A-5DD0-F1A00549B0A8}"/>
              </a:ext>
            </a:extLst>
          </p:cNvPr>
          <p:cNvSpPr>
            <a:spLocks noGrp="1"/>
          </p:cNvSpPr>
          <p:nvPr>
            <p:ph idx="1"/>
          </p:nvPr>
        </p:nvSpPr>
        <p:spPr>
          <a:xfrm>
            <a:off x="412668" y="1429781"/>
            <a:ext cx="5393361" cy="4351338"/>
          </a:xfrm>
        </p:spPr>
        <p:txBody>
          <a:bodyPr vert="horz" lIns="91440" tIns="45720" rIns="91440" bIns="45720" rtlCol="0" anchor="t">
            <a:normAutofit/>
          </a:bodyPr>
          <a:lstStyle/>
          <a:p>
            <a:pPr marL="0" indent="0">
              <a:buNone/>
            </a:pPr>
            <a:r>
              <a:rPr lang="en-US" sz="1800">
                <a:cs typeface="Calibri"/>
              </a:rPr>
              <a:t>The topic of the importance of resilience , health and wellbeing was explained in this presentation. The explanation and research has shown that the three factors have serious affects on university students which can also impact their academic work in both positive and negative ways. Support was explained which will help students with each of the factors.</a:t>
            </a:r>
          </a:p>
        </p:txBody>
      </p:sp>
      <p:sp>
        <p:nvSpPr>
          <p:cNvPr id="91" name="Oval 90">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Free illustration: Meeting, Relationship, Business - Free Image on ...">
            <a:extLst>
              <a:ext uri="{FF2B5EF4-FFF2-40B4-BE49-F238E27FC236}">
                <a16:creationId xmlns:a16="http://schemas.microsoft.com/office/drawing/2014/main" id="{C1960A11-BD87-EAF8-000C-0038197F1218}"/>
              </a:ext>
            </a:extLst>
          </p:cNvPr>
          <p:cNvPicPr>
            <a:picLocks noChangeAspect="1"/>
          </p:cNvPicPr>
          <p:nvPr/>
        </p:nvPicPr>
        <p:blipFill rotWithShape="1">
          <a:blip r:embed="rId5"/>
          <a:srcRect t="377" r="1" b="1"/>
          <a:stretch/>
        </p:blipFill>
        <p:spPr>
          <a:xfrm>
            <a:off x="7887184" y="1223613"/>
            <a:ext cx="3781051" cy="3766796"/>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92" name="Freeform: Shape 91">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93" name="Straight Connector 9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94" name="Freeform: Shape 93">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6" name="Freeform: Shape 95">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3" name="VID_20231031_203507">
            <a:hlinkClick r:id="" action="ppaction://media"/>
            <a:extLst>
              <a:ext uri="{FF2B5EF4-FFF2-40B4-BE49-F238E27FC236}">
                <a16:creationId xmlns:a16="http://schemas.microsoft.com/office/drawing/2014/main" id="{6976A8DF-30CB-7A8F-A012-79E996BF586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256143" y="5185913"/>
            <a:ext cx="2938733" cy="1676400"/>
          </a:xfrm>
          <a:prstGeom prst="rect">
            <a:avLst/>
          </a:prstGeom>
        </p:spPr>
      </p:pic>
    </p:spTree>
    <p:extLst>
      <p:ext uri="{BB962C8B-B14F-4D97-AF65-F5344CB8AC3E}">
        <p14:creationId xmlns:p14="http://schemas.microsoft.com/office/powerpoint/2010/main" val="1754667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CDF75D-A9B3-AD98-FFAB-51B1A6D5EAAC}"/>
              </a:ext>
            </a:extLst>
          </p:cNvPr>
          <p:cNvSpPr>
            <a:spLocks noGrp="1"/>
          </p:cNvSpPr>
          <p:nvPr>
            <p:ph type="title"/>
          </p:nvPr>
        </p:nvSpPr>
        <p:spPr>
          <a:xfrm>
            <a:off x="838200" y="365125"/>
            <a:ext cx="10515600" cy="1325563"/>
          </a:xfrm>
        </p:spPr>
        <p:txBody>
          <a:bodyPr>
            <a:normAutofit/>
          </a:bodyPr>
          <a:lstStyle/>
          <a:p>
            <a:r>
              <a:rPr lang="en-US" sz="4800" b="1" i="1">
                <a:cs typeface="Calibri Light"/>
              </a:rPr>
              <a:t>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3A8867-8272-4DC1-313E-C3DC457F4C51}"/>
              </a:ext>
            </a:extLst>
          </p:cNvPr>
          <p:cNvSpPr>
            <a:spLocks noGrp="1"/>
          </p:cNvSpPr>
          <p:nvPr>
            <p:ph idx="1"/>
          </p:nvPr>
        </p:nvSpPr>
        <p:spPr>
          <a:xfrm>
            <a:off x="586623" y="3610175"/>
            <a:ext cx="10515600" cy="822960"/>
          </a:xfrm>
        </p:spPr>
        <p:txBody>
          <a:bodyPr vert="horz" lIns="91440" tIns="45720" rIns="91440" bIns="45720" rtlCol="0" anchor="t">
            <a:normAutofit/>
          </a:bodyPr>
          <a:lstStyle/>
          <a:p>
            <a:r>
              <a:rPr lang="en-US" sz="1600" dirty="0">
                <a:cs typeface="Calibri"/>
              </a:rPr>
              <a:t>Price, Rebecca Anne.2022 '</a:t>
            </a:r>
            <a:r>
              <a:rPr lang="en-US" sz="1600" i="1" dirty="0">
                <a:cs typeface="Calibri"/>
              </a:rPr>
              <a:t>A review resilience in higher education: toward the emerging concept of designer resilience</a:t>
            </a:r>
            <a:r>
              <a:rPr lang="en-US" sz="1600" dirty="0">
                <a:cs typeface="Calibri"/>
              </a:rPr>
              <a:t>', Studies in Higher Education, volume 48 , 83-99. Available at : </a:t>
            </a:r>
            <a:r>
              <a:rPr lang="en-US" sz="1600" dirty="0">
                <a:cs typeface="Calibri"/>
                <a:hlinkClick r:id="rId2"/>
              </a:rPr>
              <a:t>https://doi.org/10.1080/03075079.2022.2112027</a:t>
            </a:r>
            <a:r>
              <a:rPr lang="en-US" sz="1600" dirty="0">
                <a:cs typeface="Calibri"/>
              </a:rPr>
              <a:t> , London : Routledge (Accessed 21/10/23)</a:t>
            </a:r>
          </a:p>
          <a:p>
            <a:endParaRPr lang="en-US" sz="1600">
              <a:cs typeface="Calibri"/>
            </a:endParaRPr>
          </a:p>
          <a:p>
            <a:endParaRPr lang="en-US" sz="1600">
              <a:solidFill>
                <a:srgbClr val="0563C1"/>
              </a:solidFill>
              <a:cs typeface="Calibri"/>
            </a:endParaRPr>
          </a:p>
        </p:txBody>
      </p:sp>
      <p:sp>
        <p:nvSpPr>
          <p:cNvPr id="4" name="TextBox 3">
            <a:extLst>
              <a:ext uri="{FF2B5EF4-FFF2-40B4-BE49-F238E27FC236}">
                <a16:creationId xmlns:a16="http://schemas.microsoft.com/office/drawing/2014/main" id="{F0698CE9-8CE4-8D5E-0085-D66AE02FEF46}"/>
              </a:ext>
            </a:extLst>
          </p:cNvPr>
          <p:cNvSpPr txBox="1"/>
          <p:nvPr/>
        </p:nvSpPr>
        <p:spPr>
          <a:xfrm>
            <a:off x="496327" y="4495695"/>
            <a:ext cx="1069953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latin typeface="Calibri"/>
              </a:rPr>
              <a:t>Son C, Hegde S, Smith A, Wang X, </a:t>
            </a:r>
            <a:r>
              <a:rPr lang="en-US" sz="1600" dirty="0" err="1">
                <a:latin typeface="Calibri"/>
              </a:rPr>
              <a:t>Sasangohar</a:t>
            </a:r>
            <a:r>
              <a:rPr lang="en-US" sz="1600" dirty="0">
                <a:latin typeface="Calibri"/>
              </a:rPr>
              <a:t> F.2020 '</a:t>
            </a:r>
            <a:r>
              <a:rPr lang="en-US" sz="1600" i="1" dirty="0">
                <a:latin typeface="Calibri"/>
              </a:rPr>
              <a:t>Effects of COVID-19 on College</a:t>
            </a:r>
            <a:r>
              <a:rPr lang="en-US" sz="1600" dirty="0">
                <a:latin typeface="Calibri"/>
              </a:rPr>
              <a:t> Students’ </a:t>
            </a:r>
            <a:r>
              <a:rPr lang="en-US" sz="1600" i="1" dirty="0">
                <a:latin typeface="Calibri"/>
              </a:rPr>
              <a:t>Mental Health in the United States: Interview Survey Study, </a:t>
            </a:r>
            <a:r>
              <a:rPr lang="en-US" sz="1600" dirty="0">
                <a:latin typeface="Calibri"/>
              </a:rPr>
              <a:t>J Med Internet Res 2020,Volume 22 , (Accessed 21/1023),Available : </a:t>
            </a:r>
            <a:r>
              <a:rPr lang="en-US" sz="1600" u="sng" strike="noStrike" dirty="0">
                <a:solidFill>
                  <a:srgbClr val="0563C1"/>
                </a:solidFill>
                <a:latin typeface="Calibri"/>
                <a:ea typeface="Arial"/>
                <a:cs typeface="Arial"/>
                <a:hlinkClick r:id="rId3"/>
              </a:rPr>
              <a:t>https://www.jmir.org/2020/9/e21279</a:t>
            </a:r>
            <a:endParaRPr lang="en-US" sz="1600" u="sng" strike="noStrike" dirty="0">
              <a:solidFill>
                <a:srgbClr val="0563C1"/>
              </a:solidFill>
              <a:latin typeface="Calibri"/>
              <a:ea typeface="Arial"/>
              <a:cs typeface="Arial"/>
            </a:endParaRPr>
          </a:p>
        </p:txBody>
      </p:sp>
      <p:sp>
        <p:nvSpPr>
          <p:cNvPr id="5" name="TextBox 4">
            <a:extLst>
              <a:ext uri="{FF2B5EF4-FFF2-40B4-BE49-F238E27FC236}">
                <a16:creationId xmlns:a16="http://schemas.microsoft.com/office/drawing/2014/main" id="{97D0DFD7-7440-1D9E-66C7-06378A3AF19E}"/>
              </a:ext>
            </a:extLst>
          </p:cNvPr>
          <p:cNvSpPr txBox="1"/>
          <p:nvPr/>
        </p:nvSpPr>
        <p:spPr>
          <a:xfrm>
            <a:off x="500743" y="2670298"/>
            <a:ext cx="1106780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cs typeface="Calibri"/>
              </a:rPr>
              <a:t>Campbell F, Blank L , Cantrell A, Baxter S, Blackmore C , Dixon J &amp; Goyder E. 2022 '</a:t>
            </a:r>
            <a:r>
              <a:rPr lang="en-US" sz="1600" i="1" dirty="0">
                <a:cs typeface="Calibri"/>
              </a:rPr>
              <a:t>Factors that influence mental health of university and college students in the UK':</a:t>
            </a:r>
            <a:r>
              <a:rPr lang="en-US" sz="1600" dirty="0">
                <a:cs typeface="Calibri"/>
              </a:rPr>
              <a:t> a systematic review. BMC public health , 22, 1778 , Available at : </a:t>
            </a:r>
            <a:r>
              <a:rPr lang="en-US" sz="1600" dirty="0">
                <a:cs typeface="Calibri"/>
                <a:hlinkClick r:id="rId4"/>
              </a:rPr>
              <a:t>https://doi.org/10.1186/s12889-022-13943-x</a:t>
            </a:r>
            <a:r>
              <a:rPr lang="en-US" sz="1600" dirty="0">
                <a:cs typeface="Calibri"/>
              </a:rPr>
              <a:t>  (Accessed 21/10/23)</a:t>
            </a:r>
            <a:endParaRPr lang="en-US" dirty="0"/>
          </a:p>
        </p:txBody>
      </p:sp>
      <p:sp>
        <p:nvSpPr>
          <p:cNvPr id="6" name="TextBox 5">
            <a:extLst>
              <a:ext uri="{FF2B5EF4-FFF2-40B4-BE49-F238E27FC236}">
                <a16:creationId xmlns:a16="http://schemas.microsoft.com/office/drawing/2014/main" id="{6F362CCA-B1ED-8405-0F87-502C8C4C9646}"/>
              </a:ext>
            </a:extLst>
          </p:cNvPr>
          <p:cNvSpPr txBox="1"/>
          <p:nvPr/>
        </p:nvSpPr>
        <p:spPr>
          <a:xfrm>
            <a:off x="500742" y="5322123"/>
            <a:ext cx="1000694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latin typeface="Times New Roman"/>
                <a:cs typeface="Times New Roman"/>
              </a:rPr>
              <a:t>Suttie, J. (2020). '</a:t>
            </a:r>
            <a:r>
              <a:rPr lang="en-US" sz="1600" i="1" dirty="0">
                <a:latin typeface="Times New Roman"/>
                <a:cs typeface="Times New Roman"/>
              </a:rPr>
              <a:t>Why Taking Care of Your Own Well-Being Helps Others'</a:t>
            </a:r>
            <a:r>
              <a:rPr lang="en-US" sz="1600" dirty="0">
                <a:latin typeface="Times New Roman"/>
                <a:cs typeface="Times New Roman"/>
              </a:rPr>
              <a:t>. Greater Good. Available at: </a:t>
            </a:r>
            <a:r>
              <a:rPr lang="en-US" sz="1600" dirty="0">
                <a:latin typeface="Times New Roman"/>
                <a:cs typeface="Times New Roman"/>
                <a:hlinkClick r:id="rId5"/>
              </a:rPr>
              <a:t>https://greatergood.berkeley.edu/article/item/why_taking_care_of_your_own_well_being_helps_others</a:t>
            </a:r>
            <a:r>
              <a:rPr lang="en-US" sz="1600" dirty="0">
                <a:latin typeface="Times New Roman"/>
                <a:cs typeface="Times New Roman"/>
              </a:rPr>
              <a:t>. ( Accessed 21/10/23)</a:t>
            </a:r>
          </a:p>
          <a:p>
            <a:pPr algn="l"/>
            <a:endParaRPr lang="en-US">
              <a:cs typeface="Calibri"/>
            </a:endParaRPr>
          </a:p>
        </p:txBody>
      </p:sp>
      <p:sp>
        <p:nvSpPr>
          <p:cNvPr id="7" name="TextBox 6">
            <a:extLst>
              <a:ext uri="{FF2B5EF4-FFF2-40B4-BE49-F238E27FC236}">
                <a16:creationId xmlns:a16="http://schemas.microsoft.com/office/drawing/2014/main" id="{FAEE2328-8DF5-1461-2865-A706A61537F5}"/>
              </a:ext>
            </a:extLst>
          </p:cNvPr>
          <p:cNvSpPr txBox="1"/>
          <p:nvPr/>
        </p:nvSpPr>
        <p:spPr>
          <a:xfrm>
            <a:off x="569025" y="1708892"/>
            <a:ext cx="1090946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1600" dirty="0">
                <a:latin typeface="Calibri"/>
                <a:cs typeface="Times New Roman"/>
              </a:rPr>
              <a:t>Burrows, T.L, </a:t>
            </a:r>
            <a:r>
              <a:rPr lang="en-US" sz="1600" dirty="0" err="1">
                <a:latin typeface="Calibri"/>
                <a:cs typeface="Times New Roman"/>
              </a:rPr>
              <a:t>Whatnall</a:t>
            </a:r>
            <a:r>
              <a:rPr lang="en-US" sz="1600" dirty="0">
                <a:latin typeface="Calibri"/>
                <a:cs typeface="Times New Roman"/>
              </a:rPr>
              <a:t>, M.C., Patterson, A.J. and </a:t>
            </a:r>
            <a:r>
              <a:rPr lang="en-US" sz="1600" dirty="0" err="1">
                <a:latin typeface="Calibri"/>
                <a:cs typeface="Times New Roman"/>
              </a:rPr>
              <a:t>Hutchesson</a:t>
            </a:r>
            <a:r>
              <a:rPr lang="en-US" sz="1600" dirty="0">
                <a:latin typeface="Calibri"/>
                <a:cs typeface="Times New Roman"/>
              </a:rPr>
              <a:t>, M.J. (2017). '</a:t>
            </a:r>
            <a:r>
              <a:rPr lang="en-US" sz="1600" i="1" dirty="0">
                <a:latin typeface="Calibri"/>
                <a:cs typeface="Times New Roman"/>
              </a:rPr>
              <a:t>Associations between Dietary Intake and Academic Achievement in College Students: A Systematic Review.' Healthcare</a:t>
            </a:r>
            <a:r>
              <a:rPr lang="en-US" sz="1600" dirty="0">
                <a:latin typeface="Calibri"/>
                <a:cs typeface="Times New Roman"/>
              </a:rPr>
              <a:t>, 5(4), p.60. Available at :</a:t>
            </a:r>
            <a:r>
              <a:rPr lang="en-US" sz="1600" dirty="0">
                <a:ea typeface="+mn-lt"/>
                <a:cs typeface="+mn-lt"/>
                <a:hlinkClick r:id="rId6"/>
              </a:rPr>
              <a:t>https://www.ncbi.nlm.nih.gov/pmc/articles/PMC5746694/</a:t>
            </a:r>
            <a:r>
              <a:rPr lang="en-US" sz="1600" dirty="0">
                <a:ea typeface="+mn-lt"/>
                <a:cs typeface="+mn-lt"/>
              </a:rPr>
              <a:t>  (Accessed 21/10/23)</a:t>
            </a:r>
            <a:endParaRPr lang="en-US" sz="1600" dirty="0">
              <a:latin typeface="Calibri"/>
              <a:cs typeface="Times New Roman"/>
            </a:endParaRPr>
          </a:p>
          <a:p>
            <a:pPr marL="285750" indent="-285750">
              <a:buFont typeface="Arial" panose="020B0604020202020204" pitchFamily="34" charset="0"/>
              <a:buChar char="•"/>
            </a:pPr>
            <a:endParaRPr lang="en-US">
              <a:cs typeface="Calibri"/>
            </a:endParaRPr>
          </a:p>
        </p:txBody>
      </p:sp>
    </p:spTree>
    <p:extLst>
      <p:ext uri="{BB962C8B-B14F-4D97-AF65-F5344CB8AC3E}">
        <p14:creationId xmlns:p14="http://schemas.microsoft.com/office/powerpoint/2010/main" val="16901591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5</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The importance of resilience, health and wellbeing as a university student</vt:lpstr>
      <vt:lpstr>Introduction</vt:lpstr>
      <vt:lpstr>Resilience </vt:lpstr>
      <vt:lpstr>Health </vt:lpstr>
      <vt:lpstr>Wellbeing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480</cp:revision>
  <dcterms:created xsi:type="dcterms:W3CDTF">2023-10-07T21:35:05Z</dcterms:created>
  <dcterms:modified xsi:type="dcterms:W3CDTF">2023-10-31T20:36:25Z</dcterms:modified>
</cp:coreProperties>
</file>