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notesMasterIdLst>
    <p:notesMasterId r:id="rId22"/>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Lst>
  <p:sldSz cx="18288000" cy="10287000"/>
  <p:notesSz cx="6858000" cy="9144000"/>
  <p:embeddedFontLst>
    <p:embeddedFont>
      <p:font typeface="Open Sans Bold" charset="1" panose="00000000000000000000"/>
      <p:regular r:id="rId21"/>
    </p:embeddedFont>
    <p:embeddedFont>
      <p:font typeface="Open Sans" charset="1" panose="00000000000000000000"/>
      <p:regular r:id="rId2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fonts/font21.fntdata" Type="http://schemas.openxmlformats.org/officeDocument/2006/relationships/font"/><Relationship Id="rId22" Target="notesMasters/notesMaster1.xml" Type="http://schemas.openxmlformats.org/officeDocument/2006/relationships/notesMaster"/><Relationship Id="rId23" Target="theme/theme2.xml" Type="http://schemas.openxmlformats.org/officeDocument/2006/relationships/theme"/><Relationship Id="rId24" Target="notesSlides/notesSlide1.xml" Type="http://schemas.openxmlformats.org/officeDocument/2006/relationships/notesSlide"/><Relationship Id="rId25" Target="fonts/font25.fntdata" Type="http://schemas.openxmlformats.org/officeDocument/2006/relationships/font"/><Relationship Id="rId26" Target="notesSlides/notesSlide2.xml" Type="http://schemas.openxmlformats.org/officeDocument/2006/relationships/notesSlide"/><Relationship Id="rId27" Target="notesSlides/notesSlide3.xml" Type="http://schemas.openxmlformats.org/officeDocument/2006/relationships/notesSlide"/><Relationship Id="rId28" Target="notesSlides/notesSlide4.xml" Type="http://schemas.openxmlformats.org/officeDocument/2006/relationships/notesSlide"/><Relationship Id="rId29" Target="notesSlides/notesSlide5.xml" Type="http://schemas.openxmlformats.org/officeDocument/2006/relationships/notesSlide"/><Relationship Id="rId3" Target="viewProps.xml" Type="http://schemas.openxmlformats.org/officeDocument/2006/relationships/viewProps"/><Relationship Id="rId30" Target="notesSlides/notesSlide6.xml" Type="http://schemas.openxmlformats.org/officeDocument/2006/relationships/notesSlide"/><Relationship Id="rId31" Target="notesSlides/notesSlide7.xml" Type="http://schemas.openxmlformats.org/officeDocument/2006/relationships/notesSlide"/><Relationship Id="rId32" Target="notesSlides/notesSlide8.xml" Type="http://schemas.openxmlformats.org/officeDocument/2006/relationships/notesSlide"/><Relationship Id="rId33" Target="notesSlides/notesSlide9.xml" Type="http://schemas.openxmlformats.org/officeDocument/2006/relationships/notesSlide"/><Relationship Id="rId34" Target="notesSlides/notesSlide10.xml" Type="http://schemas.openxmlformats.org/officeDocument/2006/relationships/notesSlide"/><Relationship Id="rId35" Target="notesSlides/notesSlide11.xml" Type="http://schemas.openxmlformats.org/officeDocument/2006/relationships/notesSlide"/><Relationship Id="rId36" Target="notesSlides/notesSlide12.xml" Type="http://schemas.openxmlformats.org/officeDocument/2006/relationships/notesSlide"/><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notesMasters/_rels/notesMaster1.xml.rels><?xml version="1.0" encoding="UTF-8" standalone="yes"?><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xml" Type="http://schemas.openxmlformats.org/officeDocument/2006/relationships/slide"/></Relationships>
</file>

<file path=ppt/notesSlides/_rels/notesSlide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3.xml" Type="http://schemas.openxmlformats.org/officeDocument/2006/relationships/slide"/></Relationships>
</file>

<file path=ppt/notesSlides/_rels/notesSlide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4.xml" Type="http://schemas.openxmlformats.org/officeDocument/2006/relationships/slide"/></Relationships>
</file>

<file path=ppt/notesSlides/_rels/notesSlide4.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5.xml" Type="http://schemas.openxmlformats.org/officeDocument/2006/relationships/slide"/></Relationships>
</file>

<file path=ppt/notesSlides/_rels/notesSlide5.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6.xml" Type="http://schemas.openxmlformats.org/officeDocument/2006/relationships/slide"/></Relationships>
</file>

<file path=ppt/notesSlides/_rels/notesSlide6.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7.xml" Type="http://schemas.openxmlformats.org/officeDocument/2006/relationships/slide"/></Relationships>
</file>

<file path=ppt/notesSlides/_rels/notesSlide7.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8.xml" Type="http://schemas.openxmlformats.org/officeDocument/2006/relationships/slide"/></Relationships>
</file>

<file path=ppt/notesSlides/_rels/notesSlide8.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9.xml" Type="http://schemas.openxmlformats.org/officeDocument/2006/relationships/slide"/></Relationships>
</file>

<file path=ppt/notesSlides/_rels/notesSlide9.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0.xml" Type="http://schemas.openxmlformats.org/officeDocument/2006/relationships/slide"/></Relationships>
</file>

<file path=ppt/notesSlides/_rels/notesSlide10.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1.xml" Type="http://schemas.openxmlformats.org/officeDocument/2006/relationships/slide"/></Relationships>
</file>

<file path=ppt/notesSlides/_rels/notesSlide1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2.xml" Type="http://schemas.openxmlformats.org/officeDocument/2006/relationships/slide"/></Relationships>
</file>

<file path=ppt/notesSlides/_rels/notesSlide1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4.xml" Type="http://schemas.openxmlformats.org/officeDocument/2006/relationships/slide"/></Relationships>
</file>

<file path=ppt/notesSlides/notesSlide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tensions that arise between acceptance and moral boundaries are central to my study.</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Personal: feeling left with no voice and not allowed my opinion.</a:t>
            </a:r>
          </a:p>
          <a:p>
            <a:r>
              <a:rPr lang="en-US"/>
              <a:t/>
            </a:r>
          </a:p>
          <a:p>
            <a:r>
              <a:rPr lang="en-US"/>
              <a:t>Professional: to uphold UPR I felt like I had lost my voice again. To be there unconditionally for the client I was unsure of how to deal with the client expressing these views to me. Should I explore or challenge their views? How would that fit with UPR and core conditions.</a:t>
            </a:r>
          </a:p>
          <a:p>
            <a:r>
              <a:rPr lang="en-US"/>
              <a:t/>
            </a:r>
          </a:p>
          <a:p>
            <a:r>
              <a:rPr lang="en-US"/>
              <a:t>Leads to the positioning of......</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Gender dynamics - tend to focus on pathology and not the therapeutic experience.</a:t>
            </a:r>
          </a:p>
          <a:p>
            <a:r>
              <a:rPr lang="en-US"/>
              <a:t>Study by Schweitzer et al, highlighted the significance of gender shaping the therapeutic relationship. However, this was on female patients and male therapists.</a:t>
            </a:r>
          </a:p>
          <a:p>
            <a:r>
              <a:rPr lang="en-US"/>
              <a:t/>
            </a:r>
          </a:p>
          <a:p>
            <a:r>
              <a:rPr lang="en-US"/>
              <a:t>Countertransference - Research tends to focus on racism and religion when looking at countertransference. Kirwan's study explored female therapist experiences working with traditional male clients. Focusing on preconceptions, erotic transference and countertransference. therefore, focusing more on the impact of gender roles and stereotypes on the therapeutic relationship. Not misogyny or the manosphere.</a:t>
            </a:r>
          </a:p>
          <a:p>
            <a:r>
              <a:rPr lang="en-US"/>
              <a:t/>
            </a:r>
          </a:p>
          <a:p>
            <a:r>
              <a:rPr lang="en-US"/>
              <a:t>Therapeutic Alliance: Study by Gehart and Lyle explored the therapist gender and how it influenced the therapeutic alliance, process and outcome. This was from the clients perspective and highlighted their personal history and experiences which influenced their preference for the therapists gender. Recognises gender in the therapeutic relationship but not from the therapists perspective and experiences.</a:t>
            </a:r>
          </a:p>
          <a:p>
            <a:r>
              <a:rPr lang="en-US"/>
              <a:t/>
            </a:r>
          </a:p>
          <a:p>
            <a:r>
              <a:rPr lang="en-US"/>
              <a:t>Often under-explored within humanistic frameworks.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4.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Rhyno's study looked at gender in therapy but from traditional masculine norms and not from a misogynistic lens.</a:t>
            </a:r>
          </a:p>
          <a:p>
            <a:r>
              <a:rPr lang="en-US"/>
              <a:t>Eg. 'tough guy', 'self-made man', 'alpha male'.</a:t>
            </a:r>
          </a:p>
          <a:p>
            <a:r>
              <a:rPr lang="en-US"/>
              <a:t/>
            </a:r>
          </a:p>
          <a:p>
            <a:r>
              <a:rPr lang="en-US"/>
              <a:t>Wolf et al study 'Just for women' focused on 'Feminist multicultural therapy'. Integrative approach to psychotherapy with male clients. Aim to help them understand the effects of oppressive systems and power dynamics on their mental health.</a:t>
            </a:r>
          </a:p>
          <a:p>
            <a:r>
              <a:rPr lang="en-US"/>
              <a:t>MORE</a:t>
            </a:r>
          </a:p>
          <a:p>
            <a:r>
              <a:rPr lang="en-US"/>
              <a:t/>
            </a:r>
          </a:p>
          <a:p>
            <a:r>
              <a:rPr lang="en-US"/>
              <a:t>Research is often institutional and supervisory in context which shapes their responses.</a:t>
            </a:r>
          </a:p>
          <a:p>
            <a:r>
              <a:rPr lang="en-US"/>
              <a:t/>
            </a:r>
          </a:p>
          <a:p>
            <a:r>
              <a:rPr lang="en-US"/>
              <a:t>I want to address this gap in the literature by focusing on misogyny expressed by male clients and navigation work that female therapists undertake.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5.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Growing cultural attention on</a:t>
            </a:r>
          </a:p>
          <a:p>
            <a:r>
              <a:rPr lang="en-US"/>
              <a:t> the manosphere and misogyny.</a:t>
            </a:r>
          </a:p>
          <a:p>
            <a:r>
              <a:rPr lang="en-US"/>
              <a:t>Cambridge dictionary definition of Manosphere: websites and discussion groups that are concerned with men's interests and rights as opposed to women's, often connected with opposition to feminism or dislike for women. Focus on inherent gender differences, sometimes promoting misogyny.</a:t>
            </a:r>
          </a:p>
          <a:p>
            <a:r>
              <a:rPr lang="en-US"/>
              <a:t/>
            </a:r>
          </a:p>
          <a:p>
            <a:r>
              <a:rPr lang="en-US"/>
              <a:t>According to the Oxford Learners Dictionary Misogyny is a person who hates or dislikes women or believes they are not as good as men.</a:t>
            </a:r>
          </a:p>
          <a:p>
            <a:r>
              <a:rPr lang="en-US"/>
              <a:t/>
            </a:r>
          </a:p>
          <a:p>
            <a:r>
              <a:rPr lang="en-US"/>
              <a:t>White Ribbon UK - researched Misogyny and violence against women. Quotes......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6.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Point 1 &amp;2: With the majority of therapists being female, working with male clients who express misogynistic attitudes can affect:</a:t>
            </a:r>
          </a:p>
          <a:p>
            <a:r>
              <a:rPr lang="en-US"/>
              <a:t>therapeutic alliance, perceived safety for female therapists, ethical-decision making around challenging vs neutrality. The emotional labour and vicarious impact on the therapist.</a:t>
            </a:r>
          </a:p>
          <a:p>
            <a:r>
              <a:rPr lang="en-US"/>
              <a:t/>
            </a:r>
          </a:p>
          <a:p>
            <a:r>
              <a:rPr lang="en-US"/>
              <a:t>Point 3: The study by Wolfe focused on PCT.</a:t>
            </a:r>
          </a:p>
          <a:p>
            <a:r>
              <a:rPr lang="en-US"/>
              <a:t/>
            </a:r>
          </a:p>
          <a:p>
            <a:r>
              <a:rPr lang="en-US"/>
              <a:t>Point 4: therapists are expected to maintain professionalism, empathy, and non-judgemental while upholding ethical commitments to equality and safeguarding.</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7.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Methodology: Interpretivism.</a:t>
            </a:r>
          </a:p>
          <a:p>
            <a:r>
              <a:rPr lang="en-US"/>
              <a:t>Assumes that all knowledge is grounded in human experience, constructing knowledge of the world through those experiences.</a:t>
            </a:r>
          </a:p>
          <a:p>
            <a:r>
              <a:rPr lang="en-US"/>
              <a:t>The phenomenological approach explores how individuals describe their experiences in order to gain deeper insight into how they understand these experiences.</a:t>
            </a:r>
          </a:p>
          <a:p>
            <a:r>
              <a:rPr lang="en-US"/>
              <a:t/>
            </a:r>
          </a:p>
          <a:p>
            <a:r>
              <a:rPr lang="en-US"/>
              <a:t>Ontology: Often shaped by patriarchal norms, power relations and cultural movements.</a:t>
            </a:r>
          </a:p>
          <a:p>
            <a:r>
              <a:rPr lang="en-US"/>
              <a:t/>
            </a:r>
          </a:p>
          <a:p>
            <a:r>
              <a:rPr lang="en-US"/>
              <a:t>Epistemology: Knowledge will be co-constructed.</a:t>
            </a:r>
          </a:p>
          <a:p>
            <a:r>
              <a:rPr lang="en-US"/>
              <a:t/>
            </a:r>
          </a:p>
          <a:p>
            <a:r>
              <a:rPr lang="en-US"/>
              <a:t>Axiology: acknowledging that misogyny is harmful and in exploring therapists' navigation has ethical and social-justice relevance.</a:t>
            </a:r>
          </a:p>
          <a:p>
            <a:r>
              <a:rPr lang="en-US"/>
              <a:t/>
            </a:r>
          </a:p>
          <a:p>
            <a:r>
              <a:rPr lang="en-US"/>
              <a:t>Conclude: this paradigm allows the study to explore meaning, power, and lived experience, rather than seeking objective measurement or prediction.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8.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Design: IPA focuses on lived experiences, examines how participants make sense of complex, emotionally charged situations. Allowing for depth, nuance and reflexivity. Fits well with interpretivist epistemologies.</a:t>
            </a:r>
          </a:p>
          <a:p>
            <a:r>
              <a:rPr lang="en-US"/>
              <a:t/>
            </a:r>
          </a:p>
          <a:p>
            <a:r>
              <a:rPr lang="en-US"/>
              <a:t>Inclusion criteria: In practice, have access to supervision due to the emotional nature of the research.</a:t>
            </a:r>
          </a:p>
          <a:p>
            <a:r>
              <a:rPr lang="en-US"/>
              <a:t/>
            </a:r>
          </a:p>
          <a:p>
            <a:r>
              <a:rPr lang="en-US"/>
              <a:t>Strategy: through professional networks, counselling organisations and social media.</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9.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Online/in person.</a:t>
            </a:r>
          </a:p>
          <a:p>
            <a:r>
              <a:rPr lang="en-US"/>
              <a:t>Current research on misogyny has been done in Australia. For my study I want to focus on Wales as this is where current research (White Ribbon UK etc) have began identifying the increasing level of .........</a:t>
            </a:r>
          </a:p>
          <a:p>
            <a:r>
              <a:rPr lang="en-US"/>
              <a:t/>
            </a:r>
          </a:p>
          <a:p>
            <a:r>
              <a:rPr lang="en-US"/>
              <a:t>Welsh legislation????/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0.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IPA: Allows for themes to emerge from the participants as individuals.</a:t>
            </a:r>
          </a:p>
          <a:p>
            <a:r>
              <a:rPr lang="en-US"/>
              <a:t/>
            </a:r>
          </a:p>
          <a:p>
            <a:r>
              <a:rPr lang="en-US"/>
              <a:t>Then between participants.</a:t>
            </a:r>
          </a:p>
          <a:p>
            <a:r>
              <a:rPr lang="en-US"/>
              <a:t/>
            </a:r>
          </a:p>
          <a:p>
            <a:r>
              <a:rPr lang="en-US"/>
              <a:t>While also including a reflexive element to examine the researchers assumptions and positionality.</a:t>
            </a:r>
          </a:p>
          <a:p>
            <a:r>
              <a:rPr lang="en-US"/>
              <a:t/>
            </a:r>
          </a:p>
          <a:p>
            <a:r>
              <a:rPr lang="en-US"/>
              <a:t>Follow rest of slide.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Audit trail: documents the process of analytical decisions.</a:t>
            </a:r>
          </a:p>
          <a:p>
            <a:r>
              <a:rPr lang="en-US"/>
              <a:t/>
            </a:r>
          </a:p>
          <a:p>
            <a:r>
              <a:rPr lang="en-US"/>
              <a:t>Peer briefing: could be through a critical friend, or supervisor.</a:t>
            </a:r>
          </a:p>
          <a:p>
            <a:r>
              <a:rPr lang="en-US"/>
              <a:t/>
            </a:r>
          </a:p>
          <a:p>
            <a:r>
              <a:rPr lang="en-US"/>
              <a:t>Thick description: transcribed verbatim and shows transparency.</a:t>
            </a:r>
          </a:p>
          <a:p>
            <a:r>
              <a:rPr lang="en-US"/>
              <a:t/>
            </a:r>
          </a:p>
          <a:p>
            <a:r>
              <a:rPr lang="en-US"/>
              <a:t>Ethical sensitivity:  potential emotional impact on the participants.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 key philosophical question.........</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xml" Type="http://schemas.openxmlformats.org/officeDocument/2006/relationships/notesSlide"/><Relationship Id="rId3" Target="../media/image1.png" Type="http://schemas.openxmlformats.org/officeDocument/2006/relationships/image"/><Relationship Id="rId4" Target="../media/image2.png" Type="http://schemas.openxmlformats.org/officeDocument/2006/relationships/image"/><Relationship Id="rId5" Target="../media/image3.png" Type="http://schemas.openxmlformats.org/officeDocument/2006/relationships/image"/><Relationship Id="rId6" Target="../media/image4.sv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2.xml" Type="http://schemas.openxmlformats.org/officeDocument/2006/relationships/notesSlide"/><Relationship Id="rId3" Target="../media/image1.png" Type="http://schemas.openxmlformats.org/officeDocument/2006/relationships/image"/><Relationship Id="rId4" Target="../media/image2.png" Type="http://schemas.openxmlformats.org/officeDocument/2006/relationships/image"/><Relationship Id="rId5" Target="../media/image3.png" Type="http://schemas.openxmlformats.org/officeDocument/2006/relationships/image"/><Relationship Id="rId6" Target="../media/image4.sv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3.xml" Type="http://schemas.openxmlformats.org/officeDocument/2006/relationships/notesSlide"/><Relationship Id="rId3" Target="../media/image9.png" Type="http://schemas.openxmlformats.org/officeDocument/2006/relationships/image"/><Relationship Id="rId4" Target="../media/image10.svg" Type="http://schemas.openxmlformats.org/officeDocument/2006/relationships/image"/><Relationship Id="rId5" Target="../media/image11.png" Type="http://schemas.openxmlformats.org/officeDocument/2006/relationships/image"/><Relationship Id="rId6" Target="../media/image12.svg" Type="http://schemas.openxmlformats.org/officeDocument/2006/relationships/image"/><Relationship Id="rId7" Target="../media/image1.pn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4.xml" Type="http://schemas.openxmlformats.org/officeDocument/2006/relationships/notesSlide"/><Relationship Id="rId3" Target="../media/image9.png" Type="http://schemas.openxmlformats.org/officeDocument/2006/relationships/image"/><Relationship Id="rId4" Target="../media/image10.svg" Type="http://schemas.openxmlformats.org/officeDocument/2006/relationships/image"/><Relationship Id="rId5" Target="../media/image11.png" Type="http://schemas.openxmlformats.org/officeDocument/2006/relationships/image"/><Relationship Id="rId6" Target="../media/image12.svg" Type="http://schemas.openxmlformats.org/officeDocument/2006/relationships/image"/><Relationship Id="rId7" Target="../media/image3.png" Type="http://schemas.openxmlformats.org/officeDocument/2006/relationships/image"/><Relationship Id="rId8" Target="../media/image4.sv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5.xml" Type="http://schemas.openxmlformats.org/officeDocument/2006/relationships/notesSlide"/><Relationship Id="rId3" Target="../media/image1.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13.png" Type="http://schemas.openxmlformats.org/officeDocument/2006/relationships/image"/><Relationship Id="rId7" Target="../media/image14.svg" Type="http://schemas.openxmlformats.org/officeDocument/2006/relationships/image"/><Relationship Id="rId8" Target="../media/image15.png" Type="http://schemas.openxmlformats.org/officeDocument/2006/relationships/image"/><Relationship Id="rId9" Target="../media/image16.sv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6.xml" Type="http://schemas.openxmlformats.org/officeDocument/2006/relationships/notesSlide"/><Relationship Id="rId3" Target="../media/image1.png" Type="http://schemas.openxmlformats.org/officeDocument/2006/relationships/image"/><Relationship Id="rId4" Target="../media/image2.png" Type="http://schemas.openxmlformats.org/officeDocument/2006/relationships/image"/><Relationship Id="rId5" Target="../media/image3.png" Type="http://schemas.openxmlformats.org/officeDocument/2006/relationships/image"/><Relationship Id="rId6" Target="../media/image4.svg" Type="http://schemas.openxmlformats.org/officeDocument/2006/relationships/image"/><Relationship Id="rId7" Target="../media/image13.png" Type="http://schemas.openxmlformats.org/officeDocument/2006/relationships/image"/><Relationship Id="rId8" Target="../media/image14.sv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7.xml" Type="http://schemas.openxmlformats.org/officeDocument/2006/relationships/notesSlide"/><Relationship Id="rId3" Target="../media/image1.png" Type="http://schemas.openxmlformats.org/officeDocument/2006/relationships/image"/><Relationship Id="rId4" Target="../media/image2.png" Type="http://schemas.openxmlformats.org/officeDocument/2006/relationships/image"/><Relationship Id="rId5" Target="../media/image3.png" Type="http://schemas.openxmlformats.org/officeDocument/2006/relationships/image"/><Relationship Id="rId6" Target="../media/image4.sv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8.xml" Type="http://schemas.openxmlformats.org/officeDocument/2006/relationships/notesSlide"/><Relationship Id="rId3" Target="../media/image1.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9.xml" Type="http://schemas.openxmlformats.org/officeDocument/2006/relationships/notesSlide"/><Relationship Id="rId3" Target="../media/image1.png" Type="http://schemas.openxmlformats.org/officeDocument/2006/relationships/image"/><Relationship Id="rId4" Target="../media/image2.png" Type="http://schemas.openxmlformats.org/officeDocument/2006/relationships/image"/><Relationship Id="rId5" Target="../media/image3.png" Type="http://schemas.openxmlformats.org/officeDocument/2006/relationships/image"/><Relationship Id="rId6" Target="../media/image4.sv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0.xml" Type="http://schemas.openxmlformats.org/officeDocument/2006/relationships/notesSlide"/><Relationship Id="rId3" Target="../media/image1.png" Type="http://schemas.openxmlformats.org/officeDocument/2006/relationships/image"/><Relationship Id="rId4" Target="../media/image2.png" Type="http://schemas.openxmlformats.org/officeDocument/2006/relationships/image"/><Relationship Id="rId5" Target="../media/image3.png" Type="http://schemas.openxmlformats.org/officeDocument/2006/relationships/image"/><Relationship Id="rId6" Target="../media/image4.sv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1.xml" Type="http://schemas.openxmlformats.org/officeDocument/2006/relationships/notesSlide"/><Relationship Id="rId3" Target="../media/image1.png" Type="http://schemas.openxmlformats.org/officeDocument/2006/relationships/image"/><Relationship Id="rId4" Target="../media/image2.png" Type="http://schemas.openxmlformats.org/officeDocument/2006/relationships/image"/><Relationship Id="rId5" Target="../media/image3.png" Type="http://schemas.openxmlformats.org/officeDocument/2006/relationships/image"/><Relationship Id="rId6" Target="../media/image4.sv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2.xml" Type="http://schemas.openxmlformats.org/officeDocument/2006/relationships/notesSlide"/><Relationship Id="rId3" Target="../media/image1.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13.png" Type="http://schemas.openxmlformats.org/officeDocument/2006/relationships/image"/><Relationship Id="rId7" Target="../media/image14.sv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3.png" Type="http://schemas.openxmlformats.org/officeDocument/2006/relationships/image"/><Relationship Id="rId4" Target="../media/image4.svg" Type="http://schemas.openxmlformats.org/officeDocument/2006/relationships/image"/><Relationship Id="rId5" Target="https://www.legislation.gov.uk/ukpga/2018/12/contents" TargetMode="External" Type="http://schemas.openxmlformats.org/officeDocument/2006/relationships/hyperlink"/><Relationship Id="rId6" Target="https://www.whiteribbon.org.uk/news/2025/12/19/widj9njcunv066nqys4qh49890w1uo" TargetMode="External" Type="http://schemas.openxmlformats.org/officeDocument/2006/relationships/hyperlink"/></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F3F4F4"/>
        </a:solidFill>
      </p:bgPr>
    </p:bg>
    <p:spTree>
      <p:nvGrpSpPr>
        <p:cNvPr id="1" name=""/>
        <p:cNvGrpSpPr/>
        <p:nvPr/>
      </p:nvGrpSpPr>
      <p:grpSpPr>
        <a:xfrm>
          <a:off x="0" y="0"/>
          <a:ext cx="0" cy="0"/>
          <a:chOff x="0" y="0"/>
          <a:chExt cx="0" cy="0"/>
        </a:xfrm>
      </p:grpSpPr>
      <p:sp>
        <p:nvSpPr>
          <p:cNvPr name="Freeform 2" id="2"/>
          <p:cNvSpPr/>
          <p:nvPr/>
        </p:nvSpPr>
        <p:spPr>
          <a:xfrm flipH="false" flipV="false" rot="0">
            <a:off x="-1542567" y="6332544"/>
            <a:ext cx="6083400" cy="5530824"/>
          </a:xfrm>
          <a:custGeom>
            <a:avLst/>
            <a:gdLst/>
            <a:ahLst/>
            <a:cxnLst/>
            <a:rect r="r" b="b" t="t" l="l"/>
            <a:pathLst>
              <a:path h="5530824" w="6083400">
                <a:moveTo>
                  <a:pt x="0" y="0"/>
                </a:moveTo>
                <a:lnTo>
                  <a:pt x="6083400" y="0"/>
                </a:lnTo>
                <a:lnTo>
                  <a:pt x="6083400" y="5530824"/>
                </a:lnTo>
                <a:lnTo>
                  <a:pt x="0" y="5530824"/>
                </a:lnTo>
                <a:lnTo>
                  <a:pt x="0" y="0"/>
                </a:lnTo>
                <a:close/>
              </a:path>
            </a:pathLst>
          </a:custGeom>
          <a:blipFill>
            <a:blip r:embed="rId2"/>
            <a:stretch>
              <a:fillRect l="0" t="0" r="0" b="0"/>
            </a:stretch>
          </a:blipFill>
        </p:spPr>
      </p:sp>
      <p:sp>
        <p:nvSpPr>
          <p:cNvPr name="Freeform 3" id="3"/>
          <p:cNvSpPr/>
          <p:nvPr/>
        </p:nvSpPr>
        <p:spPr>
          <a:xfrm flipH="true" flipV="false" rot="0">
            <a:off x="658170" y="5303844"/>
            <a:ext cx="2571875" cy="4558715"/>
          </a:xfrm>
          <a:custGeom>
            <a:avLst/>
            <a:gdLst/>
            <a:ahLst/>
            <a:cxnLst/>
            <a:rect r="r" b="b" t="t" l="l"/>
            <a:pathLst>
              <a:path h="4558715" w="2571875">
                <a:moveTo>
                  <a:pt x="2571875" y="0"/>
                </a:moveTo>
                <a:lnTo>
                  <a:pt x="0" y="0"/>
                </a:lnTo>
                <a:lnTo>
                  <a:pt x="0" y="4558715"/>
                </a:lnTo>
                <a:lnTo>
                  <a:pt x="2571875" y="4558715"/>
                </a:lnTo>
                <a:lnTo>
                  <a:pt x="2571875" y="0"/>
                </a:lnTo>
                <a:close/>
              </a:path>
            </a:pathLst>
          </a:custGeom>
          <a:blipFill>
            <a:blip r:embed="rId3"/>
            <a:stretch>
              <a:fillRect l="0" t="0" r="0" b="0"/>
            </a:stretch>
          </a:blipFill>
        </p:spPr>
      </p:sp>
      <p:sp>
        <p:nvSpPr>
          <p:cNvPr name="Freeform 4" id="4"/>
          <p:cNvSpPr/>
          <p:nvPr/>
        </p:nvSpPr>
        <p:spPr>
          <a:xfrm flipH="false" flipV="false" rot="0">
            <a:off x="13747167" y="-1576368"/>
            <a:ext cx="6083400" cy="5530824"/>
          </a:xfrm>
          <a:custGeom>
            <a:avLst/>
            <a:gdLst/>
            <a:ahLst/>
            <a:cxnLst/>
            <a:rect r="r" b="b" t="t" l="l"/>
            <a:pathLst>
              <a:path h="5530824" w="6083400">
                <a:moveTo>
                  <a:pt x="0" y="0"/>
                </a:moveTo>
                <a:lnTo>
                  <a:pt x="6083400" y="0"/>
                </a:lnTo>
                <a:lnTo>
                  <a:pt x="6083400" y="5530824"/>
                </a:lnTo>
                <a:lnTo>
                  <a:pt x="0" y="5530824"/>
                </a:lnTo>
                <a:lnTo>
                  <a:pt x="0" y="0"/>
                </a:lnTo>
                <a:close/>
              </a:path>
            </a:pathLst>
          </a:custGeom>
          <a:blipFill>
            <a:blip r:embed="rId2"/>
            <a:stretch>
              <a:fillRect l="0" t="0" r="0" b="0"/>
            </a:stretch>
          </a:blipFill>
        </p:spPr>
      </p:sp>
      <p:sp>
        <p:nvSpPr>
          <p:cNvPr name="Freeform 5" id="5"/>
          <p:cNvSpPr/>
          <p:nvPr/>
        </p:nvSpPr>
        <p:spPr>
          <a:xfrm flipH="false" flipV="true" rot="0">
            <a:off x="15009154" y="565055"/>
            <a:ext cx="2571875" cy="4558715"/>
          </a:xfrm>
          <a:custGeom>
            <a:avLst/>
            <a:gdLst/>
            <a:ahLst/>
            <a:cxnLst/>
            <a:rect r="r" b="b" t="t" l="l"/>
            <a:pathLst>
              <a:path h="4558715" w="2571875">
                <a:moveTo>
                  <a:pt x="0" y="4558715"/>
                </a:moveTo>
                <a:lnTo>
                  <a:pt x="2571875" y="4558715"/>
                </a:lnTo>
                <a:lnTo>
                  <a:pt x="2571875" y="0"/>
                </a:lnTo>
                <a:lnTo>
                  <a:pt x="0" y="0"/>
                </a:lnTo>
                <a:lnTo>
                  <a:pt x="0" y="4558715"/>
                </a:lnTo>
                <a:close/>
              </a:path>
            </a:pathLst>
          </a:custGeom>
          <a:blipFill>
            <a:blip r:embed="rId3"/>
            <a:stretch>
              <a:fillRect l="0" t="0" r="0" b="0"/>
            </a:stretch>
          </a:blipFill>
        </p:spPr>
      </p:sp>
      <p:sp>
        <p:nvSpPr>
          <p:cNvPr name="Freeform 6" id="6"/>
          <p:cNvSpPr/>
          <p:nvPr/>
        </p:nvSpPr>
        <p:spPr>
          <a:xfrm flipH="true" flipV="false" rot="0">
            <a:off x="12610840" y="6172200"/>
            <a:ext cx="5677160" cy="4114800"/>
          </a:xfrm>
          <a:custGeom>
            <a:avLst/>
            <a:gdLst/>
            <a:ahLst/>
            <a:cxnLst/>
            <a:rect r="r" b="b" t="t" l="l"/>
            <a:pathLst>
              <a:path h="4114800" w="5677160">
                <a:moveTo>
                  <a:pt x="5677160" y="0"/>
                </a:moveTo>
                <a:lnTo>
                  <a:pt x="0" y="0"/>
                </a:lnTo>
                <a:lnTo>
                  <a:pt x="0" y="4114800"/>
                </a:lnTo>
                <a:lnTo>
                  <a:pt x="5677160" y="4114800"/>
                </a:lnTo>
                <a:lnTo>
                  <a:pt x="567716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7" id="7"/>
          <p:cNvSpPr/>
          <p:nvPr/>
        </p:nvSpPr>
        <p:spPr>
          <a:xfrm flipH="false" flipV="true" rot="0">
            <a:off x="0" y="0"/>
            <a:ext cx="5677160" cy="4114800"/>
          </a:xfrm>
          <a:custGeom>
            <a:avLst/>
            <a:gdLst/>
            <a:ahLst/>
            <a:cxnLst/>
            <a:rect r="r" b="b" t="t" l="l"/>
            <a:pathLst>
              <a:path h="4114800" w="5677160">
                <a:moveTo>
                  <a:pt x="0" y="4114800"/>
                </a:moveTo>
                <a:lnTo>
                  <a:pt x="5677160" y="4114800"/>
                </a:lnTo>
                <a:lnTo>
                  <a:pt x="5677160" y="0"/>
                </a:lnTo>
                <a:lnTo>
                  <a:pt x="0" y="0"/>
                </a:lnTo>
                <a:lnTo>
                  <a:pt x="0" y="411480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8" id="8"/>
          <p:cNvSpPr txBox="true"/>
          <p:nvPr/>
        </p:nvSpPr>
        <p:spPr>
          <a:xfrm rot="0">
            <a:off x="2907708" y="2654445"/>
            <a:ext cx="12472583" cy="5934075"/>
          </a:xfrm>
          <a:prstGeom prst="rect">
            <a:avLst/>
          </a:prstGeom>
        </p:spPr>
        <p:txBody>
          <a:bodyPr anchor="t" rtlCol="false" tIns="0" lIns="0" bIns="0" rIns="0">
            <a:spAutoFit/>
          </a:bodyPr>
          <a:lstStyle/>
          <a:p>
            <a:pPr algn="ctr">
              <a:lnSpc>
                <a:spcPts val="7725"/>
              </a:lnSpc>
              <a:spcBef>
                <a:spcPct val="0"/>
              </a:spcBef>
            </a:pPr>
            <a:r>
              <a:rPr lang="en-US" b="true" sz="7500">
                <a:solidFill>
                  <a:srgbClr val="000000"/>
                </a:solidFill>
                <a:latin typeface="Open Sans Bold"/>
                <a:ea typeface="Open Sans Bold"/>
                <a:cs typeface="Open Sans Bold"/>
                <a:sym typeface="Open Sans Bold"/>
              </a:rPr>
              <a:t>Navigating Misogyny: A Qualitative Study of Female Therapists Working with Male Clients holding Misogynistic Beliefs.</a:t>
            </a:r>
          </a:p>
        </p:txBody>
      </p:sp>
      <p:sp>
        <p:nvSpPr>
          <p:cNvPr name="Freeform 9" id="9"/>
          <p:cNvSpPr/>
          <p:nvPr/>
        </p:nvSpPr>
        <p:spPr>
          <a:xfrm flipH="true" flipV="false" rot="0">
            <a:off x="15155402" y="5564332"/>
            <a:ext cx="2938487" cy="4450821"/>
          </a:xfrm>
          <a:custGeom>
            <a:avLst/>
            <a:gdLst/>
            <a:ahLst/>
            <a:cxnLst/>
            <a:rect r="r" b="b" t="t" l="l"/>
            <a:pathLst>
              <a:path h="4450821" w="2938487">
                <a:moveTo>
                  <a:pt x="2938487" y="0"/>
                </a:moveTo>
                <a:lnTo>
                  <a:pt x="0" y="0"/>
                </a:lnTo>
                <a:lnTo>
                  <a:pt x="0" y="4450821"/>
                </a:lnTo>
                <a:lnTo>
                  <a:pt x="2938487" y="4450821"/>
                </a:lnTo>
                <a:lnTo>
                  <a:pt x="2938487"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0" id="10"/>
          <p:cNvSpPr/>
          <p:nvPr/>
        </p:nvSpPr>
        <p:spPr>
          <a:xfrm flipH="false" flipV="false" rot="0">
            <a:off x="167262" y="236310"/>
            <a:ext cx="3553691" cy="4114800"/>
          </a:xfrm>
          <a:custGeom>
            <a:avLst/>
            <a:gdLst/>
            <a:ahLst/>
            <a:cxnLst/>
            <a:rect r="r" b="b" t="t" l="l"/>
            <a:pathLst>
              <a:path h="4114800" w="3553691">
                <a:moveTo>
                  <a:pt x="0" y="0"/>
                </a:moveTo>
                <a:lnTo>
                  <a:pt x="3553691" y="0"/>
                </a:lnTo>
                <a:lnTo>
                  <a:pt x="3553691"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solidFill>
          <a:srgbClr val="F3F4F4"/>
        </a:solidFill>
      </p:bgPr>
    </p:bg>
    <p:spTree>
      <p:nvGrpSpPr>
        <p:cNvPr id="1" name=""/>
        <p:cNvGrpSpPr/>
        <p:nvPr/>
      </p:nvGrpSpPr>
      <p:grpSpPr>
        <a:xfrm>
          <a:off x="0" y="0"/>
          <a:ext cx="0" cy="0"/>
          <a:chOff x="0" y="0"/>
          <a:chExt cx="0" cy="0"/>
        </a:xfrm>
      </p:grpSpPr>
      <p:sp>
        <p:nvSpPr>
          <p:cNvPr name="Freeform 2" id="2"/>
          <p:cNvSpPr/>
          <p:nvPr/>
        </p:nvSpPr>
        <p:spPr>
          <a:xfrm flipH="false" flipV="false" rot="0">
            <a:off x="-1542567" y="6332544"/>
            <a:ext cx="6083400" cy="5530824"/>
          </a:xfrm>
          <a:custGeom>
            <a:avLst/>
            <a:gdLst/>
            <a:ahLst/>
            <a:cxnLst/>
            <a:rect r="r" b="b" t="t" l="l"/>
            <a:pathLst>
              <a:path h="5530824" w="6083400">
                <a:moveTo>
                  <a:pt x="0" y="0"/>
                </a:moveTo>
                <a:lnTo>
                  <a:pt x="6083400" y="0"/>
                </a:lnTo>
                <a:lnTo>
                  <a:pt x="6083400" y="5530824"/>
                </a:lnTo>
                <a:lnTo>
                  <a:pt x="0" y="5530824"/>
                </a:lnTo>
                <a:lnTo>
                  <a:pt x="0" y="0"/>
                </a:lnTo>
                <a:close/>
              </a:path>
            </a:pathLst>
          </a:custGeom>
          <a:blipFill>
            <a:blip r:embed="rId3"/>
            <a:stretch>
              <a:fillRect l="0" t="0" r="0" b="0"/>
            </a:stretch>
          </a:blipFill>
        </p:spPr>
      </p:sp>
      <p:sp>
        <p:nvSpPr>
          <p:cNvPr name="Freeform 3" id="3"/>
          <p:cNvSpPr/>
          <p:nvPr/>
        </p:nvSpPr>
        <p:spPr>
          <a:xfrm flipH="true" flipV="false" rot="0">
            <a:off x="658170" y="5303844"/>
            <a:ext cx="2571875" cy="4558715"/>
          </a:xfrm>
          <a:custGeom>
            <a:avLst/>
            <a:gdLst/>
            <a:ahLst/>
            <a:cxnLst/>
            <a:rect r="r" b="b" t="t" l="l"/>
            <a:pathLst>
              <a:path h="4558715" w="2571875">
                <a:moveTo>
                  <a:pt x="2571875" y="0"/>
                </a:moveTo>
                <a:lnTo>
                  <a:pt x="0" y="0"/>
                </a:lnTo>
                <a:lnTo>
                  <a:pt x="0" y="4558715"/>
                </a:lnTo>
                <a:lnTo>
                  <a:pt x="2571875" y="4558715"/>
                </a:lnTo>
                <a:lnTo>
                  <a:pt x="2571875" y="0"/>
                </a:lnTo>
                <a:close/>
              </a:path>
            </a:pathLst>
          </a:custGeom>
          <a:blipFill>
            <a:blip r:embed="rId4"/>
            <a:stretch>
              <a:fillRect l="0" t="0" r="0" b="0"/>
            </a:stretch>
          </a:blipFill>
        </p:spPr>
      </p:sp>
      <p:sp>
        <p:nvSpPr>
          <p:cNvPr name="Freeform 4" id="4"/>
          <p:cNvSpPr/>
          <p:nvPr/>
        </p:nvSpPr>
        <p:spPr>
          <a:xfrm flipH="false" flipV="false" rot="0">
            <a:off x="13747167" y="-1576368"/>
            <a:ext cx="6083400" cy="5530824"/>
          </a:xfrm>
          <a:custGeom>
            <a:avLst/>
            <a:gdLst/>
            <a:ahLst/>
            <a:cxnLst/>
            <a:rect r="r" b="b" t="t" l="l"/>
            <a:pathLst>
              <a:path h="5530824" w="6083400">
                <a:moveTo>
                  <a:pt x="0" y="0"/>
                </a:moveTo>
                <a:lnTo>
                  <a:pt x="6083400" y="0"/>
                </a:lnTo>
                <a:lnTo>
                  <a:pt x="6083400" y="5530824"/>
                </a:lnTo>
                <a:lnTo>
                  <a:pt x="0" y="5530824"/>
                </a:lnTo>
                <a:lnTo>
                  <a:pt x="0" y="0"/>
                </a:lnTo>
                <a:close/>
              </a:path>
            </a:pathLst>
          </a:custGeom>
          <a:blipFill>
            <a:blip r:embed="rId3"/>
            <a:stretch>
              <a:fillRect l="0" t="0" r="0" b="0"/>
            </a:stretch>
          </a:blipFill>
        </p:spPr>
      </p:sp>
      <p:sp>
        <p:nvSpPr>
          <p:cNvPr name="Freeform 5" id="5"/>
          <p:cNvSpPr/>
          <p:nvPr/>
        </p:nvSpPr>
        <p:spPr>
          <a:xfrm flipH="false" flipV="true" rot="0">
            <a:off x="15009154" y="565055"/>
            <a:ext cx="2571875" cy="4558715"/>
          </a:xfrm>
          <a:custGeom>
            <a:avLst/>
            <a:gdLst/>
            <a:ahLst/>
            <a:cxnLst/>
            <a:rect r="r" b="b" t="t" l="l"/>
            <a:pathLst>
              <a:path h="4558715" w="2571875">
                <a:moveTo>
                  <a:pt x="0" y="4558715"/>
                </a:moveTo>
                <a:lnTo>
                  <a:pt x="2571875" y="4558715"/>
                </a:lnTo>
                <a:lnTo>
                  <a:pt x="2571875" y="0"/>
                </a:lnTo>
                <a:lnTo>
                  <a:pt x="0" y="0"/>
                </a:lnTo>
                <a:lnTo>
                  <a:pt x="0" y="4558715"/>
                </a:lnTo>
                <a:close/>
              </a:path>
            </a:pathLst>
          </a:custGeom>
          <a:blipFill>
            <a:blip r:embed="rId4"/>
            <a:stretch>
              <a:fillRect l="0" t="0" r="0" b="0"/>
            </a:stretch>
          </a:blipFill>
        </p:spPr>
      </p:sp>
      <p:sp>
        <p:nvSpPr>
          <p:cNvPr name="Freeform 6" id="6"/>
          <p:cNvSpPr/>
          <p:nvPr/>
        </p:nvSpPr>
        <p:spPr>
          <a:xfrm flipH="true" flipV="false" rot="0">
            <a:off x="12610840" y="6172200"/>
            <a:ext cx="5677160" cy="4114800"/>
          </a:xfrm>
          <a:custGeom>
            <a:avLst/>
            <a:gdLst/>
            <a:ahLst/>
            <a:cxnLst/>
            <a:rect r="r" b="b" t="t" l="l"/>
            <a:pathLst>
              <a:path h="4114800" w="5677160">
                <a:moveTo>
                  <a:pt x="5677160" y="0"/>
                </a:moveTo>
                <a:lnTo>
                  <a:pt x="0" y="0"/>
                </a:lnTo>
                <a:lnTo>
                  <a:pt x="0" y="4114800"/>
                </a:lnTo>
                <a:lnTo>
                  <a:pt x="5677160" y="4114800"/>
                </a:lnTo>
                <a:lnTo>
                  <a:pt x="567716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7" id="7"/>
          <p:cNvSpPr/>
          <p:nvPr/>
        </p:nvSpPr>
        <p:spPr>
          <a:xfrm flipH="false" flipV="true" rot="0">
            <a:off x="0" y="0"/>
            <a:ext cx="5677160" cy="4114800"/>
          </a:xfrm>
          <a:custGeom>
            <a:avLst/>
            <a:gdLst/>
            <a:ahLst/>
            <a:cxnLst/>
            <a:rect r="r" b="b" t="t" l="l"/>
            <a:pathLst>
              <a:path h="4114800" w="5677160">
                <a:moveTo>
                  <a:pt x="0" y="4114800"/>
                </a:moveTo>
                <a:lnTo>
                  <a:pt x="5677160" y="4114800"/>
                </a:lnTo>
                <a:lnTo>
                  <a:pt x="5677160" y="0"/>
                </a:lnTo>
                <a:lnTo>
                  <a:pt x="0" y="0"/>
                </a:lnTo>
                <a:lnTo>
                  <a:pt x="0" y="411480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TextBox 8" id="8"/>
          <p:cNvSpPr txBox="true"/>
          <p:nvPr/>
        </p:nvSpPr>
        <p:spPr>
          <a:xfrm rot="0">
            <a:off x="6520316" y="250832"/>
            <a:ext cx="5247368" cy="1990725"/>
          </a:xfrm>
          <a:prstGeom prst="rect">
            <a:avLst/>
          </a:prstGeom>
        </p:spPr>
        <p:txBody>
          <a:bodyPr anchor="t" rtlCol="false" tIns="0" lIns="0" bIns="0" rIns="0">
            <a:spAutoFit/>
          </a:bodyPr>
          <a:lstStyle/>
          <a:p>
            <a:pPr algn="ctr">
              <a:lnSpc>
                <a:spcPts val="7724"/>
              </a:lnSpc>
              <a:spcBef>
                <a:spcPct val="0"/>
              </a:spcBef>
            </a:pPr>
            <a:r>
              <a:rPr lang="en-US" b="true" sz="7499">
                <a:solidFill>
                  <a:srgbClr val="000000"/>
                </a:solidFill>
                <a:latin typeface="Open Sans Bold"/>
                <a:ea typeface="Open Sans Bold"/>
                <a:cs typeface="Open Sans Bold"/>
                <a:sym typeface="Open Sans Bold"/>
              </a:rPr>
              <a:t>Research Aims</a:t>
            </a:r>
          </a:p>
        </p:txBody>
      </p:sp>
      <p:sp>
        <p:nvSpPr>
          <p:cNvPr name="TextBox 9" id="9"/>
          <p:cNvSpPr txBox="true"/>
          <p:nvPr/>
        </p:nvSpPr>
        <p:spPr>
          <a:xfrm rot="0">
            <a:off x="3326242" y="3390137"/>
            <a:ext cx="11635515" cy="5621276"/>
          </a:xfrm>
          <a:prstGeom prst="rect">
            <a:avLst/>
          </a:prstGeom>
        </p:spPr>
        <p:txBody>
          <a:bodyPr anchor="t" rtlCol="false" tIns="0" lIns="0" bIns="0" rIns="0">
            <a:spAutoFit/>
          </a:bodyPr>
          <a:lstStyle/>
          <a:p>
            <a:pPr algn="ctr">
              <a:lnSpc>
                <a:spcPts val="3708"/>
              </a:lnSpc>
            </a:pPr>
            <a:r>
              <a:rPr lang="en-US" sz="3600">
                <a:solidFill>
                  <a:srgbClr val="000000"/>
                </a:solidFill>
                <a:latin typeface="Open Sans"/>
                <a:ea typeface="Open Sans"/>
                <a:cs typeface="Open Sans"/>
                <a:sym typeface="Open Sans"/>
              </a:rPr>
              <a:t>To explore and understand how female therapists experience, interpret and navigate therapeutic relationships with male clients who express misogynistic beliefs.</a:t>
            </a:r>
          </a:p>
          <a:p>
            <a:pPr algn="ctr">
              <a:lnSpc>
                <a:spcPts val="3708"/>
              </a:lnSpc>
            </a:pPr>
          </a:p>
          <a:p>
            <a:pPr algn="ctr">
              <a:lnSpc>
                <a:spcPts val="3708"/>
              </a:lnSpc>
            </a:pPr>
            <a:r>
              <a:rPr lang="en-US" sz="3600">
                <a:solidFill>
                  <a:srgbClr val="000000"/>
                </a:solidFill>
                <a:latin typeface="Open Sans"/>
                <a:ea typeface="Open Sans"/>
                <a:cs typeface="Open Sans"/>
                <a:sym typeface="Open Sans"/>
              </a:rPr>
              <a:t>How do therapists negotiate congruence, authenticity?</a:t>
            </a:r>
          </a:p>
          <a:p>
            <a:pPr algn="ctr">
              <a:lnSpc>
                <a:spcPts val="3708"/>
              </a:lnSpc>
            </a:pPr>
          </a:p>
          <a:p>
            <a:pPr algn="ctr">
              <a:lnSpc>
                <a:spcPts val="3708"/>
              </a:lnSpc>
            </a:pPr>
            <a:r>
              <a:rPr lang="en-US" sz="3600">
                <a:solidFill>
                  <a:srgbClr val="000000"/>
                </a:solidFill>
                <a:latin typeface="Open Sans"/>
                <a:ea typeface="Open Sans"/>
                <a:cs typeface="Open Sans"/>
                <a:sym typeface="Open Sans"/>
              </a:rPr>
              <a:t>How is relational depth impacted?</a:t>
            </a:r>
          </a:p>
          <a:p>
            <a:pPr algn="ctr">
              <a:lnSpc>
                <a:spcPts val="3708"/>
              </a:lnSpc>
            </a:pPr>
          </a:p>
          <a:p>
            <a:pPr algn="ctr">
              <a:lnSpc>
                <a:spcPts val="3708"/>
              </a:lnSpc>
            </a:pPr>
            <a:r>
              <a:rPr lang="en-US" sz="3600">
                <a:solidFill>
                  <a:srgbClr val="000000"/>
                </a:solidFill>
                <a:latin typeface="Open Sans"/>
                <a:ea typeface="Open Sans"/>
                <a:cs typeface="Open Sans"/>
                <a:sym typeface="Open Sans"/>
              </a:rPr>
              <a:t>What emotional responses arise?</a:t>
            </a:r>
          </a:p>
          <a:p>
            <a:pPr algn="ctr">
              <a:lnSpc>
                <a:spcPts val="3708"/>
              </a:lnSpc>
            </a:pPr>
          </a:p>
          <a:p>
            <a:pPr algn="ctr">
              <a:lnSpc>
                <a:spcPts val="3708"/>
              </a:lnSpc>
              <a:spcBef>
                <a:spcPct val="0"/>
              </a:spcBef>
            </a:pPr>
            <a:r>
              <a:rPr lang="en-US" sz="3600">
                <a:solidFill>
                  <a:srgbClr val="000000"/>
                </a:solidFill>
                <a:latin typeface="Open Sans"/>
                <a:ea typeface="Open Sans"/>
                <a:cs typeface="Open Sans"/>
                <a:sym typeface="Open Sans"/>
              </a:rPr>
              <a:t>Are there limits to empathy?</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F3F4F4"/>
        </a:solidFill>
      </p:bgPr>
    </p:bg>
    <p:spTree>
      <p:nvGrpSpPr>
        <p:cNvPr id="1" name=""/>
        <p:cNvGrpSpPr/>
        <p:nvPr/>
      </p:nvGrpSpPr>
      <p:grpSpPr>
        <a:xfrm>
          <a:off x="0" y="0"/>
          <a:ext cx="0" cy="0"/>
          <a:chOff x="0" y="0"/>
          <a:chExt cx="0" cy="0"/>
        </a:xfrm>
      </p:grpSpPr>
      <p:sp>
        <p:nvSpPr>
          <p:cNvPr name="Freeform 2" id="2"/>
          <p:cNvSpPr/>
          <p:nvPr/>
        </p:nvSpPr>
        <p:spPr>
          <a:xfrm flipH="false" flipV="false" rot="0">
            <a:off x="-1542567" y="6332544"/>
            <a:ext cx="6083400" cy="5530824"/>
          </a:xfrm>
          <a:custGeom>
            <a:avLst/>
            <a:gdLst/>
            <a:ahLst/>
            <a:cxnLst/>
            <a:rect r="r" b="b" t="t" l="l"/>
            <a:pathLst>
              <a:path h="5530824" w="6083400">
                <a:moveTo>
                  <a:pt x="0" y="0"/>
                </a:moveTo>
                <a:lnTo>
                  <a:pt x="6083400" y="0"/>
                </a:lnTo>
                <a:lnTo>
                  <a:pt x="6083400" y="5530824"/>
                </a:lnTo>
                <a:lnTo>
                  <a:pt x="0" y="5530824"/>
                </a:lnTo>
                <a:lnTo>
                  <a:pt x="0" y="0"/>
                </a:lnTo>
                <a:close/>
              </a:path>
            </a:pathLst>
          </a:custGeom>
          <a:blipFill>
            <a:blip r:embed="rId3"/>
            <a:stretch>
              <a:fillRect l="0" t="0" r="0" b="0"/>
            </a:stretch>
          </a:blipFill>
        </p:spPr>
      </p:sp>
      <p:sp>
        <p:nvSpPr>
          <p:cNvPr name="Freeform 3" id="3"/>
          <p:cNvSpPr/>
          <p:nvPr/>
        </p:nvSpPr>
        <p:spPr>
          <a:xfrm flipH="true" flipV="false" rot="0">
            <a:off x="658170" y="5303844"/>
            <a:ext cx="2571875" cy="4558715"/>
          </a:xfrm>
          <a:custGeom>
            <a:avLst/>
            <a:gdLst/>
            <a:ahLst/>
            <a:cxnLst/>
            <a:rect r="r" b="b" t="t" l="l"/>
            <a:pathLst>
              <a:path h="4558715" w="2571875">
                <a:moveTo>
                  <a:pt x="2571875" y="0"/>
                </a:moveTo>
                <a:lnTo>
                  <a:pt x="0" y="0"/>
                </a:lnTo>
                <a:lnTo>
                  <a:pt x="0" y="4558715"/>
                </a:lnTo>
                <a:lnTo>
                  <a:pt x="2571875" y="4558715"/>
                </a:lnTo>
                <a:lnTo>
                  <a:pt x="2571875" y="0"/>
                </a:lnTo>
                <a:close/>
              </a:path>
            </a:pathLst>
          </a:custGeom>
          <a:blipFill>
            <a:blip r:embed="rId4"/>
            <a:stretch>
              <a:fillRect l="0" t="0" r="0" b="0"/>
            </a:stretch>
          </a:blipFill>
        </p:spPr>
      </p:sp>
      <p:sp>
        <p:nvSpPr>
          <p:cNvPr name="Freeform 4" id="4"/>
          <p:cNvSpPr/>
          <p:nvPr/>
        </p:nvSpPr>
        <p:spPr>
          <a:xfrm flipH="false" flipV="false" rot="0">
            <a:off x="13747167" y="-1576368"/>
            <a:ext cx="6083400" cy="5530824"/>
          </a:xfrm>
          <a:custGeom>
            <a:avLst/>
            <a:gdLst/>
            <a:ahLst/>
            <a:cxnLst/>
            <a:rect r="r" b="b" t="t" l="l"/>
            <a:pathLst>
              <a:path h="5530824" w="6083400">
                <a:moveTo>
                  <a:pt x="0" y="0"/>
                </a:moveTo>
                <a:lnTo>
                  <a:pt x="6083400" y="0"/>
                </a:lnTo>
                <a:lnTo>
                  <a:pt x="6083400" y="5530824"/>
                </a:lnTo>
                <a:lnTo>
                  <a:pt x="0" y="5530824"/>
                </a:lnTo>
                <a:lnTo>
                  <a:pt x="0" y="0"/>
                </a:lnTo>
                <a:close/>
              </a:path>
            </a:pathLst>
          </a:custGeom>
          <a:blipFill>
            <a:blip r:embed="rId3"/>
            <a:stretch>
              <a:fillRect l="0" t="0" r="0" b="0"/>
            </a:stretch>
          </a:blipFill>
        </p:spPr>
      </p:sp>
      <p:sp>
        <p:nvSpPr>
          <p:cNvPr name="Freeform 5" id="5"/>
          <p:cNvSpPr/>
          <p:nvPr/>
        </p:nvSpPr>
        <p:spPr>
          <a:xfrm flipH="false" flipV="true" rot="0">
            <a:off x="15009154" y="565055"/>
            <a:ext cx="2571875" cy="4558715"/>
          </a:xfrm>
          <a:custGeom>
            <a:avLst/>
            <a:gdLst/>
            <a:ahLst/>
            <a:cxnLst/>
            <a:rect r="r" b="b" t="t" l="l"/>
            <a:pathLst>
              <a:path h="4558715" w="2571875">
                <a:moveTo>
                  <a:pt x="0" y="4558715"/>
                </a:moveTo>
                <a:lnTo>
                  <a:pt x="2571875" y="4558715"/>
                </a:lnTo>
                <a:lnTo>
                  <a:pt x="2571875" y="0"/>
                </a:lnTo>
                <a:lnTo>
                  <a:pt x="0" y="0"/>
                </a:lnTo>
                <a:lnTo>
                  <a:pt x="0" y="4558715"/>
                </a:lnTo>
                <a:close/>
              </a:path>
            </a:pathLst>
          </a:custGeom>
          <a:blipFill>
            <a:blip r:embed="rId4"/>
            <a:stretch>
              <a:fillRect l="0" t="0" r="0" b="0"/>
            </a:stretch>
          </a:blipFill>
        </p:spPr>
      </p:sp>
      <p:sp>
        <p:nvSpPr>
          <p:cNvPr name="Freeform 6" id="6"/>
          <p:cNvSpPr/>
          <p:nvPr/>
        </p:nvSpPr>
        <p:spPr>
          <a:xfrm flipH="true" flipV="false" rot="0">
            <a:off x="12610840" y="6172200"/>
            <a:ext cx="5677160" cy="4114800"/>
          </a:xfrm>
          <a:custGeom>
            <a:avLst/>
            <a:gdLst/>
            <a:ahLst/>
            <a:cxnLst/>
            <a:rect r="r" b="b" t="t" l="l"/>
            <a:pathLst>
              <a:path h="4114800" w="5677160">
                <a:moveTo>
                  <a:pt x="5677160" y="0"/>
                </a:moveTo>
                <a:lnTo>
                  <a:pt x="0" y="0"/>
                </a:lnTo>
                <a:lnTo>
                  <a:pt x="0" y="4114800"/>
                </a:lnTo>
                <a:lnTo>
                  <a:pt x="5677160" y="4114800"/>
                </a:lnTo>
                <a:lnTo>
                  <a:pt x="567716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7" id="7"/>
          <p:cNvSpPr/>
          <p:nvPr/>
        </p:nvSpPr>
        <p:spPr>
          <a:xfrm flipH="false" flipV="true" rot="0">
            <a:off x="0" y="0"/>
            <a:ext cx="5677160" cy="4114800"/>
          </a:xfrm>
          <a:custGeom>
            <a:avLst/>
            <a:gdLst/>
            <a:ahLst/>
            <a:cxnLst/>
            <a:rect r="r" b="b" t="t" l="l"/>
            <a:pathLst>
              <a:path h="4114800" w="5677160">
                <a:moveTo>
                  <a:pt x="0" y="4114800"/>
                </a:moveTo>
                <a:lnTo>
                  <a:pt x="5677160" y="4114800"/>
                </a:lnTo>
                <a:lnTo>
                  <a:pt x="5677160" y="0"/>
                </a:lnTo>
                <a:lnTo>
                  <a:pt x="0" y="0"/>
                </a:lnTo>
                <a:lnTo>
                  <a:pt x="0" y="411480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TextBox 8" id="8"/>
          <p:cNvSpPr txBox="true"/>
          <p:nvPr/>
        </p:nvSpPr>
        <p:spPr>
          <a:xfrm rot="0">
            <a:off x="6626425" y="160344"/>
            <a:ext cx="4986350" cy="1028700"/>
          </a:xfrm>
          <a:prstGeom prst="rect">
            <a:avLst/>
          </a:prstGeom>
        </p:spPr>
        <p:txBody>
          <a:bodyPr anchor="t" rtlCol="false" tIns="0" lIns="0" bIns="0" rIns="0">
            <a:spAutoFit/>
          </a:bodyPr>
          <a:lstStyle/>
          <a:p>
            <a:pPr algn="ctr">
              <a:lnSpc>
                <a:spcPts val="7725"/>
              </a:lnSpc>
            </a:pPr>
            <a:r>
              <a:rPr lang="en-US" sz="7500" b="true">
                <a:solidFill>
                  <a:srgbClr val="000000"/>
                </a:solidFill>
                <a:latin typeface="Open Sans Bold"/>
                <a:ea typeface="Open Sans Bold"/>
                <a:cs typeface="Open Sans Bold"/>
                <a:sym typeface="Open Sans Bold"/>
              </a:rPr>
              <a:t>Rationale</a:t>
            </a:r>
          </a:p>
        </p:txBody>
      </p:sp>
      <p:sp>
        <p:nvSpPr>
          <p:cNvPr name="TextBox 9" id="9"/>
          <p:cNvSpPr txBox="true"/>
          <p:nvPr/>
        </p:nvSpPr>
        <p:spPr>
          <a:xfrm rot="0">
            <a:off x="2666073" y="2302516"/>
            <a:ext cx="12907054" cy="7993380"/>
          </a:xfrm>
          <a:prstGeom prst="rect">
            <a:avLst/>
          </a:prstGeom>
        </p:spPr>
        <p:txBody>
          <a:bodyPr anchor="t" rtlCol="false" tIns="0" lIns="0" bIns="0" rIns="0">
            <a:spAutoFit/>
          </a:bodyPr>
          <a:lstStyle/>
          <a:p>
            <a:pPr algn="l" marL="1554474" indent="-518158" lvl="2">
              <a:lnSpc>
                <a:spcPts val="5039"/>
              </a:lnSpc>
              <a:buFont typeface="Arial"/>
              <a:buChar char="⚬"/>
            </a:pPr>
            <a:r>
              <a:rPr lang="en-US" sz="3599">
                <a:solidFill>
                  <a:srgbClr val="000000"/>
                </a:solidFill>
                <a:latin typeface="Open Sans"/>
                <a:ea typeface="Open Sans"/>
                <a:cs typeface="Open Sans"/>
                <a:sym typeface="Open Sans"/>
              </a:rPr>
              <a:t>Personal - Experienced Domenstic Violence through Psychological abuse.</a:t>
            </a:r>
          </a:p>
          <a:p>
            <a:pPr algn="l">
              <a:lnSpc>
                <a:spcPts val="5039"/>
              </a:lnSpc>
            </a:pPr>
          </a:p>
          <a:p>
            <a:pPr algn="l" marL="1554474" indent="-518158" lvl="2">
              <a:lnSpc>
                <a:spcPts val="5039"/>
              </a:lnSpc>
              <a:buFont typeface="Arial"/>
              <a:buChar char="⚬"/>
            </a:pPr>
            <a:r>
              <a:rPr lang="en-US" sz="3599">
                <a:solidFill>
                  <a:srgbClr val="000000"/>
                </a:solidFill>
                <a:latin typeface="Open Sans"/>
                <a:ea typeface="Open Sans"/>
                <a:cs typeface="Open Sans"/>
                <a:sym typeface="Open Sans"/>
              </a:rPr>
              <a:t>Professional - Client who expressed misogynistic views.</a:t>
            </a:r>
          </a:p>
          <a:p>
            <a:pPr algn="l">
              <a:lnSpc>
                <a:spcPts val="5039"/>
              </a:lnSpc>
            </a:pPr>
          </a:p>
          <a:p>
            <a:pPr algn="l" marL="1554474" indent="-518158" lvl="2">
              <a:lnSpc>
                <a:spcPts val="5039"/>
              </a:lnSpc>
              <a:buFont typeface="Arial"/>
              <a:buChar char="⚬"/>
            </a:pPr>
            <a:r>
              <a:rPr lang="en-US" sz="3599">
                <a:solidFill>
                  <a:srgbClr val="000000"/>
                </a:solidFill>
                <a:latin typeface="Open Sans"/>
                <a:ea typeface="Open Sans"/>
                <a:cs typeface="Open Sans"/>
                <a:sym typeface="Open Sans"/>
              </a:rPr>
              <a:t>Positioning - Ethical Crossroads, beneficence and autonomy in the presence of prejudice and misogyny.</a:t>
            </a:r>
          </a:p>
          <a:p>
            <a:pPr algn="r">
              <a:lnSpc>
                <a:spcPts val="3640"/>
              </a:lnSpc>
            </a:pPr>
            <a:r>
              <a:rPr lang="en-US" sz="2600">
                <a:solidFill>
                  <a:srgbClr val="000000"/>
                </a:solidFill>
                <a:latin typeface="Open Sans"/>
                <a:ea typeface="Open Sans"/>
                <a:cs typeface="Open Sans"/>
                <a:sym typeface="Open Sans"/>
              </a:rPr>
              <a:t>(Conlin and Boness, 2019)</a:t>
            </a:r>
          </a:p>
          <a:p>
            <a:pPr algn="l">
              <a:lnSpc>
                <a:spcPts val="5039"/>
              </a:lnSpc>
            </a:pPr>
          </a:p>
          <a:p>
            <a:pPr algn="ctr">
              <a:lnSpc>
                <a:spcPts val="5039"/>
              </a:lnSpc>
            </a:pPr>
          </a:p>
          <a:p>
            <a:pPr algn="ctr">
              <a:lnSpc>
                <a:spcPts val="4200"/>
              </a:lnSpc>
            </a:pP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F3F4F4"/>
        </a:solidFill>
      </p:bgPr>
    </p:bg>
    <p:spTree>
      <p:nvGrpSpPr>
        <p:cNvPr id="1" name=""/>
        <p:cNvGrpSpPr/>
        <p:nvPr/>
      </p:nvGrpSpPr>
      <p:grpSpPr>
        <a:xfrm>
          <a:off x="0" y="0"/>
          <a:ext cx="0" cy="0"/>
          <a:chOff x="0" y="0"/>
          <a:chExt cx="0" cy="0"/>
        </a:xfrm>
      </p:grpSpPr>
      <p:sp>
        <p:nvSpPr>
          <p:cNvPr name="Freeform 2" id="2"/>
          <p:cNvSpPr/>
          <p:nvPr/>
        </p:nvSpPr>
        <p:spPr>
          <a:xfrm flipH="false" flipV="false" rot="0">
            <a:off x="12451146" y="3086100"/>
            <a:ext cx="4114800" cy="4114800"/>
          </a:xfrm>
          <a:custGeom>
            <a:avLst/>
            <a:gdLst/>
            <a:ahLst/>
            <a:cxnLst/>
            <a:rect r="r" b="b" t="t" l="l"/>
            <a:pathLst>
              <a:path h="4114800" w="4114800">
                <a:moveTo>
                  <a:pt x="0" y="0"/>
                </a:moveTo>
                <a:lnTo>
                  <a:pt x="4114800" y="0"/>
                </a:lnTo>
                <a:lnTo>
                  <a:pt x="4114800"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3" id="3"/>
          <p:cNvSpPr/>
          <p:nvPr/>
        </p:nvSpPr>
        <p:spPr>
          <a:xfrm flipH="false" flipV="false" rot="0">
            <a:off x="2483433" y="3190245"/>
            <a:ext cx="4114800" cy="4114800"/>
          </a:xfrm>
          <a:custGeom>
            <a:avLst/>
            <a:gdLst/>
            <a:ahLst/>
            <a:cxnLst/>
            <a:rect r="r" b="b" t="t" l="l"/>
            <a:pathLst>
              <a:path h="4114800" w="4114800">
                <a:moveTo>
                  <a:pt x="0" y="0"/>
                </a:moveTo>
                <a:lnTo>
                  <a:pt x="4114800" y="0"/>
                </a:lnTo>
                <a:lnTo>
                  <a:pt x="4114800"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7467289" y="3086100"/>
            <a:ext cx="4114800" cy="4114800"/>
          </a:xfrm>
          <a:custGeom>
            <a:avLst/>
            <a:gdLst/>
            <a:ahLst/>
            <a:cxnLst/>
            <a:rect r="r" b="b" t="t" l="l"/>
            <a:pathLst>
              <a:path h="4114800" w="4114800">
                <a:moveTo>
                  <a:pt x="0" y="0"/>
                </a:moveTo>
                <a:lnTo>
                  <a:pt x="4114800" y="0"/>
                </a:lnTo>
                <a:lnTo>
                  <a:pt x="4114800"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TextBox 5" id="5"/>
          <p:cNvSpPr txBox="true"/>
          <p:nvPr/>
        </p:nvSpPr>
        <p:spPr>
          <a:xfrm rot="0">
            <a:off x="2485714" y="3696651"/>
            <a:ext cx="4114800" cy="2950847"/>
          </a:xfrm>
          <a:prstGeom prst="rect">
            <a:avLst/>
          </a:prstGeom>
        </p:spPr>
        <p:txBody>
          <a:bodyPr anchor="t" rtlCol="false" tIns="0" lIns="0" bIns="0" rIns="0">
            <a:spAutoFit/>
          </a:bodyPr>
          <a:lstStyle/>
          <a:p>
            <a:pPr algn="ctr">
              <a:lnSpc>
                <a:spcPts val="3708"/>
              </a:lnSpc>
            </a:pPr>
            <a:r>
              <a:rPr lang="en-US" sz="3600" b="true">
                <a:solidFill>
                  <a:srgbClr val="000000"/>
                </a:solidFill>
                <a:latin typeface="Open Sans Bold"/>
                <a:ea typeface="Open Sans Bold"/>
                <a:cs typeface="Open Sans Bold"/>
                <a:sym typeface="Open Sans Bold"/>
              </a:rPr>
              <a:t>Gender dynamics in the therapeutic relationship.</a:t>
            </a:r>
          </a:p>
          <a:p>
            <a:pPr algn="ctr">
              <a:lnSpc>
                <a:spcPts val="3708"/>
              </a:lnSpc>
            </a:pPr>
          </a:p>
          <a:p>
            <a:pPr algn="ctr">
              <a:lnSpc>
                <a:spcPts val="2472"/>
              </a:lnSpc>
            </a:pPr>
            <a:r>
              <a:rPr lang="en-US" sz="2400" b="true">
                <a:solidFill>
                  <a:srgbClr val="000000"/>
                </a:solidFill>
                <a:latin typeface="Open Sans Bold"/>
                <a:ea typeface="Open Sans Bold"/>
                <a:cs typeface="Open Sans Bold"/>
                <a:sym typeface="Open Sans Bold"/>
              </a:rPr>
              <a:t>(Schweitzer et al., 2025)</a:t>
            </a:r>
          </a:p>
          <a:p>
            <a:pPr algn="ctr">
              <a:lnSpc>
                <a:spcPts val="2472"/>
              </a:lnSpc>
              <a:spcBef>
                <a:spcPct val="0"/>
              </a:spcBef>
            </a:pPr>
            <a:r>
              <a:rPr lang="en-US" b="true" sz="2400">
                <a:solidFill>
                  <a:srgbClr val="000000"/>
                </a:solidFill>
                <a:latin typeface="Open Sans Bold"/>
                <a:ea typeface="Open Sans Bold"/>
                <a:cs typeface="Open Sans Bold"/>
                <a:sym typeface="Open Sans Bold"/>
              </a:rPr>
              <a:t>(Budge and Moradi, 2018).</a:t>
            </a:r>
          </a:p>
        </p:txBody>
      </p:sp>
      <p:sp>
        <p:nvSpPr>
          <p:cNvPr name="TextBox 6" id="6"/>
          <p:cNvSpPr txBox="true"/>
          <p:nvPr/>
        </p:nvSpPr>
        <p:spPr>
          <a:xfrm rot="0">
            <a:off x="12451146" y="3696651"/>
            <a:ext cx="4114800" cy="2950847"/>
          </a:xfrm>
          <a:prstGeom prst="rect">
            <a:avLst/>
          </a:prstGeom>
        </p:spPr>
        <p:txBody>
          <a:bodyPr anchor="t" rtlCol="false" tIns="0" lIns="0" bIns="0" rIns="0">
            <a:spAutoFit/>
          </a:bodyPr>
          <a:lstStyle/>
          <a:p>
            <a:pPr algn="ctr">
              <a:lnSpc>
                <a:spcPts val="3708"/>
              </a:lnSpc>
            </a:pPr>
            <a:r>
              <a:rPr lang="en-US" sz="3600" b="true">
                <a:solidFill>
                  <a:srgbClr val="000000"/>
                </a:solidFill>
                <a:latin typeface="Open Sans Bold"/>
                <a:ea typeface="Open Sans Bold"/>
                <a:cs typeface="Open Sans Bold"/>
                <a:sym typeface="Open Sans Bold"/>
              </a:rPr>
              <a:t>Therapeutic alliance and relational process across gender.</a:t>
            </a:r>
          </a:p>
          <a:p>
            <a:pPr algn="ctr">
              <a:lnSpc>
                <a:spcPts val="3708"/>
              </a:lnSpc>
            </a:pPr>
          </a:p>
          <a:p>
            <a:pPr algn="ctr">
              <a:lnSpc>
                <a:spcPts val="2472"/>
              </a:lnSpc>
            </a:pPr>
            <a:r>
              <a:rPr lang="en-US" sz="2400" b="true">
                <a:solidFill>
                  <a:srgbClr val="000000"/>
                </a:solidFill>
                <a:latin typeface="Open Sans Bold"/>
                <a:ea typeface="Open Sans Bold"/>
                <a:cs typeface="Open Sans Bold"/>
                <a:sym typeface="Open Sans Bold"/>
              </a:rPr>
              <a:t>(Gehart and Lyle, 2001)</a:t>
            </a:r>
          </a:p>
          <a:p>
            <a:pPr algn="ctr">
              <a:lnSpc>
                <a:spcPts val="2472"/>
              </a:lnSpc>
              <a:spcBef>
                <a:spcPct val="0"/>
              </a:spcBef>
            </a:pPr>
            <a:r>
              <a:rPr lang="en-US" b="true" sz="2400">
                <a:solidFill>
                  <a:srgbClr val="000000"/>
                </a:solidFill>
                <a:latin typeface="Open Sans Bold"/>
                <a:ea typeface="Open Sans Bold"/>
                <a:cs typeface="Open Sans Bold"/>
                <a:sym typeface="Open Sans Bold"/>
              </a:rPr>
              <a:t>(Bhati, 2014)</a:t>
            </a:r>
          </a:p>
        </p:txBody>
      </p:sp>
      <p:sp>
        <p:nvSpPr>
          <p:cNvPr name="Freeform 7" id="7"/>
          <p:cNvSpPr/>
          <p:nvPr/>
        </p:nvSpPr>
        <p:spPr>
          <a:xfrm flipH="false" flipV="false" rot="0">
            <a:off x="13747167" y="-1576368"/>
            <a:ext cx="6083400" cy="5530824"/>
          </a:xfrm>
          <a:custGeom>
            <a:avLst/>
            <a:gdLst/>
            <a:ahLst/>
            <a:cxnLst/>
            <a:rect r="r" b="b" t="t" l="l"/>
            <a:pathLst>
              <a:path h="5530824" w="6083400">
                <a:moveTo>
                  <a:pt x="0" y="0"/>
                </a:moveTo>
                <a:lnTo>
                  <a:pt x="6083400" y="0"/>
                </a:lnTo>
                <a:lnTo>
                  <a:pt x="6083400" y="5530824"/>
                </a:lnTo>
                <a:lnTo>
                  <a:pt x="0" y="5530824"/>
                </a:lnTo>
                <a:lnTo>
                  <a:pt x="0" y="0"/>
                </a:lnTo>
                <a:close/>
              </a:path>
            </a:pathLst>
          </a:custGeom>
          <a:blipFill>
            <a:blip r:embed="rId7"/>
            <a:stretch>
              <a:fillRect l="0" t="0" r="0" b="0"/>
            </a:stretch>
          </a:blipFill>
        </p:spPr>
      </p:sp>
      <p:sp>
        <p:nvSpPr>
          <p:cNvPr name="Freeform 8" id="8"/>
          <p:cNvSpPr/>
          <p:nvPr/>
        </p:nvSpPr>
        <p:spPr>
          <a:xfrm flipH="false" flipV="false" rot="0">
            <a:off x="-1542567" y="6332544"/>
            <a:ext cx="6083400" cy="5530824"/>
          </a:xfrm>
          <a:custGeom>
            <a:avLst/>
            <a:gdLst/>
            <a:ahLst/>
            <a:cxnLst/>
            <a:rect r="r" b="b" t="t" l="l"/>
            <a:pathLst>
              <a:path h="5530824" w="6083400">
                <a:moveTo>
                  <a:pt x="0" y="0"/>
                </a:moveTo>
                <a:lnTo>
                  <a:pt x="6083400" y="0"/>
                </a:lnTo>
                <a:lnTo>
                  <a:pt x="6083400" y="5530824"/>
                </a:lnTo>
                <a:lnTo>
                  <a:pt x="0" y="5530824"/>
                </a:lnTo>
                <a:lnTo>
                  <a:pt x="0" y="0"/>
                </a:lnTo>
                <a:close/>
              </a:path>
            </a:pathLst>
          </a:custGeom>
          <a:blipFill>
            <a:blip r:embed="rId7"/>
            <a:stretch>
              <a:fillRect l="0" t="0" r="0" b="0"/>
            </a:stretch>
          </a:blipFill>
        </p:spPr>
      </p:sp>
      <p:sp>
        <p:nvSpPr>
          <p:cNvPr name="TextBox 9" id="9"/>
          <p:cNvSpPr txBox="true"/>
          <p:nvPr/>
        </p:nvSpPr>
        <p:spPr>
          <a:xfrm rot="0">
            <a:off x="5230013" y="241306"/>
            <a:ext cx="7827974" cy="2009775"/>
          </a:xfrm>
          <a:prstGeom prst="rect">
            <a:avLst/>
          </a:prstGeom>
        </p:spPr>
        <p:txBody>
          <a:bodyPr anchor="t" rtlCol="false" tIns="0" lIns="0" bIns="0" rIns="0">
            <a:spAutoFit/>
          </a:bodyPr>
          <a:lstStyle/>
          <a:p>
            <a:pPr algn="ctr">
              <a:lnSpc>
                <a:spcPts val="7725"/>
              </a:lnSpc>
            </a:pPr>
            <a:r>
              <a:rPr lang="en-US" sz="7500" b="true">
                <a:solidFill>
                  <a:srgbClr val="000000"/>
                </a:solidFill>
                <a:latin typeface="Open Sans Bold"/>
                <a:ea typeface="Open Sans Bold"/>
                <a:cs typeface="Open Sans Bold"/>
                <a:sym typeface="Open Sans Bold"/>
              </a:rPr>
              <a:t>Relevant Literature</a:t>
            </a:r>
          </a:p>
        </p:txBody>
      </p:sp>
      <p:sp>
        <p:nvSpPr>
          <p:cNvPr name="TextBox 10" id="10"/>
          <p:cNvSpPr txBox="true"/>
          <p:nvPr/>
        </p:nvSpPr>
        <p:spPr>
          <a:xfrm rot="0">
            <a:off x="7467289" y="3985100"/>
            <a:ext cx="4114800" cy="2373950"/>
          </a:xfrm>
          <a:prstGeom prst="rect">
            <a:avLst/>
          </a:prstGeom>
        </p:spPr>
        <p:txBody>
          <a:bodyPr anchor="t" rtlCol="false" tIns="0" lIns="0" bIns="0" rIns="0">
            <a:spAutoFit/>
          </a:bodyPr>
          <a:lstStyle/>
          <a:p>
            <a:pPr algn="ctr">
              <a:lnSpc>
                <a:spcPts val="3193"/>
              </a:lnSpc>
            </a:pPr>
            <a:r>
              <a:rPr lang="en-US" sz="3100" b="true">
                <a:solidFill>
                  <a:srgbClr val="000000"/>
                </a:solidFill>
                <a:latin typeface="Open Sans Bold"/>
                <a:ea typeface="Open Sans Bold"/>
                <a:cs typeface="Open Sans Bold"/>
                <a:sym typeface="Open Sans Bold"/>
              </a:rPr>
              <a:t>Therapist experience, countertransference and gender.</a:t>
            </a:r>
          </a:p>
          <a:p>
            <a:pPr algn="ctr">
              <a:lnSpc>
                <a:spcPts val="3708"/>
              </a:lnSpc>
            </a:pPr>
          </a:p>
          <a:p>
            <a:pPr algn="ctr">
              <a:lnSpc>
                <a:spcPts val="2472"/>
              </a:lnSpc>
              <a:spcBef>
                <a:spcPct val="0"/>
              </a:spcBef>
            </a:pPr>
            <a:r>
              <a:rPr lang="en-US" b="true" sz="2400">
                <a:solidFill>
                  <a:srgbClr val="000000"/>
                </a:solidFill>
                <a:latin typeface="Open Sans Bold"/>
                <a:ea typeface="Open Sans Bold"/>
                <a:cs typeface="Open Sans Bold"/>
                <a:sym typeface="Open Sans Bold"/>
              </a:rPr>
              <a:t>(Kirwan, 2016)</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F3F4F4"/>
        </a:solidFill>
      </p:bgPr>
    </p:bg>
    <p:spTree>
      <p:nvGrpSpPr>
        <p:cNvPr id="1" name=""/>
        <p:cNvGrpSpPr/>
        <p:nvPr/>
      </p:nvGrpSpPr>
      <p:grpSpPr>
        <a:xfrm>
          <a:off x="0" y="0"/>
          <a:ext cx="0" cy="0"/>
          <a:chOff x="0" y="0"/>
          <a:chExt cx="0" cy="0"/>
        </a:xfrm>
      </p:grpSpPr>
      <p:sp>
        <p:nvSpPr>
          <p:cNvPr name="Freeform 2" id="2"/>
          <p:cNvSpPr/>
          <p:nvPr/>
        </p:nvSpPr>
        <p:spPr>
          <a:xfrm flipH="false" flipV="false" rot="0">
            <a:off x="7086600" y="3086100"/>
            <a:ext cx="4114800" cy="4114800"/>
          </a:xfrm>
          <a:custGeom>
            <a:avLst/>
            <a:gdLst/>
            <a:ahLst/>
            <a:cxnLst/>
            <a:rect r="r" b="b" t="t" l="l"/>
            <a:pathLst>
              <a:path h="4114800" w="4114800">
                <a:moveTo>
                  <a:pt x="0" y="0"/>
                </a:moveTo>
                <a:lnTo>
                  <a:pt x="4114800" y="0"/>
                </a:lnTo>
                <a:lnTo>
                  <a:pt x="4114800"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3" id="3"/>
          <p:cNvSpPr txBox="true"/>
          <p:nvPr/>
        </p:nvSpPr>
        <p:spPr>
          <a:xfrm rot="0">
            <a:off x="5230013" y="241306"/>
            <a:ext cx="7827974" cy="2009775"/>
          </a:xfrm>
          <a:prstGeom prst="rect">
            <a:avLst/>
          </a:prstGeom>
        </p:spPr>
        <p:txBody>
          <a:bodyPr anchor="t" rtlCol="false" tIns="0" lIns="0" bIns="0" rIns="0">
            <a:spAutoFit/>
          </a:bodyPr>
          <a:lstStyle/>
          <a:p>
            <a:pPr algn="ctr">
              <a:lnSpc>
                <a:spcPts val="7725"/>
              </a:lnSpc>
            </a:pPr>
            <a:r>
              <a:rPr lang="en-US" sz="7500" b="true">
                <a:solidFill>
                  <a:srgbClr val="000000"/>
                </a:solidFill>
                <a:latin typeface="Open Sans Bold"/>
                <a:ea typeface="Open Sans Bold"/>
                <a:cs typeface="Open Sans Bold"/>
                <a:sym typeface="Open Sans Bold"/>
              </a:rPr>
              <a:t> Literature Limitations</a:t>
            </a:r>
          </a:p>
        </p:txBody>
      </p:sp>
      <p:sp>
        <p:nvSpPr>
          <p:cNvPr name="Freeform 4" id="4"/>
          <p:cNvSpPr/>
          <p:nvPr/>
        </p:nvSpPr>
        <p:spPr>
          <a:xfrm flipH="false" flipV="false" rot="0">
            <a:off x="12798058" y="3086100"/>
            <a:ext cx="4114800" cy="4114800"/>
          </a:xfrm>
          <a:custGeom>
            <a:avLst/>
            <a:gdLst/>
            <a:ahLst/>
            <a:cxnLst/>
            <a:rect r="r" b="b" t="t" l="l"/>
            <a:pathLst>
              <a:path h="4114800" w="4114800">
                <a:moveTo>
                  <a:pt x="0" y="0"/>
                </a:moveTo>
                <a:lnTo>
                  <a:pt x="4114800" y="0"/>
                </a:lnTo>
                <a:lnTo>
                  <a:pt x="4114800"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5" id="5"/>
          <p:cNvSpPr/>
          <p:nvPr/>
        </p:nvSpPr>
        <p:spPr>
          <a:xfrm flipH="false" flipV="false" rot="0">
            <a:off x="1371600" y="3086100"/>
            <a:ext cx="4114800" cy="4114800"/>
          </a:xfrm>
          <a:custGeom>
            <a:avLst/>
            <a:gdLst/>
            <a:ahLst/>
            <a:cxnLst/>
            <a:rect r="r" b="b" t="t" l="l"/>
            <a:pathLst>
              <a:path h="4114800" w="4114800">
                <a:moveTo>
                  <a:pt x="0" y="0"/>
                </a:moveTo>
                <a:lnTo>
                  <a:pt x="4114800" y="0"/>
                </a:lnTo>
                <a:lnTo>
                  <a:pt x="4114800"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TextBox 6" id="6"/>
          <p:cNvSpPr txBox="true"/>
          <p:nvPr/>
        </p:nvSpPr>
        <p:spPr>
          <a:xfrm rot="0">
            <a:off x="12798058" y="4082414"/>
            <a:ext cx="4114800" cy="2179322"/>
          </a:xfrm>
          <a:prstGeom prst="rect">
            <a:avLst/>
          </a:prstGeom>
        </p:spPr>
        <p:txBody>
          <a:bodyPr anchor="t" rtlCol="false" tIns="0" lIns="0" bIns="0" rIns="0">
            <a:spAutoFit/>
          </a:bodyPr>
          <a:lstStyle/>
          <a:p>
            <a:pPr algn="ctr">
              <a:lnSpc>
                <a:spcPts val="3708"/>
              </a:lnSpc>
            </a:pPr>
            <a:r>
              <a:rPr lang="en-US" sz="3600" b="true">
                <a:solidFill>
                  <a:srgbClr val="000000"/>
                </a:solidFill>
                <a:latin typeface="Open Sans Bold"/>
                <a:ea typeface="Open Sans Bold"/>
                <a:cs typeface="Open Sans Bold"/>
                <a:sym typeface="Open Sans Bold"/>
              </a:rPr>
              <a:t>Addressing internal conflicts that arise for the therapist.</a:t>
            </a:r>
          </a:p>
          <a:p>
            <a:pPr algn="ctr">
              <a:lnSpc>
                <a:spcPts val="2472"/>
              </a:lnSpc>
              <a:spcBef>
                <a:spcPct val="0"/>
              </a:spcBef>
            </a:pPr>
          </a:p>
        </p:txBody>
      </p:sp>
      <p:sp>
        <p:nvSpPr>
          <p:cNvPr name="TextBox 7" id="7"/>
          <p:cNvSpPr txBox="true"/>
          <p:nvPr/>
        </p:nvSpPr>
        <p:spPr>
          <a:xfrm rot="0">
            <a:off x="1371600" y="3280250"/>
            <a:ext cx="4114800" cy="3783650"/>
          </a:xfrm>
          <a:prstGeom prst="rect">
            <a:avLst/>
          </a:prstGeom>
        </p:spPr>
        <p:txBody>
          <a:bodyPr anchor="t" rtlCol="false" tIns="0" lIns="0" bIns="0" rIns="0">
            <a:spAutoFit/>
          </a:bodyPr>
          <a:lstStyle/>
          <a:p>
            <a:pPr algn="ctr">
              <a:lnSpc>
                <a:spcPts val="3193"/>
              </a:lnSpc>
            </a:pPr>
            <a:r>
              <a:rPr lang="en-US" sz="3100" b="true">
                <a:solidFill>
                  <a:srgbClr val="000000"/>
                </a:solidFill>
                <a:latin typeface="Open Sans Bold"/>
                <a:ea typeface="Open Sans Bold"/>
                <a:cs typeface="Open Sans Bold"/>
                <a:sym typeface="Open Sans Bold"/>
              </a:rPr>
              <a:t>How female therapists experience misogynistic comments from clients.</a:t>
            </a:r>
          </a:p>
          <a:p>
            <a:pPr algn="ctr">
              <a:lnSpc>
                <a:spcPts val="3708"/>
              </a:lnSpc>
            </a:pPr>
          </a:p>
          <a:p>
            <a:pPr algn="ctr">
              <a:lnSpc>
                <a:spcPts val="2472"/>
              </a:lnSpc>
            </a:pPr>
            <a:r>
              <a:rPr lang="en-US" sz="2400" b="true">
                <a:solidFill>
                  <a:srgbClr val="000000"/>
                </a:solidFill>
                <a:latin typeface="Open Sans Bold"/>
                <a:ea typeface="Open Sans Bold"/>
                <a:cs typeface="Open Sans Bold"/>
                <a:sym typeface="Open Sans Bold"/>
              </a:rPr>
              <a:t>(Rhyno, 2013)</a:t>
            </a:r>
          </a:p>
          <a:p>
            <a:pPr algn="ctr">
              <a:lnSpc>
                <a:spcPts val="2472"/>
              </a:lnSpc>
              <a:spcBef>
                <a:spcPct val="0"/>
              </a:spcBef>
            </a:pPr>
            <a:r>
              <a:rPr lang="en-US" b="true" sz="2400">
                <a:solidFill>
                  <a:srgbClr val="000000"/>
                </a:solidFill>
                <a:latin typeface="Open Sans Bold"/>
                <a:ea typeface="Open Sans Bold"/>
                <a:cs typeface="Open Sans Bold"/>
                <a:sym typeface="Open Sans Bold"/>
              </a:rPr>
              <a:t>(Silver, Levant and Gonzalez, 2018)</a:t>
            </a:r>
          </a:p>
        </p:txBody>
      </p:sp>
      <p:sp>
        <p:nvSpPr>
          <p:cNvPr name="TextBox 8" id="8"/>
          <p:cNvSpPr txBox="true"/>
          <p:nvPr/>
        </p:nvSpPr>
        <p:spPr>
          <a:xfrm rot="0">
            <a:off x="7086600" y="3930014"/>
            <a:ext cx="4114800" cy="2484122"/>
          </a:xfrm>
          <a:prstGeom prst="rect">
            <a:avLst/>
          </a:prstGeom>
        </p:spPr>
        <p:txBody>
          <a:bodyPr anchor="t" rtlCol="false" tIns="0" lIns="0" bIns="0" rIns="0">
            <a:spAutoFit/>
          </a:bodyPr>
          <a:lstStyle/>
          <a:p>
            <a:pPr algn="ctr">
              <a:lnSpc>
                <a:spcPts val="3708"/>
              </a:lnSpc>
            </a:pPr>
            <a:r>
              <a:rPr lang="en-US" sz="3600" b="true">
                <a:solidFill>
                  <a:srgbClr val="000000"/>
                </a:solidFill>
                <a:latin typeface="Open Sans Bold"/>
                <a:ea typeface="Open Sans Bold"/>
                <a:cs typeface="Open Sans Bold"/>
                <a:sym typeface="Open Sans Bold"/>
              </a:rPr>
              <a:t>Lack of strategies to use to navigate these moments.</a:t>
            </a:r>
          </a:p>
          <a:p>
            <a:pPr algn="ctr">
              <a:lnSpc>
                <a:spcPts val="3708"/>
              </a:lnSpc>
            </a:pPr>
          </a:p>
          <a:p>
            <a:pPr algn="ctr">
              <a:lnSpc>
                <a:spcPts val="2472"/>
              </a:lnSpc>
            </a:pPr>
            <a:r>
              <a:rPr lang="en-US" sz="2400" b="true">
                <a:solidFill>
                  <a:srgbClr val="000000"/>
                </a:solidFill>
                <a:latin typeface="Open Sans Bold"/>
                <a:ea typeface="Open Sans Bold"/>
                <a:cs typeface="Open Sans Bold"/>
                <a:sym typeface="Open Sans Bold"/>
              </a:rPr>
              <a:t>(Wolf et al., 2017)</a:t>
            </a:r>
          </a:p>
          <a:p>
            <a:pPr algn="ctr">
              <a:lnSpc>
                <a:spcPts val="2472"/>
              </a:lnSpc>
              <a:spcBef>
                <a:spcPct val="0"/>
              </a:spcBef>
            </a:pPr>
            <a:r>
              <a:rPr lang="en-US" b="true" sz="2400">
                <a:solidFill>
                  <a:srgbClr val="000000"/>
                </a:solidFill>
                <a:latin typeface="Open Sans Bold"/>
                <a:ea typeface="Open Sans Bold"/>
                <a:cs typeface="Open Sans Bold"/>
                <a:sym typeface="Open Sans Bold"/>
              </a:rPr>
              <a:t>(Conlin and Boness, 2019)</a:t>
            </a:r>
          </a:p>
        </p:txBody>
      </p:sp>
      <p:sp>
        <p:nvSpPr>
          <p:cNvPr name="Freeform 9" id="9"/>
          <p:cNvSpPr/>
          <p:nvPr/>
        </p:nvSpPr>
        <p:spPr>
          <a:xfrm flipH="false" flipV="true" rot="0">
            <a:off x="0" y="0"/>
            <a:ext cx="5677160" cy="4114800"/>
          </a:xfrm>
          <a:custGeom>
            <a:avLst/>
            <a:gdLst/>
            <a:ahLst/>
            <a:cxnLst/>
            <a:rect r="r" b="b" t="t" l="l"/>
            <a:pathLst>
              <a:path h="4114800" w="5677160">
                <a:moveTo>
                  <a:pt x="0" y="4114800"/>
                </a:moveTo>
                <a:lnTo>
                  <a:pt x="5677160" y="4114800"/>
                </a:lnTo>
                <a:lnTo>
                  <a:pt x="5677160" y="0"/>
                </a:lnTo>
                <a:lnTo>
                  <a:pt x="0" y="0"/>
                </a:lnTo>
                <a:lnTo>
                  <a:pt x="0" y="411480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Freeform 10" id="10"/>
          <p:cNvSpPr/>
          <p:nvPr/>
        </p:nvSpPr>
        <p:spPr>
          <a:xfrm flipH="true" flipV="false" rot="0">
            <a:off x="12610840" y="6172200"/>
            <a:ext cx="5677160" cy="4114800"/>
          </a:xfrm>
          <a:custGeom>
            <a:avLst/>
            <a:gdLst/>
            <a:ahLst/>
            <a:cxnLst/>
            <a:rect r="r" b="b" t="t" l="l"/>
            <a:pathLst>
              <a:path h="4114800" w="5677160">
                <a:moveTo>
                  <a:pt x="5677160" y="0"/>
                </a:moveTo>
                <a:lnTo>
                  <a:pt x="0" y="0"/>
                </a:lnTo>
                <a:lnTo>
                  <a:pt x="0" y="4114800"/>
                </a:lnTo>
                <a:lnTo>
                  <a:pt x="5677160" y="4114800"/>
                </a:lnTo>
                <a:lnTo>
                  <a:pt x="567716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F3F4F4"/>
        </a:solidFill>
      </p:bgPr>
    </p:bg>
    <p:spTree>
      <p:nvGrpSpPr>
        <p:cNvPr id="1" name=""/>
        <p:cNvGrpSpPr/>
        <p:nvPr/>
      </p:nvGrpSpPr>
      <p:grpSpPr>
        <a:xfrm>
          <a:off x="0" y="0"/>
          <a:ext cx="0" cy="0"/>
          <a:chOff x="0" y="0"/>
          <a:chExt cx="0" cy="0"/>
        </a:xfrm>
      </p:grpSpPr>
      <p:sp>
        <p:nvSpPr>
          <p:cNvPr name="Freeform 2" id="2"/>
          <p:cNvSpPr/>
          <p:nvPr/>
        </p:nvSpPr>
        <p:spPr>
          <a:xfrm flipH="false" flipV="false" rot="0">
            <a:off x="-752779" y="6816793"/>
            <a:ext cx="6083400" cy="5530824"/>
          </a:xfrm>
          <a:custGeom>
            <a:avLst/>
            <a:gdLst/>
            <a:ahLst/>
            <a:cxnLst/>
            <a:rect r="r" b="b" t="t" l="l"/>
            <a:pathLst>
              <a:path h="5530824" w="6083400">
                <a:moveTo>
                  <a:pt x="0" y="0"/>
                </a:moveTo>
                <a:lnTo>
                  <a:pt x="6083399" y="0"/>
                </a:lnTo>
                <a:lnTo>
                  <a:pt x="6083399" y="5530824"/>
                </a:lnTo>
                <a:lnTo>
                  <a:pt x="0" y="5530824"/>
                </a:lnTo>
                <a:lnTo>
                  <a:pt x="0" y="0"/>
                </a:lnTo>
                <a:close/>
              </a:path>
            </a:pathLst>
          </a:custGeom>
          <a:blipFill>
            <a:blip r:embed="rId3"/>
            <a:stretch>
              <a:fillRect l="0" t="0" r="0" b="0"/>
            </a:stretch>
          </a:blipFill>
        </p:spPr>
      </p:sp>
      <p:sp>
        <p:nvSpPr>
          <p:cNvPr name="Freeform 3" id="3"/>
          <p:cNvSpPr/>
          <p:nvPr/>
        </p:nvSpPr>
        <p:spPr>
          <a:xfrm flipH="false" flipV="false" rot="0">
            <a:off x="13747167" y="-1576368"/>
            <a:ext cx="6083400" cy="5530824"/>
          </a:xfrm>
          <a:custGeom>
            <a:avLst/>
            <a:gdLst/>
            <a:ahLst/>
            <a:cxnLst/>
            <a:rect r="r" b="b" t="t" l="l"/>
            <a:pathLst>
              <a:path h="5530824" w="6083400">
                <a:moveTo>
                  <a:pt x="0" y="0"/>
                </a:moveTo>
                <a:lnTo>
                  <a:pt x="6083400" y="0"/>
                </a:lnTo>
                <a:lnTo>
                  <a:pt x="6083400" y="5530824"/>
                </a:lnTo>
                <a:lnTo>
                  <a:pt x="0" y="5530824"/>
                </a:lnTo>
                <a:lnTo>
                  <a:pt x="0" y="0"/>
                </a:lnTo>
                <a:close/>
              </a:path>
            </a:pathLst>
          </a:custGeom>
          <a:blipFill>
            <a:blip r:embed="rId3"/>
            <a:stretch>
              <a:fillRect l="0" t="0" r="0" b="0"/>
            </a:stretch>
          </a:blipFill>
        </p:spPr>
      </p:sp>
      <p:sp>
        <p:nvSpPr>
          <p:cNvPr name="Freeform 4" id="4"/>
          <p:cNvSpPr/>
          <p:nvPr/>
        </p:nvSpPr>
        <p:spPr>
          <a:xfrm flipH="true" flipV="false" rot="0">
            <a:off x="12610840" y="6172200"/>
            <a:ext cx="5677160" cy="4114800"/>
          </a:xfrm>
          <a:custGeom>
            <a:avLst/>
            <a:gdLst/>
            <a:ahLst/>
            <a:cxnLst/>
            <a:rect r="r" b="b" t="t" l="l"/>
            <a:pathLst>
              <a:path h="4114800" w="5677160">
                <a:moveTo>
                  <a:pt x="5677160" y="0"/>
                </a:moveTo>
                <a:lnTo>
                  <a:pt x="0" y="0"/>
                </a:lnTo>
                <a:lnTo>
                  <a:pt x="0" y="4114800"/>
                </a:lnTo>
                <a:lnTo>
                  <a:pt x="5677160" y="4114800"/>
                </a:lnTo>
                <a:lnTo>
                  <a:pt x="567716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5" id="5"/>
          <p:cNvSpPr/>
          <p:nvPr/>
        </p:nvSpPr>
        <p:spPr>
          <a:xfrm flipH="false" flipV="true" rot="0">
            <a:off x="0" y="0"/>
            <a:ext cx="5677160" cy="4114800"/>
          </a:xfrm>
          <a:custGeom>
            <a:avLst/>
            <a:gdLst/>
            <a:ahLst/>
            <a:cxnLst/>
            <a:rect r="r" b="b" t="t" l="l"/>
            <a:pathLst>
              <a:path h="4114800" w="5677160">
                <a:moveTo>
                  <a:pt x="0" y="4114800"/>
                </a:moveTo>
                <a:lnTo>
                  <a:pt x="5677160" y="4114800"/>
                </a:lnTo>
                <a:lnTo>
                  <a:pt x="5677160" y="0"/>
                </a:lnTo>
                <a:lnTo>
                  <a:pt x="0" y="0"/>
                </a:lnTo>
                <a:lnTo>
                  <a:pt x="0" y="411480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6" id="6"/>
          <p:cNvSpPr txBox="true"/>
          <p:nvPr/>
        </p:nvSpPr>
        <p:spPr>
          <a:xfrm rot="0">
            <a:off x="4498657" y="403231"/>
            <a:ext cx="9290686" cy="1028700"/>
          </a:xfrm>
          <a:prstGeom prst="rect">
            <a:avLst/>
          </a:prstGeom>
        </p:spPr>
        <p:txBody>
          <a:bodyPr anchor="t" rtlCol="false" tIns="0" lIns="0" bIns="0" rIns="0">
            <a:spAutoFit/>
          </a:bodyPr>
          <a:lstStyle/>
          <a:p>
            <a:pPr algn="ctr">
              <a:lnSpc>
                <a:spcPts val="7725"/>
              </a:lnSpc>
            </a:pPr>
            <a:r>
              <a:rPr lang="en-US" sz="7500" b="true">
                <a:solidFill>
                  <a:srgbClr val="000000"/>
                </a:solidFill>
                <a:latin typeface="Open Sans Bold"/>
                <a:ea typeface="Open Sans Bold"/>
                <a:cs typeface="Open Sans Bold"/>
                <a:sym typeface="Open Sans Bold"/>
              </a:rPr>
              <a:t>Emerging Research</a:t>
            </a:r>
          </a:p>
        </p:txBody>
      </p:sp>
      <p:sp>
        <p:nvSpPr>
          <p:cNvPr name="Freeform 7" id="7"/>
          <p:cNvSpPr/>
          <p:nvPr/>
        </p:nvSpPr>
        <p:spPr>
          <a:xfrm flipH="false" flipV="false" rot="0">
            <a:off x="1416855" y="2335109"/>
            <a:ext cx="6163604" cy="3238694"/>
          </a:xfrm>
          <a:custGeom>
            <a:avLst/>
            <a:gdLst/>
            <a:ahLst/>
            <a:cxnLst/>
            <a:rect r="r" b="b" t="t" l="l"/>
            <a:pathLst>
              <a:path h="3238694" w="6163604">
                <a:moveTo>
                  <a:pt x="0" y="0"/>
                </a:moveTo>
                <a:lnTo>
                  <a:pt x="6163604" y="0"/>
                </a:lnTo>
                <a:lnTo>
                  <a:pt x="6163604" y="3238694"/>
                </a:lnTo>
                <a:lnTo>
                  <a:pt x="0" y="323869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8" id="8"/>
          <p:cNvSpPr txBox="true"/>
          <p:nvPr/>
        </p:nvSpPr>
        <p:spPr>
          <a:xfrm rot="0">
            <a:off x="7177683" y="9769107"/>
            <a:ext cx="3932634" cy="351412"/>
          </a:xfrm>
          <a:prstGeom prst="rect">
            <a:avLst/>
          </a:prstGeom>
        </p:spPr>
        <p:txBody>
          <a:bodyPr anchor="t" rtlCol="false" tIns="0" lIns="0" bIns="0" rIns="0">
            <a:spAutoFit/>
          </a:bodyPr>
          <a:lstStyle/>
          <a:p>
            <a:pPr algn="ctr">
              <a:lnSpc>
                <a:spcPts val="2678"/>
              </a:lnSpc>
              <a:spcBef>
                <a:spcPct val="0"/>
              </a:spcBef>
            </a:pPr>
            <a:r>
              <a:rPr lang="en-US" b="true" sz="2600">
                <a:solidFill>
                  <a:srgbClr val="000000"/>
                </a:solidFill>
                <a:latin typeface="Open Sans Bold"/>
                <a:ea typeface="Open Sans Bold"/>
                <a:cs typeface="Open Sans Bold"/>
                <a:sym typeface="Open Sans Bold"/>
              </a:rPr>
              <a:t>(White Ribbon UK, 2025)</a:t>
            </a:r>
          </a:p>
        </p:txBody>
      </p:sp>
      <p:sp>
        <p:nvSpPr>
          <p:cNvPr name="TextBox 9" id="9"/>
          <p:cNvSpPr txBox="true"/>
          <p:nvPr/>
        </p:nvSpPr>
        <p:spPr>
          <a:xfrm rot="0">
            <a:off x="1456802" y="2870002"/>
            <a:ext cx="6083710" cy="2216533"/>
          </a:xfrm>
          <a:prstGeom prst="rect">
            <a:avLst/>
          </a:prstGeom>
        </p:spPr>
        <p:txBody>
          <a:bodyPr anchor="t" rtlCol="false" tIns="0" lIns="0" bIns="0" rIns="0">
            <a:spAutoFit/>
          </a:bodyPr>
          <a:lstStyle/>
          <a:p>
            <a:pPr algn="ctr">
              <a:lnSpc>
                <a:spcPts val="3502"/>
              </a:lnSpc>
              <a:spcBef>
                <a:spcPct val="0"/>
              </a:spcBef>
            </a:pPr>
            <a:r>
              <a:rPr lang="en-US" b="true" sz="3400">
                <a:solidFill>
                  <a:srgbClr val="000000"/>
                </a:solidFill>
                <a:latin typeface="Open Sans Bold"/>
                <a:ea typeface="Open Sans Bold"/>
                <a:cs typeface="Open Sans Bold"/>
                <a:sym typeface="Open Sans Bold"/>
              </a:rPr>
              <a:t>3 in 5 women have experienced sexual harassment, bullying, or verbal abuse in the workplace</a:t>
            </a:r>
          </a:p>
        </p:txBody>
      </p:sp>
      <p:sp>
        <p:nvSpPr>
          <p:cNvPr name="Freeform 10" id="10"/>
          <p:cNvSpPr/>
          <p:nvPr/>
        </p:nvSpPr>
        <p:spPr>
          <a:xfrm flipH="false" flipV="false" rot="0">
            <a:off x="6062198" y="6343511"/>
            <a:ext cx="6163604" cy="3238694"/>
          </a:xfrm>
          <a:custGeom>
            <a:avLst/>
            <a:gdLst/>
            <a:ahLst/>
            <a:cxnLst/>
            <a:rect r="r" b="b" t="t" l="l"/>
            <a:pathLst>
              <a:path h="3238694" w="6163604">
                <a:moveTo>
                  <a:pt x="0" y="0"/>
                </a:moveTo>
                <a:lnTo>
                  <a:pt x="6163604" y="0"/>
                </a:lnTo>
                <a:lnTo>
                  <a:pt x="6163604" y="3238694"/>
                </a:lnTo>
                <a:lnTo>
                  <a:pt x="0" y="3238694"/>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TextBox 11" id="11"/>
          <p:cNvSpPr txBox="true"/>
          <p:nvPr/>
        </p:nvSpPr>
        <p:spPr>
          <a:xfrm rot="0">
            <a:off x="6388147" y="7097479"/>
            <a:ext cx="5511705" cy="1778383"/>
          </a:xfrm>
          <a:prstGeom prst="rect">
            <a:avLst/>
          </a:prstGeom>
        </p:spPr>
        <p:txBody>
          <a:bodyPr anchor="t" rtlCol="false" tIns="0" lIns="0" bIns="0" rIns="0">
            <a:spAutoFit/>
          </a:bodyPr>
          <a:lstStyle/>
          <a:p>
            <a:pPr algn="ctr">
              <a:lnSpc>
                <a:spcPts val="3502"/>
              </a:lnSpc>
              <a:spcBef>
                <a:spcPct val="0"/>
              </a:spcBef>
            </a:pPr>
            <a:r>
              <a:rPr lang="en-US" b="true" sz="3400">
                <a:solidFill>
                  <a:srgbClr val="000000"/>
                </a:solidFill>
                <a:latin typeface="Open Sans Bold"/>
                <a:ea typeface="Open Sans Bold"/>
                <a:cs typeface="Open Sans Bold"/>
                <a:sym typeface="Open Sans Bold"/>
              </a:rPr>
              <a:t>16% of men aged 16-29 believe feminism has done more harm than good</a:t>
            </a:r>
          </a:p>
        </p:txBody>
      </p:sp>
      <p:sp>
        <p:nvSpPr>
          <p:cNvPr name="Freeform 12" id="12"/>
          <p:cNvSpPr/>
          <p:nvPr/>
        </p:nvSpPr>
        <p:spPr>
          <a:xfrm flipH="false" flipV="false" rot="0">
            <a:off x="10625263" y="2335109"/>
            <a:ext cx="6163604" cy="3238694"/>
          </a:xfrm>
          <a:custGeom>
            <a:avLst/>
            <a:gdLst/>
            <a:ahLst/>
            <a:cxnLst/>
            <a:rect r="r" b="b" t="t" l="l"/>
            <a:pathLst>
              <a:path h="3238694" w="6163604">
                <a:moveTo>
                  <a:pt x="0" y="0"/>
                </a:moveTo>
                <a:lnTo>
                  <a:pt x="6163604" y="0"/>
                </a:lnTo>
                <a:lnTo>
                  <a:pt x="6163604" y="3238694"/>
                </a:lnTo>
                <a:lnTo>
                  <a:pt x="0" y="323869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13" id="13"/>
          <p:cNvSpPr txBox="true"/>
          <p:nvPr/>
        </p:nvSpPr>
        <p:spPr>
          <a:xfrm rot="0">
            <a:off x="11009514" y="3089077"/>
            <a:ext cx="5395101" cy="1778383"/>
          </a:xfrm>
          <a:prstGeom prst="rect">
            <a:avLst/>
          </a:prstGeom>
        </p:spPr>
        <p:txBody>
          <a:bodyPr anchor="t" rtlCol="false" tIns="0" lIns="0" bIns="0" rIns="0">
            <a:spAutoFit/>
          </a:bodyPr>
          <a:lstStyle/>
          <a:p>
            <a:pPr algn="ctr">
              <a:lnSpc>
                <a:spcPts val="3502"/>
              </a:lnSpc>
              <a:spcBef>
                <a:spcPct val="0"/>
              </a:spcBef>
            </a:pPr>
            <a:r>
              <a:rPr lang="en-US" b="true" sz="3400">
                <a:solidFill>
                  <a:srgbClr val="000000"/>
                </a:solidFill>
                <a:latin typeface="Open Sans Bold"/>
                <a:ea typeface="Open Sans Bold"/>
                <a:cs typeface="Open Sans Bold"/>
                <a:sym typeface="Open Sans Bold"/>
              </a:rPr>
              <a:t>1:5 men believe attempts to give women equal opportunities have gone too far</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F3F4F4"/>
        </a:solidFill>
      </p:bgPr>
    </p:bg>
    <p:spTree>
      <p:nvGrpSpPr>
        <p:cNvPr id="1" name=""/>
        <p:cNvGrpSpPr/>
        <p:nvPr/>
      </p:nvGrpSpPr>
      <p:grpSpPr>
        <a:xfrm>
          <a:off x="0" y="0"/>
          <a:ext cx="0" cy="0"/>
          <a:chOff x="0" y="0"/>
          <a:chExt cx="0" cy="0"/>
        </a:xfrm>
      </p:grpSpPr>
      <p:sp>
        <p:nvSpPr>
          <p:cNvPr name="Freeform 2" id="2"/>
          <p:cNvSpPr/>
          <p:nvPr/>
        </p:nvSpPr>
        <p:spPr>
          <a:xfrm flipH="false" flipV="false" rot="0">
            <a:off x="-1542567" y="6332544"/>
            <a:ext cx="6083400" cy="5530824"/>
          </a:xfrm>
          <a:custGeom>
            <a:avLst/>
            <a:gdLst/>
            <a:ahLst/>
            <a:cxnLst/>
            <a:rect r="r" b="b" t="t" l="l"/>
            <a:pathLst>
              <a:path h="5530824" w="6083400">
                <a:moveTo>
                  <a:pt x="0" y="0"/>
                </a:moveTo>
                <a:lnTo>
                  <a:pt x="6083400" y="0"/>
                </a:lnTo>
                <a:lnTo>
                  <a:pt x="6083400" y="5530824"/>
                </a:lnTo>
                <a:lnTo>
                  <a:pt x="0" y="5530824"/>
                </a:lnTo>
                <a:lnTo>
                  <a:pt x="0" y="0"/>
                </a:lnTo>
                <a:close/>
              </a:path>
            </a:pathLst>
          </a:custGeom>
          <a:blipFill>
            <a:blip r:embed="rId3"/>
            <a:stretch>
              <a:fillRect l="0" t="0" r="0" b="0"/>
            </a:stretch>
          </a:blipFill>
        </p:spPr>
      </p:sp>
      <p:sp>
        <p:nvSpPr>
          <p:cNvPr name="Freeform 3" id="3"/>
          <p:cNvSpPr/>
          <p:nvPr/>
        </p:nvSpPr>
        <p:spPr>
          <a:xfrm flipH="true" flipV="false" rot="0">
            <a:off x="658170" y="5303844"/>
            <a:ext cx="2571875" cy="4558715"/>
          </a:xfrm>
          <a:custGeom>
            <a:avLst/>
            <a:gdLst/>
            <a:ahLst/>
            <a:cxnLst/>
            <a:rect r="r" b="b" t="t" l="l"/>
            <a:pathLst>
              <a:path h="4558715" w="2571875">
                <a:moveTo>
                  <a:pt x="2571875" y="0"/>
                </a:moveTo>
                <a:lnTo>
                  <a:pt x="0" y="0"/>
                </a:lnTo>
                <a:lnTo>
                  <a:pt x="0" y="4558715"/>
                </a:lnTo>
                <a:lnTo>
                  <a:pt x="2571875" y="4558715"/>
                </a:lnTo>
                <a:lnTo>
                  <a:pt x="2571875" y="0"/>
                </a:lnTo>
                <a:close/>
              </a:path>
            </a:pathLst>
          </a:custGeom>
          <a:blipFill>
            <a:blip r:embed="rId4"/>
            <a:stretch>
              <a:fillRect l="0" t="0" r="0" b="0"/>
            </a:stretch>
          </a:blipFill>
        </p:spPr>
      </p:sp>
      <p:sp>
        <p:nvSpPr>
          <p:cNvPr name="Freeform 4" id="4"/>
          <p:cNvSpPr/>
          <p:nvPr/>
        </p:nvSpPr>
        <p:spPr>
          <a:xfrm flipH="false" flipV="false" rot="0">
            <a:off x="13747167" y="-1576368"/>
            <a:ext cx="6083400" cy="5530824"/>
          </a:xfrm>
          <a:custGeom>
            <a:avLst/>
            <a:gdLst/>
            <a:ahLst/>
            <a:cxnLst/>
            <a:rect r="r" b="b" t="t" l="l"/>
            <a:pathLst>
              <a:path h="5530824" w="6083400">
                <a:moveTo>
                  <a:pt x="0" y="0"/>
                </a:moveTo>
                <a:lnTo>
                  <a:pt x="6083400" y="0"/>
                </a:lnTo>
                <a:lnTo>
                  <a:pt x="6083400" y="5530824"/>
                </a:lnTo>
                <a:lnTo>
                  <a:pt x="0" y="5530824"/>
                </a:lnTo>
                <a:lnTo>
                  <a:pt x="0" y="0"/>
                </a:lnTo>
                <a:close/>
              </a:path>
            </a:pathLst>
          </a:custGeom>
          <a:blipFill>
            <a:blip r:embed="rId3"/>
            <a:stretch>
              <a:fillRect l="0" t="0" r="0" b="0"/>
            </a:stretch>
          </a:blipFill>
        </p:spPr>
      </p:sp>
      <p:sp>
        <p:nvSpPr>
          <p:cNvPr name="Freeform 5" id="5"/>
          <p:cNvSpPr/>
          <p:nvPr/>
        </p:nvSpPr>
        <p:spPr>
          <a:xfrm flipH="false" flipV="true" rot="0">
            <a:off x="15009154" y="565055"/>
            <a:ext cx="2571875" cy="4558715"/>
          </a:xfrm>
          <a:custGeom>
            <a:avLst/>
            <a:gdLst/>
            <a:ahLst/>
            <a:cxnLst/>
            <a:rect r="r" b="b" t="t" l="l"/>
            <a:pathLst>
              <a:path h="4558715" w="2571875">
                <a:moveTo>
                  <a:pt x="0" y="4558715"/>
                </a:moveTo>
                <a:lnTo>
                  <a:pt x="2571875" y="4558715"/>
                </a:lnTo>
                <a:lnTo>
                  <a:pt x="2571875" y="0"/>
                </a:lnTo>
                <a:lnTo>
                  <a:pt x="0" y="0"/>
                </a:lnTo>
                <a:lnTo>
                  <a:pt x="0" y="4558715"/>
                </a:lnTo>
                <a:close/>
              </a:path>
            </a:pathLst>
          </a:custGeom>
          <a:blipFill>
            <a:blip r:embed="rId4"/>
            <a:stretch>
              <a:fillRect l="0" t="0" r="0" b="0"/>
            </a:stretch>
          </a:blipFill>
        </p:spPr>
      </p:sp>
      <p:sp>
        <p:nvSpPr>
          <p:cNvPr name="Freeform 6" id="6"/>
          <p:cNvSpPr/>
          <p:nvPr/>
        </p:nvSpPr>
        <p:spPr>
          <a:xfrm flipH="true" flipV="false" rot="0">
            <a:off x="12610840" y="6172200"/>
            <a:ext cx="5677160" cy="4114800"/>
          </a:xfrm>
          <a:custGeom>
            <a:avLst/>
            <a:gdLst/>
            <a:ahLst/>
            <a:cxnLst/>
            <a:rect r="r" b="b" t="t" l="l"/>
            <a:pathLst>
              <a:path h="4114800" w="5677160">
                <a:moveTo>
                  <a:pt x="5677160" y="0"/>
                </a:moveTo>
                <a:lnTo>
                  <a:pt x="0" y="0"/>
                </a:lnTo>
                <a:lnTo>
                  <a:pt x="0" y="4114800"/>
                </a:lnTo>
                <a:lnTo>
                  <a:pt x="5677160" y="4114800"/>
                </a:lnTo>
                <a:lnTo>
                  <a:pt x="567716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7" id="7"/>
          <p:cNvSpPr/>
          <p:nvPr/>
        </p:nvSpPr>
        <p:spPr>
          <a:xfrm flipH="false" flipV="true" rot="0">
            <a:off x="0" y="0"/>
            <a:ext cx="5677160" cy="4114800"/>
          </a:xfrm>
          <a:custGeom>
            <a:avLst/>
            <a:gdLst/>
            <a:ahLst/>
            <a:cxnLst/>
            <a:rect r="r" b="b" t="t" l="l"/>
            <a:pathLst>
              <a:path h="4114800" w="5677160">
                <a:moveTo>
                  <a:pt x="0" y="4114800"/>
                </a:moveTo>
                <a:lnTo>
                  <a:pt x="5677160" y="4114800"/>
                </a:lnTo>
                <a:lnTo>
                  <a:pt x="5677160" y="0"/>
                </a:lnTo>
                <a:lnTo>
                  <a:pt x="0" y="0"/>
                </a:lnTo>
                <a:lnTo>
                  <a:pt x="0" y="411480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TextBox 8" id="8"/>
          <p:cNvSpPr txBox="true"/>
          <p:nvPr/>
        </p:nvSpPr>
        <p:spPr>
          <a:xfrm rot="0">
            <a:off x="6650825" y="241306"/>
            <a:ext cx="4986350" cy="2009775"/>
          </a:xfrm>
          <a:prstGeom prst="rect">
            <a:avLst/>
          </a:prstGeom>
        </p:spPr>
        <p:txBody>
          <a:bodyPr anchor="t" rtlCol="false" tIns="0" lIns="0" bIns="0" rIns="0">
            <a:spAutoFit/>
          </a:bodyPr>
          <a:lstStyle/>
          <a:p>
            <a:pPr algn="ctr">
              <a:lnSpc>
                <a:spcPts val="7725"/>
              </a:lnSpc>
            </a:pPr>
            <a:r>
              <a:rPr lang="en-US" sz="7500" b="true">
                <a:solidFill>
                  <a:srgbClr val="000000"/>
                </a:solidFill>
                <a:latin typeface="Open Sans Bold"/>
                <a:ea typeface="Open Sans Bold"/>
                <a:cs typeface="Open Sans Bold"/>
                <a:sym typeface="Open Sans Bold"/>
              </a:rPr>
              <a:t>Research gap</a:t>
            </a:r>
          </a:p>
        </p:txBody>
      </p:sp>
      <p:sp>
        <p:nvSpPr>
          <p:cNvPr name="TextBox 9" id="9"/>
          <p:cNvSpPr txBox="true"/>
          <p:nvPr/>
        </p:nvSpPr>
        <p:spPr>
          <a:xfrm rot="0">
            <a:off x="3034313" y="2433475"/>
            <a:ext cx="12219375" cy="5477200"/>
          </a:xfrm>
          <a:prstGeom prst="rect">
            <a:avLst/>
          </a:prstGeom>
        </p:spPr>
        <p:txBody>
          <a:bodyPr anchor="t" rtlCol="false" tIns="0" lIns="0" bIns="0" rIns="0">
            <a:spAutoFit/>
          </a:bodyPr>
          <a:lstStyle/>
          <a:p>
            <a:pPr algn="l" marL="777951" indent="-388975" lvl="1">
              <a:lnSpc>
                <a:spcPts val="3711"/>
              </a:lnSpc>
              <a:buFont typeface="Arial"/>
              <a:buChar char="•"/>
            </a:pPr>
            <a:r>
              <a:rPr lang="en-US" sz="3603">
                <a:solidFill>
                  <a:srgbClr val="000000"/>
                </a:solidFill>
                <a:latin typeface="Open Sans"/>
                <a:ea typeface="Open Sans"/>
                <a:cs typeface="Open Sans"/>
                <a:sym typeface="Open Sans"/>
              </a:rPr>
              <a:t>Limited research examines misogynistic beliefs expressed within psychotherapy.</a:t>
            </a:r>
          </a:p>
          <a:p>
            <a:pPr algn="l">
              <a:lnSpc>
                <a:spcPts val="3711"/>
              </a:lnSpc>
            </a:pPr>
          </a:p>
          <a:p>
            <a:pPr algn="l" marL="777951" indent="-388975" lvl="1">
              <a:lnSpc>
                <a:spcPts val="3711"/>
              </a:lnSpc>
              <a:buFont typeface="Arial"/>
              <a:buChar char="•"/>
            </a:pPr>
            <a:r>
              <a:rPr lang="en-US" sz="3603">
                <a:solidFill>
                  <a:srgbClr val="000000"/>
                </a:solidFill>
                <a:latin typeface="Open Sans"/>
                <a:ea typeface="Open Sans"/>
                <a:cs typeface="Open Sans"/>
                <a:sym typeface="Open Sans"/>
              </a:rPr>
              <a:t>Almost no research centres on lived experiences of female therapists specifically on relational dynamics.</a:t>
            </a:r>
          </a:p>
          <a:p>
            <a:pPr algn="l">
              <a:lnSpc>
                <a:spcPts val="3711"/>
              </a:lnSpc>
            </a:pPr>
          </a:p>
          <a:p>
            <a:pPr algn="l" marL="777951" indent="-388975" lvl="1">
              <a:lnSpc>
                <a:spcPts val="3711"/>
              </a:lnSpc>
              <a:buFont typeface="Arial"/>
              <a:buChar char="•"/>
            </a:pPr>
            <a:r>
              <a:rPr lang="en-US" sz="3603">
                <a:solidFill>
                  <a:srgbClr val="000000"/>
                </a:solidFill>
                <a:latin typeface="Open Sans"/>
                <a:ea typeface="Open Sans"/>
                <a:cs typeface="Open Sans"/>
                <a:sym typeface="Open Sans"/>
              </a:rPr>
              <a:t>Minimal work from a Humanistic perspective. </a:t>
            </a:r>
          </a:p>
          <a:p>
            <a:pPr algn="l">
              <a:lnSpc>
                <a:spcPts val="3711"/>
              </a:lnSpc>
            </a:pPr>
          </a:p>
          <a:p>
            <a:pPr algn="l" marL="777951" indent="-388975" lvl="1">
              <a:lnSpc>
                <a:spcPts val="3711"/>
              </a:lnSpc>
              <a:buFont typeface="Arial"/>
              <a:buChar char="•"/>
            </a:pPr>
            <a:r>
              <a:rPr lang="en-US" sz="3603">
                <a:solidFill>
                  <a:srgbClr val="000000"/>
                </a:solidFill>
                <a:latin typeface="Open Sans"/>
                <a:ea typeface="Open Sans"/>
                <a:cs typeface="Open Sans"/>
                <a:sym typeface="Open Sans"/>
              </a:rPr>
              <a:t>Experiential negotiation of empathy, congruence, UPR when experiencing misogyny is under explored.</a:t>
            </a:r>
          </a:p>
          <a:p>
            <a:pPr algn="l">
              <a:lnSpc>
                <a:spcPts val="3711"/>
              </a:lnSpc>
            </a:pPr>
          </a:p>
          <a:p>
            <a:pPr algn="r">
              <a:lnSpc>
                <a:spcPts val="2681"/>
              </a:lnSpc>
            </a:pPr>
            <a:r>
              <a:rPr lang="en-US" sz="2603">
                <a:solidFill>
                  <a:srgbClr val="000000"/>
                </a:solidFill>
                <a:latin typeface="Open Sans"/>
                <a:ea typeface="Open Sans"/>
                <a:cs typeface="Open Sans"/>
                <a:sym typeface="Open Sans"/>
              </a:rPr>
              <a:t>(Wolfe, 2025)</a:t>
            </a:r>
          </a:p>
        </p:txBody>
      </p:sp>
      <p:sp>
        <p:nvSpPr>
          <p:cNvPr name="Freeform 10" id="10"/>
          <p:cNvSpPr/>
          <p:nvPr/>
        </p:nvSpPr>
        <p:spPr>
          <a:xfrm flipH="false" flipV="false" rot="0">
            <a:off x="6566915" y="7322951"/>
            <a:ext cx="5154171" cy="2708283"/>
          </a:xfrm>
          <a:custGeom>
            <a:avLst/>
            <a:gdLst/>
            <a:ahLst/>
            <a:cxnLst/>
            <a:rect r="r" b="b" t="t" l="l"/>
            <a:pathLst>
              <a:path h="2708283" w="5154171">
                <a:moveTo>
                  <a:pt x="0" y="0"/>
                </a:moveTo>
                <a:lnTo>
                  <a:pt x="5154170" y="0"/>
                </a:lnTo>
                <a:lnTo>
                  <a:pt x="5154170" y="2708283"/>
                </a:lnTo>
                <a:lnTo>
                  <a:pt x="0" y="2708283"/>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TextBox 11" id="11"/>
          <p:cNvSpPr txBox="true"/>
          <p:nvPr/>
        </p:nvSpPr>
        <p:spPr>
          <a:xfrm rot="0">
            <a:off x="6774478" y="7943733"/>
            <a:ext cx="4739045" cy="2087501"/>
          </a:xfrm>
          <a:prstGeom prst="rect">
            <a:avLst/>
          </a:prstGeom>
        </p:spPr>
        <p:txBody>
          <a:bodyPr anchor="t" rtlCol="false" tIns="0" lIns="0" bIns="0" rIns="0">
            <a:spAutoFit/>
          </a:bodyPr>
          <a:lstStyle/>
          <a:p>
            <a:pPr algn="ctr">
              <a:lnSpc>
                <a:spcPts val="3708"/>
              </a:lnSpc>
              <a:spcBef>
                <a:spcPct val="0"/>
              </a:spcBef>
            </a:pPr>
            <a:r>
              <a:rPr lang="en-US" b="true" sz="3600">
                <a:solidFill>
                  <a:srgbClr val="000000"/>
                </a:solidFill>
                <a:latin typeface="Open Sans Bold"/>
                <a:ea typeface="Open Sans Bold"/>
                <a:cs typeface="Open Sans Bold"/>
                <a:sym typeface="Open Sans Bold"/>
              </a:rPr>
              <a:t>80.72% </a:t>
            </a:r>
            <a:r>
              <a:rPr lang="en-US" b="true" sz="3600">
                <a:solidFill>
                  <a:srgbClr val="000000"/>
                </a:solidFill>
                <a:latin typeface="Open Sans Bold"/>
                <a:ea typeface="Open Sans Bold"/>
                <a:cs typeface="Open Sans Bold"/>
                <a:sym typeface="Open Sans Bold"/>
              </a:rPr>
              <a:t>of therapists </a:t>
            </a:r>
          </a:p>
          <a:p>
            <a:pPr algn="ctr">
              <a:lnSpc>
                <a:spcPts val="3708"/>
              </a:lnSpc>
              <a:spcBef>
                <a:spcPct val="0"/>
              </a:spcBef>
            </a:pPr>
            <a:r>
              <a:rPr lang="en-US" b="true" sz="3600">
                <a:solidFill>
                  <a:srgbClr val="000000"/>
                </a:solidFill>
                <a:latin typeface="Open Sans Bold"/>
                <a:ea typeface="Open Sans Bold"/>
                <a:cs typeface="Open Sans Bold"/>
                <a:sym typeface="Open Sans Bold"/>
              </a:rPr>
              <a:t>are female </a:t>
            </a:r>
          </a:p>
          <a:p>
            <a:pPr algn="ctr">
              <a:lnSpc>
                <a:spcPts val="2678"/>
              </a:lnSpc>
              <a:spcBef>
                <a:spcPct val="0"/>
              </a:spcBef>
            </a:pPr>
            <a:r>
              <a:rPr lang="en-US" b="true" sz="2600">
                <a:solidFill>
                  <a:srgbClr val="000000"/>
                </a:solidFill>
                <a:latin typeface="Open Sans Bold"/>
                <a:ea typeface="Open Sans Bold"/>
                <a:cs typeface="Open Sans Bold"/>
                <a:sym typeface="Open Sans Bold"/>
              </a:rPr>
              <a:t>(BACP, 2023, </a:t>
            </a:r>
          </a:p>
          <a:p>
            <a:pPr algn="ctr">
              <a:lnSpc>
                <a:spcPts val="2678"/>
              </a:lnSpc>
              <a:spcBef>
                <a:spcPct val="0"/>
              </a:spcBef>
            </a:pPr>
            <a:r>
              <a:rPr lang="en-US" b="true" sz="2600">
                <a:solidFill>
                  <a:srgbClr val="000000"/>
                </a:solidFill>
                <a:latin typeface="Open Sans Bold"/>
                <a:ea typeface="Open Sans Bold"/>
                <a:cs typeface="Open Sans Bold"/>
                <a:sym typeface="Open Sans Bold"/>
              </a:rPr>
              <a:t>as cited in Wolfe, 2025)</a:t>
            </a:r>
          </a:p>
          <a:p>
            <a:pPr algn="ctr">
              <a:lnSpc>
                <a:spcPts val="3708"/>
              </a:lnSpc>
              <a:spcBef>
                <a:spcPct val="0"/>
              </a:spcBef>
            </a:pP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F3F4F4"/>
        </a:solidFill>
      </p:bgPr>
    </p:bg>
    <p:spTree>
      <p:nvGrpSpPr>
        <p:cNvPr id="1" name=""/>
        <p:cNvGrpSpPr/>
        <p:nvPr/>
      </p:nvGrpSpPr>
      <p:grpSpPr>
        <a:xfrm>
          <a:off x="0" y="0"/>
          <a:ext cx="0" cy="0"/>
          <a:chOff x="0" y="0"/>
          <a:chExt cx="0" cy="0"/>
        </a:xfrm>
      </p:grpSpPr>
      <p:sp>
        <p:nvSpPr>
          <p:cNvPr name="Freeform 2" id="2"/>
          <p:cNvSpPr/>
          <p:nvPr/>
        </p:nvSpPr>
        <p:spPr>
          <a:xfrm flipH="false" flipV="false" rot="0">
            <a:off x="-1542567" y="6332544"/>
            <a:ext cx="6083400" cy="5530824"/>
          </a:xfrm>
          <a:custGeom>
            <a:avLst/>
            <a:gdLst/>
            <a:ahLst/>
            <a:cxnLst/>
            <a:rect r="r" b="b" t="t" l="l"/>
            <a:pathLst>
              <a:path h="5530824" w="6083400">
                <a:moveTo>
                  <a:pt x="0" y="0"/>
                </a:moveTo>
                <a:lnTo>
                  <a:pt x="6083400" y="0"/>
                </a:lnTo>
                <a:lnTo>
                  <a:pt x="6083400" y="5530824"/>
                </a:lnTo>
                <a:lnTo>
                  <a:pt x="0" y="5530824"/>
                </a:lnTo>
                <a:lnTo>
                  <a:pt x="0" y="0"/>
                </a:lnTo>
                <a:close/>
              </a:path>
            </a:pathLst>
          </a:custGeom>
          <a:blipFill>
            <a:blip r:embed="rId3"/>
            <a:stretch>
              <a:fillRect l="0" t="0" r="0" b="0"/>
            </a:stretch>
          </a:blipFill>
        </p:spPr>
      </p:sp>
      <p:sp>
        <p:nvSpPr>
          <p:cNvPr name="Freeform 3" id="3"/>
          <p:cNvSpPr/>
          <p:nvPr/>
        </p:nvSpPr>
        <p:spPr>
          <a:xfrm flipH="true" flipV="false" rot="0">
            <a:off x="658170" y="5303844"/>
            <a:ext cx="2571875" cy="4558715"/>
          </a:xfrm>
          <a:custGeom>
            <a:avLst/>
            <a:gdLst/>
            <a:ahLst/>
            <a:cxnLst/>
            <a:rect r="r" b="b" t="t" l="l"/>
            <a:pathLst>
              <a:path h="4558715" w="2571875">
                <a:moveTo>
                  <a:pt x="2571875" y="0"/>
                </a:moveTo>
                <a:lnTo>
                  <a:pt x="0" y="0"/>
                </a:lnTo>
                <a:lnTo>
                  <a:pt x="0" y="4558715"/>
                </a:lnTo>
                <a:lnTo>
                  <a:pt x="2571875" y="4558715"/>
                </a:lnTo>
                <a:lnTo>
                  <a:pt x="2571875" y="0"/>
                </a:lnTo>
                <a:close/>
              </a:path>
            </a:pathLst>
          </a:custGeom>
          <a:blipFill>
            <a:blip r:embed="rId4">
              <a:alphaModFix amt="44999"/>
            </a:blip>
            <a:stretch>
              <a:fillRect l="0" t="0" r="0" b="0"/>
            </a:stretch>
          </a:blipFill>
        </p:spPr>
      </p:sp>
      <p:sp>
        <p:nvSpPr>
          <p:cNvPr name="Freeform 4" id="4"/>
          <p:cNvSpPr/>
          <p:nvPr/>
        </p:nvSpPr>
        <p:spPr>
          <a:xfrm flipH="false" flipV="false" rot="0">
            <a:off x="13747167" y="-1576368"/>
            <a:ext cx="6083400" cy="5530824"/>
          </a:xfrm>
          <a:custGeom>
            <a:avLst/>
            <a:gdLst/>
            <a:ahLst/>
            <a:cxnLst/>
            <a:rect r="r" b="b" t="t" l="l"/>
            <a:pathLst>
              <a:path h="5530824" w="6083400">
                <a:moveTo>
                  <a:pt x="0" y="0"/>
                </a:moveTo>
                <a:lnTo>
                  <a:pt x="6083400" y="0"/>
                </a:lnTo>
                <a:lnTo>
                  <a:pt x="6083400" y="5530824"/>
                </a:lnTo>
                <a:lnTo>
                  <a:pt x="0" y="5530824"/>
                </a:lnTo>
                <a:lnTo>
                  <a:pt x="0" y="0"/>
                </a:lnTo>
                <a:close/>
              </a:path>
            </a:pathLst>
          </a:custGeom>
          <a:blipFill>
            <a:blip r:embed="rId3"/>
            <a:stretch>
              <a:fillRect l="0" t="0" r="0" b="0"/>
            </a:stretch>
          </a:blipFill>
        </p:spPr>
      </p:sp>
      <p:sp>
        <p:nvSpPr>
          <p:cNvPr name="Freeform 5" id="5"/>
          <p:cNvSpPr/>
          <p:nvPr/>
        </p:nvSpPr>
        <p:spPr>
          <a:xfrm flipH="false" flipV="true" rot="0">
            <a:off x="15009154" y="565055"/>
            <a:ext cx="2571875" cy="4558715"/>
          </a:xfrm>
          <a:custGeom>
            <a:avLst/>
            <a:gdLst/>
            <a:ahLst/>
            <a:cxnLst/>
            <a:rect r="r" b="b" t="t" l="l"/>
            <a:pathLst>
              <a:path h="4558715" w="2571875">
                <a:moveTo>
                  <a:pt x="0" y="4558715"/>
                </a:moveTo>
                <a:lnTo>
                  <a:pt x="2571875" y="4558715"/>
                </a:lnTo>
                <a:lnTo>
                  <a:pt x="2571875" y="0"/>
                </a:lnTo>
                <a:lnTo>
                  <a:pt x="0" y="0"/>
                </a:lnTo>
                <a:lnTo>
                  <a:pt x="0" y="4558715"/>
                </a:lnTo>
                <a:close/>
              </a:path>
            </a:pathLst>
          </a:custGeom>
          <a:blipFill>
            <a:blip r:embed="rId4">
              <a:alphaModFix amt="44999"/>
            </a:blip>
            <a:stretch>
              <a:fillRect l="0" t="0" r="0" b="0"/>
            </a:stretch>
          </a:blipFill>
        </p:spPr>
      </p:sp>
      <p:sp>
        <p:nvSpPr>
          <p:cNvPr name="Freeform 6" id="6"/>
          <p:cNvSpPr/>
          <p:nvPr/>
        </p:nvSpPr>
        <p:spPr>
          <a:xfrm flipH="true" flipV="false" rot="0">
            <a:off x="12610840" y="6172200"/>
            <a:ext cx="5677160" cy="4114800"/>
          </a:xfrm>
          <a:custGeom>
            <a:avLst/>
            <a:gdLst/>
            <a:ahLst/>
            <a:cxnLst/>
            <a:rect r="r" b="b" t="t" l="l"/>
            <a:pathLst>
              <a:path h="4114800" w="5677160">
                <a:moveTo>
                  <a:pt x="5677160" y="0"/>
                </a:moveTo>
                <a:lnTo>
                  <a:pt x="0" y="0"/>
                </a:lnTo>
                <a:lnTo>
                  <a:pt x="0" y="4114800"/>
                </a:lnTo>
                <a:lnTo>
                  <a:pt x="5677160" y="4114800"/>
                </a:lnTo>
                <a:lnTo>
                  <a:pt x="567716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7" id="7"/>
          <p:cNvSpPr/>
          <p:nvPr/>
        </p:nvSpPr>
        <p:spPr>
          <a:xfrm flipH="false" flipV="true" rot="0">
            <a:off x="0" y="0"/>
            <a:ext cx="5677160" cy="4114800"/>
          </a:xfrm>
          <a:custGeom>
            <a:avLst/>
            <a:gdLst/>
            <a:ahLst/>
            <a:cxnLst/>
            <a:rect r="r" b="b" t="t" l="l"/>
            <a:pathLst>
              <a:path h="4114800" w="5677160">
                <a:moveTo>
                  <a:pt x="0" y="4114800"/>
                </a:moveTo>
                <a:lnTo>
                  <a:pt x="5677160" y="4114800"/>
                </a:lnTo>
                <a:lnTo>
                  <a:pt x="5677160" y="0"/>
                </a:lnTo>
                <a:lnTo>
                  <a:pt x="0" y="0"/>
                </a:lnTo>
                <a:lnTo>
                  <a:pt x="0" y="411480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TextBox 8" id="8"/>
          <p:cNvSpPr txBox="true"/>
          <p:nvPr/>
        </p:nvSpPr>
        <p:spPr>
          <a:xfrm rot="0">
            <a:off x="4478003" y="329419"/>
            <a:ext cx="9331994" cy="1028700"/>
          </a:xfrm>
          <a:prstGeom prst="rect">
            <a:avLst/>
          </a:prstGeom>
        </p:spPr>
        <p:txBody>
          <a:bodyPr anchor="t" rtlCol="false" tIns="0" lIns="0" bIns="0" rIns="0">
            <a:spAutoFit/>
          </a:bodyPr>
          <a:lstStyle/>
          <a:p>
            <a:pPr algn="ctr">
              <a:lnSpc>
                <a:spcPts val="7725"/>
              </a:lnSpc>
            </a:pPr>
            <a:r>
              <a:rPr lang="en-US" sz="7500" b="true">
                <a:solidFill>
                  <a:srgbClr val="000000"/>
                </a:solidFill>
                <a:latin typeface="Open Sans Bold"/>
                <a:ea typeface="Open Sans Bold"/>
                <a:cs typeface="Open Sans Bold"/>
                <a:sym typeface="Open Sans Bold"/>
              </a:rPr>
              <a:t>Research Paradigm</a:t>
            </a:r>
          </a:p>
        </p:txBody>
      </p:sp>
      <p:sp>
        <p:nvSpPr>
          <p:cNvPr name="TextBox 9" id="9"/>
          <p:cNvSpPr txBox="true"/>
          <p:nvPr/>
        </p:nvSpPr>
        <p:spPr>
          <a:xfrm rot="0">
            <a:off x="2457070" y="1653203"/>
            <a:ext cx="13373861" cy="9086215"/>
          </a:xfrm>
          <a:prstGeom prst="rect">
            <a:avLst/>
          </a:prstGeom>
        </p:spPr>
        <p:txBody>
          <a:bodyPr anchor="t" rtlCol="false" tIns="0" lIns="0" bIns="0" rIns="0">
            <a:spAutoFit/>
          </a:bodyPr>
          <a:lstStyle/>
          <a:p>
            <a:pPr algn="ctr">
              <a:lnSpc>
                <a:spcPts val="4479"/>
              </a:lnSpc>
            </a:pPr>
            <a:r>
              <a:rPr lang="en-US" sz="3199">
                <a:solidFill>
                  <a:srgbClr val="000000"/>
                </a:solidFill>
                <a:latin typeface="Open Sans"/>
                <a:ea typeface="Open Sans"/>
                <a:cs typeface="Open Sans"/>
                <a:sym typeface="Open Sans"/>
              </a:rPr>
              <a:t>Critical Feminist-Interpretivist Paradigm.</a:t>
            </a:r>
          </a:p>
          <a:p>
            <a:pPr algn="ctr">
              <a:lnSpc>
                <a:spcPts val="4479"/>
              </a:lnSpc>
            </a:pPr>
          </a:p>
          <a:p>
            <a:pPr algn="ctr">
              <a:lnSpc>
                <a:spcPts val="4479"/>
              </a:lnSpc>
            </a:pPr>
            <a:r>
              <a:rPr lang="en-US" sz="3199" b="true">
                <a:solidFill>
                  <a:srgbClr val="000000"/>
                </a:solidFill>
                <a:latin typeface="Open Sans Bold"/>
                <a:ea typeface="Open Sans Bold"/>
                <a:cs typeface="Open Sans Bold"/>
                <a:sym typeface="Open Sans Bold"/>
              </a:rPr>
              <a:t>Methodology</a:t>
            </a:r>
            <a:r>
              <a:rPr lang="en-US" sz="3199">
                <a:solidFill>
                  <a:srgbClr val="000000"/>
                </a:solidFill>
                <a:latin typeface="Open Sans"/>
                <a:ea typeface="Open Sans"/>
                <a:cs typeface="Open Sans"/>
                <a:sym typeface="Open Sans"/>
              </a:rPr>
              <a:t>: Interpretivism.</a:t>
            </a:r>
          </a:p>
          <a:p>
            <a:pPr algn="ctr">
              <a:lnSpc>
                <a:spcPts val="4479"/>
              </a:lnSpc>
            </a:pPr>
          </a:p>
          <a:p>
            <a:pPr algn="ctr">
              <a:lnSpc>
                <a:spcPts val="4479"/>
              </a:lnSpc>
            </a:pPr>
            <a:r>
              <a:rPr lang="en-US" sz="3199" b="true">
                <a:solidFill>
                  <a:srgbClr val="000000"/>
                </a:solidFill>
                <a:latin typeface="Open Sans Bold"/>
                <a:ea typeface="Open Sans Bold"/>
                <a:cs typeface="Open Sans Bold"/>
                <a:sym typeface="Open Sans Bold"/>
              </a:rPr>
              <a:t>Ontology</a:t>
            </a:r>
            <a:r>
              <a:rPr lang="en-US" sz="3199">
                <a:solidFill>
                  <a:srgbClr val="000000"/>
                </a:solidFill>
                <a:latin typeface="Open Sans"/>
                <a:ea typeface="Open Sans"/>
                <a:cs typeface="Open Sans"/>
                <a:sym typeface="Open Sans"/>
              </a:rPr>
              <a:t>: Gendered interactions in therapy are socially constructed.</a:t>
            </a:r>
          </a:p>
          <a:p>
            <a:pPr algn="ctr">
              <a:lnSpc>
                <a:spcPts val="4479"/>
              </a:lnSpc>
            </a:pPr>
          </a:p>
          <a:p>
            <a:pPr algn="ctr">
              <a:lnSpc>
                <a:spcPts val="4479"/>
              </a:lnSpc>
            </a:pPr>
            <a:r>
              <a:rPr lang="en-US" sz="3199" b="true">
                <a:solidFill>
                  <a:srgbClr val="000000"/>
                </a:solidFill>
                <a:latin typeface="Open Sans Bold"/>
                <a:ea typeface="Open Sans Bold"/>
                <a:cs typeface="Open Sans Bold"/>
                <a:sym typeface="Open Sans Bold"/>
              </a:rPr>
              <a:t>Epistemology</a:t>
            </a:r>
            <a:r>
              <a:rPr lang="en-US" sz="3199">
                <a:solidFill>
                  <a:srgbClr val="000000"/>
                </a:solidFill>
                <a:latin typeface="Open Sans"/>
                <a:ea typeface="Open Sans"/>
                <a:cs typeface="Open Sans"/>
                <a:sym typeface="Open Sans"/>
              </a:rPr>
              <a:t>: Therapists’ accounts are treated as situated, embodied and experientially grounded forms of expertise.</a:t>
            </a:r>
          </a:p>
          <a:p>
            <a:pPr algn="ctr">
              <a:lnSpc>
                <a:spcPts val="4479"/>
              </a:lnSpc>
            </a:pPr>
          </a:p>
          <a:p>
            <a:pPr algn="ctr">
              <a:lnSpc>
                <a:spcPts val="4479"/>
              </a:lnSpc>
            </a:pPr>
            <a:r>
              <a:rPr lang="en-US" sz="3199" b="true">
                <a:solidFill>
                  <a:srgbClr val="000000"/>
                </a:solidFill>
                <a:latin typeface="Open Sans Bold"/>
                <a:ea typeface="Open Sans Bold"/>
                <a:cs typeface="Open Sans Bold"/>
                <a:sym typeface="Open Sans Bold"/>
              </a:rPr>
              <a:t>Axiology</a:t>
            </a:r>
            <a:r>
              <a:rPr lang="en-US" sz="3199">
                <a:solidFill>
                  <a:srgbClr val="000000"/>
                </a:solidFill>
                <a:latin typeface="Open Sans"/>
                <a:ea typeface="Open Sans"/>
                <a:cs typeface="Open Sans"/>
                <a:sym typeface="Open Sans"/>
              </a:rPr>
              <a:t>: Is value-explicit.</a:t>
            </a:r>
          </a:p>
          <a:p>
            <a:pPr algn="ctr">
              <a:lnSpc>
                <a:spcPts val="4479"/>
              </a:lnSpc>
            </a:pPr>
          </a:p>
          <a:p>
            <a:pPr algn="ctr">
              <a:lnSpc>
                <a:spcPts val="4479"/>
              </a:lnSpc>
            </a:pPr>
            <a:r>
              <a:rPr lang="en-US" sz="3199" b="true">
                <a:solidFill>
                  <a:srgbClr val="000000"/>
                </a:solidFill>
                <a:latin typeface="Open Sans Bold"/>
                <a:ea typeface="Open Sans Bold"/>
                <a:cs typeface="Open Sans Bold"/>
                <a:sym typeface="Open Sans Bold"/>
              </a:rPr>
              <a:t>Reflexivity</a:t>
            </a:r>
            <a:r>
              <a:rPr lang="en-US" sz="3199">
                <a:solidFill>
                  <a:srgbClr val="000000"/>
                </a:solidFill>
                <a:latin typeface="Open Sans"/>
                <a:ea typeface="Open Sans"/>
                <a:cs typeface="Open Sans"/>
                <a:sym typeface="Open Sans"/>
              </a:rPr>
              <a:t>: transparency.</a:t>
            </a:r>
          </a:p>
          <a:p>
            <a:pPr algn="r">
              <a:lnSpc>
                <a:spcPts val="3640"/>
              </a:lnSpc>
            </a:pPr>
            <a:r>
              <a:rPr lang="en-US" sz="2600">
                <a:solidFill>
                  <a:srgbClr val="000000"/>
                </a:solidFill>
                <a:latin typeface="Open Sans"/>
                <a:ea typeface="Open Sans"/>
                <a:cs typeface="Open Sans"/>
                <a:sym typeface="Open Sans"/>
              </a:rPr>
              <a:t>(Wells and Giacco, 2025)</a:t>
            </a:r>
          </a:p>
          <a:p>
            <a:pPr algn="ctr">
              <a:lnSpc>
                <a:spcPts val="5039"/>
              </a:lnSpc>
            </a:pPr>
          </a:p>
          <a:p>
            <a:pPr algn="ctr">
              <a:lnSpc>
                <a:spcPts val="5039"/>
              </a:lnSpc>
            </a:pPr>
          </a:p>
          <a:p>
            <a:pPr algn="ctr">
              <a:lnSpc>
                <a:spcPts val="5039"/>
              </a:lnSpc>
            </a:pP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bg>
      <p:bgPr>
        <a:solidFill>
          <a:srgbClr val="F3F4F4"/>
        </a:solidFill>
      </p:bgPr>
    </p:bg>
    <p:spTree>
      <p:nvGrpSpPr>
        <p:cNvPr id="1" name=""/>
        <p:cNvGrpSpPr/>
        <p:nvPr/>
      </p:nvGrpSpPr>
      <p:grpSpPr>
        <a:xfrm>
          <a:off x="0" y="0"/>
          <a:ext cx="0" cy="0"/>
          <a:chOff x="0" y="0"/>
          <a:chExt cx="0" cy="0"/>
        </a:xfrm>
      </p:grpSpPr>
      <p:sp>
        <p:nvSpPr>
          <p:cNvPr name="Freeform 2" id="2"/>
          <p:cNvSpPr/>
          <p:nvPr/>
        </p:nvSpPr>
        <p:spPr>
          <a:xfrm flipH="false" flipV="false" rot="0">
            <a:off x="-1542567" y="6332544"/>
            <a:ext cx="6083400" cy="5530824"/>
          </a:xfrm>
          <a:custGeom>
            <a:avLst/>
            <a:gdLst/>
            <a:ahLst/>
            <a:cxnLst/>
            <a:rect r="r" b="b" t="t" l="l"/>
            <a:pathLst>
              <a:path h="5530824" w="6083400">
                <a:moveTo>
                  <a:pt x="0" y="0"/>
                </a:moveTo>
                <a:lnTo>
                  <a:pt x="6083400" y="0"/>
                </a:lnTo>
                <a:lnTo>
                  <a:pt x="6083400" y="5530824"/>
                </a:lnTo>
                <a:lnTo>
                  <a:pt x="0" y="5530824"/>
                </a:lnTo>
                <a:lnTo>
                  <a:pt x="0" y="0"/>
                </a:lnTo>
                <a:close/>
              </a:path>
            </a:pathLst>
          </a:custGeom>
          <a:blipFill>
            <a:blip r:embed="rId3"/>
            <a:stretch>
              <a:fillRect l="0" t="0" r="0" b="0"/>
            </a:stretch>
          </a:blipFill>
        </p:spPr>
      </p:sp>
      <p:sp>
        <p:nvSpPr>
          <p:cNvPr name="Freeform 3" id="3"/>
          <p:cNvSpPr/>
          <p:nvPr/>
        </p:nvSpPr>
        <p:spPr>
          <a:xfrm flipH="false" flipV="false" rot="0">
            <a:off x="13747167" y="-1576368"/>
            <a:ext cx="6083400" cy="5530824"/>
          </a:xfrm>
          <a:custGeom>
            <a:avLst/>
            <a:gdLst/>
            <a:ahLst/>
            <a:cxnLst/>
            <a:rect r="r" b="b" t="t" l="l"/>
            <a:pathLst>
              <a:path h="5530824" w="6083400">
                <a:moveTo>
                  <a:pt x="0" y="0"/>
                </a:moveTo>
                <a:lnTo>
                  <a:pt x="6083400" y="0"/>
                </a:lnTo>
                <a:lnTo>
                  <a:pt x="6083400" y="5530824"/>
                </a:lnTo>
                <a:lnTo>
                  <a:pt x="0" y="5530824"/>
                </a:lnTo>
                <a:lnTo>
                  <a:pt x="0" y="0"/>
                </a:lnTo>
                <a:close/>
              </a:path>
            </a:pathLst>
          </a:custGeom>
          <a:blipFill>
            <a:blip r:embed="rId3"/>
            <a:stretch>
              <a:fillRect l="0" t="0" r="0" b="0"/>
            </a:stretch>
          </a:blipFill>
        </p:spPr>
      </p:sp>
      <p:sp>
        <p:nvSpPr>
          <p:cNvPr name="Freeform 4" id="4"/>
          <p:cNvSpPr/>
          <p:nvPr/>
        </p:nvSpPr>
        <p:spPr>
          <a:xfrm flipH="true" flipV="false" rot="0">
            <a:off x="12610840" y="6172200"/>
            <a:ext cx="5677160" cy="4114800"/>
          </a:xfrm>
          <a:custGeom>
            <a:avLst/>
            <a:gdLst/>
            <a:ahLst/>
            <a:cxnLst/>
            <a:rect r="r" b="b" t="t" l="l"/>
            <a:pathLst>
              <a:path h="4114800" w="5677160">
                <a:moveTo>
                  <a:pt x="5677160" y="0"/>
                </a:moveTo>
                <a:lnTo>
                  <a:pt x="0" y="0"/>
                </a:lnTo>
                <a:lnTo>
                  <a:pt x="0" y="4114800"/>
                </a:lnTo>
                <a:lnTo>
                  <a:pt x="5677160" y="4114800"/>
                </a:lnTo>
                <a:lnTo>
                  <a:pt x="567716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5" id="5"/>
          <p:cNvSpPr/>
          <p:nvPr/>
        </p:nvSpPr>
        <p:spPr>
          <a:xfrm flipH="false" flipV="true" rot="0">
            <a:off x="0" y="0"/>
            <a:ext cx="5677160" cy="4114800"/>
          </a:xfrm>
          <a:custGeom>
            <a:avLst/>
            <a:gdLst/>
            <a:ahLst/>
            <a:cxnLst/>
            <a:rect r="r" b="b" t="t" l="l"/>
            <a:pathLst>
              <a:path h="4114800" w="5677160">
                <a:moveTo>
                  <a:pt x="0" y="4114800"/>
                </a:moveTo>
                <a:lnTo>
                  <a:pt x="5677160" y="4114800"/>
                </a:lnTo>
                <a:lnTo>
                  <a:pt x="5677160" y="0"/>
                </a:lnTo>
                <a:lnTo>
                  <a:pt x="0" y="0"/>
                </a:lnTo>
                <a:lnTo>
                  <a:pt x="0" y="411480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6" id="6"/>
          <p:cNvSpPr txBox="true"/>
          <p:nvPr/>
        </p:nvSpPr>
        <p:spPr>
          <a:xfrm rot="0">
            <a:off x="5677160" y="679355"/>
            <a:ext cx="6933680" cy="1028700"/>
          </a:xfrm>
          <a:prstGeom prst="rect">
            <a:avLst/>
          </a:prstGeom>
        </p:spPr>
        <p:txBody>
          <a:bodyPr anchor="t" rtlCol="false" tIns="0" lIns="0" bIns="0" rIns="0">
            <a:spAutoFit/>
          </a:bodyPr>
          <a:lstStyle/>
          <a:p>
            <a:pPr algn="ctr">
              <a:lnSpc>
                <a:spcPts val="7725"/>
              </a:lnSpc>
            </a:pPr>
            <a:r>
              <a:rPr lang="en-US" sz="7500" b="true">
                <a:solidFill>
                  <a:srgbClr val="000000"/>
                </a:solidFill>
                <a:latin typeface="Open Sans Bold"/>
                <a:ea typeface="Open Sans Bold"/>
                <a:cs typeface="Open Sans Bold"/>
                <a:sym typeface="Open Sans Bold"/>
              </a:rPr>
              <a:t>Methods</a:t>
            </a:r>
          </a:p>
        </p:txBody>
      </p:sp>
      <p:sp>
        <p:nvSpPr>
          <p:cNvPr name="TextBox 7" id="7"/>
          <p:cNvSpPr txBox="true"/>
          <p:nvPr/>
        </p:nvSpPr>
        <p:spPr>
          <a:xfrm rot="0">
            <a:off x="1197752" y="1650905"/>
            <a:ext cx="15892495" cy="8727326"/>
          </a:xfrm>
          <a:prstGeom prst="rect">
            <a:avLst/>
          </a:prstGeom>
        </p:spPr>
        <p:txBody>
          <a:bodyPr anchor="t" rtlCol="false" tIns="0" lIns="0" bIns="0" rIns="0">
            <a:spAutoFit/>
          </a:bodyPr>
          <a:lstStyle/>
          <a:p>
            <a:pPr algn="ctr">
              <a:lnSpc>
                <a:spcPts val="4478"/>
              </a:lnSpc>
            </a:pPr>
          </a:p>
          <a:p>
            <a:pPr algn="ctr">
              <a:lnSpc>
                <a:spcPts val="4478"/>
              </a:lnSpc>
            </a:pPr>
            <a:r>
              <a:rPr lang="en-US" sz="3198" b="true">
                <a:solidFill>
                  <a:srgbClr val="000000"/>
                </a:solidFill>
                <a:latin typeface="Open Sans Bold"/>
                <a:ea typeface="Open Sans Bold"/>
                <a:cs typeface="Open Sans Bold"/>
                <a:sym typeface="Open Sans Bold"/>
              </a:rPr>
              <a:t>Design:</a:t>
            </a:r>
            <a:r>
              <a:rPr lang="en-US" sz="3198">
                <a:solidFill>
                  <a:srgbClr val="000000"/>
                </a:solidFill>
                <a:latin typeface="Open Sans"/>
                <a:ea typeface="Open Sans"/>
                <a:cs typeface="Open Sans"/>
                <a:sym typeface="Open Sans"/>
              </a:rPr>
              <a:t> Semi-structured interviews using IPA.</a:t>
            </a:r>
          </a:p>
          <a:p>
            <a:pPr algn="ctr">
              <a:lnSpc>
                <a:spcPts val="4478"/>
              </a:lnSpc>
            </a:pPr>
          </a:p>
          <a:p>
            <a:pPr algn="ctr">
              <a:lnSpc>
                <a:spcPts val="4478"/>
              </a:lnSpc>
            </a:pPr>
            <a:r>
              <a:rPr lang="en-US" sz="3198" b="true">
                <a:solidFill>
                  <a:srgbClr val="000000"/>
                </a:solidFill>
                <a:latin typeface="Open Sans Bold"/>
                <a:ea typeface="Open Sans Bold"/>
                <a:cs typeface="Open Sans Bold"/>
                <a:sym typeface="Open Sans Bold"/>
              </a:rPr>
              <a:t>Participants:</a:t>
            </a:r>
            <a:r>
              <a:rPr lang="en-US" sz="3198">
                <a:solidFill>
                  <a:srgbClr val="000000"/>
                </a:solidFill>
                <a:latin typeface="Open Sans"/>
                <a:ea typeface="Open Sans"/>
                <a:cs typeface="Open Sans"/>
                <a:sym typeface="Open Sans"/>
              </a:rPr>
              <a:t> Qualified therapists, </a:t>
            </a:r>
          </a:p>
          <a:p>
            <a:pPr algn="ctr">
              <a:lnSpc>
                <a:spcPts val="4478"/>
              </a:lnSpc>
            </a:pPr>
            <a:r>
              <a:rPr lang="en-US" sz="3198">
                <a:solidFill>
                  <a:srgbClr val="000000"/>
                </a:solidFill>
                <a:latin typeface="Open Sans"/>
                <a:ea typeface="Open Sans"/>
                <a:cs typeface="Open Sans"/>
                <a:sym typeface="Open Sans"/>
              </a:rPr>
              <a:t>experience of working with at least 1 male client who has expressed misogynistic beliefs, gender stereotyped language, or sexist terminology.</a:t>
            </a:r>
          </a:p>
          <a:p>
            <a:pPr algn="ctr">
              <a:lnSpc>
                <a:spcPts val="4478"/>
              </a:lnSpc>
            </a:pPr>
          </a:p>
          <a:p>
            <a:pPr algn="ctr">
              <a:lnSpc>
                <a:spcPts val="4478"/>
              </a:lnSpc>
            </a:pPr>
            <a:r>
              <a:rPr lang="en-US" sz="3198" b="true">
                <a:solidFill>
                  <a:srgbClr val="000000"/>
                </a:solidFill>
                <a:latin typeface="Open Sans Bold"/>
                <a:ea typeface="Open Sans Bold"/>
                <a:cs typeface="Open Sans Bold"/>
                <a:sym typeface="Open Sans Bold"/>
              </a:rPr>
              <a:t>Inclusion criteria:</a:t>
            </a:r>
            <a:r>
              <a:rPr lang="en-US" sz="3198">
                <a:solidFill>
                  <a:srgbClr val="000000"/>
                </a:solidFill>
                <a:latin typeface="Open Sans"/>
                <a:ea typeface="Open Sans"/>
                <a:cs typeface="Open Sans"/>
                <a:sym typeface="Open Sans"/>
              </a:rPr>
              <a:t> Qualified and in practice, </a:t>
            </a:r>
          </a:p>
          <a:p>
            <a:pPr algn="ctr">
              <a:lnSpc>
                <a:spcPts val="4478"/>
              </a:lnSpc>
            </a:pPr>
            <a:r>
              <a:rPr lang="en-US" sz="3198">
                <a:solidFill>
                  <a:srgbClr val="000000"/>
                </a:solidFill>
                <a:latin typeface="Open Sans"/>
                <a:ea typeface="Open Sans"/>
                <a:cs typeface="Open Sans"/>
                <a:sym typeface="Open Sans"/>
              </a:rPr>
              <a:t>experience within the last 2-3 years, willingness to discuss emotional, ethical and clinical aspects of the work.</a:t>
            </a:r>
          </a:p>
          <a:p>
            <a:pPr algn="ctr">
              <a:lnSpc>
                <a:spcPts val="4478"/>
              </a:lnSpc>
            </a:pPr>
            <a:r>
              <a:rPr lang="en-US" sz="3198">
                <a:solidFill>
                  <a:srgbClr val="000000"/>
                </a:solidFill>
                <a:latin typeface="Open Sans"/>
                <a:ea typeface="Open Sans"/>
                <a:cs typeface="Open Sans"/>
                <a:sym typeface="Open Sans"/>
              </a:rPr>
              <a:t>Living in Wales.</a:t>
            </a:r>
          </a:p>
          <a:p>
            <a:pPr algn="ctr">
              <a:lnSpc>
                <a:spcPts val="4478"/>
              </a:lnSpc>
            </a:pPr>
          </a:p>
          <a:p>
            <a:pPr algn="ctr">
              <a:lnSpc>
                <a:spcPts val="4478"/>
              </a:lnSpc>
            </a:pPr>
            <a:r>
              <a:rPr lang="en-US" sz="3198" b="true">
                <a:solidFill>
                  <a:srgbClr val="000000"/>
                </a:solidFill>
                <a:latin typeface="Open Sans Bold"/>
                <a:ea typeface="Open Sans Bold"/>
                <a:cs typeface="Open Sans Bold"/>
                <a:sym typeface="Open Sans Bold"/>
              </a:rPr>
              <a:t>Strategy:</a:t>
            </a:r>
            <a:r>
              <a:rPr lang="en-US" sz="3198">
                <a:solidFill>
                  <a:srgbClr val="000000"/>
                </a:solidFill>
                <a:latin typeface="Open Sans"/>
                <a:ea typeface="Open Sans"/>
                <a:cs typeface="Open Sans"/>
                <a:sym typeface="Open Sans"/>
              </a:rPr>
              <a:t> Purposive sampling.</a:t>
            </a:r>
          </a:p>
          <a:p>
            <a:pPr algn="r">
              <a:lnSpc>
                <a:spcPts val="3234"/>
              </a:lnSpc>
            </a:pPr>
            <a:r>
              <a:rPr lang="en-US" sz="2310">
                <a:solidFill>
                  <a:srgbClr val="000000"/>
                </a:solidFill>
                <a:latin typeface="Open Sans"/>
                <a:ea typeface="Open Sans"/>
                <a:cs typeface="Open Sans"/>
                <a:sym typeface="Open Sans"/>
              </a:rPr>
              <a:t>(Morrison, 2025)</a:t>
            </a:r>
          </a:p>
          <a:p>
            <a:pPr algn="r">
              <a:lnSpc>
                <a:spcPts val="3234"/>
              </a:lnSpc>
            </a:pPr>
            <a:r>
              <a:rPr lang="en-US" sz="2310">
                <a:solidFill>
                  <a:srgbClr val="000000"/>
                </a:solidFill>
                <a:latin typeface="Open Sans"/>
                <a:ea typeface="Open Sans"/>
                <a:cs typeface="Open Sans"/>
                <a:sym typeface="Open Sans"/>
              </a:rPr>
              <a:t>(Diverse Cymru, 2016) </a:t>
            </a:r>
          </a:p>
          <a:p>
            <a:pPr algn="ctr">
              <a:lnSpc>
                <a:spcPts val="4478"/>
              </a:lnSpc>
            </a:pP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bg>
      <p:bgPr>
        <a:solidFill>
          <a:srgbClr val="F3F4F4"/>
        </a:solidFill>
      </p:bgPr>
    </p:bg>
    <p:spTree>
      <p:nvGrpSpPr>
        <p:cNvPr id="1" name=""/>
        <p:cNvGrpSpPr/>
        <p:nvPr/>
      </p:nvGrpSpPr>
      <p:grpSpPr>
        <a:xfrm>
          <a:off x="0" y="0"/>
          <a:ext cx="0" cy="0"/>
          <a:chOff x="0" y="0"/>
          <a:chExt cx="0" cy="0"/>
        </a:xfrm>
      </p:grpSpPr>
      <p:sp>
        <p:nvSpPr>
          <p:cNvPr name="Freeform 2" id="2"/>
          <p:cNvSpPr/>
          <p:nvPr/>
        </p:nvSpPr>
        <p:spPr>
          <a:xfrm flipH="false" flipV="false" rot="0">
            <a:off x="-1542567" y="6332544"/>
            <a:ext cx="6083400" cy="5530824"/>
          </a:xfrm>
          <a:custGeom>
            <a:avLst/>
            <a:gdLst/>
            <a:ahLst/>
            <a:cxnLst/>
            <a:rect r="r" b="b" t="t" l="l"/>
            <a:pathLst>
              <a:path h="5530824" w="6083400">
                <a:moveTo>
                  <a:pt x="0" y="0"/>
                </a:moveTo>
                <a:lnTo>
                  <a:pt x="6083400" y="0"/>
                </a:lnTo>
                <a:lnTo>
                  <a:pt x="6083400" y="5530824"/>
                </a:lnTo>
                <a:lnTo>
                  <a:pt x="0" y="5530824"/>
                </a:lnTo>
                <a:lnTo>
                  <a:pt x="0" y="0"/>
                </a:lnTo>
                <a:close/>
              </a:path>
            </a:pathLst>
          </a:custGeom>
          <a:blipFill>
            <a:blip r:embed="rId3"/>
            <a:stretch>
              <a:fillRect l="0" t="0" r="0" b="0"/>
            </a:stretch>
          </a:blipFill>
        </p:spPr>
      </p:sp>
      <p:sp>
        <p:nvSpPr>
          <p:cNvPr name="Freeform 3" id="3"/>
          <p:cNvSpPr/>
          <p:nvPr/>
        </p:nvSpPr>
        <p:spPr>
          <a:xfrm flipH="true" flipV="false" rot="0">
            <a:off x="658170" y="5303844"/>
            <a:ext cx="2571875" cy="4558715"/>
          </a:xfrm>
          <a:custGeom>
            <a:avLst/>
            <a:gdLst/>
            <a:ahLst/>
            <a:cxnLst/>
            <a:rect r="r" b="b" t="t" l="l"/>
            <a:pathLst>
              <a:path h="4558715" w="2571875">
                <a:moveTo>
                  <a:pt x="2571875" y="0"/>
                </a:moveTo>
                <a:lnTo>
                  <a:pt x="0" y="0"/>
                </a:lnTo>
                <a:lnTo>
                  <a:pt x="0" y="4558715"/>
                </a:lnTo>
                <a:lnTo>
                  <a:pt x="2571875" y="4558715"/>
                </a:lnTo>
                <a:lnTo>
                  <a:pt x="2571875" y="0"/>
                </a:lnTo>
                <a:close/>
              </a:path>
            </a:pathLst>
          </a:custGeom>
          <a:blipFill>
            <a:blip r:embed="rId4"/>
            <a:stretch>
              <a:fillRect l="0" t="0" r="0" b="0"/>
            </a:stretch>
          </a:blipFill>
        </p:spPr>
      </p:sp>
      <p:sp>
        <p:nvSpPr>
          <p:cNvPr name="Freeform 4" id="4"/>
          <p:cNvSpPr/>
          <p:nvPr/>
        </p:nvSpPr>
        <p:spPr>
          <a:xfrm flipH="false" flipV="false" rot="0">
            <a:off x="13747167" y="-1576368"/>
            <a:ext cx="6083400" cy="5530824"/>
          </a:xfrm>
          <a:custGeom>
            <a:avLst/>
            <a:gdLst/>
            <a:ahLst/>
            <a:cxnLst/>
            <a:rect r="r" b="b" t="t" l="l"/>
            <a:pathLst>
              <a:path h="5530824" w="6083400">
                <a:moveTo>
                  <a:pt x="0" y="0"/>
                </a:moveTo>
                <a:lnTo>
                  <a:pt x="6083400" y="0"/>
                </a:lnTo>
                <a:lnTo>
                  <a:pt x="6083400" y="5530824"/>
                </a:lnTo>
                <a:lnTo>
                  <a:pt x="0" y="5530824"/>
                </a:lnTo>
                <a:lnTo>
                  <a:pt x="0" y="0"/>
                </a:lnTo>
                <a:close/>
              </a:path>
            </a:pathLst>
          </a:custGeom>
          <a:blipFill>
            <a:blip r:embed="rId3"/>
            <a:stretch>
              <a:fillRect l="0" t="0" r="0" b="0"/>
            </a:stretch>
          </a:blipFill>
        </p:spPr>
      </p:sp>
      <p:sp>
        <p:nvSpPr>
          <p:cNvPr name="Freeform 5" id="5"/>
          <p:cNvSpPr/>
          <p:nvPr/>
        </p:nvSpPr>
        <p:spPr>
          <a:xfrm flipH="false" flipV="true" rot="0">
            <a:off x="15009154" y="565055"/>
            <a:ext cx="2571875" cy="4558715"/>
          </a:xfrm>
          <a:custGeom>
            <a:avLst/>
            <a:gdLst/>
            <a:ahLst/>
            <a:cxnLst/>
            <a:rect r="r" b="b" t="t" l="l"/>
            <a:pathLst>
              <a:path h="4558715" w="2571875">
                <a:moveTo>
                  <a:pt x="0" y="4558715"/>
                </a:moveTo>
                <a:lnTo>
                  <a:pt x="2571875" y="4558715"/>
                </a:lnTo>
                <a:lnTo>
                  <a:pt x="2571875" y="0"/>
                </a:lnTo>
                <a:lnTo>
                  <a:pt x="0" y="0"/>
                </a:lnTo>
                <a:lnTo>
                  <a:pt x="0" y="4558715"/>
                </a:lnTo>
                <a:close/>
              </a:path>
            </a:pathLst>
          </a:custGeom>
          <a:blipFill>
            <a:blip r:embed="rId4"/>
            <a:stretch>
              <a:fillRect l="0" t="0" r="0" b="0"/>
            </a:stretch>
          </a:blipFill>
        </p:spPr>
      </p:sp>
      <p:sp>
        <p:nvSpPr>
          <p:cNvPr name="Freeform 6" id="6"/>
          <p:cNvSpPr/>
          <p:nvPr/>
        </p:nvSpPr>
        <p:spPr>
          <a:xfrm flipH="true" flipV="false" rot="0">
            <a:off x="12610840" y="6172200"/>
            <a:ext cx="5677160" cy="4114800"/>
          </a:xfrm>
          <a:custGeom>
            <a:avLst/>
            <a:gdLst/>
            <a:ahLst/>
            <a:cxnLst/>
            <a:rect r="r" b="b" t="t" l="l"/>
            <a:pathLst>
              <a:path h="4114800" w="5677160">
                <a:moveTo>
                  <a:pt x="5677160" y="0"/>
                </a:moveTo>
                <a:lnTo>
                  <a:pt x="0" y="0"/>
                </a:lnTo>
                <a:lnTo>
                  <a:pt x="0" y="4114800"/>
                </a:lnTo>
                <a:lnTo>
                  <a:pt x="5677160" y="4114800"/>
                </a:lnTo>
                <a:lnTo>
                  <a:pt x="567716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7" id="7"/>
          <p:cNvSpPr/>
          <p:nvPr/>
        </p:nvSpPr>
        <p:spPr>
          <a:xfrm flipH="false" flipV="true" rot="0">
            <a:off x="0" y="0"/>
            <a:ext cx="5677160" cy="4114800"/>
          </a:xfrm>
          <a:custGeom>
            <a:avLst/>
            <a:gdLst/>
            <a:ahLst/>
            <a:cxnLst/>
            <a:rect r="r" b="b" t="t" l="l"/>
            <a:pathLst>
              <a:path h="4114800" w="5677160">
                <a:moveTo>
                  <a:pt x="0" y="4114800"/>
                </a:moveTo>
                <a:lnTo>
                  <a:pt x="5677160" y="4114800"/>
                </a:lnTo>
                <a:lnTo>
                  <a:pt x="5677160" y="0"/>
                </a:lnTo>
                <a:lnTo>
                  <a:pt x="0" y="0"/>
                </a:lnTo>
                <a:lnTo>
                  <a:pt x="0" y="411480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TextBox 8" id="8"/>
          <p:cNvSpPr txBox="true"/>
          <p:nvPr/>
        </p:nvSpPr>
        <p:spPr>
          <a:xfrm rot="0">
            <a:off x="5677160" y="160344"/>
            <a:ext cx="7297362" cy="1028700"/>
          </a:xfrm>
          <a:prstGeom prst="rect">
            <a:avLst/>
          </a:prstGeom>
        </p:spPr>
        <p:txBody>
          <a:bodyPr anchor="t" rtlCol="false" tIns="0" lIns="0" bIns="0" rIns="0">
            <a:spAutoFit/>
          </a:bodyPr>
          <a:lstStyle/>
          <a:p>
            <a:pPr algn="ctr">
              <a:lnSpc>
                <a:spcPts val="7725"/>
              </a:lnSpc>
            </a:pPr>
            <a:r>
              <a:rPr lang="en-US" sz="7500" b="true">
                <a:solidFill>
                  <a:srgbClr val="000000"/>
                </a:solidFill>
                <a:latin typeface="Open Sans Bold"/>
                <a:ea typeface="Open Sans Bold"/>
                <a:cs typeface="Open Sans Bold"/>
                <a:sym typeface="Open Sans Bold"/>
              </a:rPr>
              <a:t>Data Collection</a:t>
            </a:r>
          </a:p>
        </p:txBody>
      </p:sp>
      <p:sp>
        <p:nvSpPr>
          <p:cNvPr name="TextBox 9" id="9"/>
          <p:cNvSpPr txBox="true"/>
          <p:nvPr/>
        </p:nvSpPr>
        <p:spPr>
          <a:xfrm rot="0">
            <a:off x="4300186" y="1990725"/>
            <a:ext cx="9687629" cy="6826885"/>
          </a:xfrm>
          <a:prstGeom prst="rect">
            <a:avLst/>
          </a:prstGeom>
        </p:spPr>
        <p:txBody>
          <a:bodyPr anchor="t" rtlCol="false" tIns="0" lIns="0" bIns="0" rIns="0">
            <a:spAutoFit/>
          </a:bodyPr>
          <a:lstStyle/>
          <a:p>
            <a:pPr algn="ctr">
              <a:lnSpc>
                <a:spcPts val="5039"/>
              </a:lnSpc>
            </a:pPr>
            <a:r>
              <a:rPr lang="en-US" sz="3599">
                <a:solidFill>
                  <a:srgbClr val="000000"/>
                </a:solidFill>
                <a:latin typeface="Open Sans"/>
                <a:ea typeface="Open Sans"/>
                <a:cs typeface="Open Sans"/>
                <a:sym typeface="Open Sans"/>
              </a:rPr>
              <a:t>Semi-structured interviews.</a:t>
            </a:r>
          </a:p>
          <a:p>
            <a:pPr algn="ctr">
              <a:lnSpc>
                <a:spcPts val="5039"/>
              </a:lnSpc>
            </a:pPr>
          </a:p>
          <a:p>
            <a:pPr algn="ctr">
              <a:lnSpc>
                <a:spcPts val="5039"/>
              </a:lnSpc>
            </a:pPr>
            <a:r>
              <a:rPr lang="en-US" sz="3599">
                <a:solidFill>
                  <a:srgbClr val="000000"/>
                </a:solidFill>
                <a:latin typeface="Open Sans"/>
                <a:ea typeface="Open Sans"/>
                <a:cs typeface="Open Sans"/>
                <a:sym typeface="Open Sans"/>
              </a:rPr>
              <a:t>6-8 participants.</a:t>
            </a:r>
          </a:p>
          <a:p>
            <a:pPr algn="ctr">
              <a:lnSpc>
                <a:spcPts val="5039"/>
              </a:lnSpc>
            </a:pPr>
          </a:p>
          <a:p>
            <a:pPr algn="ctr">
              <a:lnSpc>
                <a:spcPts val="5039"/>
              </a:lnSpc>
            </a:pPr>
            <a:r>
              <a:rPr lang="en-US" sz="3599">
                <a:solidFill>
                  <a:srgbClr val="000000"/>
                </a:solidFill>
                <a:latin typeface="Open Sans"/>
                <a:ea typeface="Open Sans"/>
                <a:cs typeface="Open Sans"/>
                <a:sym typeface="Open Sans"/>
              </a:rPr>
              <a:t>60 minutes approximately.</a:t>
            </a:r>
          </a:p>
          <a:p>
            <a:pPr algn="ctr">
              <a:lnSpc>
                <a:spcPts val="5039"/>
              </a:lnSpc>
            </a:pPr>
          </a:p>
          <a:p>
            <a:pPr algn="ctr">
              <a:lnSpc>
                <a:spcPts val="5039"/>
              </a:lnSpc>
            </a:pPr>
            <a:r>
              <a:rPr lang="en-US" sz="3599">
                <a:solidFill>
                  <a:srgbClr val="000000"/>
                </a:solidFill>
                <a:latin typeface="Open Sans"/>
                <a:ea typeface="Open Sans"/>
                <a:cs typeface="Open Sans"/>
                <a:sym typeface="Open Sans"/>
              </a:rPr>
              <a:t>Online or in person.</a:t>
            </a:r>
          </a:p>
          <a:p>
            <a:pPr algn="ctr">
              <a:lnSpc>
                <a:spcPts val="5039"/>
              </a:lnSpc>
            </a:pPr>
          </a:p>
          <a:p>
            <a:pPr algn="ctr">
              <a:lnSpc>
                <a:spcPts val="5039"/>
              </a:lnSpc>
            </a:pPr>
            <a:r>
              <a:rPr lang="en-US" sz="3599">
                <a:solidFill>
                  <a:srgbClr val="000000"/>
                </a:solidFill>
                <a:latin typeface="Open Sans"/>
                <a:ea typeface="Open Sans"/>
                <a:cs typeface="Open Sans"/>
                <a:sym typeface="Open Sans"/>
              </a:rPr>
              <a:t>Audio recorded and transcribed verbatim.</a:t>
            </a:r>
          </a:p>
          <a:p>
            <a:pPr algn="ctr">
              <a:lnSpc>
                <a:spcPts val="5039"/>
              </a:lnSpc>
            </a:pPr>
          </a:p>
          <a:p>
            <a:pPr algn="r">
              <a:lnSpc>
                <a:spcPts val="3640"/>
              </a:lnSpc>
            </a:pPr>
            <a:r>
              <a:rPr lang="en-US" sz="2600">
                <a:solidFill>
                  <a:srgbClr val="000000"/>
                </a:solidFill>
                <a:latin typeface="Open Sans"/>
                <a:ea typeface="Open Sans"/>
                <a:cs typeface="Open Sans"/>
                <a:sym typeface="Open Sans"/>
              </a:rPr>
              <a:t>(Coolican, 2018)</a:t>
            </a: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bg>
      <p:bgPr>
        <a:solidFill>
          <a:srgbClr val="F3F4F4"/>
        </a:solidFill>
      </p:bgPr>
    </p:bg>
    <p:spTree>
      <p:nvGrpSpPr>
        <p:cNvPr id="1" name=""/>
        <p:cNvGrpSpPr/>
        <p:nvPr/>
      </p:nvGrpSpPr>
      <p:grpSpPr>
        <a:xfrm>
          <a:off x="0" y="0"/>
          <a:ext cx="0" cy="0"/>
          <a:chOff x="0" y="0"/>
          <a:chExt cx="0" cy="0"/>
        </a:xfrm>
      </p:grpSpPr>
      <p:sp>
        <p:nvSpPr>
          <p:cNvPr name="Freeform 2" id="2"/>
          <p:cNvSpPr/>
          <p:nvPr/>
        </p:nvSpPr>
        <p:spPr>
          <a:xfrm flipH="false" flipV="false" rot="0">
            <a:off x="-1542567" y="6332544"/>
            <a:ext cx="6083400" cy="5530824"/>
          </a:xfrm>
          <a:custGeom>
            <a:avLst/>
            <a:gdLst/>
            <a:ahLst/>
            <a:cxnLst/>
            <a:rect r="r" b="b" t="t" l="l"/>
            <a:pathLst>
              <a:path h="5530824" w="6083400">
                <a:moveTo>
                  <a:pt x="0" y="0"/>
                </a:moveTo>
                <a:lnTo>
                  <a:pt x="6083400" y="0"/>
                </a:lnTo>
                <a:lnTo>
                  <a:pt x="6083400" y="5530824"/>
                </a:lnTo>
                <a:lnTo>
                  <a:pt x="0" y="5530824"/>
                </a:lnTo>
                <a:lnTo>
                  <a:pt x="0" y="0"/>
                </a:lnTo>
                <a:close/>
              </a:path>
            </a:pathLst>
          </a:custGeom>
          <a:blipFill>
            <a:blip r:embed="rId3"/>
            <a:stretch>
              <a:fillRect l="0" t="0" r="0" b="0"/>
            </a:stretch>
          </a:blipFill>
        </p:spPr>
      </p:sp>
      <p:sp>
        <p:nvSpPr>
          <p:cNvPr name="Freeform 3" id="3"/>
          <p:cNvSpPr/>
          <p:nvPr/>
        </p:nvSpPr>
        <p:spPr>
          <a:xfrm flipH="true" flipV="false" rot="0">
            <a:off x="658170" y="5303844"/>
            <a:ext cx="2571875" cy="4558715"/>
          </a:xfrm>
          <a:custGeom>
            <a:avLst/>
            <a:gdLst/>
            <a:ahLst/>
            <a:cxnLst/>
            <a:rect r="r" b="b" t="t" l="l"/>
            <a:pathLst>
              <a:path h="4558715" w="2571875">
                <a:moveTo>
                  <a:pt x="2571875" y="0"/>
                </a:moveTo>
                <a:lnTo>
                  <a:pt x="0" y="0"/>
                </a:lnTo>
                <a:lnTo>
                  <a:pt x="0" y="4558715"/>
                </a:lnTo>
                <a:lnTo>
                  <a:pt x="2571875" y="4558715"/>
                </a:lnTo>
                <a:lnTo>
                  <a:pt x="2571875" y="0"/>
                </a:lnTo>
                <a:close/>
              </a:path>
            </a:pathLst>
          </a:custGeom>
          <a:blipFill>
            <a:blip r:embed="rId4"/>
            <a:stretch>
              <a:fillRect l="0" t="0" r="0" b="0"/>
            </a:stretch>
          </a:blipFill>
        </p:spPr>
      </p:sp>
      <p:sp>
        <p:nvSpPr>
          <p:cNvPr name="Freeform 4" id="4"/>
          <p:cNvSpPr/>
          <p:nvPr/>
        </p:nvSpPr>
        <p:spPr>
          <a:xfrm flipH="false" flipV="false" rot="0">
            <a:off x="13747167" y="-1576368"/>
            <a:ext cx="6083400" cy="5530824"/>
          </a:xfrm>
          <a:custGeom>
            <a:avLst/>
            <a:gdLst/>
            <a:ahLst/>
            <a:cxnLst/>
            <a:rect r="r" b="b" t="t" l="l"/>
            <a:pathLst>
              <a:path h="5530824" w="6083400">
                <a:moveTo>
                  <a:pt x="0" y="0"/>
                </a:moveTo>
                <a:lnTo>
                  <a:pt x="6083400" y="0"/>
                </a:lnTo>
                <a:lnTo>
                  <a:pt x="6083400" y="5530824"/>
                </a:lnTo>
                <a:lnTo>
                  <a:pt x="0" y="5530824"/>
                </a:lnTo>
                <a:lnTo>
                  <a:pt x="0" y="0"/>
                </a:lnTo>
                <a:close/>
              </a:path>
            </a:pathLst>
          </a:custGeom>
          <a:blipFill>
            <a:blip r:embed="rId3"/>
            <a:stretch>
              <a:fillRect l="0" t="0" r="0" b="0"/>
            </a:stretch>
          </a:blipFill>
        </p:spPr>
      </p:sp>
      <p:sp>
        <p:nvSpPr>
          <p:cNvPr name="Freeform 5" id="5"/>
          <p:cNvSpPr/>
          <p:nvPr/>
        </p:nvSpPr>
        <p:spPr>
          <a:xfrm flipH="false" flipV="true" rot="0">
            <a:off x="15009154" y="565055"/>
            <a:ext cx="2571875" cy="4558715"/>
          </a:xfrm>
          <a:custGeom>
            <a:avLst/>
            <a:gdLst/>
            <a:ahLst/>
            <a:cxnLst/>
            <a:rect r="r" b="b" t="t" l="l"/>
            <a:pathLst>
              <a:path h="4558715" w="2571875">
                <a:moveTo>
                  <a:pt x="0" y="4558715"/>
                </a:moveTo>
                <a:lnTo>
                  <a:pt x="2571875" y="4558715"/>
                </a:lnTo>
                <a:lnTo>
                  <a:pt x="2571875" y="0"/>
                </a:lnTo>
                <a:lnTo>
                  <a:pt x="0" y="0"/>
                </a:lnTo>
                <a:lnTo>
                  <a:pt x="0" y="4558715"/>
                </a:lnTo>
                <a:close/>
              </a:path>
            </a:pathLst>
          </a:custGeom>
          <a:blipFill>
            <a:blip r:embed="rId4"/>
            <a:stretch>
              <a:fillRect l="0" t="0" r="0" b="0"/>
            </a:stretch>
          </a:blipFill>
        </p:spPr>
      </p:sp>
      <p:sp>
        <p:nvSpPr>
          <p:cNvPr name="Freeform 6" id="6"/>
          <p:cNvSpPr/>
          <p:nvPr/>
        </p:nvSpPr>
        <p:spPr>
          <a:xfrm flipH="true" flipV="false" rot="0">
            <a:off x="12610840" y="6172200"/>
            <a:ext cx="5677160" cy="4114800"/>
          </a:xfrm>
          <a:custGeom>
            <a:avLst/>
            <a:gdLst/>
            <a:ahLst/>
            <a:cxnLst/>
            <a:rect r="r" b="b" t="t" l="l"/>
            <a:pathLst>
              <a:path h="4114800" w="5677160">
                <a:moveTo>
                  <a:pt x="5677160" y="0"/>
                </a:moveTo>
                <a:lnTo>
                  <a:pt x="0" y="0"/>
                </a:lnTo>
                <a:lnTo>
                  <a:pt x="0" y="4114800"/>
                </a:lnTo>
                <a:lnTo>
                  <a:pt x="5677160" y="4114800"/>
                </a:lnTo>
                <a:lnTo>
                  <a:pt x="567716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7" id="7"/>
          <p:cNvSpPr/>
          <p:nvPr/>
        </p:nvSpPr>
        <p:spPr>
          <a:xfrm flipH="false" flipV="true" rot="0">
            <a:off x="0" y="0"/>
            <a:ext cx="5677160" cy="4114800"/>
          </a:xfrm>
          <a:custGeom>
            <a:avLst/>
            <a:gdLst/>
            <a:ahLst/>
            <a:cxnLst/>
            <a:rect r="r" b="b" t="t" l="l"/>
            <a:pathLst>
              <a:path h="4114800" w="5677160">
                <a:moveTo>
                  <a:pt x="0" y="4114800"/>
                </a:moveTo>
                <a:lnTo>
                  <a:pt x="5677160" y="4114800"/>
                </a:lnTo>
                <a:lnTo>
                  <a:pt x="5677160" y="0"/>
                </a:lnTo>
                <a:lnTo>
                  <a:pt x="0" y="0"/>
                </a:lnTo>
                <a:lnTo>
                  <a:pt x="0" y="411480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TextBox 8" id="8"/>
          <p:cNvSpPr txBox="true"/>
          <p:nvPr/>
        </p:nvSpPr>
        <p:spPr>
          <a:xfrm rot="0">
            <a:off x="5677160" y="160344"/>
            <a:ext cx="6933680" cy="1028700"/>
          </a:xfrm>
          <a:prstGeom prst="rect">
            <a:avLst/>
          </a:prstGeom>
        </p:spPr>
        <p:txBody>
          <a:bodyPr anchor="t" rtlCol="false" tIns="0" lIns="0" bIns="0" rIns="0">
            <a:spAutoFit/>
          </a:bodyPr>
          <a:lstStyle/>
          <a:p>
            <a:pPr algn="ctr">
              <a:lnSpc>
                <a:spcPts val="7725"/>
              </a:lnSpc>
            </a:pPr>
            <a:r>
              <a:rPr lang="en-US" sz="7500" b="true">
                <a:solidFill>
                  <a:srgbClr val="000000"/>
                </a:solidFill>
                <a:latin typeface="Open Sans Bold"/>
                <a:ea typeface="Open Sans Bold"/>
                <a:cs typeface="Open Sans Bold"/>
                <a:sym typeface="Open Sans Bold"/>
              </a:rPr>
              <a:t>Data analysis</a:t>
            </a:r>
          </a:p>
        </p:txBody>
      </p:sp>
      <p:sp>
        <p:nvSpPr>
          <p:cNvPr name="TextBox 9" id="9"/>
          <p:cNvSpPr txBox="true"/>
          <p:nvPr/>
        </p:nvSpPr>
        <p:spPr>
          <a:xfrm rot="0">
            <a:off x="3714943" y="1793240"/>
            <a:ext cx="10809314" cy="7465060"/>
          </a:xfrm>
          <a:prstGeom prst="rect">
            <a:avLst/>
          </a:prstGeom>
        </p:spPr>
        <p:txBody>
          <a:bodyPr anchor="t" rtlCol="false" tIns="0" lIns="0" bIns="0" rIns="0">
            <a:spAutoFit/>
          </a:bodyPr>
          <a:lstStyle/>
          <a:p>
            <a:pPr algn="ctr">
              <a:lnSpc>
                <a:spcPts val="5039"/>
              </a:lnSpc>
            </a:pPr>
            <a:r>
              <a:rPr lang="en-US" sz="3599">
                <a:solidFill>
                  <a:srgbClr val="000000"/>
                </a:solidFill>
                <a:latin typeface="Open Sans"/>
                <a:ea typeface="Open Sans"/>
                <a:cs typeface="Open Sans"/>
                <a:sym typeface="Open Sans"/>
              </a:rPr>
              <a:t>Interpretive Phenomenological Analysis (IPA).</a:t>
            </a:r>
          </a:p>
          <a:p>
            <a:pPr algn="ctr">
              <a:lnSpc>
                <a:spcPts val="5039"/>
              </a:lnSpc>
            </a:pPr>
          </a:p>
          <a:p>
            <a:pPr algn="ctr">
              <a:lnSpc>
                <a:spcPts val="5039"/>
              </a:lnSpc>
            </a:pPr>
            <a:r>
              <a:rPr lang="en-US" sz="3599">
                <a:solidFill>
                  <a:srgbClr val="000000"/>
                </a:solidFill>
                <a:latin typeface="Open Sans"/>
                <a:ea typeface="Open Sans"/>
                <a:cs typeface="Open Sans"/>
                <a:sym typeface="Open Sans"/>
              </a:rPr>
              <a:t>Aligns with humanistic epistamology. </a:t>
            </a:r>
          </a:p>
          <a:p>
            <a:pPr algn="ctr">
              <a:lnSpc>
                <a:spcPts val="5039"/>
              </a:lnSpc>
            </a:pPr>
          </a:p>
          <a:p>
            <a:pPr algn="ctr">
              <a:lnSpc>
                <a:spcPts val="5039"/>
              </a:lnSpc>
            </a:pPr>
            <a:r>
              <a:rPr lang="en-US" sz="3599">
                <a:solidFill>
                  <a:srgbClr val="000000"/>
                </a:solidFill>
                <a:latin typeface="Open Sans"/>
                <a:ea typeface="Open Sans"/>
                <a:cs typeface="Open Sans"/>
                <a:sym typeface="Open Sans"/>
              </a:rPr>
              <a:t>Focuses on meaning-making,</a:t>
            </a:r>
          </a:p>
          <a:p>
            <a:pPr algn="ctr">
              <a:lnSpc>
                <a:spcPts val="5039"/>
              </a:lnSpc>
            </a:pPr>
            <a:r>
              <a:rPr lang="en-US" sz="3599">
                <a:solidFill>
                  <a:srgbClr val="000000"/>
                </a:solidFill>
                <a:latin typeface="Open Sans"/>
                <a:ea typeface="Open Sans"/>
                <a:cs typeface="Open Sans"/>
                <a:sym typeface="Open Sans"/>
              </a:rPr>
              <a:t>relational tensions,</a:t>
            </a:r>
          </a:p>
          <a:p>
            <a:pPr algn="ctr">
              <a:lnSpc>
                <a:spcPts val="5039"/>
              </a:lnSpc>
            </a:pPr>
            <a:r>
              <a:rPr lang="en-US" sz="3599">
                <a:solidFill>
                  <a:srgbClr val="000000"/>
                </a:solidFill>
                <a:latin typeface="Open Sans"/>
                <a:ea typeface="Open Sans"/>
                <a:cs typeface="Open Sans"/>
                <a:sym typeface="Open Sans"/>
              </a:rPr>
              <a:t>identity and subjectivity,</a:t>
            </a:r>
          </a:p>
          <a:p>
            <a:pPr algn="ctr">
              <a:lnSpc>
                <a:spcPts val="5039"/>
              </a:lnSpc>
            </a:pPr>
            <a:r>
              <a:rPr lang="en-US" sz="3599">
                <a:solidFill>
                  <a:srgbClr val="000000"/>
                </a:solidFill>
                <a:latin typeface="Open Sans"/>
                <a:ea typeface="Open Sans"/>
                <a:cs typeface="Open Sans"/>
                <a:sym typeface="Open Sans"/>
              </a:rPr>
              <a:t>ethical and emotional negotiation.</a:t>
            </a:r>
          </a:p>
          <a:p>
            <a:pPr algn="ctr">
              <a:lnSpc>
                <a:spcPts val="5039"/>
              </a:lnSpc>
            </a:pPr>
          </a:p>
          <a:p>
            <a:pPr algn="ctr">
              <a:lnSpc>
                <a:spcPts val="5039"/>
              </a:lnSpc>
            </a:pPr>
            <a:r>
              <a:rPr lang="en-US" sz="3599">
                <a:solidFill>
                  <a:srgbClr val="000000"/>
                </a:solidFill>
                <a:latin typeface="Open Sans"/>
                <a:ea typeface="Open Sans"/>
                <a:cs typeface="Open Sans"/>
                <a:sym typeface="Open Sans"/>
              </a:rPr>
              <a:t>Involves within-case and cross-case analysis with reflexive integration.</a:t>
            </a:r>
          </a:p>
          <a:p>
            <a:pPr algn="r">
              <a:lnSpc>
                <a:spcPts val="3640"/>
              </a:lnSpc>
              <a:spcBef>
                <a:spcPct val="0"/>
              </a:spcBef>
            </a:pPr>
            <a:r>
              <a:rPr lang="en-US" sz="2600">
                <a:solidFill>
                  <a:srgbClr val="000000"/>
                </a:solidFill>
                <a:latin typeface="Open Sans"/>
                <a:ea typeface="Open Sans"/>
                <a:cs typeface="Open Sans"/>
                <a:sym typeface="Open Sans"/>
              </a:rPr>
              <a:t>(Wells and Giacco, 2025)</a:t>
            </a: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bg>
      <p:bgPr>
        <a:solidFill>
          <a:srgbClr val="F3F4F4"/>
        </a:solidFill>
      </p:bgPr>
    </p:bg>
    <p:spTree>
      <p:nvGrpSpPr>
        <p:cNvPr id="1" name=""/>
        <p:cNvGrpSpPr/>
        <p:nvPr/>
      </p:nvGrpSpPr>
      <p:grpSpPr>
        <a:xfrm>
          <a:off x="0" y="0"/>
          <a:ext cx="0" cy="0"/>
          <a:chOff x="0" y="0"/>
          <a:chExt cx="0" cy="0"/>
        </a:xfrm>
      </p:grpSpPr>
      <p:sp>
        <p:nvSpPr>
          <p:cNvPr name="Freeform 2" id="2"/>
          <p:cNvSpPr/>
          <p:nvPr/>
        </p:nvSpPr>
        <p:spPr>
          <a:xfrm flipH="false" flipV="false" rot="0">
            <a:off x="-1542567" y="6332544"/>
            <a:ext cx="6083400" cy="5530824"/>
          </a:xfrm>
          <a:custGeom>
            <a:avLst/>
            <a:gdLst/>
            <a:ahLst/>
            <a:cxnLst/>
            <a:rect r="r" b="b" t="t" l="l"/>
            <a:pathLst>
              <a:path h="5530824" w="6083400">
                <a:moveTo>
                  <a:pt x="0" y="0"/>
                </a:moveTo>
                <a:lnTo>
                  <a:pt x="6083400" y="0"/>
                </a:lnTo>
                <a:lnTo>
                  <a:pt x="6083400" y="5530824"/>
                </a:lnTo>
                <a:lnTo>
                  <a:pt x="0" y="5530824"/>
                </a:lnTo>
                <a:lnTo>
                  <a:pt x="0" y="0"/>
                </a:lnTo>
                <a:close/>
              </a:path>
            </a:pathLst>
          </a:custGeom>
          <a:blipFill>
            <a:blip r:embed="rId3"/>
            <a:stretch>
              <a:fillRect l="0" t="0" r="0" b="0"/>
            </a:stretch>
          </a:blipFill>
        </p:spPr>
      </p:sp>
      <p:sp>
        <p:nvSpPr>
          <p:cNvPr name="Freeform 3" id="3"/>
          <p:cNvSpPr/>
          <p:nvPr/>
        </p:nvSpPr>
        <p:spPr>
          <a:xfrm flipH="true" flipV="false" rot="0">
            <a:off x="658170" y="5303844"/>
            <a:ext cx="2571875" cy="4558715"/>
          </a:xfrm>
          <a:custGeom>
            <a:avLst/>
            <a:gdLst/>
            <a:ahLst/>
            <a:cxnLst/>
            <a:rect r="r" b="b" t="t" l="l"/>
            <a:pathLst>
              <a:path h="4558715" w="2571875">
                <a:moveTo>
                  <a:pt x="2571875" y="0"/>
                </a:moveTo>
                <a:lnTo>
                  <a:pt x="0" y="0"/>
                </a:lnTo>
                <a:lnTo>
                  <a:pt x="0" y="4558715"/>
                </a:lnTo>
                <a:lnTo>
                  <a:pt x="2571875" y="4558715"/>
                </a:lnTo>
                <a:lnTo>
                  <a:pt x="2571875" y="0"/>
                </a:lnTo>
                <a:close/>
              </a:path>
            </a:pathLst>
          </a:custGeom>
          <a:blipFill>
            <a:blip r:embed="rId4"/>
            <a:stretch>
              <a:fillRect l="0" t="0" r="0" b="0"/>
            </a:stretch>
          </a:blipFill>
        </p:spPr>
      </p:sp>
      <p:sp>
        <p:nvSpPr>
          <p:cNvPr name="Freeform 4" id="4"/>
          <p:cNvSpPr/>
          <p:nvPr/>
        </p:nvSpPr>
        <p:spPr>
          <a:xfrm flipH="false" flipV="false" rot="0">
            <a:off x="13747167" y="-1576368"/>
            <a:ext cx="6083400" cy="5530824"/>
          </a:xfrm>
          <a:custGeom>
            <a:avLst/>
            <a:gdLst/>
            <a:ahLst/>
            <a:cxnLst/>
            <a:rect r="r" b="b" t="t" l="l"/>
            <a:pathLst>
              <a:path h="5530824" w="6083400">
                <a:moveTo>
                  <a:pt x="0" y="0"/>
                </a:moveTo>
                <a:lnTo>
                  <a:pt x="6083400" y="0"/>
                </a:lnTo>
                <a:lnTo>
                  <a:pt x="6083400" y="5530824"/>
                </a:lnTo>
                <a:lnTo>
                  <a:pt x="0" y="5530824"/>
                </a:lnTo>
                <a:lnTo>
                  <a:pt x="0" y="0"/>
                </a:lnTo>
                <a:close/>
              </a:path>
            </a:pathLst>
          </a:custGeom>
          <a:blipFill>
            <a:blip r:embed="rId3"/>
            <a:stretch>
              <a:fillRect l="0" t="0" r="0" b="0"/>
            </a:stretch>
          </a:blipFill>
        </p:spPr>
      </p:sp>
      <p:sp>
        <p:nvSpPr>
          <p:cNvPr name="Freeform 5" id="5"/>
          <p:cNvSpPr/>
          <p:nvPr/>
        </p:nvSpPr>
        <p:spPr>
          <a:xfrm flipH="false" flipV="true" rot="0">
            <a:off x="15009154" y="565055"/>
            <a:ext cx="2571875" cy="4558715"/>
          </a:xfrm>
          <a:custGeom>
            <a:avLst/>
            <a:gdLst/>
            <a:ahLst/>
            <a:cxnLst/>
            <a:rect r="r" b="b" t="t" l="l"/>
            <a:pathLst>
              <a:path h="4558715" w="2571875">
                <a:moveTo>
                  <a:pt x="0" y="4558715"/>
                </a:moveTo>
                <a:lnTo>
                  <a:pt x="2571875" y="4558715"/>
                </a:lnTo>
                <a:lnTo>
                  <a:pt x="2571875" y="0"/>
                </a:lnTo>
                <a:lnTo>
                  <a:pt x="0" y="0"/>
                </a:lnTo>
                <a:lnTo>
                  <a:pt x="0" y="4558715"/>
                </a:lnTo>
                <a:close/>
              </a:path>
            </a:pathLst>
          </a:custGeom>
          <a:blipFill>
            <a:blip r:embed="rId4"/>
            <a:stretch>
              <a:fillRect l="0" t="0" r="0" b="0"/>
            </a:stretch>
          </a:blipFill>
        </p:spPr>
      </p:sp>
      <p:sp>
        <p:nvSpPr>
          <p:cNvPr name="Freeform 6" id="6"/>
          <p:cNvSpPr/>
          <p:nvPr/>
        </p:nvSpPr>
        <p:spPr>
          <a:xfrm flipH="true" flipV="false" rot="0">
            <a:off x="12610840" y="6172200"/>
            <a:ext cx="5677160" cy="4114800"/>
          </a:xfrm>
          <a:custGeom>
            <a:avLst/>
            <a:gdLst/>
            <a:ahLst/>
            <a:cxnLst/>
            <a:rect r="r" b="b" t="t" l="l"/>
            <a:pathLst>
              <a:path h="4114800" w="5677160">
                <a:moveTo>
                  <a:pt x="5677160" y="0"/>
                </a:moveTo>
                <a:lnTo>
                  <a:pt x="0" y="0"/>
                </a:lnTo>
                <a:lnTo>
                  <a:pt x="0" y="4114800"/>
                </a:lnTo>
                <a:lnTo>
                  <a:pt x="5677160" y="4114800"/>
                </a:lnTo>
                <a:lnTo>
                  <a:pt x="567716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7" id="7"/>
          <p:cNvSpPr/>
          <p:nvPr/>
        </p:nvSpPr>
        <p:spPr>
          <a:xfrm flipH="false" flipV="true" rot="0">
            <a:off x="0" y="0"/>
            <a:ext cx="5677160" cy="4114800"/>
          </a:xfrm>
          <a:custGeom>
            <a:avLst/>
            <a:gdLst/>
            <a:ahLst/>
            <a:cxnLst/>
            <a:rect r="r" b="b" t="t" l="l"/>
            <a:pathLst>
              <a:path h="4114800" w="5677160">
                <a:moveTo>
                  <a:pt x="0" y="4114800"/>
                </a:moveTo>
                <a:lnTo>
                  <a:pt x="5677160" y="4114800"/>
                </a:lnTo>
                <a:lnTo>
                  <a:pt x="5677160" y="0"/>
                </a:lnTo>
                <a:lnTo>
                  <a:pt x="0" y="0"/>
                </a:lnTo>
                <a:lnTo>
                  <a:pt x="0" y="411480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TextBox 8" id="8"/>
          <p:cNvSpPr txBox="true"/>
          <p:nvPr/>
        </p:nvSpPr>
        <p:spPr>
          <a:xfrm rot="0">
            <a:off x="4917191" y="160344"/>
            <a:ext cx="8453618" cy="1028700"/>
          </a:xfrm>
          <a:prstGeom prst="rect">
            <a:avLst/>
          </a:prstGeom>
        </p:spPr>
        <p:txBody>
          <a:bodyPr anchor="t" rtlCol="false" tIns="0" lIns="0" bIns="0" rIns="0">
            <a:spAutoFit/>
          </a:bodyPr>
          <a:lstStyle/>
          <a:p>
            <a:pPr algn="ctr">
              <a:lnSpc>
                <a:spcPts val="7725"/>
              </a:lnSpc>
            </a:pPr>
            <a:r>
              <a:rPr lang="en-US" sz="7500" b="true">
                <a:solidFill>
                  <a:srgbClr val="000000"/>
                </a:solidFill>
                <a:latin typeface="Open Sans Bold"/>
                <a:ea typeface="Open Sans Bold"/>
                <a:cs typeface="Open Sans Bold"/>
                <a:sym typeface="Open Sans Bold"/>
              </a:rPr>
              <a:t>Trustworthiness</a:t>
            </a:r>
          </a:p>
        </p:txBody>
      </p:sp>
      <p:sp>
        <p:nvSpPr>
          <p:cNvPr name="TextBox 9" id="9"/>
          <p:cNvSpPr txBox="true"/>
          <p:nvPr/>
        </p:nvSpPr>
        <p:spPr>
          <a:xfrm rot="0">
            <a:off x="6398580" y="2288418"/>
            <a:ext cx="5490840" cy="6088001"/>
          </a:xfrm>
          <a:prstGeom prst="rect">
            <a:avLst/>
          </a:prstGeom>
        </p:spPr>
        <p:txBody>
          <a:bodyPr anchor="t" rtlCol="false" tIns="0" lIns="0" bIns="0" rIns="0">
            <a:spAutoFit/>
          </a:bodyPr>
          <a:lstStyle/>
          <a:p>
            <a:pPr algn="l" marL="777261" indent="-388631" lvl="1">
              <a:lnSpc>
                <a:spcPts val="3708"/>
              </a:lnSpc>
              <a:buFont typeface="Arial"/>
              <a:buChar char="•"/>
            </a:pPr>
            <a:r>
              <a:rPr lang="en-US" sz="3600">
                <a:solidFill>
                  <a:srgbClr val="000000"/>
                </a:solidFill>
                <a:latin typeface="Open Sans"/>
                <a:ea typeface="Open Sans"/>
                <a:cs typeface="Open Sans"/>
                <a:sym typeface="Open Sans"/>
              </a:rPr>
              <a:t>Reflexive journaling.</a:t>
            </a:r>
          </a:p>
          <a:p>
            <a:pPr algn="l">
              <a:lnSpc>
                <a:spcPts val="3708"/>
              </a:lnSpc>
            </a:pPr>
          </a:p>
          <a:p>
            <a:pPr algn="l" marL="777261" indent="-388631" lvl="1">
              <a:lnSpc>
                <a:spcPts val="3708"/>
              </a:lnSpc>
              <a:buFont typeface="Arial"/>
              <a:buChar char="•"/>
            </a:pPr>
            <a:r>
              <a:rPr lang="en-US" sz="3600">
                <a:solidFill>
                  <a:srgbClr val="000000"/>
                </a:solidFill>
                <a:latin typeface="Open Sans"/>
                <a:ea typeface="Open Sans"/>
                <a:cs typeface="Open Sans"/>
                <a:sym typeface="Open Sans"/>
              </a:rPr>
              <a:t>Audit trail/ credability.</a:t>
            </a:r>
          </a:p>
          <a:p>
            <a:pPr algn="l">
              <a:lnSpc>
                <a:spcPts val="3708"/>
              </a:lnSpc>
            </a:pPr>
          </a:p>
          <a:p>
            <a:pPr algn="l" marL="777261" indent="-388631" lvl="1">
              <a:lnSpc>
                <a:spcPts val="3708"/>
              </a:lnSpc>
              <a:buFont typeface="Arial"/>
              <a:buChar char="•"/>
            </a:pPr>
            <a:r>
              <a:rPr lang="en-US" sz="3600">
                <a:solidFill>
                  <a:srgbClr val="000000"/>
                </a:solidFill>
                <a:latin typeface="Open Sans"/>
                <a:ea typeface="Open Sans"/>
                <a:cs typeface="Open Sans"/>
                <a:sym typeface="Open Sans"/>
              </a:rPr>
              <a:t>Peer debriefing.</a:t>
            </a:r>
          </a:p>
          <a:p>
            <a:pPr algn="l">
              <a:lnSpc>
                <a:spcPts val="3708"/>
              </a:lnSpc>
            </a:pPr>
          </a:p>
          <a:p>
            <a:pPr algn="l" marL="777261" indent="-388631" lvl="1">
              <a:lnSpc>
                <a:spcPts val="3708"/>
              </a:lnSpc>
              <a:buFont typeface="Arial"/>
              <a:buChar char="•"/>
            </a:pPr>
            <a:r>
              <a:rPr lang="en-US" sz="3600">
                <a:solidFill>
                  <a:srgbClr val="000000"/>
                </a:solidFill>
                <a:latin typeface="Open Sans"/>
                <a:ea typeface="Open Sans"/>
                <a:cs typeface="Open Sans"/>
                <a:sym typeface="Open Sans"/>
              </a:rPr>
              <a:t>Thick description.</a:t>
            </a:r>
          </a:p>
          <a:p>
            <a:pPr algn="l">
              <a:lnSpc>
                <a:spcPts val="3708"/>
              </a:lnSpc>
            </a:pPr>
          </a:p>
          <a:p>
            <a:pPr algn="l" marL="777261" indent="-388631" lvl="1">
              <a:lnSpc>
                <a:spcPts val="3708"/>
              </a:lnSpc>
              <a:buFont typeface="Arial"/>
              <a:buChar char="•"/>
            </a:pPr>
            <a:r>
              <a:rPr lang="en-US" sz="3600">
                <a:solidFill>
                  <a:srgbClr val="000000"/>
                </a:solidFill>
                <a:latin typeface="Open Sans"/>
                <a:ea typeface="Open Sans"/>
                <a:cs typeface="Open Sans"/>
                <a:sym typeface="Open Sans"/>
              </a:rPr>
              <a:t>Clear documentation of the analytical stages.</a:t>
            </a:r>
          </a:p>
          <a:p>
            <a:pPr algn="l">
              <a:lnSpc>
                <a:spcPts val="3708"/>
              </a:lnSpc>
            </a:pPr>
          </a:p>
          <a:p>
            <a:pPr algn="l" marL="777261" indent="-388631" lvl="1">
              <a:lnSpc>
                <a:spcPts val="3708"/>
              </a:lnSpc>
              <a:buFont typeface="Arial"/>
              <a:buChar char="•"/>
            </a:pPr>
            <a:r>
              <a:rPr lang="en-US" sz="3600">
                <a:solidFill>
                  <a:srgbClr val="000000"/>
                </a:solidFill>
                <a:latin typeface="Open Sans"/>
                <a:ea typeface="Open Sans"/>
                <a:cs typeface="Open Sans"/>
                <a:sym typeface="Open Sans"/>
              </a:rPr>
              <a:t>Ethical sensitivity.</a:t>
            </a:r>
          </a:p>
        </p:txBody>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bg>
      <p:bgPr>
        <a:solidFill>
          <a:srgbClr val="F3F4F4"/>
        </a:solidFill>
      </p:bgPr>
    </p:bg>
    <p:spTree>
      <p:nvGrpSpPr>
        <p:cNvPr id="1" name=""/>
        <p:cNvGrpSpPr/>
        <p:nvPr/>
      </p:nvGrpSpPr>
      <p:grpSpPr>
        <a:xfrm>
          <a:off x="0" y="0"/>
          <a:ext cx="0" cy="0"/>
          <a:chOff x="0" y="0"/>
          <a:chExt cx="0" cy="0"/>
        </a:xfrm>
      </p:grpSpPr>
      <p:sp>
        <p:nvSpPr>
          <p:cNvPr name="Freeform 2" id="2"/>
          <p:cNvSpPr/>
          <p:nvPr/>
        </p:nvSpPr>
        <p:spPr>
          <a:xfrm flipH="false" flipV="false" rot="0">
            <a:off x="-1542567" y="6332544"/>
            <a:ext cx="6083400" cy="5530824"/>
          </a:xfrm>
          <a:custGeom>
            <a:avLst/>
            <a:gdLst/>
            <a:ahLst/>
            <a:cxnLst/>
            <a:rect r="r" b="b" t="t" l="l"/>
            <a:pathLst>
              <a:path h="5530824" w="6083400">
                <a:moveTo>
                  <a:pt x="0" y="0"/>
                </a:moveTo>
                <a:lnTo>
                  <a:pt x="6083400" y="0"/>
                </a:lnTo>
                <a:lnTo>
                  <a:pt x="6083400" y="5530824"/>
                </a:lnTo>
                <a:lnTo>
                  <a:pt x="0" y="5530824"/>
                </a:lnTo>
                <a:lnTo>
                  <a:pt x="0" y="0"/>
                </a:lnTo>
                <a:close/>
              </a:path>
            </a:pathLst>
          </a:custGeom>
          <a:blipFill>
            <a:blip r:embed="rId2"/>
            <a:stretch>
              <a:fillRect l="0" t="0" r="0" b="0"/>
            </a:stretch>
          </a:blipFill>
        </p:spPr>
      </p:sp>
      <p:sp>
        <p:nvSpPr>
          <p:cNvPr name="Freeform 3" id="3"/>
          <p:cNvSpPr/>
          <p:nvPr/>
        </p:nvSpPr>
        <p:spPr>
          <a:xfrm flipH="true" flipV="false" rot="0">
            <a:off x="658170" y="5303844"/>
            <a:ext cx="2571875" cy="4558715"/>
          </a:xfrm>
          <a:custGeom>
            <a:avLst/>
            <a:gdLst/>
            <a:ahLst/>
            <a:cxnLst/>
            <a:rect r="r" b="b" t="t" l="l"/>
            <a:pathLst>
              <a:path h="4558715" w="2571875">
                <a:moveTo>
                  <a:pt x="2571875" y="0"/>
                </a:moveTo>
                <a:lnTo>
                  <a:pt x="0" y="0"/>
                </a:lnTo>
                <a:lnTo>
                  <a:pt x="0" y="4558715"/>
                </a:lnTo>
                <a:lnTo>
                  <a:pt x="2571875" y="4558715"/>
                </a:lnTo>
                <a:lnTo>
                  <a:pt x="2571875" y="0"/>
                </a:lnTo>
                <a:close/>
              </a:path>
            </a:pathLst>
          </a:custGeom>
          <a:blipFill>
            <a:blip r:embed="rId3"/>
            <a:stretch>
              <a:fillRect l="0" t="0" r="0" b="0"/>
            </a:stretch>
          </a:blipFill>
        </p:spPr>
      </p:sp>
      <p:sp>
        <p:nvSpPr>
          <p:cNvPr name="Freeform 4" id="4"/>
          <p:cNvSpPr/>
          <p:nvPr/>
        </p:nvSpPr>
        <p:spPr>
          <a:xfrm flipH="false" flipV="false" rot="0">
            <a:off x="13747167" y="-1576368"/>
            <a:ext cx="6083400" cy="5530824"/>
          </a:xfrm>
          <a:custGeom>
            <a:avLst/>
            <a:gdLst/>
            <a:ahLst/>
            <a:cxnLst/>
            <a:rect r="r" b="b" t="t" l="l"/>
            <a:pathLst>
              <a:path h="5530824" w="6083400">
                <a:moveTo>
                  <a:pt x="0" y="0"/>
                </a:moveTo>
                <a:lnTo>
                  <a:pt x="6083400" y="0"/>
                </a:lnTo>
                <a:lnTo>
                  <a:pt x="6083400" y="5530824"/>
                </a:lnTo>
                <a:lnTo>
                  <a:pt x="0" y="5530824"/>
                </a:lnTo>
                <a:lnTo>
                  <a:pt x="0" y="0"/>
                </a:lnTo>
                <a:close/>
              </a:path>
            </a:pathLst>
          </a:custGeom>
          <a:blipFill>
            <a:blip r:embed="rId2"/>
            <a:stretch>
              <a:fillRect l="0" t="0" r="0" b="0"/>
            </a:stretch>
          </a:blipFill>
        </p:spPr>
      </p:sp>
      <p:sp>
        <p:nvSpPr>
          <p:cNvPr name="Freeform 5" id="5"/>
          <p:cNvSpPr/>
          <p:nvPr/>
        </p:nvSpPr>
        <p:spPr>
          <a:xfrm flipH="false" flipV="true" rot="0">
            <a:off x="15009154" y="565055"/>
            <a:ext cx="2571875" cy="4558715"/>
          </a:xfrm>
          <a:custGeom>
            <a:avLst/>
            <a:gdLst/>
            <a:ahLst/>
            <a:cxnLst/>
            <a:rect r="r" b="b" t="t" l="l"/>
            <a:pathLst>
              <a:path h="4558715" w="2571875">
                <a:moveTo>
                  <a:pt x="0" y="4558715"/>
                </a:moveTo>
                <a:lnTo>
                  <a:pt x="2571875" y="4558715"/>
                </a:lnTo>
                <a:lnTo>
                  <a:pt x="2571875" y="0"/>
                </a:lnTo>
                <a:lnTo>
                  <a:pt x="0" y="0"/>
                </a:lnTo>
                <a:lnTo>
                  <a:pt x="0" y="4558715"/>
                </a:lnTo>
                <a:close/>
              </a:path>
            </a:pathLst>
          </a:custGeom>
          <a:blipFill>
            <a:blip r:embed="rId3"/>
            <a:stretch>
              <a:fillRect l="0" t="0" r="0" b="0"/>
            </a:stretch>
          </a:blipFill>
        </p:spPr>
      </p:sp>
      <p:sp>
        <p:nvSpPr>
          <p:cNvPr name="Freeform 6" id="6"/>
          <p:cNvSpPr/>
          <p:nvPr/>
        </p:nvSpPr>
        <p:spPr>
          <a:xfrm flipH="true" flipV="false" rot="0">
            <a:off x="12610840" y="6172200"/>
            <a:ext cx="5677160" cy="4114800"/>
          </a:xfrm>
          <a:custGeom>
            <a:avLst/>
            <a:gdLst/>
            <a:ahLst/>
            <a:cxnLst/>
            <a:rect r="r" b="b" t="t" l="l"/>
            <a:pathLst>
              <a:path h="4114800" w="5677160">
                <a:moveTo>
                  <a:pt x="5677160" y="0"/>
                </a:moveTo>
                <a:lnTo>
                  <a:pt x="0" y="0"/>
                </a:lnTo>
                <a:lnTo>
                  <a:pt x="0" y="4114800"/>
                </a:lnTo>
                <a:lnTo>
                  <a:pt x="5677160" y="4114800"/>
                </a:lnTo>
                <a:lnTo>
                  <a:pt x="567716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7" id="7"/>
          <p:cNvSpPr/>
          <p:nvPr/>
        </p:nvSpPr>
        <p:spPr>
          <a:xfrm flipH="false" flipV="true" rot="0">
            <a:off x="0" y="0"/>
            <a:ext cx="5677160" cy="4114800"/>
          </a:xfrm>
          <a:custGeom>
            <a:avLst/>
            <a:gdLst/>
            <a:ahLst/>
            <a:cxnLst/>
            <a:rect r="r" b="b" t="t" l="l"/>
            <a:pathLst>
              <a:path h="4114800" w="5677160">
                <a:moveTo>
                  <a:pt x="0" y="4114800"/>
                </a:moveTo>
                <a:lnTo>
                  <a:pt x="5677160" y="4114800"/>
                </a:lnTo>
                <a:lnTo>
                  <a:pt x="5677160" y="0"/>
                </a:lnTo>
                <a:lnTo>
                  <a:pt x="0" y="0"/>
                </a:lnTo>
                <a:lnTo>
                  <a:pt x="0" y="411480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8" id="8"/>
          <p:cNvSpPr txBox="true"/>
          <p:nvPr/>
        </p:nvSpPr>
        <p:spPr>
          <a:xfrm rot="0">
            <a:off x="4540833" y="571500"/>
            <a:ext cx="9206334" cy="1028700"/>
          </a:xfrm>
          <a:prstGeom prst="rect">
            <a:avLst/>
          </a:prstGeom>
        </p:spPr>
        <p:txBody>
          <a:bodyPr anchor="t" rtlCol="false" tIns="0" lIns="0" bIns="0" rIns="0">
            <a:spAutoFit/>
          </a:bodyPr>
          <a:lstStyle/>
          <a:p>
            <a:pPr algn="ctr">
              <a:lnSpc>
                <a:spcPts val="7725"/>
              </a:lnSpc>
            </a:pPr>
            <a:r>
              <a:rPr lang="en-US" sz="7500" b="true">
                <a:solidFill>
                  <a:srgbClr val="000000"/>
                </a:solidFill>
                <a:latin typeface="Open Sans Bold"/>
                <a:ea typeface="Open Sans Bold"/>
                <a:cs typeface="Open Sans Bold"/>
                <a:sym typeface="Open Sans Bold"/>
              </a:rPr>
              <a:t>Ethical Practice</a:t>
            </a:r>
          </a:p>
        </p:txBody>
      </p:sp>
      <p:sp>
        <p:nvSpPr>
          <p:cNvPr name="TextBox 9" id="9"/>
          <p:cNvSpPr txBox="true"/>
          <p:nvPr/>
        </p:nvSpPr>
        <p:spPr>
          <a:xfrm rot="0">
            <a:off x="1703423" y="1783345"/>
            <a:ext cx="14881153" cy="7910830"/>
          </a:xfrm>
          <a:prstGeom prst="rect">
            <a:avLst/>
          </a:prstGeom>
        </p:spPr>
        <p:txBody>
          <a:bodyPr anchor="t" rtlCol="false" tIns="0" lIns="0" bIns="0" rIns="0">
            <a:spAutoFit/>
          </a:bodyPr>
          <a:lstStyle/>
          <a:p>
            <a:pPr algn="ctr">
              <a:lnSpc>
                <a:spcPts val="3920"/>
              </a:lnSpc>
            </a:pPr>
            <a:r>
              <a:rPr lang="en-US" sz="2800">
                <a:solidFill>
                  <a:srgbClr val="000000"/>
                </a:solidFill>
                <a:latin typeface="Open Sans"/>
                <a:ea typeface="Open Sans"/>
                <a:cs typeface="Open Sans"/>
                <a:sym typeface="Open Sans"/>
              </a:rPr>
              <a:t>Anonymisation of clients, services, and locations.</a:t>
            </a:r>
          </a:p>
          <a:p>
            <a:pPr algn="ctr">
              <a:lnSpc>
                <a:spcPts val="3920"/>
              </a:lnSpc>
            </a:pPr>
          </a:p>
          <a:p>
            <a:pPr algn="ctr">
              <a:lnSpc>
                <a:spcPts val="3920"/>
              </a:lnSpc>
            </a:pPr>
            <a:r>
              <a:rPr lang="en-US" sz="2800">
                <a:solidFill>
                  <a:srgbClr val="000000"/>
                </a:solidFill>
                <a:latin typeface="Open Sans"/>
                <a:ea typeface="Open Sans"/>
                <a:cs typeface="Open Sans"/>
                <a:sym typeface="Open Sans"/>
              </a:rPr>
              <a:t>Confidentiality.</a:t>
            </a:r>
          </a:p>
          <a:p>
            <a:pPr algn="ctr">
              <a:lnSpc>
                <a:spcPts val="3920"/>
              </a:lnSpc>
            </a:pPr>
          </a:p>
          <a:p>
            <a:pPr algn="ctr">
              <a:lnSpc>
                <a:spcPts val="3920"/>
              </a:lnSpc>
            </a:pPr>
            <a:r>
              <a:rPr lang="en-US" sz="2800">
                <a:solidFill>
                  <a:srgbClr val="000000"/>
                </a:solidFill>
                <a:latin typeface="Open Sans"/>
                <a:ea typeface="Open Sans"/>
                <a:cs typeface="Open Sans"/>
                <a:sym typeface="Open Sans"/>
              </a:rPr>
              <a:t>Managing emotional safety.</a:t>
            </a:r>
          </a:p>
          <a:p>
            <a:pPr algn="ctr">
              <a:lnSpc>
                <a:spcPts val="3920"/>
              </a:lnSpc>
            </a:pPr>
            <a:r>
              <a:rPr lang="en-US" sz="2800">
                <a:solidFill>
                  <a:srgbClr val="000000"/>
                </a:solidFill>
                <a:latin typeface="Open Sans"/>
                <a:ea typeface="Open Sans"/>
                <a:cs typeface="Open Sans"/>
                <a:sym typeface="Open Sans"/>
              </a:rPr>
              <a:t>(Qualified therapists who have supervisory support)</a:t>
            </a:r>
          </a:p>
          <a:p>
            <a:pPr algn="ctr">
              <a:lnSpc>
                <a:spcPts val="3920"/>
              </a:lnSpc>
            </a:pPr>
          </a:p>
          <a:p>
            <a:pPr algn="ctr">
              <a:lnSpc>
                <a:spcPts val="3920"/>
              </a:lnSpc>
            </a:pPr>
            <a:r>
              <a:rPr lang="en-US" sz="2800">
                <a:solidFill>
                  <a:srgbClr val="000000"/>
                </a:solidFill>
                <a:latin typeface="Open Sans"/>
                <a:ea typeface="Open Sans"/>
                <a:cs typeface="Open Sans"/>
                <a:sym typeface="Open Sans"/>
              </a:rPr>
              <a:t>UWTSD Ethics Board.</a:t>
            </a:r>
          </a:p>
          <a:p>
            <a:pPr algn="ctr">
              <a:lnSpc>
                <a:spcPts val="3920"/>
              </a:lnSpc>
            </a:pPr>
          </a:p>
          <a:p>
            <a:pPr algn="ctr">
              <a:lnSpc>
                <a:spcPts val="3920"/>
              </a:lnSpc>
            </a:pPr>
            <a:r>
              <a:rPr lang="en-US" sz="2800">
                <a:solidFill>
                  <a:srgbClr val="000000"/>
                </a:solidFill>
                <a:latin typeface="Open Sans"/>
                <a:ea typeface="Open Sans"/>
                <a:cs typeface="Open Sans"/>
                <a:sym typeface="Open Sans"/>
              </a:rPr>
              <a:t>GDPR.</a:t>
            </a:r>
          </a:p>
          <a:p>
            <a:pPr algn="ctr">
              <a:lnSpc>
                <a:spcPts val="3920"/>
              </a:lnSpc>
            </a:pPr>
          </a:p>
          <a:p>
            <a:pPr algn="ctr">
              <a:lnSpc>
                <a:spcPts val="3920"/>
              </a:lnSpc>
            </a:pPr>
            <a:r>
              <a:rPr lang="en-US" sz="2800">
                <a:solidFill>
                  <a:srgbClr val="000000"/>
                </a:solidFill>
                <a:latin typeface="Open Sans"/>
                <a:ea typeface="Open Sans"/>
                <a:cs typeface="Open Sans"/>
                <a:sym typeface="Open Sans"/>
              </a:rPr>
              <a:t>Informed constent.</a:t>
            </a:r>
          </a:p>
          <a:p>
            <a:pPr algn="ctr">
              <a:lnSpc>
                <a:spcPts val="3920"/>
              </a:lnSpc>
            </a:pPr>
          </a:p>
          <a:p>
            <a:pPr algn="ctr">
              <a:lnSpc>
                <a:spcPts val="3920"/>
              </a:lnSpc>
            </a:pPr>
            <a:r>
              <a:rPr lang="en-US" sz="2800">
                <a:solidFill>
                  <a:srgbClr val="000000"/>
                </a:solidFill>
                <a:latin typeface="Open Sans"/>
                <a:ea typeface="Open Sans"/>
                <a:cs typeface="Open Sans"/>
                <a:sym typeface="Open Sans"/>
              </a:rPr>
              <a:t>Provide debrief and support information.</a:t>
            </a:r>
          </a:p>
          <a:p>
            <a:pPr algn="ctr">
              <a:lnSpc>
                <a:spcPts val="3920"/>
              </a:lnSpc>
            </a:pPr>
          </a:p>
          <a:p>
            <a:pPr algn="ctr">
              <a:lnSpc>
                <a:spcPts val="3920"/>
              </a:lnSpc>
            </a:pPr>
            <a:r>
              <a:rPr lang="en-US" sz="2800">
                <a:solidFill>
                  <a:srgbClr val="000000"/>
                </a:solidFill>
                <a:latin typeface="Open Sans"/>
                <a:ea typeface="Open Sans"/>
                <a:cs typeface="Open Sans"/>
                <a:sym typeface="Open Sans"/>
              </a:rPr>
              <a:t>Right to pause or withdraw</a:t>
            </a:r>
          </a:p>
        </p:txBody>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bg>
      <p:bgPr>
        <a:solidFill>
          <a:srgbClr val="F3F4F4"/>
        </a:solidFill>
      </p:bgPr>
    </p:bg>
    <p:spTree>
      <p:nvGrpSpPr>
        <p:cNvPr id="1" name=""/>
        <p:cNvGrpSpPr/>
        <p:nvPr/>
      </p:nvGrpSpPr>
      <p:grpSpPr>
        <a:xfrm>
          <a:off x="0" y="0"/>
          <a:ext cx="0" cy="0"/>
          <a:chOff x="0" y="0"/>
          <a:chExt cx="0" cy="0"/>
        </a:xfrm>
      </p:grpSpPr>
      <p:sp>
        <p:nvSpPr>
          <p:cNvPr name="Freeform 2" id="2"/>
          <p:cNvSpPr/>
          <p:nvPr/>
        </p:nvSpPr>
        <p:spPr>
          <a:xfrm flipH="false" flipV="false" rot="0">
            <a:off x="-1542567" y="6332544"/>
            <a:ext cx="6083400" cy="5530824"/>
          </a:xfrm>
          <a:custGeom>
            <a:avLst/>
            <a:gdLst/>
            <a:ahLst/>
            <a:cxnLst/>
            <a:rect r="r" b="b" t="t" l="l"/>
            <a:pathLst>
              <a:path h="5530824" w="6083400">
                <a:moveTo>
                  <a:pt x="0" y="0"/>
                </a:moveTo>
                <a:lnTo>
                  <a:pt x="6083400" y="0"/>
                </a:lnTo>
                <a:lnTo>
                  <a:pt x="6083400" y="5530824"/>
                </a:lnTo>
                <a:lnTo>
                  <a:pt x="0" y="5530824"/>
                </a:lnTo>
                <a:lnTo>
                  <a:pt x="0" y="0"/>
                </a:lnTo>
                <a:close/>
              </a:path>
            </a:pathLst>
          </a:custGeom>
          <a:blipFill>
            <a:blip r:embed="rId3"/>
            <a:stretch>
              <a:fillRect l="0" t="0" r="0" b="0"/>
            </a:stretch>
          </a:blipFill>
        </p:spPr>
      </p:sp>
      <p:sp>
        <p:nvSpPr>
          <p:cNvPr name="Freeform 3" id="3"/>
          <p:cNvSpPr/>
          <p:nvPr/>
        </p:nvSpPr>
        <p:spPr>
          <a:xfrm flipH="false" flipV="false" rot="0">
            <a:off x="13747167" y="-1576368"/>
            <a:ext cx="6083400" cy="5530824"/>
          </a:xfrm>
          <a:custGeom>
            <a:avLst/>
            <a:gdLst/>
            <a:ahLst/>
            <a:cxnLst/>
            <a:rect r="r" b="b" t="t" l="l"/>
            <a:pathLst>
              <a:path h="5530824" w="6083400">
                <a:moveTo>
                  <a:pt x="0" y="0"/>
                </a:moveTo>
                <a:lnTo>
                  <a:pt x="6083400" y="0"/>
                </a:lnTo>
                <a:lnTo>
                  <a:pt x="6083400" y="5530824"/>
                </a:lnTo>
                <a:lnTo>
                  <a:pt x="0" y="5530824"/>
                </a:lnTo>
                <a:lnTo>
                  <a:pt x="0" y="0"/>
                </a:lnTo>
                <a:close/>
              </a:path>
            </a:pathLst>
          </a:custGeom>
          <a:blipFill>
            <a:blip r:embed="rId3"/>
            <a:stretch>
              <a:fillRect l="0" t="0" r="0" b="0"/>
            </a:stretch>
          </a:blipFill>
        </p:spPr>
      </p:sp>
      <p:sp>
        <p:nvSpPr>
          <p:cNvPr name="Freeform 4" id="4"/>
          <p:cNvSpPr/>
          <p:nvPr/>
        </p:nvSpPr>
        <p:spPr>
          <a:xfrm flipH="true" flipV="false" rot="0">
            <a:off x="12610840" y="6172200"/>
            <a:ext cx="5677160" cy="4114800"/>
          </a:xfrm>
          <a:custGeom>
            <a:avLst/>
            <a:gdLst/>
            <a:ahLst/>
            <a:cxnLst/>
            <a:rect r="r" b="b" t="t" l="l"/>
            <a:pathLst>
              <a:path h="4114800" w="5677160">
                <a:moveTo>
                  <a:pt x="5677160" y="0"/>
                </a:moveTo>
                <a:lnTo>
                  <a:pt x="0" y="0"/>
                </a:lnTo>
                <a:lnTo>
                  <a:pt x="0" y="4114800"/>
                </a:lnTo>
                <a:lnTo>
                  <a:pt x="5677160" y="4114800"/>
                </a:lnTo>
                <a:lnTo>
                  <a:pt x="567716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5" id="5"/>
          <p:cNvSpPr/>
          <p:nvPr/>
        </p:nvSpPr>
        <p:spPr>
          <a:xfrm flipH="false" flipV="true" rot="0">
            <a:off x="0" y="0"/>
            <a:ext cx="5677160" cy="4114800"/>
          </a:xfrm>
          <a:custGeom>
            <a:avLst/>
            <a:gdLst/>
            <a:ahLst/>
            <a:cxnLst/>
            <a:rect r="r" b="b" t="t" l="l"/>
            <a:pathLst>
              <a:path h="4114800" w="5677160">
                <a:moveTo>
                  <a:pt x="0" y="4114800"/>
                </a:moveTo>
                <a:lnTo>
                  <a:pt x="5677160" y="4114800"/>
                </a:lnTo>
                <a:lnTo>
                  <a:pt x="5677160" y="0"/>
                </a:lnTo>
                <a:lnTo>
                  <a:pt x="0" y="0"/>
                </a:lnTo>
                <a:lnTo>
                  <a:pt x="0" y="411480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6" id="6"/>
          <p:cNvSpPr/>
          <p:nvPr/>
        </p:nvSpPr>
        <p:spPr>
          <a:xfrm flipH="false" flipV="false" rot="0">
            <a:off x="2981331" y="1905297"/>
            <a:ext cx="12325338" cy="6476405"/>
          </a:xfrm>
          <a:custGeom>
            <a:avLst/>
            <a:gdLst/>
            <a:ahLst/>
            <a:cxnLst/>
            <a:rect r="r" b="b" t="t" l="l"/>
            <a:pathLst>
              <a:path h="6476405" w="12325338">
                <a:moveTo>
                  <a:pt x="0" y="0"/>
                </a:moveTo>
                <a:lnTo>
                  <a:pt x="12325338" y="0"/>
                </a:lnTo>
                <a:lnTo>
                  <a:pt x="12325338" y="6476406"/>
                </a:lnTo>
                <a:lnTo>
                  <a:pt x="0" y="647640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7" id="7"/>
          <p:cNvSpPr txBox="true"/>
          <p:nvPr/>
        </p:nvSpPr>
        <p:spPr>
          <a:xfrm rot="0">
            <a:off x="3648150" y="3233773"/>
            <a:ext cx="10991700" cy="3933755"/>
          </a:xfrm>
          <a:prstGeom prst="rect">
            <a:avLst/>
          </a:prstGeom>
        </p:spPr>
        <p:txBody>
          <a:bodyPr anchor="t" rtlCol="false" tIns="0" lIns="0" bIns="0" rIns="0">
            <a:spAutoFit/>
          </a:bodyPr>
          <a:lstStyle/>
          <a:p>
            <a:pPr algn="ctr">
              <a:lnSpc>
                <a:spcPts val="7721"/>
              </a:lnSpc>
            </a:pPr>
            <a:r>
              <a:rPr lang="en-US" sz="7496" b="true">
                <a:solidFill>
                  <a:srgbClr val="000000"/>
                </a:solidFill>
                <a:latin typeface="Open Sans Bold"/>
                <a:ea typeface="Open Sans Bold"/>
                <a:cs typeface="Open Sans Bold"/>
                <a:sym typeface="Open Sans Bold"/>
              </a:rPr>
              <a:t>Is unconditional positive regard truely possible in this context?</a:t>
            </a:r>
          </a:p>
        </p:txBody>
      </p:sp>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bg>
      <p:bgPr>
        <a:solidFill>
          <a:srgbClr val="F3F4F4"/>
        </a:solidFill>
      </p:bgPr>
    </p:bg>
    <p:spTree>
      <p:nvGrpSpPr>
        <p:cNvPr id="1" name=""/>
        <p:cNvGrpSpPr/>
        <p:nvPr/>
      </p:nvGrpSpPr>
      <p:grpSpPr>
        <a:xfrm>
          <a:off x="0" y="0"/>
          <a:ext cx="0" cy="0"/>
          <a:chOff x="0" y="0"/>
          <a:chExt cx="0" cy="0"/>
        </a:xfrm>
      </p:grpSpPr>
      <p:sp>
        <p:nvSpPr>
          <p:cNvPr name="Freeform 2" id="2"/>
          <p:cNvSpPr/>
          <p:nvPr/>
        </p:nvSpPr>
        <p:spPr>
          <a:xfrm flipH="false" flipV="false" rot="0">
            <a:off x="-1542567" y="6332544"/>
            <a:ext cx="6083400" cy="5530824"/>
          </a:xfrm>
          <a:custGeom>
            <a:avLst/>
            <a:gdLst/>
            <a:ahLst/>
            <a:cxnLst/>
            <a:rect r="r" b="b" t="t" l="l"/>
            <a:pathLst>
              <a:path h="5530824" w="6083400">
                <a:moveTo>
                  <a:pt x="0" y="0"/>
                </a:moveTo>
                <a:lnTo>
                  <a:pt x="6083400" y="0"/>
                </a:lnTo>
                <a:lnTo>
                  <a:pt x="6083400" y="5530824"/>
                </a:lnTo>
                <a:lnTo>
                  <a:pt x="0" y="5530824"/>
                </a:lnTo>
                <a:lnTo>
                  <a:pt x="0" y="0"/>
                </a:lnTo>
                <a:close/>
              </a:path>
            </a:pathLst>
          </a:custGeom>
          <a:blipFill>
            <a:blip r:embed="rId2">
              <a:alphaModFix amt="19999"/>
            </a:blip>
            <a:stretch>
              <a:fillRect l="0" t="0" r="0" b="0"/>
            </a:stretch>
          </a:blipFill>
        </p:spPr>
      </p:sp>
      <p:sp>
        <p:nvSpPr>
          <p:cNvPr name="Freeform 3" id="3"/>
          <p:cNvSpPr/>
          <p:nvPr/>
        </p:nvSpPr>
        <p:spPr>
          <a:xfrm flipH="false" flipV="false" rot="0">
            <a:off x="13747167" y="-1576368"/>
            <a:ext cx="6083400" cy="5530824"/>
          </a:xfrm>
          <a:custGeom>
            <a:avLst/>
            <a:gdLst/>
            <a:ahLst/>
            <a:cxnLst/>
            <a:rect r="r" b="b" t="t" l="l"/>
            <a:pathLst>
              <a:path h="5530824" w="6083400">
                <a:moveTo>
                  <a:pt x="0" y="0"/>
                </a:moveTo>
                <a:lnTo>
                  <a:pt x="6083400" y="0"/>
                </a:lnTo>
                <a:lnTo>
                  <a:pt x="6083400" y="5530824"/>
                </a:lnTo>
                <a:lnTo>
                  <a:pt x="0" y="5530824"/>
                </a:lnTo>
                <a:lnTo>
                  <a:pt x="0" y="0"/>
                </a:lnTo>
                <a:close/>
              </a:path>
            </a:pathLst>
          </a:custGeom>
          <a:blipFill>
            <a:blip r:embed="rId2">
              <a:alphaModFix amt="19999"/>
            </a:blip>
            <a:stretch>
              <a:fillRect l="0" t="0" r="0" b="0"/>
            </a:stretch>
          </a:blipFill>
        </p:spPr>
      </p:sp>
      <p:sp>
        <p:nvSpPr>
          <p:cNvPr name="Freeform 4" id="4"/>
          <p:cNvSpPr/>
          <p:nvPr/>
        </p:nvSpPr>
        <p:spPr>
          <a:xfrm flipH="true" flipV="false" rot="0">
            <a:off x="12610840" y="6172200"/>
            <a:ext cx="5677160" cy="4114800"/>
          </a:xfrm>
          <a:custGeom>
            <a:avLst/>
            <a:gdLst/>
            <a:ahLst/>
            <a:cxnLst/>
            <a:rect r="r" b="b" t="t" l="l"/>
            <a:pathLst>
              <a:path h="4114800" w="5677160">
                <a:moveTo>
                  <a:pt x="5677160" y="0"/>
                </a:moveTo>
                <a:lnTo>
                  <a:pt x="0" y="0"/>
                </a:lnTo>
                <a:lnTo>
                  <a:pt x="0" y="4114800"/>
                </a:lnTo>
                <a:lnTo>
                  <a:pt x="5677160" y="4114800"/>
                </a:lnTo>
                <a:lnTo>
                  <a:pt x="5677160" y="0"/>
                </a:lnTo>
                <a:close/>
              </a:path>
            </a:pathLst>
          </a:custGeom>
          <a:blipFill>
            <a:blip r:embed="rId3">
              <a:alphaModFix amt="19999"/>
              <a:extLst>
                <a:ext uri="{96DAC541-7B7A-43D3-8B79-37D633B846F1}">
                  <asvg:svgBlip xmlns:asvg="http://schemas.microsoft.com/office/drawing/2016/SVG/main" r:embed="rId4"/>
                </a:ext>
              </a:extLst>
            </a:blip>
            <a:stretch>
              <a:fillRect l="0" t="0" r="0" b="0"/>
            </a:stretch>
          </a:blipFill>
        </p:spPr>
      </p:sp>
      <p:sp>
        <p:nvSpPr>
          <p:cNvPr name="Freeform 5" id="5"/>
          <p:cNvSpPr/>
          <p:nvPr/>
        </p:nvSpPr>
        <p:spPr>
          <a:xfrm flipH="false" flipV="true" rot="0">
            <a:off x="0" y="0"/>
            <a:ext cx="5677160" cy="4114800"/>
          </a:xfrm>
          <a:custGeom>
            <a:avLst/>
            <a:gdLst/>
            <a:ahLst/>
            <a:cxnLst/>
            <a:rect r="r" b="b" t="t" l="l"/>
            <a:pathLst>
              <a:path h="4114800" w="5677160">
                <a:moveTo>
                  <a:pt x="0" y="4114800"/>
                </a:moveTo>
                <a:lnTo>
                  <a:pt x="5677160" y="4114800"/>
                </a:lnTo>
                <a:lnTo>
                  <a:pt x="5677160" y="0"/>
                </a:lnTo>
                <a:lnTo>
                  <a:pt x="0" y="0"/>
                </a:lnTo>
                <a:lnTo>
                  <a:pt x="0" y="4114800"/>
                </a:lnTo>
                <a:close/>
              </a:path>
            </a:pathLst>
          </a:custGeom>
          <a:blipFill>
            <a:blip r:embed="rId3">
              <a:alphaModFix amt="19999"/>
              <a:extLst>
                <a:ext uri="{96DAC541-7B7A-43D3-8B79-37D633B846F1}">
                  <asvg:svgBlip xmlns:asvg="http://schemas.microsoft.com/office/drawing/2016/SVG/main" r:embed="rId4"/>
                </a:ext>
              </a:extLst>
            </a:blip>
            <a:stretch>
              <a:fillRect l="0" t="0" r="0" b="0"/>
            </a:stretch>
          </a:blipFill>
        </p:spPr>
      </p:sp>
      <p:sp>
        <p:nvSpPr>
          <p:cNvPr name="TextBox 6" id="6"/>
          <p:cNvSpPr txBox="true"/>
          <p:nvPr/>
        </p:nvSpPr>
        <p:spPr>
          <a:xfrm rot="0">
            <a:off x="4540833" y="160344"/>
            <a:ext cx="9206334" cy="1028700"/>
          </a:xfrm>
          <a:prstGeom prst="rect">
            <a:avLst/>
          </a:prstGeom>
        </p:spPr>
        <p:txBody>
          <a:bodyPr anchor="t" rtlCol="false" tIns="0" lIns="0" bIns="0" rIns="0">
            <a:spAutoFit/>
          </a:bodyPr>
          <a:lstStyle/>
          <a:p>
            <a:pPr algn="ctr">
              <a:lnSpc>
                <a:spcPts val="7725"/>
              </a:lnSpc>
            </a:pPr>
            <a:r>
              <a:rPr lang="en-US" sz="7500" b="true">
                <a:solidFill>
                  <a:srgbClr val="000000"/>
                </a:solidFill>
                <a:latin typeface="Open Sans Bold"/>
                <a:ea typeface="Open Sans Bold"/>
                <a:cs typeface="Open Sans Bold"/>
                <a:sym typeface="Open Sans Bold"/>
              </a:rPr>
              <a:t>References</a:t>
            </a:r>
          </a:p>
        </p:txBody>
      </p:sp>
      <p:sp>
        <p:nvSpPr>
          <p:cNvPr name="TextBox 7" id="7"/>
          <p:cNvSpPr txBox="true"/>
          <p:nvPr/>
        </p:nvSpPr>
        <p:spPr>
          <a:xfrm rot="0">
            <a:off x="354409" y="1217619"/>
            <a:ext cx="17579181" cy="8758555"/>
          </a:xfrm>
          <a:prstGeom prst="rect">
            <a:avLst/>
          </a:prstGeom>
        </p:spPr>
        <p:txBody>
          <a:bodyPr anchor="t" rtlCol="false" tIns="0" lIns="0" bIns="0" rIns="0">
            <a:spAutoFit/>
          </a:bodyPr>
          <a:lstStyle/>
          <a:p>
            <a:pPr algn="ctr">
              <a:lnSpc>
                <a:spcPts val="2060"/>
              </a:lnSpc>
            </a:pPr>
            <a:r>
              <a:rPr lang="en-US" sz="2000" b="true">
                <a:solidFill>
                  <a:srgbClr val="000000"/>
                </a:solidFill>
                <a:latin typeface="Open Sans Bold"/>
                <a:ea typeface="Open Sans Bold"/>
                <a:cs typeface="Open Sans Bold"/>
                <a:sym typeface="Open Sans Bold"/>
              </a:rPr>
              <a:t>Bhati, K.S. (2014). Effect of Client-Therapist Gender Match on the Therapeutic Relationship: An Exploratory Analysis. Psychol. Rep. 115, 565–583. https://doi.org/10.2466/21.02.PR0.115c23z1 </a:t>
            </a:r>
          </a:p>
          <a:p>
            <a:pPr algn="ctr">
              <a:lnSpc>
                <a:spcPts val="2060"/>
              </a:lnSpc>
            </a:pPr>
            <a:r>
              <a:rPr lang="en-US" sz="2000" b="true">
                <a:solidFill>
                  <a:srgbClr val="000000"/>
                </a:solidFill>
                <a:latin typeface="Open Sans Bold"/>
                <a:ea typeface="Open Sans Bold"/>
                <a:cs typeface="Open Sans Bold"/>
                <a:sym typeface="Open Sans Bold"/>
              </a:rPr>
              <a:t>Budge, S.L., Moradi, B. (2018). Attending to gender in psychotherapy: Understanding and incorporating systems of power. J. Clin. Psychol. 74, 2014–2027. https://doi.org/10.1002/jclp.22686</a:t>
            </a:r>
          </a:p>
          <a:p>
            <a:pPr algn="ctr">
              <a:lnSpc>
                <a:spcPts val="2060"/>
              </a:lnSpc>
            </a:pPr>
            <a:r>
              <a:rPr lang="en-US" sz="2000" b="true">
                <a:solidFill>
                  <a:srgbClr val="000000"/>
                </a:solidFill>
                <a:latin typeface="Open Sans Bold"/>
                <a:ea typeface="Open Sans Bold"/>
                <a:cs typeface="Open Sans Bold"/>
                <a:sym typeface="Open Sans Bold"/>
              </a:rPr>
              <a:t>Conlin, W.E., Boness, C.L. (2019). Ethical Considerations for Addressing Distorted Beliefs in Psychotherapy. Psychotherapy 56, 449–458. https://doi.org/10.1037/pst0000252</a:t>
            </a:r>
          </a:p>
          <a:p>
            <a:pPr algn="ctr">
              <a:lnSpc>
                <a:spcPts val="2060"/>
              </a:lnSpc>
            </a:pPr>
            <a:r>
              <a:rPr lang="en-US" sz="2000" b="true">
                <a:solidFill>
                  <a:srgbClr val="000000"/>
                </a:solidFill>
                <a:latin typeface="Open Sans Bold"/>
                <a:ea typeface="Open Sans Bold"/>
                <a:cs typeface="Open Sans Bold"/>
                <a:sym typeface="Open Sans Bold"/>
              </a:rPr>
              <a:t>Coolican, H. (2018). Research Methods and Statistics in Psychology (7th ed.).              Routledge. https://doi.org/10.4324/9781315201009</a:t>
            </a:r>
          </a:p>
          <a:p>
            <a:pPr algn="ctr">
              <a:lnSpc>
                <a:spcPts val="2060"/>
              </a:lnSpc>
            </a:pPr>
            <a:r>
              <a:rPr lang="en-US" sz="2000" b="true">
                <a:solidFill>
                  <a:srgbClr val="000000"/>
                </a:solidFill>
                <a:latin typeface="Open Sans Bold"/>
                <a:ea typeface="Open Sans Bold"/>
                <a:cs typeface="Open Sans Bold"/>
                <a:sym typeface="Open Sans Bold"/>
              </a:rPr>
              <a:t>Data protection Act. (2018) </a:t>
            </a:r>
            <a:r>
              <a:rPr lang="en-US" b="true" sz="2000" u="sng">
                <a:solidFill>
                  <a:srgbClr val="000000"/>
                </a:solidFill>
                <a:latin typeface="Open Sans Bold"/>
                <a:ea typeface="Open Sans Bold"/>
                <a:cs typeface="Open Sans Bold"/>
                <a:sym typeface="Open Sans Bold"/>
                <a:hlinkClick r:id="rId5" tooltip="https://www.legislation.gov.uk/ukpga/2018/12/contents"/>
              </a:rPr>
              <a:t>Data Protection Act 2018</a:t>
            </a:r>
            <a:r>
              <a:rPr lang="en-US" sz="2000" b="true">
                <a:solidFill>
                  <a:srgbClr val="000000"/>
                </a:solidFill>
                <a:latin typeface="Open Sans Bold"/>
                <a:ea typeface="Open Sans Bold"/>
                <a:cs typeface="Open Sans Bold"/>
                <a:sym typeface="Open Sans Bold"/>
              </a:rPr>
              <a:t>      </a:t>
            </a:r>
          </a:p>
          <a:p>
            <a:pPr algn="ctr">
              <a:lnSpc>
                <a:spcPts val="2060"/>
              </a:lnSpc>
            </a:pPr>
            <a:r>
              <a:rPr lang="en-US" sz="2000" b="true">
                <a:solidFill>
                  <a:srgbClr val="000000"/>
                </a:solidFill>
                <a:latin typeface="Open Sans Bold"/>
                <a:ea typeface="Open Sans Bold"/>
                <a:cs typeface="Open Sans Bold"/>
                <a:sym typeface="Open Sans Bold"/>
              </a:rPr>
              <a:t>Diverse Cymru. (2016) Cultural Competency Toolkit Promoting equality for all Hyrwyddo       cydraddoldeb i bawb. Available at: https://diversecymru.org.uk/wp              content/uploads/2021/11/Cultural-Competency Toolkit.pdf?utm_source=copilot.com.</a:t>
            </a:r>
          </a:p>
          <a:p>
            <a:pPr algn="ctr">
              <a:lnSpc>
                <a:spcPts val="2060"/>
              </a:lnSpc>
            </a:pPr>
            <a:r>
              <a:rPr lang="en-US" sz="2000" b="true">
                <a:solidFill>
                  <a:srgbClr val="000000"/>
                </a:solidFill>
                <a:latin typeface="Open Sans Bold"/>
                <a:ea typeface="Open Sans Bold"/>
                <a:cs typeface="Open Sans Bold"/>
                <a:sym typeface="Open Sans Bold"/>
              </a:rPr>
              <a:t>Equalityhumanrights.com. (2025). Mental health: Welsh Government action | EHRC. [online] Available at: https://www.equalityhumanrights.com/human-rights/human-rights-tracker/mental-health-welsh-government-action?utm_source=copilot.com [Accessed 3 May 2026].</a:t>
            </a:r>
          </a:p>
          <a:p>
            <a:pPr algn="ctr">
              <a:lnSpc>
                <a:spcPts val="2060"/>
              </a:lnSpc>
            </a:pPr>
            <a:r>
              <a:rPr lang="en-US" sz="2000" b="true">
                <a:solidFill>
                  <a:srgbClr val="000000"/>
                </a:solidFill>
                <a:latin typeface="Open Sans Bold"/>
                <a:ea typeface="Open Sans Bold"/>
                <a:cs typeface="Open Sans Bold"/>
                <a:sym typeface="Open Sans Bold"/>
              </a:rPr>
              <a:t>Gehart, D.R., Lyle, R.R. (2001). Client Experience of Gender in Therapeutic Relationships: An Interpretive Ethnography. Fam. Process 40, 443–458. https://doi.org/10.1111/j.1545-5300.2001.4040100443.x</a:t>
            </a:r>
          </a:p>
          <a:p>
            <a:pPr algn="ctr">
              <a:lnSpc>
                <a:spcPts val="2060"/>
              </a:lnSpc>
            </a:pPr>
            <a:r>
              <a:rPr lang="en-US" sz="2000" b="true">
                <a:solidFill>
                  <a:srgbClr val="000000"/>
                </a:solidFill>
                <a:latin typeface="Open Sans Bold"/>
                <a:ea typeface="Open Sans Bold"/>
                <a:cs typeface="Open Sans Bold"/>
                <a:sym typeface="Open Sans Bold"/>
              </a:rPr>
              <a:t>Kirwan, A. (2016). Female psychotherapists’ experience of working with traditional male clients.</a:t>
            </a:r>
          </a:p>
          <a:p>
            <a:pPr algn="ctr">
              <a:lnSpc>
                <a:spcPts val="2060"/>
              </a:lnSpc>
            </a:pPr>
            <a:r>
              <a:rPr lang="en-US" sz="2000" b="true">
                <a:solidFill>
                  <a:srgbClr val="000000"/>
                </a:solidFill>
                <a:latin typeface="Open Sans Bold"/>
                <a:ea typeface="Open Sans Bold"/>
                <a:cs typeface="Open Sans Bold"/>
                <a:sym typeface="Open Sans Bold"/>
              </a:rPr>
              <a:t>Morrison, T. (2025). Mixed Methods Interpretative Phenomenological Analysis: Bridging Lived Experience and Contextual Complexity. Int. J. Qual. Methods 24, 16094069251400179. https://doi.org/10.1177/16094069251400179</a:t>
            </a:r>
          </a:p>
          <a:p>
            <a:pPr algn="ctr">
              <a:lnSpc>
                <a:spcPts val="2060"/>
              </a:lnSpc>
            </a:pPr>
            <a:r>
              <a:rPr lang="en-US" sz="2000" b="true">
                <a:solidFill>
                  <a:srgbClr val="000000"/>
                </a:solidFill>
                <a:latin typeface="Open Sans Bold"/>
                <a:ea typeface="Open Sans Bold"/>
                <a:cs typeface="Open Sans Bold"/>
                <a:sym typeface="Open Sans Bold"/>
              </a:rPr>
              <a:t>Rhyno, M. (2014). Tough Guys and True Believers: Managing Authoritarian Men in the Psychotherapy Room. John M. Robertson (ed) and Gender in the Therapy Hour: Voices of Female Clinicians Working with Men. Holly Barlow Sweet (ed). Arch. Womens Ment. Health 17, 175–176. https://doi.org/10.1007/s00737-013-0395-2</a:t>
            </a:r>
          </a:p>
          <a:p>
            <a:pPr algn="ctr">
              <a:lnSpc>
                <a:spcPts val="2060"/>
              </a:lnSpc>
            </a:pPr>
            <a:r>
              <a:rPr lang="en-US" sz="2000" b="true">
                <a:solidFill>
                  <a:srgbClr val="000000"/>
                </a:solidFill>
                <a:latin typeface="Open Sans Bold"/>
                <a:ea typeface="Open Sans Bold"/>
                <a:cs typeface="Open Sans Bold"/>
                <a:sym typeface="Open Sans Bold"/>
              </a:rPr>
              <a:t>Schweitzer, E., Schaffler, Y., Probst, T., Humer, E., Pieh, C., Schigl, B. (2025). Gendered dynamics in outpatient psychotherapy: An interpretative phenomenological analysis of female patients’ and male therapists’ experiences. Psychol. Psychother. Theory Res. Pract. 98, 1064–1082. https://doi.org/10.1111/papt.70005</a:t>
            </a:r>
          </a:p>
          <a:p>
            <a:pPr algn="ctr">
              <a:lnSpc>
                <a:spcPts val="2060"/>
              </a:lnSpc>
            </a:pPr>
            <a:r>
              <a:rPr lang="en-US" sz="2000" b="true">
                <a:solidFill>
                  <a:srgbClr val="000000"/>
                </a:solidFill>
                <a:latin typeface="Open Sans Bold"/>
                <a:ea typeface="Open Sans Bold"/>
                <a:cs typeface="Open Sans Bold"/>
                <a:sym typeface="Open Sans Bold"/>
              </a:rPr>
              <a:t>Silver, K.E., Levant, R.F., Gonzalez, A. (2018). What does the psychology of men and masculinities offer the practitioner? Practical guidance for the feminist, culturally sensitive treatment of traditional men. Pract. Innov. 3, 94–106. https://doi.org/10.1037/pri0000066</a:t>
            </a:r>
          </a:p>
          <a:p>
            <a:pPr algn="ctr">
              <a:lnSpc>
                <a:spcPts val="2060"/>
              </a:lnSpc>
            </a:pPr>
            <a:r>
              <a:rPr lang="en-US" sz="2000" b="true">
                <a:solidFill>
                  <a:srgbClr val="000000"/>
                </a:solidFill>
                <a:latin typeface="Open Sans Bold"/>
                <a:ea typeface="Open Sans Bold"/>
                <a:cs typeface="Open Sans Bold"/>
                <a:sym typeface="Open Sans Bold"/>
              </a:rPr>
              <a:t>Wells, I., Giacco, D. (2025) Theoretical frameworks used to inform qualitative mental health research: a focus on positivism, interpretivism and critical realism. BJPsych Adv. 31, 299–307. https://doi.org/10.1192/bja.2024.66</a:t>
            </a:r>
          </a:p>
          <a:p>
            <a:pPr algn="ctr">
              <a:lnSpc>
                <a:spcPts val="2060"/>
              </a:lnSpc>
            </a:pPr>
            <a:r>
              <a:rPr lang="en-US" sz="2000" b="true">
                <a:solidFill>
                  <a:srgbClr val="000000"/>
                </a:solidFill>
                <a:latin typeface="Open Sans Bold"/>
                <a:ea typeface="Open Sans Bold"/>
                <a:cs typeface="Open Sans Bold"/>
                <a:sym typeface="Open Sans Bold"/>
              </a:rPr>
              <a:t>Wolf, J., Williams, E., Darby, M., Herald, J., Schultz, C. (2018). Just for Women? Feminist Multicultural Therapy with Male Clients. Sex Roles 78, 1–12. https://doi.org/10.1007/s11199-017-0819-y</a:t>
            </a:r>
          </a:p>
          <a:p>
            <a:pPr algn="ctr">
              <a:lnSpc>
                <a:spcPts val="2060"/>
              </a:lnSpc>
            </a:pPr>
            <a:r>
              <a:rPr lang="en-US" sz="2000" b="true">
                <a:solidFill>
                  <a:srgbClr val="000000"/>
                </a:solidFill>
                <a:latin typeface="Open Sans Bold"/>
                <a:ea typeface="Open Sans Bold"/>
                <a:cs typeface="Open Sans Bold"/>
                <a:sym typeface="Open Sans Bold"/>
              </a:rPr>
              <a:t>Wolfe, F. (2025). It’s not just personal: Exploring the therapist’s political role in              confronting misogyny. Fem. Psychology.              https://doi.org/10.1177/09593535251404490 </a:t>
            </a:r>
          </a:p>
          <a:p>
            <a:pPr algn="ctr">
              <a:lnSpc>
                <a:spcPts val="2060"/>
              </a:lnSpc>
              <a:spcBef>
                <a:spcPct val="0"/>
              </a:spcBef>
            </a:pPr>
            <a:r>
              <a:rPr lang="en-US" b="true" sz="2000">
                <a:solidFill>
                  <a:srgbClr val="000000"/>
                </a:solidFill>
                <a:latin typeface="Open Sans Bold"/>
                <a:ea typeface="Open Sans Bold"/>
                <a:cs typeface="Open Sans Bold"/>
                <a:sym typeface="Open Sans Bold"/>
              </a:rPr>
              <a:t>White Ribbon UK. (2025). Written evidence from White Ribbon UK [MIS0045]. </a:t>
            </a:r>
            <a:r>
              <a:rPr lang="en-US" b="true" sz="2000" u="sng">
                <a:solidFill>
                  <a:srgbClr val="000000"/>
                </a:solidFill>
                <a:latin typeface="Open Sans Bold"/>
                <a:ea typeface="Open Sans Bold"/>
                <a:cs typeface="Open Sans Bold"/>
                <a:sym typeface="Open Sans Bold"/>
                <a:hlinkClick r:id="rId6" tooltip="https://www.whiteribbon.org.uk/news/2025/12/19/widj9njcunv066nqys4qh49890w1uo"/>
              </a:rPr>
              <a:t>White Ribbon UK initial response to the Government’s Violence Against Women and      Girls strategy  — White Ribbon UK</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DAHHs4_7jwY</dc:identifier>
  <dcterms:modified xsi:type="dcterms:W3CDTF">2011-08-01T06:04:30Z</dcterms:modified>
  <cp:revision>1</cp:revision>
  <dc:title>Navigating Misogyny</dc:title>
</cp:coreProperties>
</file>