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6"/>
  </p:notesMasterIdLst>
  <p:handoutMasterIdLst>
    <p:handoutMasterId r:id="rId47"/>
  </p:handoutMasterIdLst>
  <p:sldIdLst>
    <p:sldId id="277" r:id="rId2"/>
    <p:sldId id="27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5" r:id="rId16"/>
    <p:sldId id="276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98" r:id="rId36"/>
    <p:sldId id="299" r:id="rId37"/>
    <p:sldId id="300" r:id="rId38"/>
    <p:sldId id="301" r:id="rId39"/>
    <p:sldId id="304" r:id="rId40"/>
    <p:sldId id="305" r:id="rId41"/>
    <p:sldId id="307" r:id="rId42"/>
    <p:sldId id="308" r:id="rId43"/>
    <p:sldId id="309" r:id="rId44"/>
    <p:sldId id="310" r:id="rId4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78" autoAdjust="0"/>
  </p:normalViewPr>
  <p:slideViewPr>
    <p:cSldViewPr>
      <p:cViewPr>
        <p:scale>
          <a:sx n="110" d="100"/>
          <a:sy n="110" d="100"/>
        </p:scale>
        <p:origin x="504" y="3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3B2677-E0B9-425F-BC86-A620D827FE3A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434B52-50F5-46F0-A450-BC7C90623E72}">
      <dgm:prSet phldrT="[Text]"/>
      <dgm:spPr/>
      <dgm:t>
        <a:bodyPr/>
        <a:lstStyle/>
        <a:p>
          <a:pPr algn="ctr"/>
          <a:r>
            <a:rPr lang="en-US" dirty="0"/>
            <a:t>The product</a:t>
          </a:r>
        </a:p>
      </dgm:t>
    </dgm:pt>
    <dgm:pt modelId="{22A26CAD-70FA-4342-9219-2DD2FF1D0DCA}" type="par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CAE1FCB9-D5CC-407F-AAC8-FC00E4FC708B}" type="sib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79C25FE0-F990-4B71-9EB9-CA8138BB397B}">
      <dgm:prSet phldrT="[Text]"/>
      <dgm:spPr/>
      <dgm:t>
        <a:bodyPr/>
        <a:lstStyle/>
        <a:p>
          <a:pPr algn="ctr"/>
          <a:r>
            <a:rPr lang="en-US" dirty="0"/>
            <a:t>Direct labour</a:t>
          </a:r>
        </a:p>
      </dgm:t>
    </dgm:pt>
    <dgm:pt modelId="{35DD8A06-65D8-43C9-B774-6F2622ADC22C}" type="par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948E92A-EC8D-4BDE-A3DC-45E36F69F876}" type="sib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5712196-2FDE-4E1C-986A-3269BA36719C}">
      <dgm:prSet phldrT="[Text]" custT="1"/>
      <dgm:spPr/>
      <dgm:t>
        <a:bodyPr/>
        <a:lstStyle/>
        <a:p>
          <a:pPr algn="ctr"/>
          <a:r>
            <a:rPr lang="en-US" sz="1400" dirty="0"/>
            <a:t>Manufacturing</a:t>
          </a:r>
          <a:r>
            <a:rPr lang="en-US" sz="1600" dirty="0"/>
            <a:t> </a:t>
          </a:r>
          <a:r>
            <a:rPr lang="en-US" sz="2000" dirty="0"/>
            <a:t>overhead</a:t>
          </a:r>
          <a:endParaRPr lang="en-US" sz="1600" dirty="0"/>
        </a:p>
      </dgm:t>
    </dgm:pt>
    <dgm:pt modelId="{671E7443-9323-4189-B88A-10FD0FA2A51F}" type="par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3BD0F3EA-4B14-4B49-83E4-60C64E4A7721}" type="sib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68544D0E-5849-48D0-B285-BBF96F00FFAC}">
      <dgm:prSet phldrT="[Text]"/>
      <dgm:spPr/>
      <dgm:t>
        <a:bodyPr/>
        <a:lstStyle/>
        <a:p>
          <a:pPr algn="ctr"/>
          <a:r>
            <a:rPr lang="en-US" dirty="0"/>
            <a:t>Direct materials</a:t>
          </a:r>
        </a:p>
      </dgm:t>
    </dgm:pt>
    <dgm:pt modelId="{8FEA0ABA-DC00-4F1C-BB8F-46A6B5125CAF}" type="par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56D5E44-2ADC-437F-B7CF-17ADE562E59F}" type="sib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245A292-CBCF-4E45-930F-2BFCC6650294}" type="pres">
      <dgm:prSet presAssocID="{103B2677-E0B9-425F-BC86-A620D827FE3A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F8A0F469-3D02-4B8B-9E61-EF42C5F773C0}" type="pres">
      <dgm:prSet presAssocID="{34434B52-50F5-46F0-A450-BC7C90623E72}" presName="centerShape" presStyleLbl="node0" presStyleIdx="0" presStyleCnt="1"/>
      <dgm:spPr/>
    </dgm:pt>
    <dgm:pt modelId="{7B8A099F-8D8E-499C-9A82-9DDD41F84305}" type="pres">
      <dgm:prSet presAssocID="{35DD8A06-65D8-43C9-B774-6F2622ADC22C}" presName="Name9" presStyleLbl="parChTrans1D2" presStyleIdx="0" presStyleCnt="3"/>
      <dgm:spPr/>
    </dgm:pt>
    <dgm:pt modelId="{1659C3FA-B681-4096-971B-5F8325036CD1}" type="pres">
      <dgm:prSet presAssocID="{35DD8A06-65D8-43C9-B774-6F2622ADC22C}" presName="connTx" presStyleLbl="parChTrans1D2" presStyleIdx="0" presStyleCnt="3"/>
      <dgm:spPr/>
    </dgm:pt>
    <dgm:pt modelId="{630F64DC-5345-4E82-9BAD-0B06E28A23F2}" type="pres">
      <dgm:prSet presAssocID="{79C25FE0-F990-4B71-9EB9-CA8138BB397B}" presName="node" presStyleLbl="node1" presStyleIdx="0" presStyleCnt="3">
        <dgm:presLayoutVars>
          <dgm:bulletEnabled val="1"/>
        </dgm:presLayoutVars>
      </dgm:prSet>
      <dgm:spPr/>
    </dgm:pt>
    <dgm:pt modelId="{29B10A46-1CE9-4D9F-AD77-5AC72ADB38B5}" type="pres">
      <dgm:prSet presAssocID="{671E7443-9323-4189-B88A-10FD0FA2A51F}" presName="Name9" presStyleLbl="parChTrans1D2" presStyleIdx="1" presStyleCnt="3"/>
      <dgm:spPr/>
    </dgm:pt>
    <dgm:pt modelId="{ED7EDB1D-B9EF-4FFA-8655-4E62EDEF3115}" type="pres">
      <dgm:prSet presAssocID="{671E7443-9323-4189-B88A-10FD0FA2A51F}" presName="connTx" presStyleLbl="parChTrans1D2" presStyleIdx="1" presStyleCnt="3"/>
      <dgm:spPr/>
    </dgm:pt>
    <dgm:pt modelId="{FA98858B-38F1-4096-8D64-50A645CBE1CC}" type="pres">
      <dgm:prSet presAssocID="{85712196-2FDE-4E1C-986A-3269BA36719C}" presName="node" presStyleLbl="node1" presStyleIdx="1" presStyleCnt="3">
        <dgm:presLayoutVars>
          <dgm:bulletEnabled val="1"/>
        </dgm:presLayoutVars>
      </dgm:prSet>
      <dgm:spPr/>
    </dgm:pt>
    <dgm:pt modelId="{FB3D77BB-9CD7-4618-9365-5A5A5B5267B7}" type="pres">
      <dgm:prSet presAssocID="{8FEA0ABA-DC00-4F1C-BB8F-46A6B5125CAF}" presName="Name9" presStyleLbl="parChTrans1D2" presStyleIdx="2" presStyleCnt="3"/>
      <dgm:spPr/>
    </dgm:pt>
    <dgm:pt modelId="{EFB03C3A-EA6C-4BAC-8ADC-8ACF6004B043}" type="pres">
      <dgm:prSet presAssocID="{8FEA0ABA-DC00-4F1C-BB8F-46A6B5125CAF}" presName="connTx" presStyleLbl="parChTrans1D2" presStyleIdx="2" presStyleCnt="3"/>
      <dgm:spPr/>
    </dgm:pt>
    <dgm:pt modelId="{E6F72779-BE2C-4E77-8BD1-CFE511ABFCF6}" type="pres">
      <dgm:prSet presAssocID="{68544D0E-5849-48D0-B285-BBF96F00FF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982290D-EE40-431F-90E6-171E8060060D}" srcId="{34434B52-50F5-46F0-A450-BC7C90623E72}" destId="{79C25FE0-F990-4B71-9EB9-CA8138BB397B}" srcOrd="0" destOrd="0" parTransId="{35DD8A06-65D8-43C9-B774-6F2622ADC22C}" sibTransId="{8948E92A-EC8D-4BDE-A3DC-45E36F69F876}"/>
    <dgm:cxn modelId="{AB138116-A6D1-4259-BF4E-CB8B311B81FF}" srcId="{34434B52-50F5-46F0-A450-BC7C90623E72}" destId="{85712196-2FDE-4E1C-986A-3269BA36719C}" srcOrd="1" destOrd="0" parTransId="{671E7443-9323-4189-B88A-10FD0FA2A51F}" sibTransId="{3BD0F3EA-4B14-4B49-83E4-60C64E4A7721}"/>
    <dgm:cxn modelId="{E623932E-4AF7-487F-A5B7-E1D00F707CC4}" type="presOf" srcId="{85712196-2FDE-4E1C-986A-3269BA36719C}" destId="{FA98858B-38F1-4096-8D64-50A645CBE1CC}" srcOrd="0" destOrd="0" presId="urn:microsoft.com/office/officeart/2005/8/layout/radial1"/>
    <dgm:cxn modelId="{AA22C338-5582-4C81-A047-8FF2D258F040}" type="presOf" srcId="{34434B52-50F5-46F0-A450-BC7C90623E72}" destId="{F8A0F469-3D02-4B8B-9E61-EF42C5F773C0}" srcOrd="0" destOrd="0" presId="urn:microsoft.com/office/officeart/2005/8/layout/radial1"/>
    <dgm:cxn modelId="{F582CD4B-750F-445A-9062-1C74572FE6B7}" type="presOf" srcId="{8FEA0ABA-DC00-4F1C-BB8F-46A6B5125CAF}" destId="{EFB03C3A-EA6C-4BAC-8ADC-8ACF6004B043}" srcOrd="1" destOrd="0" presId="urn:microsoft.com/office/officeart/2005/8/layout/radial1"/>
    <dgm:cxn modelId="{67B8D264-6CF7-469A-AD98-F961E216A8EC}" srcId="{34434B52-50F5-46F0-A450-BC7C90623E72}" destId="{68544D0E-5849-48D0-B285-BBF96F00FFAC}" srcOrd="2" destOrd="0" parTransId="{8FEA0ABA-DC00-4F1C-BB8F-46A6B5125CAF}" sibTransId="{F56D5E44-2ADC-437F-B7CF-17ADE562E59F}"/>
    <dgm:cxn modelId="{D48BE86E-E0BE-4FDA-88BA-CBB96EF67421}" type="presOf" srcId="{68544D0E-5849-48D0-B285-BBF96F00FFAC}" destId="{E6F72779-BE2C-4E77-8BD1-CFE511ABFCF6}" srcOrd="0" destOrd="0" presId="urn:microsoft.com/office/officeart/2005/8/layout/radial1"/>
    <dgm:cxn modelId="{B0DA797A-2ADE-4EB7-A522-75A02F0FA627}" type="presOf" srcId="{103B2677-E0B9-425F-BC86-A620D827FE3A}" destId="{F245A292-CBCF-4E45-930F-2BFCC6650294}" srcOrd="0" destOrd="0" presId="urn:microsoft.com/office/officeart/2005/8/layout/radial1"/>
    <dgm:cxn modelId="{8FAF2881-8621-48E8-80E2-1E2131A45DA3}" type="presOf" srcId="{671E7443-9323-4189-B88A-10FD0FA2A51F}" destId="{29B10A46-1CE9-4D9F-AD77-5AC72ADB38B5}" srcOrd="0" destOrd="0" presId="urn:microsoft.com/office/officeart/2005/8/layout/radial1"/>
    <dgm:cxn modelId="{10A58A85-89EC-4F62-92DD-54496CC1336A}" type="presOf" srcId="{35DD8A06-65D8-43C9-B774-6F2622ADC22C}" destId="{1659C3FA-B681-4096-971B-5F8325036CD1}" srcOrd="1" destOrd="0" presId="urn:microsoft.com/office/officeart/2005/8/layout/radial1"/>
    <dgm:cxn modelId="{F49E0F94-CE73-4AC1-92CB-59E0FD1F8503}" srcId="{103B2677-E0B9-425F-BC86-A620D827FE3A}" destId="{34434B52-50F5-46F0-A450-BC7C90623E72}" srcOrd="0" destOrd="0" parTransId="{22A26CAD-70FA-4342-9219-2DD2FF1D0DCA}" sibTransId="{CAE1FCB9-D5CC-407F-AAC8-FC00E4FC708B}"/>
    <dgm:cxn modelId="{89996B9D-9779-49FC-BDF7-F559C9D94548}" type="presOf" srcId="{79C25FE0-F990-4B71-9EB9-CA8138BB397B}" destId="{630F64DC-5345-4E82-9BAD-0B06E28A23F2}" srcOrd="0" destOrd="0" presId="urn:microsoft.com/office/officeart/2005/8/layout/radial1"/>
    <dgm:cxn modelId="{758E20A8-6A45-44B6-AC37-FE45A898EB2C}" type="presOf" srcId="{35DD8A06-65D8-43C9-B774-6F2622ADC22C}" destId="{7B8A099F-8D8E-499C-9A82-9DDD41F84305}" srcOrd="0" destOrd="0" presId="urn:microsoft.com/office/officeart/2005/8/layout/radial1"/>
    <dgm:cxn modelId="{A195C6B2-6B1C-4813-B1F8-FE4D3F61F98E}" type="presOf" srcId="{8FEA0ABA-DC00-4F1C-BB8F-46A6B5125CAF}" destId="{FB3D77BB-9CD7-4618-9365-5A5A5B5267B7}" srcOrd="0" destOrd="0" presId="urn:microsoft.com/office/officeart/2005/8/layout/radial1"/>
    <dgm:cxn modelId="{3730FAD2-57B8-4D1F-A260-7886645E882E}" type="presOf" srcId="{671E7443-9323-4189-B88A-10FD0FA2A51F}" destId="{ED7EDB1D-B9EF-4FFA-8655-4E62EDEF3115}" srcOrd="1" destOrd="0" presId="urn:microsoft.com/office/officeart/2005/8/layout/radial1"/>
    <dgm:cxn modelId="{20C4FFDD-9AB9-447D-929F-46ABB5AD48B0}" type="presParOf" srcId="{F245A292-CBCF-4E45-930F-2BFCC6650294}" destId="{F8A0F469-3D02-4B8B-9E61-EF42C5F773C0}" srcOrd="0" destOrd="0" presId="urn:microsoft.com/office/officeart/2005/8/layout/radial1"/>
    <dgm:cxn modelId="{B1EA0798-C333-46A5-8C50-B8A7008E4795}" type="presParOf" srcId="{F245A292-CBCF-4E45-930F-2BFCC6650294}" destId="{7B8A099F-8D8E-499C-9A82-9DDD41F84305}" srcOrd="1" destOrd="0" presId="urn:microsoft.com/office/officeart/2005/8/layout/radial1"/>
    <dgm:cxn modelId="{AE8E3F8B-DAD1-4D1B-AB14-F200565DB586}" type="presParOf" srcId="{7B8A099F-8D8E-499C-9A82-9DDD41F84305}" destId="{1659C3FA-B681-4096-971B-5F8325036CD1}" srcOrd="0" destOrd="0" presId="urn:microsoft.com/office/officeart/2005/8/layout/radial1"/>
    <dgm:cxn modelId="{E10C9097-3FBC-4F71-8492-CE7392609E92}" type="presParOf" srcId="{F245A292-CBCF-4E45-930F-2BFCC6650294}" destId="{630F64DC-5345-4E82-9BAD-0B06E28A23F2}" srcOrd="2" destOrd="0" presId="urn:microsoft.com/office/officeart/2005/8/layout/radial1"/>
    <dgm:cxn modelId="{1A7A2A63-C122-4E82-976D-5290D43CC3ED}" type="presParOf" srcId="{F245A292-CBCF-4E45-930F-2BFCC6650294}" destId="{29B10A46-1CE9-4D9F-AD77-5AC72ADB38B5}" srcOrd="3" destOrd="0" presId="urn:microsoft.com/office/officeart/2005/8/layout/radial1"/>
    <dgm:cxn modelId="{81F0388E-09D2-4315-AD25-6EFE7A56DF03}" type="presParOf" srcId="{29B10A46-1CE9-4D9F-AD77-5AC72ADB38B5}" destId="{ED7EDB1D-B9EF-4FFA-8655-4E62EDEF3115}" srcOrd="0" destOrd="0" presId="urn:microsoft.com/office/officeart/2005/8/layout/radial1"/>
    <dgm:cxn modelId="{3CF7B765-0C87-44FE-BDEB-E58FC39BF51C}" type="presParOf" srcId="{F245A292-CBCF-4E45-930F-2BFCC6650294}" destId="{FA98858B-38F1-4096-8D64-50A645CBE1CC}" srcOrd="4" destOrd="0" presId="urn:microsoft.com/office/officeart/2005/8/layout/radial1"/>
    <dgm:cxn modelId="{0B653506-D14A-48F6-B7E8-AA9F032ABBC0}" type="presParOf" srcId="{F245A292-CBCF-4E45-930F-2BFCC6650294}" destId="{FB3D77BB-9CD7-4618-9365-5A5A5B5267B7}" srcOrd="5" destOrd="0" presId="urn:microsoft.com/office/officeart/2005/8/layout/radial1"/>
    <dgm:cxn modelId="{7C14F68A-07B4-40C1-A7C6-488FABE84ECD}" type="presParOf" srcId="{FB3D77BB-9CD7-4618-9365-5A5A5B5267B7}" destId="{EFB03C3A-EA6C-4BAC-8ADC-8ACF6004B043}" srcOrd="0" destOrd="0" presId="urn:microsoft.com/office/officeart/2005/8/layout/radial1"/>
    <dgm:cxn modelId="{D712358B-3B59-47C7-AC30-5CE866282200}" type="presParOf" srcId="{F245A292-CBCF-4E45-930F-2BFCC6650294}" destId="{E6F72779-BE2C-4E77-8BD1-CFE511ABFCF6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0F469-3D02-4B8B-9E61-EF42C5F773C0}">
      <dsp:nvSpPr>
        <dsp:cNvPr id="0" name=""/>
        <dsp:cNvSpPr/>
      </dsp:nvSpPr>
      <dsp:spPr>
        <a:xfrm>
          <a:off x="3136516" y="2046005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product</a:t>
          </a:r>
        </a:p>
      </dsp:txBody>
      <dsp:txXfrm>
        <a:off x="3364567" y="2274056"/>
        <a:ext cx="1101130" cy="1101130"/>
      </dsp:txXfrm>
    </dsp:sp>
    <dsp:sp modelId="{7B8A099F-8D8E-499C-9A82-9DDD41F84305}">
      <dsp:nvSpPr>
        <dsp:cNvPr id="0" name=""/>
        <dsp:cNvSpPr/>
      </dsp:nvSpPr>
      <dsp:spPr>
        <a:xfrm rot="16200000">
          <a:off x="3680433" y="1793406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3398" y="1799570"/>
        <a:ext cx="23469" cy="23469"/>
      </dsp:txXfrm>
    </dsp:sp>
    <dsp:sp modelId="{630F64DC-5345-4E82-9BAD-0B06E28A23F2}">
      <dsp:nvSpPr>
        <dsp:cNvPr id="0" name=""/>
        <dsp:cNvSpPr/>
      </dsp:nvSpPr>
      <dsp:spPr>
        <a:xfrm>
          <a:off x="3136516" y="19373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labour</a:t>
          </a:r>
        </a:p>
      </dsp:txBody>
      <dsp:txXfrm>
        <a:off x="3364567" y="247424"/>
        <a:ext cx="1101130" cy="1101130"/>
      </dsp:txXfrm>
    </dsp:sp>
    <dsp:sp modelId="{29B10A46-1CE9-4D9F-AD77-5AC72ADB38B5}">
      <dsp:nvSpPr>
        <dsp:cNvPr id="0" name=""/>
        <dsp:cNvSpPr/>
      </dsp:nvSpPr>
      <dsp:spPr>
        <a:xfrm rot="1800000">
          <a:off x="4557990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0955" y="3319544"/>
        <a:ext cx="23469" cy="23469"/>
      </dsp:txXfrm>
    </dsp:sp>
    <dsp:sp modelId="{FA98858B-38F1-4096-8D64-50A645CBE1CC}">
      <dsp:nvSpPr>
        <dsp:cNvPr id="0" name=""/>
        <dsp:cNvSpPr/>
      </dsp:nvSpPr>
      <dsp:spPr>
        <a:xfrm>
          <a:off x="489163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Manufacturing</a:t>
          </a:r>
          <a:r>
            <a:rPr lang="en-US" sz="1600" kern="1200" dirty="0"/>
            <a:t> </a:t>
          </a:r>
          <a:r>
            <a:rPr lang="en-US" sz="2000" kern="1200" dirty="0"/>
            <a:t>overhead</a:t>
          </a:r>
          <a:endParaRPr lang="en-US" sz="1600" kern="1200" dirty="0"/>
        </a:p>
      </dsp:txBody>
      <dsp:txXfrm>
        <a:off x="5119682" y="3287372"/>
        <a:ext cx="1101130" cy="1101130"/>
      </dsp:txXfrm>
    </dsp:sp>
    <dsp:sp modelId="{FB3D77BB-9CD7-4618-9365-5A5A5B5267B7}">
      <dsp:nvSpPr>
        <dsp:cNvPr id="0" name=""/>
        <dsp:cNvSpPr/>
      </dsp:nvSpPr>
      <dsp:spPr>
        <a:xfrm rot="9000000">
          <a:off x="2802875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25840" y="3319544"/>
        <a:ext cx="23469" cy="23469"/>
      </dsp:txXfrm>
    </dsp:sp>
    <dsp:sp modelId="{E6F72779-BE2C-4E77-8BD1-CFE511ABFCF6}">
      <dsp:nvSpPr>
        <dsp:cNvPr id="0" name=""/>
        <dsp:cNvSpPr/>
      </dsp:nvSpPr>
      <dsp:spPr>
        <a:xfrm>
          <a:off x="138140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materials</a:t>
          </a:r>
        </a:p>
      </dsp:txBody>
      <dsp:txXfrm>
        <a:off x="1609452" y="3287372"/>
        <a:ext cx="1101130" cy="1101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99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1.e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3.e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4.e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5.e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6.emf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2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chemeClr val="accent2"/>
                </a:solidFill>
              </a:rPr>
              <a:t>An introduction to cost terms, concepts and classifications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12D13-7EF2-3D47-813C-4BA3C10048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745549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Identify each of the three basic cost elements involved in the manufacture of a product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Distinguish between product cost and period cost and give examples of each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Classify costs according to their nature and behaviour </a:t>
            </a:r>
          </a:p>
          <a:p>
            <a:r>
              <a:rPr lang="en-GB" sz="2400" dirty="0">
                <a:solidFill>
                  <a:schemeClr val="tx2"/>
                </a:solidFill>
              </a:rPr>
              <a:t>Identify and give examples of Variable costs and fixed costs</a:t>
            </a:r>
          </a:p>
          <a:p>
            <a:r>
              <a:rPr lang="en-GB" sz="2400" dirty="0">
                <a:solidFill>
                  <a:schemeClr val="tx2"/>
                </a:solidFill>
              </a:rPr>
              <a:t>Define costs used in making decisions: differential costs, opportunity costs and sunk costs.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8247832" cy="822960"/>
          </a:xfrm>
        </p:spPr>
        <p:txBody>
          <a:bodyPr/>
          <a:lstStyle/>
          <a:p>
            <a:r>
              <a:rPr lang="en-US" dirty="0"/>
              <a:t>Comparing Merchandising and Manufacturing Activities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3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8546" y="1793560"/>
            <a:ext cx="4993356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Merchandisers: Primark, Tesco,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your own business if you have one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finished goods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finished goods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6080" y="1793560"/>
            <a:ext cx="3159519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Manufacturers: cotton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Linen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raw materials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raw materials</a:t>
            </a:r>
          </a:p>
        </p:txBody>
      </p:sp>
    </p:spTree>
    <p:extLst>
      <p:ext uri="{BB962C8B-B14F-4D97-AF65-F5344CB8AC3E}">
        <p14:creationId xmlns:p14="http://schemas.microsoft.com/office/powerpoint/2010/main" val="311237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B490F-3EB6-4F7C-9A95-B7BC3AEA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Cost Concepts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6C3B8-46AF-46B2-B548-F0E4BAAB3E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075055"/>
            <a:ext cx="11164366" cy="4586193"/>
          </a:xfrm>
        </p:spPr>
        <p:txBody>
          <a:bodyPr/>
          <a:lstStyle/>
          <a:p>
            <a:r>
              <a:rPr lang="en-GB" sz="2800" dirty="0"/>
              <a:t>Our focus changes from financial statement costs to product costs:</a:t>
            </a:r>
          </a:p>
          <a:p>
            <a:endParaRPr lang="en-GB" sz="2800" dirty="0"/>
          </a:p>
          <a:p>
            <a:pPr algn="ctr"/>
            <a:r>
              <a:rPr lang="en-GB" sz="2800" b="1" dirty="0"/>
              <a:t>Financial Accounting</a:t>
            </a:r>
          </a:p>
          <a:p>
            <a:pPr algn="ctr"/>
            <a:r>
              <a:rPr lang="en-GB" sz="2800" dirty="0"/>
              <a:t>Cost is a measure of resources used or given up to achieve a stated purpose.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b="1" dirty="0"/>
              <a:t>Management Accounting</a:t>
            </a:r>
          </a:p>
          <a:p>
            <a:pPr algn="ctr"/>
            <a:r>
              <a:rPr lang="en-GB" sz="2800" dirty="0"/>
              <a:t>Product costs are the costs a company assigns to units produced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6ACCC9-D5D0-4E43-B279-B0C95016AE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CC68D-A7F1-4FDC-96DC-73A34D62E8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89755B40-1D93-479C-B8C3-7AD1AF50C031}"/>
              </a:ext>
            </a:extLst>
          </p:cNvPr>
          <p:cNvSpPr/>
          <p:nvPr/>
        </p:nvSpPr>
        <p:spPr>
          <a:xfrm>
            <a:off x="5823625" y="3933056"/>
            <a:ext cx="544749" cy="680936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774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6F017-D5D6-4535-AC7A-FFF3D35D6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74" y="140630"/>
            <a:ext cx="9300353" cy="822960"/>
          </a:xfrm>
        </p:spPr>
        <p:txBody>
          <a:bodyPr/>
          <a:lstStyle/>
          <a:p>
            <a:r>
              <a:rPr lang="en-GB" sz="4000" dirty="0"/>
              <a:t>Manufacturing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2D5E13-9A02-422D-A78B-D1BEB93E82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D159-F90E-46CA-82E6-8D97EE781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FE0EFAD-AC0A-4055-BFA7-08808B9F8C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9523595"/>
              </p:ext>
            </p:extLst>
          </p:nvPr>
        </p:nvGraphicFramePr>
        <p:xfrm>
          <a:off x="2730230" y="953313"/>
          <a:ext cx="7830266" cy="4635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6762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AE8BF-B656-4FD1-834A-6E5447D17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692" y="256944"/>
            <a:ext cx="9300353" cy="822960"/>
          </a:xfrm>
        </p:spPr>
        <p:txBody>
          <a:bodyPr/>
          <a:lstStyle/>
          <a:p>
            <a:r>
              <a:rPr lang="en-GB" dirty="0"/>
              <a:t>Direct Materials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D10CF-F77A-4AC4-9E0A-B3BAB076C00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5400" y="1079904"/>
            <a:ext cx="11161240" cy="4297660"/>
          </a:xfrm>
        </p:spPr>
        <p:txBody>
          <a:bodyPr/>
          <a:lstStyle/>
          <a:p>
            <a:r>
              <a:rPr lang="en-GB" dirty="0"/>
              <a:t>Those materials that become an integral part of the product and that can be conveniently traced directly to it.</a:t>
            </a:r>
          </a:p>
          <a:p>
            <a:r>
              <a:rPr lang="en-GB" dirty="0"/>
              <a:t>Example: a radio installed in a car</a:t>
            </a:r>
          </a:p>
          <a:p>
            <a:r>
              <a:rPr lang="en-GB" b="1" dirty="0"/>
              <a:t>Direct Labour</a:t>
            </a:r>
          </a:p>
          <a:p>
            <a:r>
              <a:rPr lang="en-GB" dirty="0"/>
              <a:t>Those labour costs that can be easily traced to individual units of product.</a:t>
            </a:r>
          </a:p>
          <a:p>
            <a:r>
              <a:rPr lang="en-GB" dirty="0"/>
              <a:t>Example: Wages paid to car assembly workers.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61BB40-8198-4431-9323-F28FA9B60F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6F4C-CE23-40E9-8C1B-D29342C22F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201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520BB-88FB-4903-BEBD-F180134B9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 Labour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5539FC-906D-4F0B-9095-D2740D6AD53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Those labour costs that can be easily traced to individual units of product.</a:t>
            </a:r>
          </a:p>
          <a:p>
            <a:endParaRPr lang="en-GB" dirty="0"/>
          </a:p>
          <a:p>
            <a:r>
              <a:rPr lang="en-GB" dirty="0"/>
              <a:t>Example: Wages paid to car assembly workers.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F1E710-411D-412F-92C7-5F803A3A40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221EC-2246-48B2-8942-2B877E724D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764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1CCB0-FE44-49C6-9AF2-1A08FAF81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48" y="168045"/>
            <a:ext cx="9300353" cy="822960"/>
          </a:xfrm>
        </p:spPr>
        <p:txBody>
          <a:bodyPr/>
          <a:lstStyle/>
          <a:p>
            <a:r>
              <a:rPr lang="en-GB" sz="4000" dirty="0"/>
              <a:t>Manufacturing Overhead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C9D3-D8DF-4134-89D7-3F415EC84FF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3392" y="836712"/>
            <a:ext cx="11219851" cy="4707890"/>
          </a:xfrm>
        </p:spPr>
        <p:txBody>
          <a:bodyPr/>
          <a:lstStyle/>
          <a:p>
            <a:r>
              <a:rPr lang="en-GB" sz="2800" dirty="0"/>
              <a:t>Manufacturing costs that cannot be traced directly to specific units produced.</a:t>
            </a:r>
          </a:p>
          <a:p>
            <a:r>
              <a:rPr lang="en-GB" sz="2800" dirty="0"/>
              <a:t>Examples: </a:t>
            </a:r>
            <a:r>
              <a:rPr lang="en-GB" sz="2800" b="1" dirty="0"/>
              <a:t>indirect labour </a:t>
            </a:r>
            <a:r>
              <a:rPr lang="en-GB" sz="2800" dirty="0"/>
              <a:t>and </a:t>
            </a:r>
            <a:r>
              <a:rPr lang="en-GB" sz="2800" b="1" dirty="0"/>
              <a:t>indirect materials</a:t>
            </a:r>
            <a:endParaRPr lang="en-GB" sz="2800" dirty="0"/>
          </a:p>
          <a:p>
            <a:r>
              <a:rPr lang="en-GB" sz="2800" dirty="0"/>
              <a:t>Indirect labour: wages paid to employees who are not directly involved in production work. </a:t>
            </a:r>
          </a:p>
          <a:p>
            <a:r>
              <a:rPr lang="en-GB" sz="2800" dirty="0"/>
              <a:t>Examples: maintenance workers, cleaners and security guards.</a:t>
            </a:r>
          </a:p>
          <a:p>
            <a:r>
              <a:rPr lang="en-GB" sz="2800" dirty="0"/>
              <a:t>Indirect materials: materials used to support the production process.</a:t>
            </a:r>
          </a:p>
          <a:p>
            <a:r>
              <a:rPr lang="en-GB" sz="2800" dirty="0"/>
              <a:t>Examples: lubricants and cleaning supplies used in the car assembly plant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400685-B077-44A5-898D-B23BDB4B3A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642AD-B481-4000-812E-A21277CA4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391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21787-A336-4C1F-AEDB-645EF7921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of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BA2775-0CD8-4897-81B4-82F8AF3343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1709" y="833623"/>
            <a:ext cx="10428867" cy="4707890"/>
          </a:xfrm>
        </p:spPr>
        <p:txBody>
          <a:bodyPr/>
          <a:lstStyle/>
          <a:p>
            <a:r>
              <a:rPr lang="en-GB" dirty="0"/>
              <a:t>Manufacturing costs are often combined as follows:</a:t>
            </a:r>
          </a:p>
          <a:p>
            <a:r>
              <a:rPr lang="en-GB" dirty="0">
                <a:hlinkClick r:id="rId2"/>
              </a:rPr>
              <a:t>Watch this explainer video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94B4E7-77C7-4B01-96BE-413CFAD27B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6C42E-873F-4D81-9CA0-3ACBDB95F3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878DB4C7-0333-4025-B89B-5DE9A9CEA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263" y="2099779"/>
            <a:ext cx="1541462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Materials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DD073A31-960F-4F3A-A575-9FCD7A65B4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880" y="2099779"/>
            <a:ext cx="1454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81C1C45B-8A73-4B61-BB9F-AB32405CB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8185" y="2099779"/>
            <a:ext cx="2216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Manufacturing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Overhead</a:t>
            </a:r>
          </a:p>
        </p:txBody>
      </p:sp>
      <p:sp>
        <p:nvSpPr>
          <p:cNvPr id="9" name="Line 10">
            <a:extLst>
              <a:ext uri="{FF2B5EF4-FFF2-40B4-BE49-F238E27FC236}">
                <a16:creationId xmlns:a16="http://schemas.microsoft.com/office/drawing/2014/main" id="{AFD8878A-F140-47E6-AF7C-AD078B01FA4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6994" y="3422196"/>
            <a:ext cx="2717800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23FD6F1B-EB50-41F1-B974-47DEA60794A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45401" y="3429000"/>
            <a:ext cx="2905125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2">
            <a:extLst>
              <a:ext uri="{FF2B5EF4-FFF2-40B4-BE49-F238E27FC236}">
                <a16:creationId xmlns:a16="http://schemas.microsoft.com/office/drawing/2014/main" id="{3E5F22FC-6A8A-4497-AA76-EAE7A02B2E5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3422196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3">
            <a:extLst>
              <a:ext uri="{FF2B5EF4-FFF2-40B4-BE49-F238E27FC236}">
                <a16:creationId xmlns:a16="http://schemas.microsoft.com/office/drawing/2014/main" id="{DFC87E4C-280D-4E80-A9B2-62212336ACD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97963" y="3429000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14">
            <a:extLst>
              <a:ext uri="{FF2B5EF4-FFF2-40B4-BE49-F238E27FC236}">
                <a16:creationId xmlns:a16="http://schemas.microsoft.com/office/drawing/2014/main" id="{BE699527-6A33-4F90-8C9C-4FEA3DB4D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2195" y="4085715"/>
            <a:ext cx="1454150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Prime</a:t>
            </a:r>
            <a:br>
              <a:rPr lang="en-US" altLang="zh-CN" sz="24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C3961446-43AD-4056-908D-AC18AE0E9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6632" y="4085715"/>
            <a:ext cx="1782762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Conversion</a:t>
            </a:r>
            <a:br>
              <a:rPr lang="en-US" altLang="zh-CN" sz="24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B046D4E-DA5D-B64E-BA64-DCA2587C062D}"/>
              </a:ext>
            </a:extLst>
          </p:cNvPr>
          <p:cNvCxnSpPr>
            <a:cxnSpLocks/>
            <a:stCxn id="14" idx="3"/>
            <a:endCxn id="17" idx="1"/>
          </p:cNvCxnSpPr>
          <p:nvPr/>
        </p:nvCxnSpPr>
        <p:spPr>
          <a:xfrm>
            <a:off x="8529394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C4CC1F-A25B-0449-9411-0C9F52B6A1E6}"/>
              </a:ext>
            </a:extLst>
          </p:cNvPr>
          <p:cNvSpPr/>
          <p:nvPr/>
        </p:nvSpPr>
        <p:spPr>
          <a:xfrm>
            <a:off x="9624392" y="429831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Generates the final product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69FFD38-555D-5642-BC5F-32F134FDB20A}"/>
              </a:ext>
            </a:extLst>
          </p:cNvPr>
          <p:cNvCxnSpPr>
            <a:cxnSpLocks/>
            <a:stCxn id="13" idx="1"/>
          </p:cNvCxnSpPr>
          <p:nvPr/>
        </p:nvCxnSpPr>
        <p:spPr>
          <a:xfrm flipH="1">
            <a:off x="2277197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8FED3B54-4F6F-DE4E-9E60-5B4B03161741}"/>
              </a:ext>
            </a:extLst>
          </p:cNvPr>
          <p:cNvSpPr/>
          <p:nvPr/>
        </p:nvSpPr>
        <p:spPr>
          <a:xfrm>
            <a:off x="621013" y="4120002"/>
            <a:ext cx="1586979" cy="822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Direct costs excluding fixed costs</a:t>
            </a:r>
          </a:p>
        </p:txBody>
      </p:sp>
    </p:spTree>
    <p:extLst>
      <p:ext uri="{BB962C8B-B14F-4D97-AF65-F5344CB8AC3E}">
        <p14:creationId xmlns:p14="http://schemas.microsoft.com/office/powerpoint/2010/main" val="1650993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B5394-6FA7-455E-AFCC-7FD2F333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Nonmanufacturing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7102E-6ABF-4747-AD42-C25075286B1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Marketing or selling costs</a:t>
            </a:r>
          </a:p>
          <a:p>
            <a:r>
              <a:rPr lang="en-GB" dirty="0"/>
              <a:t>Costs necessary to get the order and deliver the product.</a:t>
            </a:r>
          </a:p>
          <a:p>
            <a:r>
              <a:rPr lang="en-GB" dirty="0"/>
              <a:t>Administrative costs</a:t>
            </a:r>
          </a:p>
          <a:p>
            <a:r>
              <a:rPr lang="en-GB" dirty="0"/>
              <a:t>All executive, organizational and clerical costs.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AA760-7BC9-4EB3-88F8-7C4FD830EA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55265-626F-4675-934F-6A394CE379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810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A9A6-A617-42A9-82FA-95FF3646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versus Period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ABEF9F-B5C2-4434-A95A-9FC32780CD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495DC-451E-449D-94F4-10DEF4F36F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E519372-CBC9-4AC9-A211-CAD7B29395E0}"/>
              </a:ext>
            </a:extLst>
          </p:cNvPr>
          <p:cNvSpPr txBox="1">
            <a:spLocks noChangeArrowheads="1"/>
          </p:cNvSpPr>
          <p:nvPr/>
        </p:nvSpPr>
        <p:spPr>
          <a:xfrm>
            <a:off x="983435" y="1029209"/>
            <a:ext cx="5027637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600" dirty="0">
                <a:ea typeface="SimSun" pitchFamily="2" charset="-122"/>
              </a:rPr>
              <a:t>   </a:t>
            </a: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Product costs </a:t>
            </a:r>
            <a:r>
              <a:rPr lang="en-US" altLang="zh-CN" dirty="0">
                <a:ea typeface="SimSun" pitchFamily="2" charset="-122"/>
              </a:rPr>
              <a:t>include direct materials, direct labour, and manufacturing overhead</a:t>
            </a:r>
            <a:r>
              <a:rPr lang="en-US" altLang="zh-CN" sz="2600" dirty="0">
                <a:ea typeface="SimSun" pitchFamily="2" charset="-122"/>
              </a:rPr>
              <a:t>.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E03BB66A-B6B3-494D-80A1-65BCE0765E5F}"/>
              </a:ext>
            </a:extLst>
          </p:cNvPr>
          <p:cNvSpPr txBox="1">
            <a:spLocks noChangeArrowheads="1"/>
          </p:cNvSpPr>
          <p:nvPr/>
        </p:nvSpPr>
        <p:spPr>
          <a:xfrm>
            <a:off x="6009892" y="1029209"/>
            <a:ext cx="5801145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Period costs </a:t>
            </a:r>
            <a:r>
              <a:rPr lang="en-US" altLang="zh-CN" dirty="0">
                <a:ea typeface="SimSun" pitchFamily="2" charset="-122"/>
              </a:rPr>
              <a:t>are not included in product costs. They are expensed on the statement of profit or loss.</a:t>
            </a:r>
          </a:p>
        </p:txBody>
      </p:sp>
      <p:grpSp>
        <p:nvGrpSpPr>
          <p:cNvPr id="11" name="Group 7">
            <a:extLst>
              <a:ext uri="{FF2B5EF4-FFF2-40B4-BE49-F238E27FC236}">
                <a16:creationId xmlns:a16="http://schemas.microsoft.com/office/drawing/2014/main" id="{704D2806-C3B0-49F3-82D0-DEB63FDDB485}"/>
              </a:ext>
            </a:extLst>
          </p:cNvPr>
          <p:cNvGrpSpPr>
            <a:grpSpLocks/>
          </p:cNvGrpSpPr>
          <p:nvPr/>
        </p:nvGrpSpPr>
        <p:grpSpPr bwMode="auto">
          <a:xfrm>
            <a:off x="2409031" y="3136900"/>
            <a:ext cx="1219200" cy="584200"/>
            <a:chOff x="816" y="2592"/>
            <a:chExt cx="768" cy="432"/>
          </a:xfrm>
        </p:grpSpPr>
        <p:sp>
          <p:nvSpPr>
            <p:cNvPr id="12" name="Line 5">
              <a:extLst>
                <a:ext uri="{FF2B5EF4-FFF2-40B4-BE49-F238E27FC236}">
                  <a16:creationId xmlns:a16="http://schemas.microsoft.com/office/drawing/2014/main" id="{0C045223-D489-4B6A-AF03-E7CBC7FD308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6">
              <a:extLst>
                <a:ext uri="{FF2B5EF4-FFF2-40B4-BE49-F238E27FC236}">
                  <a16:creationId xmlns:a16="http://schemas.microsoft.com/office/drawing/2014/main" id="{C4A4B136-1E62-4F12-975A-FDEE92CA13D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" name="Text Box 8">
            <a:extLst>
              <a:ext uri="{FF2B5EF4-FFF2-40B4-BE49-F238E27FC236}">
                <a16:creationId xmlns:a16="http://schemas.microsoft.com/office/drawing/2014/main" id="{D549F44B-67F3-4216-9527-01B214979B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4594" y="2769935"/>
            <a:ext cx="1108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Inventory</a:t>
            </a:r>
          </a:p>
        </p:txBody>
      </p:sp>
      <p:sp>
        <p:nvSpPr>
          <p:cNvPr id="15" name="Line 10">
            <a:extLst>
              <a:ext uri="{FF2B5EF4-FFF2-40B4-BE49-F238E27FC236}">
                <a16:creationId xmlns:a16="http://schemas.microsoft.com/office/drawing/2014/main" id="{6A3D83D8-A247-471E-943F-99AD539B76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3762" y="3136900"/>
            <a:ext cx="16414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Line 11">
            <a:extLst>
              <a:ext uri="{FF2B5EF4-FFF2-40B4-BE49-F238E27FC236}">
                <a16:creationId xmlns:a16="http://schemas.microsoft.com/office/drawing/2014/main" id="{4378962C-F735-4C38-84F2-CAE20C28567E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3872" y="3158331"/>
            <a:ext cx="0" cy="541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Text Box 12">
            <a:extLst>
              <a:ext uri="{FF2B5EF4-FFF2-40B4-BE49-F238E27FC236}">
                <a16:creationId xmlns:a16="http://schemas.microsoft.com/office/drawing/2014/main" id="{048D940C-50C1-456D-8E0E-CA78E3E382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3762" y="2782253"/>
            <a:ext cx="17383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b="1" dirty="0">
                <a:latin typeface="Arial" panose="020B0604020202020204" pitchFamily="34" charset="0"/>
                <a:ea typeface="SimSun" panose="02010600030101010101" pitchFamily="2" charset="-122"/>
              </a:rPr>
              <a:t>Cost of Good Sold</a:t>
            </a:r>
          </a:p>
        </p:txBody>
      </p:sp>
      <p:sp>
        <p:nvSpPr>
          <p:cNvPr id="18" name="Text Box 13">
            <a:extLst>
              <a:ext uri="{FF2B5EF4-FFF2-40B4-BE49-F238E27FC236}">
                <a16:creationId xmlns:a16="http://schemas.microsoft.com/office/drawing/2014/main" id="{1584127F-D7C4-446C-AF84-33BEB2397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2776" y="4164012"/>
            <a:ext cx="22907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financial position</a:t>
            </a:r>
          </a:p>
        </p:txBody>
      </p:sp>
      <p:sp>
        <p:nvSpPr>
          <p:cNvPr id="19" name="Text Box 14">
            <a:extLst>
              <a:ext uri="{FF2B5EF4-FFF2-40B4-BE49-F238E27FC236}">
                <a16:creationId xmlns:a16="http://schemas.microsoft.com/office/drawing/2014/main" id="{B1428832-3C68-4752-A92A-296096C4E1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0907" y="4178354"/>
            <a:ext cx="19192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0" name="Line 15">
            <a:extLst>
              <a:ext uri="{FF2B5EF4-FFF2-40B4-BE49-F238E27FC236}">
                <a16:creationId xmlns:a16="http://schemas.microsoft.com/office/drawing/2014/main" id="{E8E907C7-B532-4A80-A47E-A2F30E3EB0E9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4048" y="3446236"/>
            <a:ext cx="12954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" name="Text Box 16">
            <a:extLst>
              <a:ext uri="{FF2B5EF4-FFF2-40B4-BE49-F238E27FC236}">
                <a16:creationId xmlns:a16="http://schemas.microsoft.com/office/drawing/2014/main" id="{E543EEEF-B8F6-4826-9CF0-FD90A2B54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6001" y="3496084"/>
            <a:ext cx="617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solidFill>
                  <a:schemeClr val="accent2"/>
                </a:solidFill>
                <a:ea typeface="SimSun" panose="02010600030101010101" pitchFamily="2" charset="-122"/>
              </a:rPr>
              <a:t>Sale</a:t>
            </a:r>
          </a:p>
        </p:txBody>
      </p:sp>
      <p:sp>
        <p:nvSpPr>
          <p:cNvPr id="22" name="Line 17">
            <a:extLst>
              <a:ext uri="{FF2B5EF4-FFF2-40B4-BE49-F238E27FC236}">
                <a16:creationId xmlns:a16="http://schemas.microsoft.com/office/drawing/2014/main" id="{B9C6E285-CF09-4A2E-8F12-369C996908DD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8631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18">
            <a:extLst>
              <a:ext uri="{FF2B5EF4-FFF2-40B4-BE49-F238E27FC236}">
                <a16:creationId xmlns:a16="http://schemas.microsoft.com/office/drawing/2014/main" id="{CDF3362D-4CDC-4FFC-AB80-D51473BCB0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7047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" name="Group 19">
            <a:extLst>
              <a:ext uri="{FF2B5EF4-FFF2-40B4-BE49-F238E27FC236}">
                <a16:creationId xmlns:a16="http://schemas.microsoft.com/office/drawing/2014/main" id="{6C061784-F3C0-4D48-979F-D783FC4B3E60}"/>
              </a:ext>
            </a:extLst>
          </p:cNvPr>
          <p:cNvGrpSpPr>
            <a:grpSpLocks/>
          </p:cNvGrpSpPr>
          <p:nvPr/>
        </p:nvGrpSpPr>
        <p:grpSpPr bwMode="auto">
          <a:xfrm>
            <a:off x="7561723" y="3146834"/>
            <a:ext cx="1219200" cy="685800"/>
            <a:chOff x="816" y="2592"/>
            <a:chExt cx="768" cy="432"/>
          </a:xfrm>
        </p:grpSpPr>
        <p:sp>
          <p:nvSpPr>
            <p:cNvPr id="25" name="Line 20">
              <a:extLst>
                <a:ext uri="{FF2B5EF4-FFF2-40B4-BE49-F238E27FC236}">
                  <a16:creationId xmlns:a16="http://schemas.microsoft.com/office/drawing/2014/main" id="{21309266-CC53-4D0C-9D4B-BE23045C2E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Line 21">
              <a:extLst>
                <a:ext uri="{FF2B5EF4-FFF2-40B4-BE49-F238E27FC236}">
                  <a16:creationId xmlns:a16="http://schemas.microsoft.com/office/drawing/2014/main" id="{737143BE-E484-448F-B65A-7189EC90C0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" name="Text Box 22">
            <a:extLst>
              <a:ext uri="{FF2B5EF4-FFF2-40B4-BE49-F238E27FC236}">
                <a16:creationId xmlns:a16="http://schemas.microsoft.com/office/drawing/2014/main" id="{BB6312AE-A6CB-4BD4-B5E3-2D16C5343E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529" y="2750503"/>
            <a:ext cx="10175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Expense</a:t>
            </a:r>
          </a:p>
        </p:txBody>
      </p:sp>
      <p:sp>
        <p:nvSpPr>
          <p:cNvPr id="28" name="Text Box 23">
            <a:extLst>
              <a:ext uri="{FF2B5EF4-FFF2-40B4-BE49-F238E27FC236}">
                <a16:creationId xmlns:a16="http://schemas.microsoft.com/office/drawing/2014/main" id="{F1C0D8C3-2731-4E36-986F-3DCBBDFBF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1011" y="4301440"/>
            <a:ext cx="174783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9" name="Line 24">
            <a:extLst>
              <a:ext uri="{FF2B5EF4-FFF2-40B4-BE49-F238E27FC236}">
                <a16:creationId xmlns:a16="http://schemas.microsoft.com/office/drawing/2014/main" id="{FD0536AC-88C3-4DC4-8EED-74A5F28CC08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0437" y="39370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183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79ECC-D5CC-4E43-9983-92C4CBE41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Statement of Financial Position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416108-4F2C-48AF-8C5B-80469BFA5A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4E0CC1-C22D-4E73-A5C2-439B7BA386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54D5676D-A536-4361-89B1-794E13434856}"/>
              </a:ext>
            </a:extLst>
          </p:cNvPr>
          <p:cNvSpPr txBox="1">
            <a:spLocks noChangeArrowheads="1"/>
          </p:cNvSpPr>
          <p:nvPr/>
        </p:nvSpPr>
        <p:spPr>
          <a:xfrm>
            <a:off x="1415480" y="1091068"/>
            <a:ext cx="4645175" cy="4559300"/>
          </a:xfrm>
          <a:prstGeom prst="rect">
            <a:avLst/>
          </a:prstGeom>
          <a:noFill/>
          <a:ln w="12699" cap="flat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endParaRPr lang="en-US" altLang="zh-CN" sz="2400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Merchandiser: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endParaRPr lang="en-US" altLang="zh-CN" sz="2400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Current Assets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Cash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Accounts Receivable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Prepaid Expenses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Merchandise Inventory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38148C6-5571-4C01-B9F3-7F8D3DEF7F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60654" y="1091068"/>
            <a:ext cx="4499841" cy="4559300"/>
          </a:xfrm>
          <a:prstGeom prst="rect">
            <a:avLst/>
          </a:prstGeom>
          <a:noFill/>
          <a:ln w="12699">
            <a:solidFill>
              <a:srgbClr val="0000CC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endParaRPr lang="en-GB" altLang="zh-CN" sz="2400" dirty="0"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Manufacturer: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  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Current Assets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Cash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Accounts Receivable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Prepaid Expenses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Inventory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Raw Materials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Work in Progress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Finished Goods</a:t>
            </a:r>
          </a:p>
        </p:txBody>
      </p:sp>
    </p:spTree>
    <p:extLst>
      <p:ext uri="{BB962C8B-B14F-4D97-AF65-F5344CB8AC3E}">
        <p14:creationId xmlns:p14="http://schemas.microsoft.com/office/powerpoint/2010/main" val="1242633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FAD8B-D457-4B2F-BA9B-67BFB8C57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293" y="32048"/>
            <a:ext cx="9300353" cy="822960"/>
          </a:xfrm>
        </p:spPr>
        <p:txBody>
          <a:bodyPr/>
          <a:lstStyle/>
          <a:p>
            <a:r>
              <a:rPr lang="en-GB" sz="4000" dirty="0"/>
              <a:t>Statement of Financial Position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92D213-B8DF-466F-9D3B-4546DE3F5B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A9AF9A-E530-44F8-AF15-151A32AF27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4" name="Rectangle 2">
            <a:extLst>
              <a:ext uri="{FF2B5EF4-FFF2-40B4-BE49-F238E27FC236}">
                <a16:creationId xmlns:a16="http://schemas.microsoft.com/office/drawing/2014/main" id="{F037CD2F-ECE7-4022-969C-6F1D6C55464C}"/>
              </a:ext>
            </a:extLst>
          </p:cNvPr>
          <p:cNvSpPr txBox="1">
            <a:spLocks noChangeArrowheads="1"/>
          </p:cNvSpPr>
          <p:nvPr/>
        </p:nvSpPr>
        <p:spPr>
          <a:xfrm>
            <a:off x="1271464" y="813577"/>
            <a:ext cx="4732542" cy="4721030"/>
          </a:xfrm>
          <a:prstGeom prst="rect">
            <a:avLst/>
          </a:prstGeom>
          <a:noFill/>
          <a:ln w="12699" cap="flat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Merchandiser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Current Assets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Cash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Accounts Receivable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Prepaid Expenses</a:t>
            </a:r>
          </a:p>
          <a:p>
            <a:pPr marL="1588" lvl="1" indent="0">
              <a:lnSpc>
                <a:spcPct val="80000"/>
              </a:lnSpc>
              <a:spcBef>
                <a:spcPct val="40000"/>
              </a:spcBef>
              <a:buNone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This is what the seller has in their financial statements</a:t>
            </a:r>
            <a:endParaRPr lang="en-US" altLang="zh-CN" sz="24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5" name="Rectangle 3">
            <a:extLst>
              <a:ext uri="{FF2B5EF4-FFF2-40B4-BE49-F238E27FC236}">
                <a16:creationId xmlns:a16="http://schemas.microsoft.com/office/drawing/2014/main" id="{9BCBE08A-14C4-4EFE-B5DB-0437807C3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31346" y="783651"/>
            <a:ext cx="4861198" cy="4750955"/>
          </a:xfrm>
          <a:prstGeom prst="rect">
            <a:avLst/>
          </a:prstGeom>
          <a:noFill/>
          <a:ln w="12699">
            <a:solidFill>
              <a:srgbClr val="0000CC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Manufacturer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Current Assets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Cash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Accounts Receivable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Prepaid Expenses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Inventory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Raw Materials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Work in Progress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US" altLang="zh-CN" sz="20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Finished Goods</a:t>
            </a:r>
            <a:endParaRPr lang="en-US" altLang="zh-CN" sz="2000" dirty="0">
              <a:solidFill>
                <a:schemeClr val="accent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</p:txBody>
      </p:sp>
      <p:sp>
        <p:nvSpPr>
          <p:cNvPr id="27" name="Rectangle 5">
            <a:extLst>
              <a:ext uri="{FF2B5EF4-FFF2-40B4-BE49-F238E27FC236}">
                <a16:creationId xmlns:a16="http://schemas.microsoft.com/office/drawing/2014/main" id="{1A1B9EAE-2E87-45C3-9912-380311FA75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1336" y="2920360"/>
            <a:ext cx="1517053" cy="1474763"/>
          </a:xfrm>
          <a:prstGeom prst="rect">
            <a:avLst/>
          </a:prstGeom>
          <a:solidFill>
            <a:schemeClr val="folHlink"/>
          </a:solidFill>
          <a:ln w="25399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0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Materials waiting to be processed.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FF4F7BF3-83F9-4828-96DF-F172A0C83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9772" y="3624749"/>
            <a:ext cx="3394075" cy="1197764"/>
          </a:xfrm>
          <a:prstGeom prst="rect">
            <a:avLst/>
          </a:prstGeom>
          <a:solidFill>
            <a:schemeClr val="folHlink"/>
          </a:solidFill>
          <a:ln w="25399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0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Partially complete products – some material, labor or overhead has been added. </a:t>
            </a:r>
          </a:p>
        </p:txBody>
      </p:sp>
      <p:sp>
        <p:nvSpPr>
          <p:cNvPr id="29" name="Rectangle 7">
            <a:extLst>
              <a:ext uri="{FF2B5EF4-FFF2-40B4-BE49-F238E27FC236}">
                <a16:creationId xmlns:a16="http://schemas.microsoft.com/office/drawing/2014/main" id="{B7377B17-A152-4DA2-8232-B4673CEAD4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98071" y="4890841"/>
            <a:ext cx="3394075" cy="643766"/>
          </a:xfrm>
          <a:prstGeom prst="rect">
            <a:avLst/>
          </a:prstGeom>
          <a:solidFill>
            <a:schemeClr val="folHlink"/>
          </a:solidFill>
          <a:ln w="25399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0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Completed products awaiting sale. </a:t>
            </a:r>
          </a:p>
        </p:txBody>
      </p:sp>
      <p:sp>
        <p:nvSpPr>
          <p:cNvPr id="30" name="Line 8">
            <a:extLst>
              <a:ext uri="{FF2B5EF4-FFF2-40B4-BE49-F238E27FC236}">
                <a16:creationId xmlns:a16="http://schemas.microsoft.com/office/drawing/2014/main" id="{041F9EA8-B486-4F64-8799-73B818025B3F}"/>
              </a:ext>
            </a:extLst>
          </p:cNvPr>
          <p:cNvSpPr>
            <a:spLocks noChangeShapeType="1"/>
          </p:cNvSpPr>
          <p:nvPr/>
        </p:nvSpPr>
        <p:spPr bwMode="auto">
          <a:xfrm>
            <a:off x="8295108" y="2975092"/>
            <a:ext cx="0" cy="4572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" name="Line 9">
            <a:extLst>
              <a:ext uri="{FF2B5EF4-FFF2-40B4-BE49-F238E27FC236}">
                <a16:creationId xmlns:a16="http://schemas.microsoft.com/office/drawing/2014/main" id="{17FF48A8-BEB2-4C40-BF53-CBE8994AA57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295108" y="4395123"/>
            <a:ext cx="0" cy="480408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" name="Line 10">
            <a:extLst>
              <a:ext uri="{FF2B5EF4-FFF2-40B4-BE49-F238E27FC236}">
                <a16:creationId xmlns:a16="http://schemas.microsoft.com/office/drawing/2014/main" id="{B9DEA89F-8DD0-496A-9D83-BF91CCC9554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71756" y="3861048"/>
            <a:ext cx="961964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Line 8">
            <a:extLst>
              <a:ext uri="{FF2B5EF4-FFF2-40B4-BE49-F238E27FC236}">
                <a16:creationId xmlns:a16="http://schemas.microsoft.com/office/drawing/2014/main" id="{0F8C6DBD-71C9-4F4C-B0C4-6A43A313F4A9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8265030" y="2984005"/>
            <a:ext cx="776301" cy="7711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531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D12D0-36E9-44FF-8420-2E18E4EC8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532" y="144009"/>
            <a:ext cx="8424936" cy="822960"/>
          </a:xfrm>
        </p:spPr>
        <p:txBody>
          <a:bodyPr/>
          <a:lstStyle/>
          <a:p>
            <a:r>
              <a:rPr lang="en-GB" sz="4000" dirty="0"/>
              <a:t>The Statement of Profit or Loss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39166-B7EC-4044-915D-2F22384A84C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4983" y="836712"/>
            <a:ext cx="11029213" cy="4707890"/>
          </a:xfrm>
        </p:spPr>
        <p:txBody>
          <a:bodyPr/>
          <a:lstStyle/>
          <a:p>
            <a:r>
              <a:rPr lang="en-GB" sz="2800" dirty="0"/>
              <a:t>Cost of goods sold for manufacturers differs only slightly from cost of goods sold for merchandisers.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5E2616-9243-44F8-BFAA-5EA75595B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CBDEE-BF5E-4884-B710-15385883A3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graphicFrame>
        <p:nvGraphicFramePr>
          <p:cNvPr id="6" name="Object 4">
            <a:hlinkClick r:id="" action="ppaction://ole?verb=0"/>
            <a:extLst>
              <a:ext uri="{FF2B5EF4-FFF2-40B4-BE49-F238E27FC236}">
                <a16:creationId xmlns:a16="http://schemas.microsoft.com/office/drawing/2014/main" id="{40C6924F-8A4E-466F-B3AE-336F2EAC3C4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46749471"/>
              </p:ext>
            </p:extLst>
          </p:nvPr>
        </p:nvGraphicFramePr>
        <p:xfrm>
          <a:off x="6164094" y="1916832"/>
          <a:ext cx="5238750" cy="3805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9" name="Worksheet" r:id="rId3" imgW="2552700" imgH="2438400" progId="Excel.Sheet.8">
                  <p:embed/>
                </p:oleObj>
              </mc:Choice>
              <mc:Fallback>
                <p:oleObj name="Worksheet" r:id="rId3" imgW="2552700" imgH="2438400" progId="Excel.Sheet.8">
                  <p:embed/>
                  <p:pic>
                    <p:nvPicPr>
                      <p:cNvPr id="6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0C6924F-8A4E-466F-B3AE-336F2EAC3C4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 t="1837"/>
                      <a:stretch>
                        <a:fillRect/>
                      </a:stretch>
                    </p:blipFill>
                    <p:spPr bwMode="auto">
                      <a:xfrm>
                        <a:off x="6164094" y="1916832"/>
                        <a:ext cx="5238750" cy="3805237"/>
                      </a:xfrm>
                      <a:prstGeom prst="rect">
                        <a:avLst/>
                      </a:prstGeom>
                      <a:noFill/>
                      <a:ln w="38099" cmpd="dbl">
                        <a:solidFill>
                          <a:srgbClr val="0066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5">
            <a:hlinkClick r:id="" action="ppaction://ole?verb=0"/>
            <a:extLst>
              <a:ext uri="{FF2B5EF4-FFF2-40B4-BE49-F238E27FC236}">
                <a16:creationId xmlns:a16="http://schemas.microsoft.com/office/drawing/2014/main" id="{F0F321BE-3514-45DE-865C-A4E632BE182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57986961"/>
              </p:ext>
            </p:extLst>
          </p:nvPr>
        </p:nvGraphicFramePr>
        <p:xfrm>
          <a:off x="1559496" y="1916832"/>
          <a:ext cx="4335834" cy="37444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0" name="Worksheet" r:id="rId5" imgW="2247900" imgH="2413000" progId="Excel.Sheet.8">
                  <p:embed/>
                </p:oleObj>
              </mc:Choice>
              <mc:Fallback>
                <p:oleObj name="Worksheet" r:id="rId5" imgW="2247900" imgH="2413000" progId="Excel.Sheet.8">
                  <p:embed/>
                  <p:pic>
                    <p:nvPicPr>
                      <p:cNvPr id="7" name="Object 5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F0F321BE-3514-45DE-865C-A4E632BE182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59496" y="1916832"/>
                        <a:ext cx="4335834" cy="3744417"/>
                      </a:xfrm>
                      <a:prstGeom prst="rect">
                        <a:avLst/>
                      </a:prstGeom>
                      <a:noFill/>
                      <a:ln w="38099" cmpd="dbl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84755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3016E-0240-4F05-AB98-7F8E6F28A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Cost Flows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CBC7BB-57B0-4457-A47E-FBD19DDD04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78CBAD-3BC0-49F0-A0DD-0A768C581F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Line 3074">
            <a:extLst>
              <a:ext uri="{FF2B5EF4-FFF2-40B4-BE49-F238E27FC236}">
                <a16:creationId xmlns:a16="http://schemas.microsoft.com/office/drawing/2014/main" id="{E3A69007-BF98-45C7-89D2-BD326938A2B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79900" y="3598863"/>
            <a:ext cx="14986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Line 3075">
            <a:extLst>
              <a:ext uri="{FF2B5EF4-FFF2-40B4-BE49-F238E27FC236}">
                <a16:creationId xmlns:a16="http://schemas.microsoft.com/office/drawing/2014/main" id="{76DE9645-1E2A-46E3-83A0-EACB9766E308}"/>
              </a:ext>
            </a:extLst>
          </p:cNvPr>
          <p:cNvSpPr>
            <a:spLocks noChangeShapeType="1"/>
          </p:cNvSpPr>
          <p:nvPr/>
        </p:nvSpPr>
        <p:spPr bwMode="auto">
          <a:xfrm>
            <a:off x="4565650" y="2605088"/>
            <a:ext cx="8890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Line 3076">
            <a:extLst>
              <a:ext uri="{FF2B5EF4-FFF2-40B4-BE49-F238E27FC236}">
                <a16:creationId xmlns:a16="http://schemas.microsoft.com/office/drawing/2014/main" id="{2D678DC1-4A3A-4E94-B973-526EFA908EA2}"/>
              </a:ext>
            </a:extLst>
          </p:cNvPr>
          <p:cNvSpPr>
            <a:spLocks noChangeShapeType="1"/>
          </p:cNvSpPr>
          <p:nvPr/>
        </p:nvSpPr>
        <p:spPr bwMode="auto">
          <a:xfrm>
            <a:off x="6643688" y="2489200"/>
            <a:ext cx="0" cy="8890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3077">
            <a:extLst>
              <a:ext uri="{FF2B5EF4-FFF2-40B4-BE49-F238E27FC236}">
                <a16:creationId xmlns:a16="http://schemas.microsoft.com/office/drawing/2014/main" id="{016E6AE6-D9FE-4DB8-91E5-341CA956A690}"/>
              </a:ext>
            </a:extLst>
          </p:cNvPr>
          <p:cNvSpPr>
            <a:spLocks noChangeShapeType="1"/>
          </p:cNvSpPr>
          <p:nvPr/>
        </p:nvSpPr>
        <p:spPr bwMode="auto">
          <a:xfrm>
            <a:off x="7585075" y="5213350"/>
            <a:ext cx="9652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3078">
            <a:extLst>
              <a:ext uri="{FF2B5EF4-FFF2-40B4-BE49-F238E27FC236}">
                <a16:creationId xmlns:a16="http://schemas.microsoft.com/office/drawing/2014/main" id="{7CF6D0A2-7AA8-4900-AAC0-10CE24C17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6653213" y="4000500"/>
            <a:ext cx="0" cy="8128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3079">
            <a:extLst>
              <a:ext uri="{FF2B5EF4-FFF2-40B4-BE49-F238E27FC236}">
                <a16:creationId xmlns:a16="http://schemas.microsoft.com/office/drawing/2014/main" id="{67462E9D-64FC-4DF1-945F-685E32B7833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71963" y="3922713"/>
            <a:ext cx="1498600" cy="5588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3082">
            <a:extLst>
              <a:ext uri="{FF2B5EF4-FFF2-40B4-BE49-F238E27FC236}">
                <a16:creationId xmlns:a16="http://schemas.microsoft.com/office/drawing/2014/main" id="{61597D1A-B033-4E24-834D-C2A3B26AB6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0125" y="4249739"/>
            <a:ext cx="2349500" cy="796925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Manufacturing</a:t>
            </a:r>
            <a:b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Overhead</a:t>
            </a:r>
          </a:p>
        </p:txBody>
      </p:sp>
      <p:sp>
        <p:nvSpPr>
          <p:cNvPr id="14" name="Rectangle 3084">
            <a:extLst>
              <a:ext uri="{FF2B5EF4-FFF2-40B4-BE49-F238E27FC236}">
                <a16:creationId xmlns:a16="http://schemas.microsoft.com/office/drawing/2014/main" id="{6B7ACF54-986A-442C-80DC-5FB1E57425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0564" y="3398839"/>
            <a:ext cx="1711325" cy="796925"/>
          </a:xfrm>
          <a:prstGeom prst="rect">
            <a:avLst/>
          </a:prstGeom>
          <a:solidFill>
            <a:schemeClr val="folHlink"/>
          </a:solidFill>
          <a:ln w="38099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zh-CN" altLang="en-US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Work in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Progress</a:t>
            </a:r>
          </a:p>
        </p:txBody>
      </p:sp>
      <p:sp>
        <p:nvSpPr>
          <p:cNvPr id="15" name="Rectangle 3085">
            <a:extLst>
              <a:ext uri="{FF2B5EF4-FFF2-40B4-BE49-F238E27FC236}">
                <a16:creationId xmlns:a16="http://schemas.microsoft.com/office/drawing/2014/main" id="{08E972CD-60E9-4A6D-A6E2-951DD5F25B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9926" y="4814889"/>
            <a:ext cx="1787525" cy="796925"/>
          </a:xfrm>
          <a:prstGeom prst="rect">
            <a:avLst/>
          </a:prstGeom>
          <a:solidFill>
            <a:schemeClr val="folHlink"/>
          </a:solidFill>
          <a:ln w="38099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Finished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Goods</a:t>
            </a:r>
          </a:p>
        </p:txBody>
      </p:sp>
      <p:sp>
        <p:nvSpPr>
          <p:cNvPr id="16" name="Rectangle 3086">
            <a:extLst>
              <a:ext uri="{FF2B5EF4-FFF2-40B4-BE49-F238E27FC236}">
                <a16:creationId xmlns:a16="http://schemas.microsoft.com/office/drawing/2014/main" id="{97F8BB67-56A5-47FB-AAD7-76F4548B9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0276" y="4581525"/>
            <a:ext cx="1730375" cy="1131888"/>
          </a:xfrm>
          <a:prstGeom prst="rect">
            <a:avLst/>
          </a:prstGeom>
          <a:solidFill>
            <a:srgbClr val="CCECFF"/>
          </a:solidFill>
          <a:ln w="38099" cmpd="dbl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 of 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Goods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Sold</a:t>
            </a:r>
          </a:p>
        </p:txBody>
      </p:sp>
      <p:sp>
        <p:nvSpPr>
          <p:cNvPr id="17" name="Rectangle 3088">
            <a:extLst>
              <a:ext uri="{FF2B5EF4-FFF2-40B4-BE49-F238E27FC236}">
                <a16:creationId xmlns:a16="http://schemas.microsoft.com/office/drawing/2014/main" id="{E64760B6-AB9D-4A7E-B8E9-9C604C9DB7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8189" y="2424113"/>
            <a:ext cx="2873375" cy="428322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 Purchases</a:t>
            </a:r>
          </a:p>
        </p:txBody>
      </p:sp>
      <p:sp>
        <p:nvSpPr>
          <p:cNvPr id="18" name="Rectangle 3089">
            <a:extLst>
              <a:ext uri="{FF2B5EF4-FFF2-40B4-BE49-F238E27FC236}">
                <a16:creationId xmlns:a16="http://schemas.microsoft.com/office/drawing/2014/main" id="{ABDF680F-5D74-4ED5-B559-D9589A460D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0125" y="3378200"/>
            <a:ext cx="2349500" cy="428322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 labour</a:t>
            </a:r>
          </a:p>
        </p:txBody>
      </p:sp>
      <p:sp>
        <p:nvSpPr>
          <p:cNvPr id="19" name="Rectangle 3090">
            <a:extLst>
              <a:ext uri="{FF2B5EF4-FFF2-40B4-BE49-F238E27FC236}">
                <a16:creationId xmlns:a16="http://schemas.microsoft.com/office/drawing/2014/main" id="{BFE0EAB2-860D-4DAA-9CC8-5FE1171CC5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7251" y="1125538"/>
            <a:ext cx="5788025" cy="212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zh-CN" altLang="en-US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                                         </a:t>
            </a: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Statement of 				     Financial Position</a:t>
            </a:r>
            <a:b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         Costs                         Inventories</a:t>
            </a:r>
          </a:p>
          <a:p>
            <a:pPr>
              <a:spcBef>
                <a:spcPct val="50000"/>
              </a:spcBef>
              <a:buFontTx/>
              <a:buNone/>
              <a:defRPr/>
            </a:pPr>
            <a:r>
              <a:rPr lang="en-US" altLang="zh-CN" sz="20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				</a:t>
            </a: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		</a:t>
            </a:r>
            <a:r>
              <a:rPr lang="en-US" altLang="zh-CN" sz="2400" dirty="0">
                <a:solidFill>
                  <a:srgbClr val="0000CC"/>
                </a:solidFill>
                <a:latin typeface="Arial" charset="0"/>
                <a:ea typeface="SimSun" pitchFamily="2" charset="-122"/>
              </a:rPr>
              <a:t>					</a:t>
            </a:r>
          </a:p>
        </p:txBody>
      </p:sp>
      <p:sp>
        <p:nvSpPr>
          <p:cNvPr id="20" name="Rectangle 3091">
            <a:extLst>
              <a:ext uri="{FF2B5EF4-FFF2-40B4-BE49-F238E27FC236}">
                <a16:creationId xmlns:a16="http://schemas.microsoft.com/office/drawing/2014/main" id="{A7BCE529-B820-45AE-8C95-1BF507ED5A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1676" y="1150938"/>
            <a:ext cx="2130425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Statement of Profit or Loss</a:t>
            </a:r>
            <a:b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Expenses</a:t>
            </a:r>
          </a:p>
        </p:txBody>
      </p:sp>
      <p:sp>
        <p:nvSpPr>
          <p:cNvPr id="21" name="Rectangle 3094">
            <a:extLst>
              <a:ext uri="{FF2B5EF4-FFF2-40B4-BE49-F238E27FC236}">
                <a16:creationId xmlns:a16="http://schemas.microsoft.com/office/drawing/2014/main" id="{67C863F9-4773-4EB8-BC56-A910D3B959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3713" y="2424113"/>
            <a:ext cx="2349500" cy="428322"/>
          </a:xfrm>
          <a:prstGeom prst="rect">
            <a:avLst/>
          </a:prstGeom>
          <a:solidFill>
            <a:schemeClr val="folHlink"/>
          </a:solidFill>
          <a:ln w="38100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Raw Materials</a:t>
            </a:r>
          </a:p>
        </p:txBody>
      </p:sp>
      <p:sp>
        <p:nvSpPr>
          <p:cNvPr id="22" name="Line 3077">
            <a:extLst>
              <a:ext uri="{FF2B5EF4-FFF2-40B4-BE49-F238E27FC236}">
                <a16:creationId xmlns:a16="http://schemas.microsoft.com/office/drawing/2014/main" id="{0131016F-48D1-BD45-BAA2-8B92FF34EB7C}"/>
              </a:ext>
            </a:extLst>
          </p:cNvPr>
          <p:cNvSpPr>
            <a:spLocks noChangeShapeType="1"/>
          </p:cNvSpPr>
          <p:nvPr/>
        </p:nvSpPr>
        <p:spPr bwMode="auto">
          <a:xfrm>
            <a:off x="10280651" y="5046664"/>
            <a:ext cx="639885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A88EA6-F461-D942-AC94-A72DC7983D44}"/>
              </a:ext>
            </a:extLst>
          </p:cNvPr>
          <p:cNvSpPr txBox="1"/>
          <p:nvPr/>
        </p:nvSpPr>
        <p:spPr>
          <a:xfrm>
            <a:off x="10903005" y="4685804"/>
            <a:ext cx="12747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7030A0"/>
                </a:solidFill>
              </a:rPr>
              <a:t>Use it in </a:t>
            </a:r>
          </a:p>
          <a:p>
            <a:r>
              <a:rPr lang="en-US" dirty="0">
                <a:solidFill>
                  <a:srgbClr val="7030A0"/>
                </a:solidFill>
              </a:rPr>
              <a:t>the COG </a:t>
            </a:r>
          </a:p>
          <a:p>
            <a:r>
              <a:rPr lang="en-US" dirty="0">
                <a:solidFill>
                  <a:srgbClr val="7030A0"/>
                </a:solidFill>
              </a:rPr>
              <a:t>calculation</a:t>
            </a:r>
          </a:p>
        </p:txBody>
      </p:sp>
    </p:spTree>
    <p:extLst>
      <p:ext uri="{BB962C8B-B14F-4D97-AF65-F5344CB8AC3E}">
        <p14:creationId xmlns:p14="http://schemas.microsoft.com/office/powerpoint/2010/main" val="275209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B435E1-46C0-4109-BAD0-6AFAD18461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7F649C-815A-41E6-9186-B040BB237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Line 1026">
            <a:extLst>
              <a:ext uri="{FF2B5EF4-FFF2-40B4-BE49-F238E27FC236}">
                <a16:creationId xmlns:a16="http://schemas.microsoft.com/office/drawing/2014/main" id="{30522764-FD91-4246-881E-9D029B0A30A4}"/>
              </a:ext>
            </a:extLst>
          </p:cNvPr>
          <p:cNvSpPr>
            <a:spLocks noChangeShapeType="1"/>
          </p:cNvSpPr>
          <p:nvPr/>
        </p:nvSpPr>
        <p:spPr bwMode="auto">
          <a:xfrm>
            <a:off x="4279900" y="3352800"/>
            <a:ext cx="14986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Line 1027">
            <a:extLst>
              <a:ext uri="{FF2B5EF4-FFF2-40B4-BE49-F238E27FC236}">
                <a16:creationId xmlns:a16="http://schemas.microsoft.com/office/drawing/2014/main" id="{8E3C20ED-FC63-4E54-B500-B4FE501563BB}"/>
              </a:ext>
            </a:extLst>
          </p:cNvPr>
          <p:cNvSpPr>
            <a:spLocks noChangeShapeType="1"/>
          </p:cNvSpPr>
          <p:nvPr/>
        </p:nvSpPr>
        <p:spPr bwMode="auto">
          <a:xfrm>
            <a:off x="4584700" y="2438400"/>
            <a:ext cx="8890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Line 1028">
            <a:extLst>
              <a:ext uri="{FF2B5EF4-FFF2-40B4-BE49-F238E27FC236}">
                <a16:creationId xmlns:a16="http://schemas.microsoft.com/office/drawing/2014/main" id="{AB77ED48-149E-457E-B729-BEFA9B0F2B80}"/>
              </a:ext>
            </a:extLst>
          </p:cNvPr>
          <p:cNvSpPr>
            <a:spLocks noChangeShapeType="1"/>
          </p:cNvSpPr>
          <p:nvPr/>
        </p:nvSpPr>
        <p:spPr bwMode="auto">
          <a:xfrm>
            <a:off x="6629400" y="2222500"/>
            <a:ext cx="0" cy="8890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1029">
            <a:extLst>
              <a:ext uri="{FF2B5EF4-FFF2-40B4-BE49-F238E27FC236}">
                <a16:creationId xmlns:a16="http://schemas.microsoft.com/office/drawing/2014/main" id="{BC053F05-A645-414C-B270-5F2E7CD4B7DC}"/>
              </a:ext>
            </a:extLst>
          </p:cNvPr>
          <p:cNvSpPr>
            <a:spLocks noChangeShapeType="1"/>
          </p:cNvSpPr>
          <p:nvPr/>
        </p:nvSpPr>
        <p:spPr bwMode="auto">
          <a:xfrm>
            <a:off x="7556500" y="4800600"/>
            <a:ext cx="9652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1030">
            <a:extLst>
              <a:ext uri="{FF2B5EF4-FFF2-40B4-BE49-F238E27FC236}">
                <a16:creationId xmlns:a16="http://schemas.microsoft.com/office/drawing/2014/main" id="{789C3EF7-7446-45E7-AA9E-DB6FF3477318}"/>
              </a:ext>
            </a:extLst>
          </p:cNvPr>
          <p:cNvSpPr>
            <a:spLocks noChangeShapeType="1"/>
          </p:cNvSpPr>
          <p:nvPr/>
        </p:nvSpPr>
        <p:spPr bwMode="auto">
          <a:xfrm>
            <a:off x="6629400" y="3594100"/>
            <a:ext cx="0" cy="8128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031">
            <a:extLst>
              <a:ext uri="{FF2B5EF4-FFF2-40B4-BE49-F238E27FC236}">
                <a16:creationId xmlns:a16="http://schemas.microsoft.com/office/drawing/2014/main" id="{31CA38C2-E3A6-42B7-801F-ACB43E0C499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79900" y="3797300"/>
            <a:ext cx="1498600" cy="5588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032">
            <a:extLst>
              <a:ext uri="{FF2B5EF4-FFF2-40B4-BE49-F238E27FC236}">
                <a16:creationId xmlns:a16="http://schemas.microsoft.com/office/drawing/2014/main" id="{D6B92969-95CF-4BAC-8E82-60A1CB72A29D}"/>
              </a:ext>
            </a:extLst>
          </p:cNvPr>
          <p:cNvSpPr>
            <a:spLocks noChangeShapeType="1"/>
          </p:cNvSpPr>
          <p:nvPr/>
        </p:nvSpPr>
        <p:spPr bwMode="auto">
          <a:xfrm>
            <a:off x="4279900" y="5923756"/>
            <a:ext cx="39370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" name="Rectangle 1034">
            <a:extLst>
              <a:ext uri="{FF2B5EF4-FFF2-40B4-BE49-F238E27FC236}">
                <a16:creationId xmlns:a16="http://schemas.microsoft.com/office/drawing/2014/main" id="{EA0C25E0-3EF3-4106-8521-B519835FE8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5363" y="3944939"/>
            <a:ext cx="2349500" cy="796925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Manufacturing</a:t>
            </a:r>
            <a:b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Overhead</a:t>
            </a:r>
          </a:p>
        </p:txBody>
      </p:sp>
      <p:sp>
        <p:nvSpPr>
          <p:cNvPr id="15" name="Rectangle 1036">
            <a:extLst>
              <a:ext uri="{FF2B5EF4-FFF2-40B4-BE49-F238E27FC236}">
                <a16:creationId xmlns:a16="http://schemas.microsoft.com/office/drawing/2014/main" id="{2F043F3F-BA04-446E-90C0-4621561BED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88026" y="3106739"/>
            <a:ext cx="1711325" cy="796925"/>
          </a:xfrm>
          <a:prstGeom prst="rect">
            <a:avLst/>
          </a:prstGeom>
          <a:solidFill>
            <a:schemeClr val="folHlink"/>
          </a:solidFill>
          <a:ln w="38099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zh-CN" altLang="en-US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Work in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Progress</a:t>
            </a:r>
          </a:p>
        </p:txBody>
      </p:sp>
      <p:sp>
        <p:nvSpPr>
          <p:cNvPr id="16" name="Rectangle 1037">
            <a:extLst>
              <a:ext uri="{FF2B5EF4-FFF2-40B4-BE49-F238E27FC236}">
                <a16:creationId xmlns:a16="http://schemas.microsoft.com/office/drawing/2014/main" id="{A8AC63D7-CD8C-45F2-BC77-DD31C13322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9926" y="4402139"/>
            <a:ext cx="1787525" cy="796925"/>
          </a:xfrm>
          <a:prstGeom prst="rect">
            <a:avLst/>
          </a:prstGeom>
          <a:solidFill>
            <a:schemeClr val="folHlink"/>
          </a:solidFill>
          <a:ln w="38099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Finished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Goods</a:t>
            </a:r>
          </a:p>
        </p:txBody>
      </p:sp>
      <p:sp>
        <p:nvSpPr>
          <p:cNvPr id="17" name="Rectangle 1038">
            <a:extLst>
              <a:ext uri="{FF2B5EF4-FFF2-40B4-BE49-F238E27FC236}">
                <a16:creationId xmlns:a16="http://schemas.microsoft.com/office/drawing/2014/main" id="{D66A24AF-C1FE-49A2-91E9-61C3C1FDB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1701" y="4249739"/>
            <a:ext cx="1730375" cy="1131887"/>
          </a:xfrm>
          <a:prstGeom prst="rect">
            <a:avLst/>
          </a:prstGeom>
          <a:solidFill>
            <a:srgbClr val="CCECFF"/>
          </a:solidFill>
          <a:ln w="38099" cmpd="dbl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 of 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Goods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Sold</a:t>
            </a:r>
          </a:p>
        </p:txBody>
      </p:sp>
      <p:sp>
        <p:nvSpPr>
          <p:cNvPr id="18" name="Rectangle 1039">
            <a:extLst>
              <a:ext uri="{FF2B5EF4-FFF2-40B4-BE49-F238E27FC236}">
                <a16:creationId xmlns:a16="http://schemas.microsoft.com/office/drawing/2014/main" id="{808DD4ED-EA36-4AF3-9258-ADC0929EEE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5363" y="5525295"/>
            <a:ext cx="2349500" cy="796925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2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Selling and</a:t>
            </a:r>
            <a:br>
              <a:rPr lang="en-US" altLang="zh-CN" sz="22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Administrative</a:t>
            </a:r>
          </a:p>
        </p:txBody>
      </p:sp>
      <p:sp>
        <p:nvSpPr>
          <p:cNvPr id="19" name="Rectangle 1040">
            <a:extLst>
              <a:ext uri="{FF2B5EF4-FFF2-40B4-BE49-F238E27FC236}">
                <a16:creationId xmlns:a16="http://schemas.microsoft.com/office/drawing/2014/main" id="{3C8FF6B0-0AF1-4C9D-A04C-70A043B86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6" y="2192338"/>
            <a:ext cx="2873375" cy="428322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 Purchases</a:t>
            </a:r>
          </a:p>
        </p:txBody>
      </p:sp>
      <p:sp>
        <p:nvSpPr>
          <p:cNvPr id="20" name="Rectangle 1041">
            <a:extLst>
              <a:ext uri="{FF2B5EF4-FFF2-40B4-BE49-F238E27FC236}">
                <a16:creationId xmlns:a16="http://schemas.microsoft.com/office/drawing/2014/main" id="{E17AA082-4A2A-4E35-AA83-1C9002D1BF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5363" y="3106738"/>
            <a:ext cx="2349500" cy="428322"/>
          </a:xfrm>
          <a:prstGeom prst="rect">
            <a:avLst/>
          </a:prstGeom>
          <a:solidFill>
            <a:srgbClr val="FFFFFF"/>
          </a:solidFill>
          <a:ln w="38099" cmpd="dbl">
            <a:solidFill>
              <a:srgbClr val="0066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 labour</a:t>
            </a:r>
          </a:p>
        </p:txBody>
      </p:sp>
      <p:sp>
        <p:nvSpPr>
          <p:cNvPr id="21" name="Rectangle 1042">
            <a:extLst>
              <a:ext uri="{FF2B5EF4-FFF2-40B4-BE49-F238E27FC236}">
                <a16:creationId xmlns:a16="http://schemas.microsoft.com/office/drawing/2014/main" id="{E200E904-ECF2-4753-8DFF-F2CA9232B4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9" y="996951"/>
            <a:ext cx="5788025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zh-CN" altLang="en-US" sz="2400" dirty="0">
                <a:solidFill>
                  <a:schemeClr val="tx1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                                         </a:t>
            </a:r>
            <a:r>
              <a:rPr lang="en-GB" altLang="zh-CN" sz="2400" dirty="0">
                <a:solidFill>
                  <a:schemeClr val="tx1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Statement of 				    Financial Position</a:t>
            </a:r>
            <a:b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         Costs                         inventories </a:t>
            </a:r>
            <a:r>
              <a:rPr lang="en-US" altLang="zh-CN" sz="2400" dirty="0">
                <a:solidFill>
                  <a:srgbClr val="0000CC"/>
                </a:solidFill>
                <a:latin typeface="Arial" charset="0"/>
                <a:ea typeface="SimSun" pitchFamily="2" charset="-122"/>
              </a:rPr>
              <a:t>							</a:t>
            </a:r>
          </a:p>
        </p:txBody>
      </p:sp>
      <p:sp>
        <p:nvSpPr>
          <p:cNvPr id="22" name="Rectangle 1043">
            <a:extLst>
              <a:ext uri="{FF2B5EF4-FFF2-40B4-BE49-F238E27FC236}">
                <a16:creationId xmlns:a16="http://schemas.microsoft.com/office/drawing/2014/main" id="{0449B069-F68B-48FD-A557-CB99E88BA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7389" y="990600"/>
            <a:ext cx="2130425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Statement of Profit or Loss</a:t>
            </a:r>
            <a:b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Expenses</a:t>
            </a:r>
          </a:p>
        </p:txBody>
      </p:sp>
      <p:sp>
        <p:nvSpPr>
          <p:cNvPr id="23" name="Rectangle 1044">
            <a:extLst>
              <a:ext uri="{FF2B5EF4-FFF2-40B4-BE49-F238E27FC236}">
                <a16:creationId xmlns:a16="http://schemas.microsoft.com/office/drawing/2014/main" id="{7E749B90-DE56-41F0-86CD-E42337A2C0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12138" y="5525295"/>
            <a:ext cx="2349500" cy="796925"/>
          </a:xfrm>
          <a:prstGeom prst="rect">
            <a:avLst/>
          </a:prstGeom>
          <a:solidFill>
            <a:srgbClr val="CCECFF"/>
          </a:solidFill>
          <a:ln w="38099" cmpd="dbl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Selling and</a:t>
            </a:r>
            <a:b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Administrative</a:t>
            </a:r>
          </a:p>
        </p:txBody>
      </p:sp>
      <p:sp>
        <p:nvSpPr>
          <p:cNvPr id="24" name="Rectangle 1045">
            <a:extLst>
              <a:ext uri="{FF2B5EF4-FFF2-40B4-BE49-F238E27FC236}">
                <a16:creationId xmlns:a16="http://schemas.microsoft.com/office/drawing/2014/main" id="{D629039E-CA5D-4431-B8E6-5F8201DD50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4188" y="5468145"/>
            <a:ext cx="1979612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Period Costs</a:t>
            </a:r>
          </a:p>
        </p:txBody>
      </p:sp>
      <p:sp>
        <p:nvSpPr>
          <p:cNvPr id="25" name="Rectangle 1046">
            <a:extLst>
              <a:ext uri="{FF2B5EF4-FFF2-40B4-BE49-F238E27FC236}">
                <a16:creationId xmlns:a16="http://schemas.microsoft.com/office/drawing/2014/main" id="{7F994F56-0BA5-4935-AEBE-7DDEE7BAA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8938" y="2192338"/>
            <a:ext cx="2349500" cy="428322"/>
          </a:xfrm>
          <a:prstGeom prst="rect">
            <a:avLst/>
          </a:prstGeom>
          <a:solidFill>
            <a:schemeClr val="folHlink"/>
          </a:solidFill>
          <a:ln w="38100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Raw Materials</a:t>
            </a:r>
          </a:p>
        </p:txBody>
      </p:sp>
      <p:sp>
        <p:nvSpPr>
          <p:cNvPr id="27" name="Title 26">
            <a:extLst>
              <a:ext uri="{FF2B5EF4-FFF2-40B4-BE49-F238E27FC236}">
                <a16:creationId xmlns:a16="http://schemas.microsoft.com/office/drawing/2014/main" id="{AEC96F32-E350-4EAA-89DD-535A80665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Cost Flows</a:t>
            </a:r>
          </a:p>
        </p:txBody>
      </p:sp>
    </p:spTree>
    <p:extLst>
      <p:ext uri="{BB962C8B-B14F-4D97-AF65-F5344CB8AC3E}">
        <p14:creationId xmlns:p14="http://schemas.microsoft.com/office/powerpoint/2010/main" val="2745299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1783C-633D-49BB-AA8A-1D8E969B4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Inventory Flows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86BDA0-FF9E-4760-8279-848FCC694B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EB8E2F-B46F-47C9-8E2D-CC900B94A2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7" name="AutoShape 3">
            <a:extLst>
              <a:ext uri="{FF2B5EF4-FFF2-40B4-BE49-F238E27FC236}">
                <a16:creationId xmlns:a16="http://schemas.microsoft.com/office/drawing/2014/main" id="{587B7823-E389-473D-97A1-A119524DC3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638300"/>
            <a:ext cx="1600200" cy="11430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89803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Beginning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balance</a:t>
            </a:r>
            <a:b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££</a:t>
            </a:r>
          </a:p>
        </p:txBody>
      </p:sp>
      <p:sp>
        <p:nvSpPr>
          <p:cNvPr id="8" name="AutoShape 4">
            <a:extLst>
              <a:ext uri="{FF2B5EF4-FFF2-40B4-BE49-F238E27FC236}">
                <a16:creationId xmlns:a16="http://schemas.microsoft.com/office/drawing/2014/main" id="{FD316C34-B049-46E9-A900-206962EAE1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2800" y="1638300"/>
            <a:ext cx="1600200" cy="11430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89803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Available</a:t>
            </a:r>
            <a:b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£££££</a:t>
            </a:r>
          </a:p>
        </p:txBody>
      </p:sp>
      <p:sp>
        <p:nvSpPr>
          <p:cNvPr id="9" name="AutoShape 5">
            <a:extLst>
              <a:ext uri="{FF2B5EF4-FFF2-40B4-BE49-F238E27FC236}">
                <a16:creationId xmlns:a16="http://schemas.microsoft.com/office/drawing/2014/main" id="{F595182F-3B3E-4DE6-84D4-767F352C13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2800" y="4572000"/>
            <a:ext cx="1600200" cy="11430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89803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Ending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balance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££</a:t>
            </a:r>
          </a:p>
        </p:txBody>
      </p:sp>
      <p:sp>
        <p:nvSpPr>
          <p:cNvPr id="10" name="AutoShape 6">
            <a:extLst>
              <a:ext uri="{FF2B5EF4-FFF2-40B4-BE49-F238E27FC236}">
                <a16:creationId xmlns:a16="http://schemas.microsoft.com/office/drawing/2014/main" id="{136D24A2-5E5E-444D-B6C3-C67FB0B839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3500" y="1638300"/>
            <a:ext cx="1600200" cy="11430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89803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Additions</a:t>
            </a:r>
            <a:b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1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£££</a:t>
            </a: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2C3EEF26-0751-4C14-AF36-272CE2AA18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5989" y="1920875"/>
            <a:ext cx="4159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CC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+</a:t>
            </a:r>
          </a:p>
        </p:txBody>
      </p:sp>
      <p:sp>
        <p:nvSpPr>
          <p:cNvPr id="12" name="Text Box 8">
            <a:extLst>
              <a:ext uri="{FF2B5EF4-FFF2-40B4-BE49-F238E27FC236}">
                <a16:creationId xmlns:a16="http://schemas.microsoft.com/office/drawing/2014/main" id="{C6D8B223-5564-4E9F-9C6E-00B2FD51E2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5289" y="1919289"/>
            <a:ext cx="4159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CC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=</a:t>
            </a:r>
          </a:p>
        </p:txBody>
      </p:sp>
      <p:sp>
        <p:nvSpPr>
          <p:cNvPr id="13" name="AutoShape 9">
            <a:extLst>
              <a:ext uri="{FF2B5EF4-FFF2-40B4-BE49-F238E27FC236}">
                <a16:creationId xmlns:a16="http://schemas.microsoft.com/office/drawing/2014/main" id="{9C97FBBD-0812-4A28-BC1D-EEBAE44C1F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2800" y="3124200"/>
            <a:ext cx="1600200" cy="11430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89803" dir="2700000" algn="ctr" rotWithShape="0">
              <a:schemeClr val="tx1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1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Withdrawals</a:t>
            </a:r>
            <a:br>
              <a:rPr lang="en-US" altLang="zh-CN" sz="21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1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£££</a:t>
            </a:r>
          </a:p>
        </p:txBody>
      </p:sp>
      <p:sp>
        <p:nvSpPr>
          <p:cNvPr id="14" name="Text Box 10">
            <a:extLst>
              <a:ext uri="{FF2B5EF4-FFF2-40B4-BE49-F238E27FC236}">
                <a16:creationId xmlns:a16="http://schemas.microsoft.com/office/drawing/2014/main" id="{E75CCBF1-7E59-42ED-AE7D-DADA53C394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1450" y="2493964"/>
            <a:ext cx="3873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CC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_</a:t>
            </a:r>
          </a:p>
        </p:txBody>
      </p:sp>
      <p:sp>
        <p:nvSpPr>
          <p:cNvPr id="15" name="Text Box 11">
            <a:extLst>
              <a:ext uri="{FF2B5EF4-FFF2-40B4-BE49-F238E27FC236}">
                <a16:creationId xmlns:a16="http://schemas.microsoft.com/office/drawing/2014/main" id="{D2EF51EA-FDE0-491A-9AF1-948CE502D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8276" y="4144964"/>
            <a:ext cx="4159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CC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=</a:t>
            </a:r>
          </a:p>
        </p:txBody>
      </p:sp>
      <p:grpSp>
        <p:nvGrpSpPr>
          <p:cNvPr id="16" name="Group 17">
            <a:extLst>
              <a:ext uri="{FF2B5EF4-FFF2-40B4-BE49-F238E27FC236}">
                <a16:creationId xmlns:a16="http://schemas.microsoft.com/office/drawing/2014/main" id="{42B52D77-888D-4B09-AE6D-EEE428BE05F2}"/>
              </a:ext>
            </a:extLst>
          </p:cNvPr>
          <p:cNvGrpSpPr>
            <a:grpSpLocks/>
          </p:cNvGrpSpPr>
          <p:nvPr/>
        </p:nvGrpSpPr>
        <p:grpSpPr bwMode="auto">
          <a:xfrm>
            <a:off x="3600450" y="2798762"/>
            <a:ext cx="2978150" cy="2936875"/>
            <a:chOff x="1298" y="1872"/>
            <a:chExt cx="1876" cy="1850"/>
          </a:xfrm>
        </p:grpSpPr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E785D88-8E67-41B8-AD0B-5B55C82495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8" y="2614"/>
              <a:ext cx="714" cy="1023"/>
            </a:xfrm>
            <a:custGeom>
              <a:avLst/>
              <a:gdLst>
                <a:gd name="T0" fmla="*/ 1 w 1428"/>
                <a:gd name="T1" fmla="*/ 1 h 2045"/>
                <a:gd name="T2" fmla="*/ 1 w 1428"/>
                <a:gd name="T3" fmla="*/ 1 h 2045"/>
                <a:gd name="T4" fmla="*/ 1 w 1428"/>
                <a:gd name="T5" fmla="*/ 1 h 2045"/>
                <a:gd name="T6" fmla="*/ 1 w 1428"/>
                <a:gd name="T7" fmla="*/ 1 h 2045"/>
                <a:gd name="T8" fmla="*/ 1 w 1428"/>
                <a:gd name="T9" fmla="*/ 1 h 2045"/>
                <a:gd name="T10" fmla="*/ 1 w 1428"/>
                <a:gd name="T11" fmla="*/ 1 h 2045"/>
                <a:gd name="T12" fmla="*/ 1 w 1428"/>
                <a:gd name="T13" fmla="*/ 1 h 2045"/>
                <a:gd name="T14" fmla="*/ 1 w 1428"/>
                <a:gd name="T15" fmla="*/ 1 h 2045"/>
                <a:gd name="T16" fmla="*/ 1 w 1428"/>
                <a:gd name="T17" fmla="*/ 1 h 2045"/>
                <a:gd name="T18" fmla="*/ 1 w 1428"/>
                <a:gd name="T19" fmla="*/ 1 h 2045"/>
                <a:gd name="T20" fmla="*/ 1 w 1428"/>
                <a:gd name="T21" fmla="*/ 1 h 2045"/>
                <a:gd name="T22" fmla="*/ 1 w 1428"/>
                <a:gd name="T23" fmla="*/ 1 h 2045"/>
                <a:gd name="T24" fmla="*/ 1 w 1428"/>
                <a:gd name="T25" fmla="*/ 1 h 2045"/>
                <a:gd name="T26" fmla="*/ 1 w 1428"/>
                <a:gd name="T27" fmla="*/ 1 h 2045"/>
                <a:gd name="T28" fmla="*/ 1 w 1428"/>
                <a:gd name="T29" fmla="*/ 1 h 2045"/>
                <a:gd name="T30" fmla="*/ 1 w 1428"/>
                <a:gd name="T31" fmla="*/ 1 h 2045"/>
                <a:gd name="T32" fmla="*/ 1 w 1428"/>
                <a:gd name="T33" fmla="*/ 1 h 2045"/>
                <a:gd name="T34" fmla="*/ 1 w 1428"/>
                <a:gd name="T35" fmla="*/ 1 h 2045"/>
                <a:gd name="T36" fmla="*/ 1 w 1428"/>
                <a:gd name="T37" fmla="*/ 1 h 2045"/>
                <a:gd name="T38" fmla="*/ 1 w 1428"/>
                <a:gd name="T39" fmla="*/ 1 h 2045"/>
                <a:gd name="T40" fmla="*/ 1 w 1428"/>
                <a:gd name="T41" fmla="*/ 1 h 2045"/>
                <a:gd name="T42" fmla="*/ 1 w 1428"/>
                <a:gd name="T43" fmla="*/ 1 h 2045"/>
                <a:gd name="T44" fmla="*/ 1 w 1428"/>
                <a:gd name="T45" fmla="*/ 1 h 2045"/>
                <a:gd name="T46" fmla="*/ 1 w 1428"/>
                <a:gd name="T47" fmla="*/ 1 h 2045"/>
                <a:gd name="T48" fmla="*/ 1 w 1428"/>
                <a:gd name="T49" fmla="*/ 1 h 2045"/>
                <a:gd name="T50" fmla="*/ 1 w 1428"/>
                <a:gd name="T51" fmla="*/ 1 h 2045"/>
                <a:gd name="T52" fmla="*/ 1 w 1428"/>
                <a:gd name="T53" fmla="*/ 1 h 2045"/>
                <a:gd name="T54" fmla="*/ 1 w 1428"/>
                <a:gd name="T55" fmla="*/ 1 h 2045"/>
                <a:gd name="T56" fmla="*/ 1 w 1428"/>
                <a:gd name="T57" fmla="*/ 1 h 2045"/>
                <a:gd name="T58" fmla="*/ 1 w 1428"/>
                <a:gd name="T59" fmla="*/ 0 h 2045"/>
                <a:gd name="T60" fmla="*/ 1 w 1428"/>
                <a:gd name="T61" fmla="*/ 1 h 2045"/>
                <a:gd name="T62" fmla="*/ 1 w 1428"/>
                <a:gd name="T63" fmla="*/ 1 h 2045"/>
                <a:gd name="T64" fmla="*/ 1 w 1428"/>
                <a:gd name="T65" fmla="*/ 1 h 2045"/>
                <a:gd name="T66" fmla="*/ 1 w 1428"/>
                <a:gd name="T67" fmla="*/ 1 h 2045"/>
                <a:gd name="T68" fmla="*/ 1 w 1428"/>
                <a:gd name="T69" fmla="*/ 1 h 2045"/>
                <a:gd name="T70" fmla="*/ 1 w 1428"/>
                <a:gd name="T71" fmla="*/ 1 h 2045"/>
                <a:gd name="T72" fmla="*/ 1 w 1428"/>
                <a:gd name="T73" fmla="*/ 1 h 2045"/>
                <a:gd name="T74" fmla="*/ 1 w 1428"/>
                <a:gd name="T75" fmla="*/ 1 h 2045"/>
                <a:gd name="T76" fmla="*/ 1 w 1428"/>
                <a:gd name="T77" fmla="*/ 1 h 2045"/>
                <a:gd name="T78" fmla="*/ 1 w 1428"/>
                <a:gd name="T79" fmla="*/ 1 h 2045"/>
                <a:gd name="T80" fmla="*/ 1 w 1428"/>
                <a:gd name="T81" fmla="*/ 1 h 2045"/>
                <a:gd name="T82" fmla="*/ 1 w 1428"/>
                <a:gd name="T83" fmla="*/ 1 h 2045"/>
                <a:gd name="T84" fmla="*/ 1 w 1428"/>
                <a:gd name="T85" fmla="*/ 1 h 2045"/>
                <a:gd name="T86" fmla="*/ 1 w 1428"/>
                <a:gd name="T87" fmla="*/ 1 h 2045"/>
                <a:gd name="T88" fmla="*/ 1 w 1428"/>
                <a:gd name="T89" fmla="*/ 1 h 2045"/>
                <a:gd name="T90" fmla="*/ 1 w 1428"/>
                <a:gd name="T91" fmla="*/ 1 h 2045"/>
                <a:gd name="T92" fmla="*/ 1 w 1428"/>
                <a:gd name="T93" fmla="*/ 1 h 2045"/>
                <a:gd name="T94" fmla="*/ 1 w 1428"/>
                <a:gd name="T95" fmla="*/ 1 h 2045"/>
                <a:gd name="T96" fmla="*/ 1 w 1428"/>
                <a:gd name="T97" fmla="*/ 1 h 2045"/>
                <a:gd name="T98" fmla="*/ 1 w 1428"/>
                <a:gd name="T99" fmla="*/ 1 h 2045"/>
                <a:gd name="T100" fmla="*/ 1 w 1428"/>
                <a:gd name="T101" fmla="*/ 1 h 2045"/>
                <a:gd name="T102" fmla="*/ 1 w 1428"/>
                <a:gd name="T103" fmla="*/ 1 h 2045"/>
                <a:gd name="T104" fmla="*/ 1 w 1428"/>
                <a:gd name="T105" fmla="*/ 1 h 2045"/>
                <a:gd name="T106" fmla="*/ 1 w 1428"/>
                <a:gd name="T107" fmla="*/ 1 h 2045"/>
                <a:gd name="T108" fmla="*/ 1 w 1428"/>
                <a:gd name="T109" fmla="*/ 1 h 2045"/>
                <a:gd name="T110" fmla="*/ 1 w 1428"/>
                <a:gd name="T111" fmla="*/ 1 h 2045"/>
                <a:gd name="T112" fmla="*/ 1 w 1428"/>
                <a:gd name="T113" fmla="*/ 1 h 2045"/>
                <a:gd name="T114" fmla="*/ 1 w 1428"/>
                <a:gd name="T115" fmla="*/ 1 h 2045"/>
                <a:gd name="T116" fmla="*/ 1 w 1428"/>
                <a:gd name="T117" fmla="*/ 1 h 2045"/>
                <a:gd name="T118" fmla="*/ 1 w 1428"/>
                <a:gd name="T119" fmla="*/ 1 h 2045"/>
                <a:gd name="T120" fmla="*/ 1 w 1428"/>
                <a:gd name="T121" fmla="*/ 1 h 2045"/>
                <a:gd name="T122" fmla="*/ 1 w 1428"/>
                <a:gd name="T123" fmla="*/ 1 h 2045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428"/>
                <a:gd name="T187" fmla="*/ 0 h 2045"/>
                <a:gd name="T188" fmla="*/ 1428 w 1428"/>
                <a:gd name="T189" fmla="*/ 2045 h 2045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428" h="2045">
                  <a:moveTo>
                    <a:pt x="1292" y="2038"/>
                  </a:moveTo>
                  <a:lnTo>
                    <a:pt x="1322" y="2045"/>
                  </a:lnTo>
                  <a:lnTo>
                    <a:pt x="1428" y="1774"/>
                  </a:lnTo>
                  <a:lnTo>
                    <a:pt x="1398" y="1761"/>
                  </a:lnTo>
                  <a:lnTo>
                    <a:pt x="1375" y="1754"/>
                  </a:lnTo>
                  <a:lnTo>
                    <a:pt x="1352" y="1745"/>
                  </a:lnTo>
                  <a:lnTo>
                    <a:pt x="1322" y="1735"/>
                  </a:lnTo>
                  <a:lnTo>
                    <a:pt x="1296" y="1724"/>
                  </a:lnTo>
                  <a:lnTo>
                    <a:pt x="1269" y="1713"/>
                  </a:lnTo>
                  <a:lnTo>
                    <a:pt x="1248" y="1703"/>
                  </a:lnTo>
                  <a:lnTo>
                    <a:pt x="1219" y="1690"/>
                  </a:lnTo>
                  <a:lnTo>
                    <a:pt x="1196" y="1680"/>
                  </a:lnTo>
                  <a:lnTo>
                    <a:pt x="1170" y="1666"/>
                  </a:lnTo>
                  <a:lnTo>
                    <a:pt x="1145" y="1653"/>
                  </a:lnTo>
                  <a:lnTo>
                    <a:pt x="1120" y="1637"/>
                  </a:lnTo>
                  <a:lnTo>
                    <a:pt x="1097" y="1623"/>
                  </a:lnTo>
                  <a:lnTo>
                    <a:pt x="1077" y="1611"/>
                  </a:lnTo>
                  <a:lnTo>
                    <a:pt x="1060" y="1598"/>
                  </a:lnTo>
                  <a:lnTo>
                    <a:pt x="1037" y="1584"/>
                  </a:lnTo>
                  <a:lnTo>
                    <a:pt x="1015" y="1568"/>
                  </a:lnTo>
                  <a:lnTo>
                    <a:pt x="992" y="1552"/>
                  </a:lnTo>
                  <a:lnTo>
                    <a:pt x="971" y="1536"/>
                  </a:lnTo>
                  <a:lnTo>
                    <a:pt x="955" y="1525"/>
                  </a:lnTo>
                  <a:lnTo>
                    <a:pt x="937" y="1511"/>
                  </a:lnTo>
                  <a:lnTo>
                    <a:pt x="913" y="1492"/>
                  </a:lnTo>
                  <a:lnTo>
                    <a:pt x="890" y="1470"/>
                  </a:lnTo>
                  <a:lnTo>
                    <a:pt x="859" y="1446"/>
                  </a:lnTo>
                  <a:lnTo>
                    <a:pt x="833" y="1421"/>
                  </a:lnTo>
                  <a:lnTo>
                    <a:pt x="804" y="1394"/>
                  </a:lnTo>
                  <a:lnTo>
                    <a:pt x="778" y="1368"/>
                  </a:lnTo>
                  <a:lnTo>
                    <a:pt x="751" y="1336"/>
                  </a:lnTo>
                  <a:lnTo>
                    <a:pt x="730" y="1311"/>
                  </a:lnTo>
                  <a:lnTo>
                    <a:pt x="709" y="1284"/>
                  </a:lnTo>
                  <a:lnTo>
                    <a:pt x="686" y="1254"/>
                  </a:lnTo>
                  <a:lnTo>
                    <a:pt x="661" y="1220"/>
                  </a:lnTo>
                  <a:lnTo>
                    <a:pt x="636" y="1185"/>
                  </a:lnTo>
                  <a:lnTo>
                    <a:pt x="615" y="1153"/>
                  </a:lnTo>
                  <a:lnTo>
                    <a:pt x="592" y="1116"/>
                  </a:lnTo>
                  <a:lnTo>
                    <a:pt x="569" y="1077"/>
                  </a:lnTo>
                  <a:lnTo>
                    <a:pt x="551" y="1039"/>
                  </a:lnTo>
                  <a:lnTo>
                    <a:pt x="533" y="1004"/>
                  </a:lnTo>
                  <a:lnTo>
                    <a:pt x="517" y="970"/>
                  </a:lnTo>
                  <a:lnTo>
                    <a:pt x="503" y="938"/>
                  </a:lnTo>
                  <a:lnTo>
                    <a:pt x="487" y="901"/>
                  </a:lnTo>
                  <a:lnTo>
                    <a:pt x="475" y="865"/>
                  </a:lnTo>
                  <a:lnTo>
                    <a:pt x="462" y="830"/>
                  </a:lnTo>
                  <a:lnTo>
                    <a:pt x="450" y="791"/>
                  </a:lnTo>
                  <a:lnTo>
                    <a:pt x="439" y="757"/>
                  </a:lnTo>
                  <a:lnTo>
                    <a:pt x="429" y="716"/>
                  </a:lnTo>
                  <a:lnTo>
                    <a:pt x="418" y="676"/>
                  </a:lnTo>
                  <a:lnTo>
                    <a:pt x="409" y="635"/>
                  </a:lnTo>
                  <a:lnTo>
                    <a:pt x="402" y="592"/>
                  </a:lnTo>
                  <a:lnTo>
                    <a:pt x="395" y="548"/>
                  </a:lnTo>
                  <a:lnTo>
                    <a:pt x="391" y="509"/>
                  </a:lnTo>
                  <a:lnTo>
                    <a:pt x="388" y="468"/>
                  </a:lnTo>
                  <a:lnTo>
                    <a:pt x="386" y="420"/>
                  </a:lnTo>
                  <a:lnTo>
                    <a:pt x="386" y="381"/>
                  </a:lnTo>
                  <a:lnTo>
                    <a:pt x="386" y="333"/>
                  </a:lnTo>
                  <a:lnTo>
                    <a:pt x="487" y="333"/>
                  </a:lnTo>
                  <a:lnTo>
                    <a:pt x="253" y="0"/>
                  </a:lnTo>
                  <a:lnTo>
                    <a:pt x="0" y="333"/>
                  </a:lnTo>
                  <a:lnTo>
                    <a:pt x="95" y="333"/>
                  </a:lnTo>
                  <a:lnTo>
                    <a:pt x="95" y="387"/>
                  </a:lnTo>
                  <a:lnTo>
                    <a:pt x="97" y="434"/>
                  </a:lnTo>
                  <a:lnTo>
                    <a:pt x="101" y="484"/>
                  </a:lnTo>
                  <a:lnTo>
                    <a:pt x="104" y="528"/>
                  </a:lnTo>
                  <a:lnTo>
                    <a:pt x="108" y="571"/>
                  </a:lnTo>
                  <a:lnTo>
                    <a:pt x="113" y="612"/>
                  </a:lnTo>
                  <a:lnTo>
                    <a:pt x="120" y="656"/>
                  </a:lnTo>
                  <a:lnTo>
                    <a:pt x="127" y="695"/>
                  </a:lnTo>
                  <a:lnTo>
                    <a:pt x="134" y="732"/>
                  </a:lnTo>
                  <a:lnTo>
                    <a:pt x="143" y="773"/>
                  </a:lnTo>
                  <a:lnTo>
                    <a:pt x="156" y="825"/>
                  </a:lnTo>
                  <a:lnTo>
                    <a:pt x="166" y="864"/>
                  </a:lnTo>
                  <a:lnTo>
                    <a:pt x="179" y="903"/>
                  </a:lnTo>
                  <a:lnTo>
                    <a:pt x="191" y="940"/>
                  </a:lnTo>
                  <a:lnTo>
                    <a:pt x="207" y="984"/>
                  </a:lnTo>
                  <a:lnTo>
                    <a:pt x="223" y="1025"/>
                  </a:lnTo>
                  <a:lnTo>
                    <a:pt x="239" y="1062"/>
                  </a:lnTo>
                  <a:lnTo>
                    <a:pt x="255" y="1100"/>
                  </a:lnTo>
                  <a:lnTo>
                    <a:pt x="276" y="1142"/>
                  </a:lnTo>
                  <a:lnTo>
                    <a:pt x="296" y="1181"/>
                  </a:lnTo>
                  <a:lnTo>
                    <a:pt x="315" y="1218"/>
                  </a:lnTo>
                  <a:lnTo>
                    <a:pt x="335" y="1254"/>
                  </a:lnTo>
                  <a:lnTo>
                    <a:pt x="354" y="1288"/>
                  </a:lnTo>
                  <a:lnTo>
                    <a:pt x="375" y="1321"/>
                  </a:lnTo>
                  <a:lnTo>
                    <a:pt x="397" y="1353"/>
                  </a:lnTo>
                  <a:lnTo>
                    <a:pt x="421" y="1391"/>
                  </a:lnTo>
                  <a:lnTo>
                    <a:pt x="446" y="1426"/>
                  </a:lnTo>
                  <a:lnTo>
                    <a:pt x="473" y="1458"/>
                  </a:lnTo>
                  <a:lnTo>
                    <a:pt x="499" y="1490"/>
                  </a:lnTo>
                  <a:lnTo>
                    <a:pt x="524" y="1520"/>
                  </a:lnTo>
                  <a:lnTo>
                    <a:pt x="549" y="1548"/>
                  </a:lnTo>
                  <a:lnTo>
                    <a:pt x="572" y="1573"/>
                  </a:lnTo>
                  <a:lnTo>
                    <a:pt x="602" y="1605"/>
                  </a:lnTo>
                  <a:lnTo>
                    <a:pt x="634" y="1634"/>
                  </a:lnTo>
                  <a:lnTo>
                    <a:pt x="659" y="1658"/>
                  </a:lnTo>
                  <a:lnTo>
                    <a:pt x="689" y="1685"/>
                  </a:lnTo>
                  <a:lnTo>
                    <a:pt x="719" y="1710"/>
                  </a:lnTo>
                  <a:lnTo>
                    <a:pt x="751" y="1736"/>
                  </a:lnTo>
                  <a:lnTo>
                    <a:pt x="783" y="1761"/>
                  </a:lnTo>
                  <a:lnTo>
                    <a:pt x="813" y="1784"/>
                  </a:lnTo>
                  <a:lnTo>
                    <a:pt x="847" y="1811"/>
                  </a:lnTo>
                  <a:lnTo>
                    <a:pt x="875" y="1831"/>
                  </a:lnTo>
                  <a:lnTo>
                    <a:pt x="904" y="1850"/>
                  </a:lnTo>
                  <a:lnTo>
                    <a:pt x="925" y="1862"/>
                  </a:lnTo>
                  <a:lnTo>
                    <a:pt x="943" y="1877"/>
                  </a:lnTo>
                  <a:lnTo>
                    <a:pt x="959" y="1887"/>
                  </a:lnTo>
                  <a:lnTo>
                    <a:pt x="975" y="1894"/>
                  </a:lnTo>
                  <a:lnTo>
                    <a:pt x="992" y="1905"/>
                  </a:lnTo>
                  <a:lnTo>
                    <a:pt x="1014" y="1914"/>
                  </a:lnTo>
                  <a:lnTo>
                    <a:pt x="1035" y="1925"/>
                  </a:lnTo>
                  <a:lnTo>
                    <a:pt x="1054" y="1935"/>
                  </a:lnTo>
                  <a:lnTo>
                    <a:pt x="1070" y="1944"/>
                  </a:lnTo>
                  <a:lnTo>
                    <a:pt x="1090" y="1955"/>
                  </a:lnTo>
                  <a:lnTo>
                    <a:pt x="1111" y="1965"/>
                  </a:lnTo>
                  <a:lnTo>
                    <a:pt x="1132" y="1974"/>
                  </a:lnTo>
                  <a:lnTo>
                    <a:pt x="1155" y="1987"/>
                  </a:lnTo>
                  <a:lnTo>
                    <a:pt x="1175" y="1994"/>
                  </a:lnTo>
                  <a:lnTo>
                    <a:pt x="1193" y="2003"/>
                  </a:lnTo>
                  <a:lnTo>
                    <a:pt x="1214" y="2010"/>
                  </a:lnTo>
                  <a:lnTo>
                    <a:pt x="1235" y="2019"/>
                  </a:lnTo>
                  <a:lnTo>
                    <a:pt x="1257" y="2026"/>
                  </a:lnTo>
                  <a:lnTo>
                    <a:pt x="1272" y="2031"/>
                  </a:lnTo>
                  <a:lnTo>
                    <a:pt x="1292" y="2038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4BE18BD6-12C1-4100-A920-1FC857219C04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9" y="1952"/>
              <a:ext cx="715" cy="1023"/>
            </a:xfrm>
            <a:custGeom>
              <a:avLst/>
              <a:gdLst>
                <a:gd name="T0" fmla="*/ 0 w 1431"/>
                <a:gd name="T1" fmla="*/ 0 h 2045"/>
                <a:gd name="T2" fmla="*/ 0 w 1431"/>
                <a:gd name="T3" fmla="*/ 1 h 2045"/>
                <a:gd name="T4" fmla="*/ 0 w 1431"/>
                <a:gd name="T5" fmla="*/ 1 h 2045"/>
                <a:gd name="T6" fmla="*/ 0 w 1431"/>
                <a:gd name="T7" fmla="*/ 1 h 2045"/>
                <a:gd name="T8" fmla="*/ 0 w 1431"/>
                <a:gd name="T9" fmla="*/ 1 h 2045"/>
                <a:gd name="T10" fmla="*/ 0 w 1431"/>
                <a:gd name="T11" fmla="*/ 1 h 2045"/>
                <a:gd name="T12" fmla="*/ 0 w 1431"/>
                <a:gd name="T13" fmla="*/ 1 h 2045"/>
                <a:gd name="T14" fmla="*/ 0 w 1431"/>
                <a:gd name="T15" fmla="*/ 1 h 2045"/>
                <a:gd name="T16" fmla="*/ 0 w 1431"/>
                <a:gd name="T17" fmla="*/ 1 h 2045"/>
                <a:gd name="T18" fmla="*/ 0 w 1431"/>
                <a:gd name="T19" fmla="*/ 1 h 2045"/>
                <a:gd name="T20" fmla="*/ 0 w 1431"/>
                <a:gd name="T21" fmla="*/ 1 h 2045"/>
                <a:gd name="T22" fmla="*/ 0 w 1431"/>
                <a:gd name="T23" fmla="*/ 1 h 2045"/>
                <a:gd name="T24" fmla="*/ 0 w 1431"/>
                <a:gd name="T25" fmla="*/ 1 h 2045"/>
                <a:gd name="T26" fmla="*/ 0 w 1431"/>
                <a:gd name="T27" fmla="*/ 1 h 2045"/>
                <a:gd name="T28" fmla="*/ 0 w 1431"/>
                <a:gd name="T29" fmla="*/ 1 h 2045"/>
                <a:gd name="T30" fmla="*/ 0 w 1431"/>
                <a:gd name="T31" fmla="*/ 1 h 2045"/>
                <a:gd name="T32" fmla="*/ 0 w 1431"/>
                <a:gd name="T33" fmla="*/ 1 h 2045"/>
                <a:gd name="T34" fmla="*/ 0 w 1431"/>
                <a:gd name="T35" fmla="*/ 1 h 2045"/>
                <a:gd name="T36" fmla="*/ 0 w 1431"/>
                <a:gd name="T37" fmla="*/ 1 h 2045"/>
                <a:gd name="T38" fmla="*/ 0 w 1431"/>
                <a:gd name="T39" fmla="*/ 1 h 2045"/>
                <a:gd name="T40" fmla="*/ 0 w 1431"/>
                <a:gd name="T41" fmla="*/ 1 h 2045"/>
                <a:gd name="T42" fmla="*/ 0 w 1431"/>
                <a:gd name="T43" fmla="*/ 1 h 2045"/>
                <a:gd name="T44" fmla="*/ 0 w 1431"/>
                <a:gd name="T45" fmla="*/ 1 h 2045"/>
                <a:gd name="T46" fmla="*/ 0 w 1431"/>
                <a:gd name="T47" fmla="*/ 1 h 2045"/>
                <a:gd name="T48" fmla="*/ 0 w 1431"/>
                <a:gd name="T49" fmla="*/ 1 h 2045"/>
                <a:gd name="T50" fmla="*/ 0 w 1431"/>
                <a:gd name="T51" fmla="*/ 1 h 2045"/>
                <a:gd name="T52" fmla="*/ 0 w 1431"/>
                <a:gd name="T53" fmla="*/ 1 h 2045"/>
                <a:gd name="T54" fmla="*/ 0 w 1431"/>
                <a:gd name="T55" fmla="*/ 1 h 2045"/>
                <a:gd name="T56" fmla="*/ 0 w 1431"/>
                <a:gd name="T57" fmla="*/ 1 h 2045"/>
                <a:gd name="T58" fmla="*/ 0 w 1431"/>
                <a:gd name="T59" fmla="*/ 1 h 2045"/>
                <a:gd name="T60" fmla="*/ 0 w 1431"/>
                <a:gd name="T61" fmla="*/ 1 h 2045"/>
                <a:gd name="T62" fmla="*/ 0 w 1431"/>
                <a:gd name="T63" fmla="*/ 1 h 2045"/>
                <a:gd name="T64" fmla="*/ 0 w 1431"/>
                <a:gd name="T65" fmla="*/ 1 h 2045"/>
                <a:gd name="T66" fmla="*/ 0 w 1431"/>
                <a:gd name="T67" fmla="*/ 1 h 2045"/>
                <a:gd name="T68" fmla="*/ 0 w 1431"/>
                <a:gd name="T69" fmla="*/ 1 h 2045"/>
                <a:gd name="T70" fmla="*/ 0 w 1431"/>
                <a:gd name="T71" fmla="*/ 1 h 2045"/>
                <a:gd name="T72" fmla="*/ 0 w 1431"/>
                <a:gd name="T73" fmla="*/ 1 h 2045"/>
                <a:gd name="T74" fmla="*/ 0 w 1431"/>
                <a:gd name="T75" fmla="*/ 1 h 2045"/>
                <a:gd name="T76" fmla="*/ 0 w 1431"/>
                <a:gd name="T77" fmla="*/ 1 h 2045"/>
                <a:gd name="T78" fmla="*/ 0 w 1431"/>
                <a:gd name="T79" fmla="*/ 1 h 2045"/>
                <a:gd name="T80" fmla="*/ 0 w 1431"/>
                <a:gd name="T81" fmla="*/ 1 h 2045"/>
                <a:gd name="T82" fmla="*/ 0 w 1431"/>
                <a:gd name="T83" fmla="*/ 1 h 2045"/>
                <a:gd name="T84" fmla="*/ 0 w 1431"/>
                <a:gd name="T85" fmla="*/ 1 h 2045"/>
                <a:gd name="T86" fmla="*/ 0 w 1431"/>
                <a:gd name="T87" fmla="*/ 1 h 2045"/>
                <a:gd name="T88" fmla="*/ 0 w 1431"/>
                <a:gd name="T89" fmla="*/ 1 h 2045"/>
                <a:gd name="T90" fmla="*/ 0 w 1431"/>
                <a:gd name="T91" fmla="*/ 1 h 2045"/>
                <a:gd name="T92" fmla="*/ 0 w 1431"/>
                <a:gd name="T93" fmla="*/ 1 h 2045"/>
                <a:gd name="T94" fmla="*/ 0 w 1431"/>
                <a:gd name="T95" fmla="*/ 1 h 2045"/>
                <a:gd name="T96" fmla="*/ 0 w 1431"/>
                <a:gd name="T97" fmla="*/ 1 h 2045"/>
                <a:gd name="T98" fmla="*/ 0 w 1431"/>
                <a:gd name="T99" fmla="*/ 1 h 2045"/>
                <a:gd name="T100" fmla="*/ 0 w 1431"/>
                <a:gd name="T101" fmla="*/ 1 h 2045"/>
                <a:gd name="T102" fmla="*/ 0 w 1431"/>
                <a:gd name="T103" fmla="*/ 1 h 2045"/>
                <a:gd name="T104" fmla="*/ 0 w 1431"/>
                <a:gd name="T105" fmla="*/ 1 h 2045"/>
                <a:gd name="T106" fmla="*/ 0 w 1431"/>
                <a:gd name="T107" fmla="*/ 1 h 2045"/>
                <a:gd name="T108" fmla="*/ 0 w 1431"/>
                <a:gd name="T109" fmla="*/ 1 h 2045"/>
                <a:gd name="T110" fmla="*/ 0 w 1431"/>
                <a:gd name="T111" fmla="*/ 1 h 2045"/>
                <a:gd name="T112" fmla="*/ 0 w 1431"/>
                <a:gd name="T113" fmla="*/ 1 h 2045"/>
                <a:gd name="T114" fmla="*/ 0 w 1431"/>
                <a:gd name="T115" fmla="*/ 1 h 2045"/>
                <a:gd name="T116" fmla="*/ 0 w 1431"/>
                <a:gd name="T117" fmla="*/ 1 h 2045"/>
                <a:gd name="T118" fmla="*/ 0 w 1431"/>
                <a:gd name="T119" fmla="*/ 1 h 2045"/>
                <a:gd name="T120" fmla="*/ 0 w 1431"/>
                <a:gd name="T121" fmla="*/ 1 h 2045"/>
                <a:gd name="T122" fmla="*/ 0 w 1431"/>
                <a:gd name="T123" fmla="*/ 1 h 2045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431"/>
                <a:gd name="T187" fmla="*/ 0 h 2045"/>
                <a:gd name="T188" fmla="*/ 1431 w 1431"/>
                <a:gd name="T189" fmla="*/ 2045 h 2045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431" h="2045">
                  <a:moveTo>
                    <a:pt x="136" y="7"/>
                  </a:moveTo>
                  <a:lnTo>
                    <a:pt x="106" y="0"/>
                  </a:lnTo>
                  <a:lnTo>
                    <a:pt x="0" y="271"/>
                  </a:lnTo>
                  <a:lnTo>
                    <a:pt x="30" y="283"/>
                  </a:lnTo>
                  <a:lnTo>
                    <a:pt x="53" y="291"/>
                  </a:lnTo>
                  <a:lnTo>
                    <a:pt x="76" y="299"/>
                  </a:lnTo>
                  <a:lnTo>
                    <a:pt x="106" y="310"/>
                  </a:lnTo>
                  <a:lnTo>
                    <a:pt x="133" y="321"/>
                  </a:lnTo>
                  <a:lnTo>
                    <a:pt x="160" y="331"/>
                  </a:lnTo>
                  <a:lnTo>
                    <a:pt x="181" y="342"/>
                  </a:lnTo>
                  <a:lnTo>
                    <a:pt x="209" y="354"/>
                  </a:lnTo>
                  <a:lnTo>
                    <a:pt x="232" y="365"/>
                  </a:lnTo>
                  <a:lnTo>
                    <a:pt x="259" y="379"/>
                  </a:lnTo>
                  <a:lnTo>
                    <a:pt x="284" y="392"/>
                  </a:lnTo>
                  <a:lnTo>
                    <a:pt x="308" y="408"/>
                  </a:lnTo>
                  <a:lnTo>
                    <a:pt x="332" y="422"/>
                  </a:lnTo>
                  <a:lnTo>
                    <a:pt x="351" y="434"/>
                  </a:lnTo>
                  <a:lnTo>
                    <a:pt x="369" y="447"/>
                  </a:lnTo>
                  <a:lnTo>
                    <a:pt x="392" y="461"/>
                  </a:lnTo>
                  <a:lnTo>
                    <a:pt x="413" y="477"/>
                  </a:lnTo>
                  <a:lnTo>
                    <a:pt x="436" y="493"/>
                  </a:lnTo>
                  <a:lnTo>
                    <a:pt x="457" y="509"/>
                  </a:lnTo>
                  <a:lnTo>
                    <a:pt x="473" y="519"/>
                  </a:lnTo>
                  <a:lnTo>
                    <a:pt x="493" y="534"/>
                  </a:lnTo>
                  <a:lnTo>
                    <a:pt x="516" y="553"/>
                  </a:lnTo>
                  <a:lnTo>
                    <a:pt x="539" y="574"/>
                  </a:lnTo>
                  <a:lnTo>
                    <a:pt x="569" y="599"/>
                  </a:lnTo>
                  <a:lnTo>
                    <a:pt x="596" y="624"/>
                  </a:lnTo>
                  <a:lnTo>
                    <a:pt x="624" y="651"/>
                  </a:lnTo>
                  <a:lnTo>
                    <a:pt x="651" y="677"/>
                  </a:lnTo>
                  <a:lnTo>
                    <a:pt x="677" y="709"/>
                  </a:lnTo>
                  <a:lnTo>
                    <a:pt x="698" y="734"/>
                  </a:lnTo>
                  <a:lnTo>
                    <a:pt x="720" y="762"/>
                  </a:lnTo>
                  <a:lnTo>
                    <a:pt x="743" y="791"/>
                  </a:lnTo>
                  <a:lnTo>
                    <a:pt x="768" y="825"/>
                  </a:lnTo>
                  <a:lnTo>
                    <a:pt x="792" y="860"/>
                  </a:lnTo>
                  <a:lnTo>
                    <a:pt x="814" y="892"/>
                  </a:lnTo>
                  <a:lnTo>
                    <a:pt x="837" y="929"/>
                  </a:lnTo>
                  <a:lnTo>
                    <a:pt x="860" y="968"/>
                  </a:lnTo>
                  <a:lnTo>
                    <a:pt x="878" y="1005"/>
                  </a:lnTo>
                  <a:lnTo>
                    <a:pt x="895" y="1041"/>
                  </a:lnTo>
                  <a:lnTo>
                    <a:pt x="911" y="1075"/>
                  </a:lnTo>
                  <a:lnTo>
                    <a:pt x="925" y="1107"/>
                  </a:lnTo>
                  <a:lnTo>
                    <a:pt x="941" y="1144"/>
                  </a:lnTo>
                  <a:lnTo>
                    <a:pt x="954" y="1179"/>
                  </a:lnTo>
                  <a:lnTo>
                    <a:pt x="966" y="1215"/>
                  </a:lnTo>
                  <a:lnTo>
                    <a:pt x="979" y="1254"/>
                  </a:lnTo>
                  <a:lnTo>
                    <a:pt x="989" y="1288"/>
                  </a:lnTo>
                  <a:lnTo>
                    <a:pt x="1000" y="1328"/>
                  </a:lnTo>
                  <a:lnTo>
                    <a:pt x="1011" y="1369"/>
                  </a:lnTo>
                  <a:lnTo>
                    <a:pt x="1019" y="1410"/>
                  </a:lnTo>
                  <a:lnTo>
                    <a:pt x="1026" y="1453"/>
                  </a:lnTo>
                  <a:lnTo>
                    <a:pt x="1034" y="1497"/>
                  </a:lnTo>
                  <a:lnTo>
                    <a:pt x="1037" y="1536"/>
                  </a:lnTo>
                  <a:lnTo>
                    <a:pt x="1041" y="1577"/>
                  </a:lnTo>
                  <a:lnTo>
                    <a:pt x="1042" y="1625"/>
                  </a:lnTo>
                  <a:lnTo>
                    <a:pt x="1042" y="1664"/>
                  </a:lnTo>
                  <a:lnTo>
                    <a:pt x="1042" y="1712"/>
                  </a:lnTo>
                  <a:lnTo>
                    <a:pt x="941" y="1712"/>
                  </a:lnTo>
                  <a:lnTo>
                    <a:pt x="1175" y="2045"/>
                  </a:lnTo>
                  <a:lnTo>
                    <a:pt x="1431" y="1712"/>
                  </a:lnTo>
                  <a:lnTo>
                    <a:pt x="1333" y="1712"/>
                  </a:lnTo>
                  <a:lnTo>
                    <a:pt x="1333" y="1658"/>
                  </a:lnTo>
                  <a:lnTo>
                    <a:pt x="1331" y="1610"/>
                  </a:lnTo>
                  <a:lnTo>
                    <a:pt x="1328" y="1561"/>
                  </a:lnTo>
                  <a:lnTo>
                    <a:pt x="1324" y="1516"/>
                  </a:lnTo>
                  <a:lnTo>
                    <a:pt x="1321" y="1474"/>
                  </a:lnTo>
                  <a:lnTo>
                    <a:pt x="1315" y="1433"/>
                  </a:lnTo>
                  <a:lnTo>
                    <a:pt x="1308" y="1389"/>
                  </a:lnTo>
                  <a:lnTo>
                    <a:pt x="1301" y="1350"/>
                  </a:lnTo>
                  <a:lnTo>
                    <a:pt x="1294" y="1312"/>
                  </a:lnTo>
                  <a:lnTo>
                    <a:pt x="1285" y="1272"/>
                  </a:lnTo>
                  <a:lnTo>
                    <a:pt x="1273" y="1220"/>
                  </a:lnTo>
                  <a:lnTo>
                    <a:pt x="1262" y="1181"/>
                  </a:lnTo>
                  <a:lnTo>
                    <a:pt x="1250" y="1142"/>
                  </a:lnTo>
                  <a:lnTo>
                    <a:pt x="1237" y="1105"/>
                  </a:lnTo>
                  <a:lnTo>
                    <a:pt x="1221" y="1060"/>
                  </a:lnTo>
                  <a:lnTo>
                    <a:pt x="1206" y="1020"/>
                  </a:lnTo>
                  <a:lnTo>
                    <a:pt x="1190" y="982"/>
                  </a:lnTo>
                  <a:lnTo>
                    <a:pt x="1174" y="945"/>
                  </a:lnTo>
                  <a:lnTo>
                    <a:pt x="1152" y="903"/>
                  </a:lnTo>
                  <a:lnTo>
                    <a:pt x="1133" y="864"/>
                  </a:lnTo>
                  <a:lnTo>
                    <a:pt x="1115" y="826"/>
                  </a:lnTo>
                  <a:lnTo>
                    <a:pt x="1094" y="791"/>
                  </a:lnTo>
                  <a:lnTo>
                    <a:pt x="1074" y="759"/>
                  </a:lnTo>
                  <a:lnTo>
                    <a:pt x="1053" y="723"/>
                  </a:lnTo>
                  <a:lnTo>
                    <a:pt x="1032" y="691"/>
                  </a:lnTo>
                  <a:lnTo>
                    <a:pt x="1007" y="654"/>
                  </a:lnTo>
                  <a:lnTo>
                    <a:pt x="982" y="619"/>
                  </a:lnTo>
                  <a:lnTo>
                    <a:pt x="956" y="587"/>
                  </a:lnTo>
                  <a:lnTo>
                    <a:pt x="929" y="555"/>
                  </a:lnTo>
                  <a:lnTo>
                    <a:pt x="904" y="525"/>
                  </a:lnTo>
                  <a:lnTo>
                    <a:pt x="879" y="496"/>
                  </a:lnTo>
                  <a:lnTo>
                    <a:pt x="856" y="472"/>
                  </a:lnTo>
                  <a:lnTo>
                    <a:pt x="826" y="440"/>
                  </a:lnTo>
                  <a:lnTo>
                    <a:pt x="794" y="411"/>
                  </a:lnTo>
                  <a:lnTo>
                    <a:pt x="769" y="386"/>
                  </a:lnTo>
                  <a:lnTo>
                    <a:pt x="739" y="360"/>
                  </a:lnTo>
                  <a:lnTo>
                    <a:pt x="709" y="335"/>
                  </a:lnTo>
                  <a:lnTo>
                    <a:pt x="677" y="308"/>
                  </a:lnTo>
                  <a:lnTo>
                    <a:pt x="645" y="283"/>
                  </a:lnTo>
                  <a:lnTo>
                    <a:pt x="615" y="260"/>
                  </a:lnTo>
                  <a:lnTo>
                    <a:pt x="581" y="234"/>
                  </a:lnTo>
                  <a:lnTo>
                    <a:pt x="553" y="214"/>
                  </a:lnTo>
                  <a:lnTo>
                    <a:pt x="525" y="195"/>
                  </a:lnTo>
                  <a:lnTo>
                    <a:pt x="503" y="182"/>
                  </a:lnTo>
                  <a:lnTo>
                    <a:pt x="486" y="168"/>
                  </a:lnTo>
                  <a:lnTo>
                    <a:pt x="470" y="158"/>
                  </a:lnTo>
                  <a:lnTo>
                    <a:pt x="454" y="150"/>
                  </a:lnTo>
                  <a:lnTo>
                    <a:pt x="436" y="142"/>
                  </a:lnTo>
                  <a:lnTo>
                    <a:pt x="415" y="131"/>
                  </a:lnTo>
                  <a:lnTo>
                    <a:pt x="394" y="120"/>
                  </a:lnTo>
                  <a:lnTo>
                    <a:pt x="374" y="110"/>
                  </a:lnTo>
                  <a:lnTo>
                    <a:pt x="358" y="101"/>
                  </a:lnTo>
                  <a:lnTo>
                    <a:pt x="339" y="90"/>
                  </a:lnTo>
                  <a:lnTo>
                    <a:pt x="317" y="79"/>
                  </a:lnTo>
                  <a:lnTo>
                    <a:pt x="296" y="71"/>
                  </a:lnTo>
                  <a:lnTo>
                    <a:pt x="273" y="58"/>
                  </a:lnTo>
                  <a:lnTo>
                    <a:pt x="254" y="51"/>
                  </a:lnTo>
                  <a:lnTo>
                    <a:pt x="236" y="42"/>
                  </a:lnTo>
                  <a:lnTo>
                    <a:pt x="215" y="35"/>
                  </a:lnTo>
                  <a:lnTo>
                    <a:pt x="193" y="26"/>
                  </a:lnTo>
                  <a:lnTo>
                    <a:pt x="172" y="19"/>
                  </a:lnTo>
                  <a:lnTo>
                    <a:pt x="156" y="14"/>
                  </a:lnTo>
                  <a:lnTo>
                    <a:pt x="136" y="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5CFC805E-54BD-4757-B7AB-2110F899D3BC}"/>
                </a:ext>
              </a:extLst>
            </p:cNvPr>
            <p:cNvSpPr>
              <a:spLocks/>
            </p:cNvSpPr>
            <p:nvPr/>
          </p:nvSpPr>
          <p:spPr bwMode="auto">
            <a:xfrm>
              <a:off x="1394" y="1872"/>
              <a:ext cx="1018" cy="700"/>
            </a:xfrm>
            <a:custGeom>
              <a:avLst/>
              <a:gdLst>
                <a:gd name="T0" fmla="*/ 0 w 2037"/>
                <a:gd name="T1" fmla="*/ 1 h 1400"/>
                <a:gd name="T2" fmla="*/ 0 w 2037"/>
                <a:gd name="T3" fmla="*/ 1 h 1400"/>
                <a:gd name="T4" fmla="*/ 0 w 2037"/>
                <a:gd name="T5" fmla="*/ 1 h 1400"/>
                <a:gd name="T6" fmla="*/ 0 w 2037"/>
                <a:gd name="T7" fmla="*/ 1 h 1400"/>
                <a:gd name="T8" fmla="*/ 0 w 2037"/>
                <a:gd name="T9" fmla="*/ 1 h 1400"/>
                <a:gd name="T10" fmla="*/ 0 w 2037"/>
                <a:gd name="T11" fmla="*/ 1 h 1400"/>
                <a:gd name="T12" fmla="*/ 0 w 2037"/>
                <a:gd name="T13" fmla="*/ 1 h 1400"/>
                <a:gd name="T14" fmla="*/ 0 w 2037"/>
                <a:gd name="T15" fmla="*/ 1 h 1400"/>
                <a:gd name="T16" fmla="*/ 0 w 2037"/>
                <a:gd name="T17" fmla="*/ 1 h 1400"/>
                <a:gd name="T18" fmla="*/ 0 w 2037"/>
                <a:gd name="T19" fmla="*/ 1 h 1400"/>
                <a:gd name="T20" fmla="*/ 0 w 2037"/>
                <a:gd name="T21" fmla="*/ 1 h 1400"/>
                <a:gd name="T22" fmla="*/ 0 w 2037"/>
                <a:gd name="T23" fmla="*/ 1 h 1400"/>
                <a:gd name="T24" fmla="*/ 0 w 2037"/>
                <a:gd name="T25" fmla="*/ 1 h 1400"/>
                <a:gd name="T26" fmla="*/ 0 w 2037"/>
                <a:gd name="T27" fmla="*/ 1 h 1400"/>
                <a:gd name="T28" fmla="*/ 0 w 2037"/>
                <a:gd name="T29" fmla="*/ 1 h 1400"/>
                <a:gd name="T30" fmla="*/ 0 w 2037"/>
                <a:gd name="T31" fmla="*/ 1 h 1400"/>
                <a:gd name="T32" fmla="*/ 0 w 2037"/>
                <a:gd name="T33" fmla="*/ 1 h 1400"/>
                <a:gd name="T34" fmla="*/ 0 w 2037"/>
                <a:gd name="T35" fmla="*/ 1 h 1400"/>
                <a:gd name="T36" fmla="*/ 0 w 2037"/>
                <a:gd name="T37" fmla="*/ 1 h 1400"/>
                <a:gd name="T38" fmla="*/ 0 w 2037"/>
                <a:gd name="T39" fmla="*/ 1 h 1400"/>
                <a:gd name="T40" fmla="*/ 0 w 2037"/>
                <a:gd name="T41" fmla="*/ 1 h 1400"/>
                <a:gd name="T42" fmla="*/ 0 w 2037"/>
                <a:gd name="T43" fmla="*/ 1 h 1400"/>
                <a:gd name="T44" fmla="*/ 0 w 2037"/>
                <a:gd name="T45" fmla="*/ 1 h 1400"/>
                <a:gd name="T46" fmla="*/ 0 w 2037"/>
                <a:gd name="T47" fmla="*/ 1 h 1400"/>
                <a:gd name="T48" fmla="*/ 0 w 2037"/>
                <a:gd name="T49" fmla="*/ 1 h 1400"/>
                <a:gd name="T50" fmla="*/ 0 w 2037"/>
                <a:gd name="T51" fmla="*/ 1 h 1400"/>
                <a:gd name="T52" fmla="*/ 0 w 2037"/>
                <a:gd name="T53" fmla="*/ 1 h 1400"/>
                <a:gd name="T54" fmla="*/ 0 w 2037"/>
                <a:gd name="T55" fmla="*/ 1 h 1400"/>
                <a:gd name="T56" fmla="*/ 0 w 2037"/>
                <a:gd name="T57" fmla="*/ 1 h 1400"/>
                <a:gd name="T58" fmla="*/ 0 w 2037"/>
                <a:gd name="T59" fmla="*/ 1 h 1400"/>
                <a:gd name="T60" fmla="*/ 0 w 2037"/>
                <a:gd name="T61" fmla="*/ 1 h 1400"/>
                <a:gd name="T62" fmla="*/ 0 w 2037"/>
                <a:gd name="T63" fmla="*/ 1 h 1400"/>
                <a:gd name="T64" fmla="*/ 0 w 2037"/>
                <a:gd name="T65" fmla="*/ 1 h 1400"/>
                <a:gd name="T66" fmla="*/ 0 w 2037"/>
                <a:gd name="T67" fmla="*/ 1 h 1400"/>
                <a:gd name="T68" fmla="*/ 0 w 2037"/>
                <a:gd name="T69" fmla="*/ 1 h 1400"/>
                <a:gd name="T70" fmla="*/ 0 w 2037"/>
                <a:gd name="T71" fmla="*/ 1 h 1400"/>
                <a:gd name="T72" fmla="*/ 0 w 2037"/>
                <a:gd name="T73" fmla="*/ 1 h 1400"/>
                <a:gd name="T74" fmla="*/ 0 w 2037"/>
                <a:gd name="T75" fmla="*/ 1 h 1400"/>
                <a:gd name="T76" fmla="*/ 0 w 2037"/>
                <a:gd name="T77" fmla="*/ 1 h 1400"/>
                <a:gd name="T78" fmla="*/ 0 w 2037"/>
                <a:gd name="T79" fmla="*/ 1 h 1400"/>
                <a:gd name="T80" fmla="*/ 0 w 2037"/>
                <a:gd name="T81" fmla="*/ 1 h 1400"/>
                <a:gd name="T82" fmla="*/ 0 w 2037"/>
                <a:gd name="T83" fmla="*/ 1 h 1400"/>
                <a:gd name="T84" fmla="*/ 0 w 2037"/>
                <a:gd name="T85" fmla="*/ 1 h 1400"/>
                <a:gd name="T86" fmla="*/ 0 w 2037"/>
                <a:gd name="T87" fmla="*/ 1 h 1400"/>
                <a:gd name="T88" fmla="*/ 0 w 2037"/>
                <a:gd name="T89" fmla="*/ 1 h 1400"/>
                <a:gd name="T90" fmla="*/ 0 w 2037"/>
                <a:gd name="T91" fmla="*/ 1 h 1400"/>
                <a:gd name="T92" fmla="*/ 0 w 2037"/>
                <a:gd name="T93" fmla="*/ 1 h 1400"/>
                <a:gd name="T94" fmla="*/ 0 w 2037"/>
                <a:gd name="T95" fmla="*/ 1 h 1400"/>
                <a:gd name="T96" fmla="*/ 0 w 2037"/>
                <a:gd name="T97" fmla="*/ 1 h 1400"/>
                <a:gd name="T98" fmla="*/ 0 w 2037"/>
                <a:gd name="T99" fmla="*/ 1 h 1400"/>
                <a:gd name="T100" fmla="*/ 0 w 2037"/>
                <a:gd name="T101" fmla="*/ 1 h 1400"/>
                <a:gd name="T102" fmla="*/ 0 w 2037"/>
                <a:gd name="T103" fmla="*/ 1 h 1400"/>
                <a:gd name="T104" fmla="*/ 0 w 2037"/>
                <a:gd name="T105" fmla="*/ 1 h 1400"/>
                <a:gd name="T106" fmla="*/ 0 w 2037"/>
                <a:gd name="T107" fmla="*/ 1 h 1400"/>
                <a:gd name="T108" fmla="*/ 0 w 2037"/>
                <a:gd name="T109" fmla="*/ 1 h 1400"/>
                <a:gd name="T110" fmla="*/ 0 w 2037"/>
                <a:gd name="T111" fmla="*/ 1 h 1400"/>
                <a:gd name="T112" fmla="*/ 0 w 2037"/>
                <a:gd name="T113" fmla="*/ 1 h 1400"/>
                <a:gd name="T114" fmla="*/ 0 w 2037"/>
                <a:gd name="T115" fmla="*/ 1 h 1400"/>
                <a:gd name="T116" fmla="*/ 0 w 2037"/>
                <a:gd name="T117" fmla="*/ 1 h 1400"/>
                <a:gd name="T118" fmla="*/ 0 w 2037"/>
                <a:gd name="T119" fmla="*/ 1 h 1400"/>
                <a:gd name="T120" fmla="*/ 0 w 2037"/>
                <a:gd name="T121" fmla="*/ 1 h 1400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037"/>
                <a:gd name="T184" fmla="*/ 0 h 1400"/>
                <a:gd name="T185" fmla="*/ 2037 w 2037"/>
                <a:gd name="T186" fmla="*/ 1400 h 1400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037" h="1400">
                  <a:moveTo>
                    <a:pt x="0" y="1293"/>
                  </a:moveTo>
                  <a:lnTo>
                    <a:pt x="277" y="1400"/>
                  </a:lnTo>
                  <a:lnTo>
                    <a:pt x="284" y="1377"/>
                  </a:lnTo>
                  <a:lnTo>
                    <a:pt x="293" y="1354"/>
                  </a:lnTo>
                  <a:lnTo>
                    <a:pt x="303" y="1323"/>
                  </a:lnTo>
                  <a:lnTo>
                    <a:pt x="314" y="1297"/>
                  </a:lnTo>
                  <a:lnTo>
                    <a:pt x="324" y="1270"/>
                  </a:lnTo>
                  <a:lnTo>
                    <a:pt x="335" y="1249"/>
                  </a:lnTo>
                  <a:lnTo>
                    <a:pt x="347" y="1220"/>
                  </a:lnTo>
                  <a:lnTo>
                    <a:pt x="358" y="1197"/>
                  </a:lnTo>
                  <a:lnTo>
                    <a:pt x="372" y="1171"/>
                  </a:lnTo>
                  <a:lnTo>
                    <a:pt x="385" y="1146"/>
                  </a:lnTo>
                  <a:lnTo>
                    <a:pt x="401" y="1121"/>
                  </a:lnTo>
                  <a:lnTo>
                    <a:pt x="415" y="1098"/>
                  </a:lnTo>
                  <a:lnTo>
                    <a:pt x="427" y="1079"/>
                  </a:lnTo>
                  <a:lnTo>
                    <a:pt x="440" y="1059"/>
                  </a:lnTo>
                  <a:lnTo>
                    <a:pt x="454" y="1038"/>
                  </a:lnTo>
                  <a:lnTo>
                    <a:pt x="470" y="1016"/>
                  </a:lnTo>
                  <a:lnTo>
                    <a:pt x="486" y="993"/>
                  </a:lnTo>
                  <a:lnTo>
                    <a:pt x="502" y="972"/>
                  </a:lnTo>
                  <a:lnTo>
                    <a:pt x="512" y="956"/>
                  </a:lnTo>
                  <a:lnTo>
                    <a:pt x="527" y="937"/>
                  </a:lnTo>
                  <a:lnTo>
                    <a:pt x="546" y="914"/>
                  </a:lnTo>
                  <a:lnTo>
                    <a:pt x="567" y="891"/>
                  </a:lnTo>
                  <a:lnTo>
                    <a:pt x="592" y="860"/>
                  </a:lnTo>
                  <a:lnTo>
                    <a:pt x="617" y="834"/>
                  </a:lnTo>
                  <a:lnTo>
                    <a:pt x="644" y="805"/>
                  </a:lnTo>
                  <a:lnTo>
                    <a:pt x="670" y="779"/>
                  </a:lnTo>
                  <a:lnTo>
                    <a:pt x="702" y="752"/>
                  </a:lnTo>
                  <a:lnTo>
                    <a:pt x="727" y="731"/>
                  </a:lnTo>
                  <a:lnTo>
                    <a:pt x="753" y="710"/>
                  </a:lnTo>
                  <a:lnTo>
                    <a:pt x="784" y="687"/>
                  </a:lnTo>
                  <a:lnTo>
                    <a:pt x="817" y="662"/>
                  </a:lnTo>
                  <a:lnTo>
                    <a:pt x="853" y="637"/>
                  </a:lnTo>
                  <a:lnTo>
                    <a:pt x="885" y="616"/>
                  </a:lnTo>
                  <a:lnTo>
                    <a:pt x="922" y="592"/>
                  </a:lnTo>
                  <a:lnTo>
                    <a:pt x="961" y="569"/>
                  </a:lnTo>
                  <a:lnTo>
                    <a:pt x="998" y="552"/>
                  </a:lnTo>
                  <a:lnTo>
                    <a:pt x="1034" y="534"/>
                  </a:lnTo>
                  <a:lnTo>
                    <a:pt x="1067" y="518"/>
                  </a:lnTo>
                  <a:lnTo>
                    <a:pt x="1099" y="504"/>
                  </a:lnTo>
                  <a:lnTo>
                    <a:pt x="1136" y="488"/>
                  </a:lnTo>
                  <a:lnTo>
                    <a:pt x="1172" y="475"/>
                  </a:lnTo>
                  <a:lnTo>
                    <a:pt x="1207" y="463"/>
                  </a:lnTo>
                  <a:lnTo>
                    <a:pt x="1246" y="451"/>
                  </a:lnTo>
                  <a:lnTo>
                    <a:pt x="1280" y="440"/>
                  </a:lnTo>
                  <a:lnTo>
                    <a:pt x="1321" y="429"/>
                  </a:lnTo>
                  <a:lnTo>
                    <a:pt x="1362" y="419"/>
                  </a:lnTo>
                  <a:lnTo>
                    <a:pt x="1402" y="410"/>
                  </a:lnTo>
                  <a:lnTo>
                    <a:pt x="1445" y="403"/>
                  </a:lnTo>
                  <a:lnTo>
                    <a:pt x="1489" y="396"/>
                  </a:lnTo>
                  <a:lnTo>
                    <a:pt x="1528" y="392"/>
                  </a:lnTo>
                  <a:lnTo>
                    <a:pt x="1569" y="388"/>
                  </a:lnTo>
                  <a:lnTo>
                    <a:pt x="1617" y="387"/>
                  </a:lnTo>
                  <a:lnTo>
                    <a:pt x="1656" y="387"/>
                  </a:lnTo>
                  <a:lnTo>
                    <a:pt x="1704" y="387"/>
                  </a:lnTo>
                  <a:lnTo>
                    <a:pt x="1704" y="488"/>
                  </a:lnTo>
                  <a:lnTo>
                    <a:pt x="2037" y="254"/>
                  </a:lnTo>
                  <a:lnTo>
                    <a:pt x="1704" y="0"/>
                  </a:lnTo>
                  <a:lnTo>
                    <a:pt x="1704" y="96"/>
                  </a:lnTo>
                  <a:lnTo>
                    <a:pt x="1651" y="96"/>
                  </a:lnTo>
                  <a:lnTo>
                    <a:pt x="1603" y="98"/>
                  </a:lnTo>
                  <a:lnTo>
                    <a:pt x="1553" y="101"/>
                  </a:lnTo>
                  <a:lnTo>
                    <a:pt x="1509" y="105"/>
                  </a:lnTo>
                  <a:lnTo>
                    <a:pt x="1466" y="108"/>
                  </a:lnTo>
                  <a:lnTo>
                    <a:pt x="1425" y="114"/>
                  </a:lnTo>
                  <a:lnTo>
                    <a:pt x="1381" y="121"/>
                  </a:lnTo>
                  <a:lnTo>
                    <a:pt x="1342" y="128"/>
                  </a:lnTo>
                  <a:lnTo>
                    <a:pt x="1305" y="135"/>
                  </a:lnTo>
                  <a:lnTo>
                    <a:pt x="1264" y="144"/>
                  </a:lnTo>
                  <a:lnTo>
                    <a:pt x="1213" y="156"/>
                  </a:lnTo>
                  <a:lnTo>
                    <a:pt x="1174" y="167"/>
                  </a:lnTo>
                  <a:lnTo>
                    <a:pt x="1135" y="179"/>
                  </a:lnTo>
                  <a:lnTo>
                    <a:pt x="1097" y="192"/>
                  </a:lnTo>
                  <a:lnTo>
                    <a:pt x="1053" y="208"/>
                  </a:lnTo>
                  <a:lnTo>
                    <a:pt x="1012" y="224"/>
                  </a:lnTo>
                  <a:lnTo>
                    <a:pt x="975" y="239"/>
                  </a:lnTo>
                  <a:lnTo>
                    <a:pt x="938" y="255"/>
                  </a:lnTo>
                  <a:lnTo>
                    <a:pt x="895" y="277"/>
                  </a:lnTo>
                  <a:lnTo>
                    <a:pt x="856" y="296"/>
                  </a:lnTo>
                  <a:lnTo>
                    <a:pt x="819" y="314"/>
                  </a:lnTo>
                  <a:lnTo>
                    <a:pt x="784" y="335"/>
                  </a:lnTo>
                  <a:lnTo>
                    <a:pt x="750" y="353"/>
                  </a:lnTo>
                  <a:lnTo>
                    <a:pt x="716" y="376"/>
                  </a:lnTo>
                  <a:lnTo>
                    <a:pt x="684" y="397"/>
                  </a:lnTo>
                  <a:lnTo>
                    <a:pt x="647" y="422"/>
                  </a:lnTo>
                  <a:lnTo>
                    <a:pt x="612" y="447"/>
                  </a:lnTo>
                  <a:lnTo>
                    <a:pt x="580" y="474"/>
                  </a:lnTo>
                  <a:lnTo>
                    <a:pt x="548" y="500"/>
                  </a:lnTo>
                  <a:lnTo>
                    <a:pt x="518" y="525"/>
                  </a:lnTo>
                  <a:lnTo>
                    <a:pt x="489" y="550"/>
                  </a:lnTo>
                  <a:lnTo>
                    <a:pt x="465" y="573"/>
                  </a:lnTo>
                  <a:lnTo>
                    <a:pt x="433" y="603"/>
                  </a:lnTo>
                  <a:lnTo>
                    <a:pt x="404" y="635"/>
                  </a:lnTo>
                  <a:lnTo>
                    <a:pt x="379" y="660"/>
                  </a:lnTo>
                  <a:lnTo>
                    <a:pt x="353" y="690"/>
                  </a:lnTo>
                  <a:lnTo>
                    <a:pt x="328" y="720"/>
                  </a:lnTo>
                  <a:lnTo>
                    <a:pt x="301" y="752"/>
                  </a:lnTo>
                  <a:lnTo>
                    <a:pt x="277" y="784"/>
                  </a:lnTo>
                  <a:lnTo>
                    <a:pt x="254" y="814"/>
                  </a:lnTo>
                  <a:lnTo>
                    <a:pt x="227" y="848"/>
                  </a:lnTo>
                  <a:lnTo>
                    <a:pt x="207" y="876"/>
                  </a:lnTo>
                  <a:lnTo>
                    <a:pt x="188" y="905"/>
                  </a:lnTo>
                  <a:lnTo>
                    <a:pt x="176" y="924"/>
                  </a:lnTo>
                  <a:lnTo>
                    <a:pt x="161" y="944"/>
                  </a:lnTo>
                  <a:lnTo>
                    <a:pt x="151" y="960"/>
                  </a:lnTo>
                  <a:lnTo>
                    <a:pt x="144" y="976"/>
                  </a:lnTo>
                  <a:lnTo>
                    <a:pt x="133" y="993"/>
                  </a:lnTo>
                  <a:lnTo>
                    <a:pt x="124" y="1015"/>
                  </a:lnTo>
                  <a:lnTo>
                    <a:pt x="113" y="1036"/>
                  </a:lnTo>
                  <a:lnTo>
                    <a:pt x="103" y="1054"/>
                  </a:lnTo>
                  <a:lnTo>
                    <a:pt x="94" y="1070"/>
                  </a:lnTo>
                  <a:lnTo>
                    <a:pt x="83" y="1091"/>
                  </a:lnTo>
                  <a:lnTo>
                    <a:pt x="73" y="1112"/>
                  </a:lnTo>
                  <a:lnTo>
                    <a:pt x="64" y="1134"/>
                  </a:lnTo>
                  <a:lnTo>
                    <a:pt x="51" y="1157"/>
                  </a:lnTo>
                  <a:lnTo>
                    <a:pt x="44" y="1176"/>
                  </a:lnTo>
                  <a:lnTo>
                    <a:pt x="35" y="1194"/>
                  </a:lnTo>
                  <a:lnTo>
                    <a:pt x="28" y="1215"/>
                  </a:lnTo>
                  <a:lnTo>
                    <a:pt x="20" y="1236"/>
                  </a:lnTo>
                  <a:lnTo>
                    <a:pt x="12" y="1258"/>
                  </a:lnTo>
                  <a:lnTo>
                    <a:pt x="7" y="1274"/>
                  </a:lnTo>
                  <a:lnTo>
                    <a:pt x="0" y="1293"/>
                  </a:lnTo>
                  <a:close/>
                </a:path>
              </a:pathLst>
            </a:custGeom>
            <a:solidFill>
              <a:srgbClr val="FF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F29586E2-B76F-47BC-AFFB-3059CC6B6937}"/>
                </a:ext>
              </a:extLst>
            </p:cNvPr>
            <p:cNvSpPr>
              <a:spLocks/>
            </p:cNvSpPr>
            <p:nvPr/>
          </p:nvSpPr>
          <p:spPr bwMode="auto">
            <a:xfrm>
              <a:off x="2065" y="3022"/>
              <a:ext cx="1019" cy="700"/>
            </a:xfrm>
            <a:custGeom>
              <a:avLst/>
              <a:gdLst>
                <a:gd name="T0" fmla="*/ 1 w 2037"/>
                <a:gd name="T1" fmla="*/ 0 h 1401"/>
                <a:gd name="T2" fmla="*/ 1 w 2037"/>
                <a:gd name="T3" fmla="*/ 0 h 1401"/>
                <a:gd name="T4" fmla="*/ 1 w 2037"/>
                <a:gd name="T5" fmla="*/ 0 h 1401"/>
                <a:gd name="T6" fmla="*/ 1 w 2037"/>
                <a:gd name="T7" fmla="*/ 0 h 1401"/>
                <a:gd name="T8" fmla="*/ 1 w 2037"/>
                <a:gd name="T9" fmla="*/ 0 h 1401"/>
                <a:gd name="T10" fmla="*/ 1 w 2037"/>
                <a:gd name="T11" fmla="*/ 0 h 1401"/>
                <a:gd name="T12" fmla="*/ 1 w 2037"/>
                <a:gd name="T13" fmla="*/ 0 h 1401"/>
                <a:gd name="T14" fmla="*/ 1 w 2037"/>
                <a:gd name="T15" fmla="*/ 0 h 1401"/>
                <a:gd name="T16" fmla="*/ 1 w 2037"/>
                <a:gd name="T17" fmla="*/ 0 h 1401"/>
                <a:gd name="T18" fmla="*/ 1 w 2037"/>
                <a:gd name="T19" fmla="*/ 0 h 1401"/>
                <a:gd name="T20" fmla="*/ 1 w 2037"/>
                <a:gd name="T21" fmla="*/ 0 h 1401"/>
                <a:gd name="T22" fmla="*/ 1 w 2037"/>
                <a:gd name="T23" fmla="*/ 0 h 1401"/>
                <a:gd name="T24" fmla="*/ 1 w 2037"/>
                <a:gd name="T25" fmla="*/ 0 h 1401"/>
                <a:gd name="T26" fmla="*/ 1 w 2037"/>
                <a:gd name="T27" fmla="*/ 0 h 1401"/>
                <a:gd name="T28" fmla="*/ 1 w 2037"/>
                <a:gd name="T29" fmla="*/ 0 h 1401"/>
                <a:gd name="T30" fmla="*/ 1 w 2037"/>
                <a:gd name="T31" fmla="*/ 0 h 1401"/>
                <a:gd name="T32" fmla="*/ 1 w 2037"/>
                <a:gd name="T33" fmla="*/ 0 h 1401"/>
                <a:gd name="T34" fmla="*/ 1 w 2037"/>
                <a:gd name="T35" fmla="*/ 0 h 1401"/>
                <a:gd name="T36" fmla="*/ 1 w 2037"/>
                <a:gd name="T37" fmla="*/ 0 h 1401"/>
                <a:gd name="T38" fmla="*/ 1 w 2037"/>
                <a:gd name="T39" fmla="*/ 0 h 1401"/>
                <a:gd name="T40" fmla="*/ 1 w 2037"/>
                <a:gd name="T41" fmla="*/ 0 h 1401"/>
                <a:gd name="T42" fmla="*/ 1 w 2037"/>
                <a:gd name="T43" fmla="*/ 0 h 1401"/>
                <a:gd name="T44" fmla="*/ 1 w 2037"/>
                <a:gd name="T45" fmla="*/ 0 h 1401"/>
                <a:gd name="T46" fmla="*/ 1 w 2037"/>
                <a:gd name="T47" fmla="*/ 0 h 1401"/>
                <a:gd name="T48" fmla="*/ 1 w 2037"/>
                <a:gd name="T49" fmla="*/ 0 h 1401"/>
                <a:gd name="T50" fmla="*/ 1 w 2037"/>
                <a:gd name="T51" fmla="*/ 0 h 1401"/>
                <a:gd name="T52" fmla="*/ 1 w 2037"/>
                <a:gd name="T53" fmla="*/ 0 h 1401"/>
                <a:gd name="T54" fmla="*/ 1 w 2037"/>
                <a:gd name="T55" fmla="*/ 0 h 1401"/>
                <a:gd name="T56" fmla="*/ 0 w 2037"/>
                <a:gd name="T57" fmla="*/ 0 h 1401"/>
                <a:gd name="T58" fmla="*/ 1 w 2037"/>
                <a:gd name="T59" fmla="*/ 0 h 1401"/>
                <a:gd name="T60" fmla="*/ 1 w 2037"/>
                <a:gd name="T61" fmla="*/ 0 h 1401"/>
                <a:gd name="T62" fmla="*/ 1 w 2037"/>
                <a:gd name="T63" fmla="*/ 0 h 1401"/>
                <a:gd name="T64" fmla="*/ 1 w 2037"/>
                <a:gd name="T65" fmla="*/ 0 h 1401"/>
                <a:gd name="T66" fmla="*/ 1 w 2037"/>
                <a:gd name="T67" fmla="*/ 0 h 1401"/>
                <a:gd name="T68" fmla="*/ 1 w 2037"/>
                <a:gd name="T69" fmla="*/ 0 h 1401"/>
                <a:gd name="T70" fmla="*/ 1 w 2037"/>
                <a:gd name="T71" fmla="*/ 0 h 1401"/>
                <a:gd name="T72" fmla="*/ 1 w 2037"/>
                <a:gd name="T73" fmla="*/ 0 h 1401"/>
                <a:gd name="T74" fmla="*/ 1 w 2037"/>
                <a:gd name="T75" fmla="*/ 0 h 1401"/>
                <a:gd name="T76" fmla="*/ 1 w 2037"/>
                <a:gd name="T77" fmla="*/ 0 h 1401"/>
                <a:gd name="T78" fmla="*/ 1 w 2037"/>
                <a:gd name="T79" fmla="*/ 0 h 1401"/>
                <a:gd name="T80" fmla="*/ 1 w 2037"/>
                <a:gd name="T81" fmla="*/ 0 h 1401"/>
                <a:gd name="T82" fmla="*/ 1 w 2037"/>
                <a:gd name="T83" fmla="*/ 0 h 1401"/>
                <a:gd name="T84" fmla="*/ 1 w 2037"/>
                <a:gd name="T85" fmla="*/ 0 h 1401"/>
                <a:gd name="T86" fmla="*/ 1 w 2037"/>
                <a:gd name="T87" fmla="*/ 0 h 1401"/>
                <a:gd name="T88" fmla="*/ 1 w 2037"/>
                <a:gd name="T89" fmla="*/ 0 h 1401"/>
                <a:gd name="T90" fmla="*/ 1 w 2037"/>
                <a:gd name="T91" fmla="*/ 0 h 1401"/>
                <a:gd name="T92" fmla="*/ 1 w 2037"/>
                <a:gd name="T93" fmla="*/ 0 h 1401"/>
                <a:gd name="T94" fmla="*/ 1 w 2037"/>
                <a:gd name="T95" fmla="*/ 0 h 1401"/>
                <a:gd name="T96" fmla="*/ 1 w 2037"/>
                <a:gd name="T97" fmla="*/ 0 h 1401"/>
                <a:gd name="T98" fmla="*/ 1 w 2037"/>
                <a:gd name="T99" fmla="*/ 0 h 1401"/>
                <a:gd name="T100" fmla="*/ 1 w 2037"/>
                <a:gd name="T101" fmla="*/ 0 h 1401"/>
                <a:gd name="T102" fmla="*/ 1 w 2037"/>
                <a:gd name="T103" fmla="*/ 0 h 1401"/>
                <a:gd name="T104" fmla="*/ 1 w 2037"/>
                <a:gd name="T105" fmla="*/ 0 h 1401"/>
                <a:gd name="T106" fmla="*/ 1 w 2037"/>
                <a:gd name="T107" fmla="*/ 0 h 1401"/>
                <a:gd name="T108" fmla="*/ 1 w 2037"/>
                <a:gd name="T109" fmla="*/ 0 h 1401"/>
                <a:gd name="T110" fmla="*/ 1 w 2037"/>
                <a:gd name="T111" fmla="*/ 0 h 1401"/>
                <a:gd name="T112" fmla="*/ 1 w 2037"/>
                <a:gd name="T113" fmla="*/ 0 h 1401"/>
                <a:gd name="T114" fmla="*/ 1 w 2037"/>
                <a:gd name="T115" fmla="*/ 0 h 1401"/>
                <a:gd name="T116" fmla="*/ 1 w 2037"/>
                <a:gd name="T117" fmla="*/ 0 h 1401"/>
                <a:gd name="T118" fmla="*/ 1 w 2037"/>
                <a:gd name="T119" fmla="*/ 0 h 1401"/>
                <a:gd name="T120" fmla="*/ 1 w 2037"/>
                <a:gd name="T121" fmla="*/ 0 h 140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037"/>
                <a:gd name="T184" fmla="*/ 0 h 1401"/>
                <a:gd name="T185" fmla="*/ 2037 w 2037"/>
                <a:gd name="T186" fmla="*/ 1401 h 140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037" h="1401">
                  <a:moveTo>
                    <a:pt x="2037" y="106"/>
                  </a:moveTo>
                  <a:lnTo>
                    <a:pt x="1760" y="0"/>
                  </a:lnTo>
                  <a:lnTo>
                    <a:pt x="1753" y="23"/>
                  </a:lnTo>
                  <a:lnTo>
                    <a:pt x="1744" y="46"/>
                  </a:lnTo>
                  <a:lnTo>
                    <a:pt x="1734" y="76"/>
                  </a:lnTo>
                  <a:lnTo>
                    <a:pt x="1723" y="103"/>
                  </a:lnTo>
                  <a:lnTo>
                    <a:pt x="1712" y="130"/>
                  </a:lnTo>
                  <a:lnTo>
                    <a:pt x="1702" y="151"/>
                  </a:lnTo>
                  <a:lnTo>
                    <a:pt x="1689" y="179"/>
                  </a:lnTo>
                  <a:lnTo>
                    <a:pt x="1679" y="202"/>
                  </a:lnTo>
                  <a:lnTo>
                    <a:pt x="1665" y="229"/>
                  </a:lnTo>
                  <a:lnTo>
                    <a:pt x="1652" y="254"/>
                  </a:lnTo>
                  <a:lnTo>
                    <a:pt x="1636" y="279"/>
                  </a:lnTo>
                  <a:lnTo>
                    <a:pt x="1622" y="302"/>
                  </a:lnTo>
                  <a:lnTo>
                    <a:pt x="1610" y="321"/>
                  </a:lnTo>
                  <a:lnTo>
                    <a:pt x="1597" y="341"/>
                  </a:lnTo>
                  <a:lnTo>
                    <a:pt x="1583" y="362"/>
                  </a:lnTo>
                  <a:lnTo>
                    <a:pt x="1567" y="383"/>
                  </a:lnTo>
                  <a:lnTo>
                    <a:pt x="1551" y="406"/>
                  </a:lnTo>
                  <a:lnTo>
                    <a:pt x="1535" y="428"/>
                  </a:lnTo>
                  <a:lnTo>
                    <a:pt x="1524" y="444"/>
                  </a:lnTo>
                  <a:lnTo>
                    <a:pt x="1510" y="463"/>
                  </a:lnTo>
                  <a:lnTo>
                    <a:pt x="1491" y="486"/>
                  </a:lnTo>
                  <a:lnTo>
                    <a:pt x="1470" y="509"/>
                  </a:lnTo>
                  <a:lnTo>
                    <a:pt x="1445" y="539"/>
                  </a:lnTo>
                  <a:lnTo>
                    <a:pt x="1420" y="566"/>
                  </a:lnTo>
                  <a:lnTo>
                    <a:pt x="1393" y="594"/>
                  </a:lnTo>
                  <a:lnTo>
                    <a:pt x="1367" y="621"/>
                  </a:lnTo>
                  <a:lnTo>
                    <a:pt x="1335" y="648"/>
                  </a:lnTo>
                  <a:lnTo>
                    <a:pt x="1310" y="669"/>
                  </a:lnTo>
                  <a:lnTo>
                    <a:pt x="1283" y="690"/>
                  </a:lnTo>
                  <a:lnTo>
                    <a:pt x="1253" y="713"/>
                  </a:lnTo>
                  <a:lnTo>
                    <a:pt x="1220" y="738"/>
                  </a:lnTo>
                  <a:lnTo>
                    <a:pt x="1184" y="763"/>
                  </a:lnTo>
                  <a:lnTo>
                    <a:pt x="1152" y="784"/>
                  </a:lnTo>
                  <a:lnTo>
                    <a:pt x="1115" y="807"/>
                  </a:lnTo>
                  <a:lnTo>
                    <a:pt x="1076" y="830"/>
                  </a:lnTo>
                  <a:lnTo>
                    <a:pt x="1039" y="848"/>
                  </a:lnTo>
                  <a:lnTo>
                    <a:pt x="1003" y="866"/>
                  </a:lnTo>
                  <a:lnTo>
                    <a:pt x="970" y="882"/>
                  </a:lnTo>
                  <a:lnTo>
                    <a:pt x="938" y="896"/>
                  </a:lnTo>
                  <a:lnTo>
                    <a:pt x="900" y="912"/>
                  </a:lnTo>
                  <a:lnTo>
                    <a:pt x="865" y="924"/>
                  </a:lnTo>
                  <a:lnTo>
                    <a:pt x="830" y="937"/>
                  </a:lnTo>
                  <a:lnTo>
                    <a:pt x="791" y="949"/>
                  </a:lnTo>
                  <a:lnTo>
                    <a:pt x="757" y="960"/>
                  </a:lnTo>
                  <a:lnTo>
                    <a:pt x="716" y="970"/>
                  </a:lnTo>
                  <a:lnTo>
                    <a:pt x="675" y="981"/>
                  </a:lnTo>
                  <a:lnTo>
                    <a:pt x="635" y="990"/>
                  </a:lnTo>
                  <a:lnTo>
                    <a:pt x="592" y="997"/>
                  </a:lnTo>
                  <a:lnTo>
                    <a:pt x="548" y="1004"/>
                  </a:lnTo>
                  <a:lnTo>
                    <a:pt x="509" y="1008"/>
                  </a:lnTo>
                  <a:lnTo>
                    <a:pt x="468" y="1011"/>
                  </a:lnTo>
                  <a:lnTo>
                    <a:pt x="420" y="1013"/>
                  </a:lnTo>
                  <a:lnTo>
                    <a:pt x="381" y="1013"/>
                  </a:lnTo>
                  <a:lnTo>
                    <a:pt x="333" y="1013"/>
                  </a:lnTo>
                  <a:lnTo>
                    <a:pt x="333" y="912"/>
                  </a:lnTo>
                  <a:lnTo>
                    <a:pt x="0" y="1146"/>
                  </a:lnTo>
                  <a:lnTo>
                    <a:pt x="333" y="1401"/>
                  </a:lnTo>
                  <a:lnTo>
                    <a:pt x="333" y="1304"/>
                  </a:lnTo>
                  <a:lnTo>
                    <a:pt x="386" y="1304"/>
                  </a:lnTo>
                  <a:lnTo>
                    <a:pt x="434" y="1302"/>
                  </a:lnTo>
                  <a:lnTo>
                    <a:pt x="484" y="1299"/>
                  </a:lnTo>
                  <a:lnTo>
                    <a:pt x="528" y="1295"/>
                  </a:lnTo>
                  <a:lnTo>
                    <a:pt x="571" y="1291"/>
                  </a:lnTo>
                  <a:lnTo>
                    <a:pt x="611" y="1286"/>
                  </a:lnTo>
                  <a:lnTo>
                    <a:pt x="656" y="1279"/>
                  </a:lnTo>
                  <a:lnTo>
                    <a:pt x="695" y="1272"/>
                  </a:lnTo>
                  <a:lnTo>
                    <a:pt x="732" y="1265"/>
                  </a:lnTo>
                  <a:lnTo>
                    <a:pt x="773" y="1256"/>
                  </a:lnTo>
                  <a:lnTo>
                    <a:pt x="824" y="1244"/>
                  </a:lnTo>
                  <a:lnTo>
                    <a:pt x="863" y="1233"/>
                  </a:lnTo>
                  <a:lnTo>
                    <a:pt x="902" y="1221"/>
                  </a:lnTo>
                  <a:lnTo>
                    <a:pt x="939" y="1208"/>
                  </a:lnTo>
                  <a:lnTo>
                    <a:pt x="984" y="1192"/>
                  </a:lnTo>
                  <a:lnTo>
                    <a:pt x="1025" y="1176"/>
                  </a:lnTo>
                  <a:lnTo>
                    <a:pt x="1062" y="1160"/>
                  </a:lnTo>
                  <a:lnTo>
                    <a:pt x="1099" y="1144"/>
                  </a:lnTo>
                  <a:lnTo>
                    <a:pt x="1142" y="1123"/>
                  </a:lnTo>
                  <a:lnTo>
                    <a:pt x="1181" y="1103"/>
                  </a:lnTo>
                  <a:lnTo>
                    <a:pt x="1218" y="1086"/>
                  </a:lnTo>
                  <a:lnTo>
                    <a:pt x="1253" y="1064"/>
                  </a:lnTo>
                  <a:lnTo>
                    <a:pt x="1285" y="1047"/>
                  </a:lnTo>
                  <a:lnTo>
                    <a:pt x="1321" y="1024"/>
                  </a:lnTo>
                  <a:lnTo>
                    <a:pt x="1353" y="1002"/>
                  </a:lnTo>
                  <a:lnTo>
                    <a:pt x="1390" y="977"/>
                  </a:lnTo>
                  <a:lnTo>
                    <a:pt x="1425" y="953"/>
                  </a:lnTo>
                  <a:lnTo>
                    <a:pt x="1457" y="926"/>
                  </a:lnTo>
                  <a:lnTo>
                    <a:pt x="1489" y="899"/>
                  </a:lnTo>
                  <a:lnTo>
                    <a:pt x="1519" y="875"/>
                  </a:lnTo>
                  <a:lnTo>
                    <a:pt x="1548" y="850"/>
                  </a:lnTo>
                  <a:lnTo>
                    <a:pt x="1572" y="827"/>
                  </a:lnTo>
                  <a:lnTo>
                    <a:pt x="1604" y="797"/>
                  </a:lnTo>
                  <a:lnTo>
                    <a:pt x="1633" y="765"/>
                  </a:lnTo>
                  <a:lnTo>
                    <a:pt x="1657" y="740"/>
                  </a:lnTo>
                  <a:lnTo>
                    <a:pt x="1684" y="710"/>
                  </a:lnTo>
                  <a:lnTo>
                    <a:pt x="1709" y="679"/>
                  </a:lnTo>
                  <a:lnTo>
                    <a:pt x="1735" y="648"/>
                  </a:lnTo>
                  <a:lnTo>
                    <a:pt x="1760" y="616"/>
                  </a:lnTo>
                  <a:lnTo>
                    <a:pt x="1783" y="585"/>
                  </a:lnTo>
                  <a:lnTo>
                    <a:pt x="1810" y="552"/>
                  </a:lnTo>
                  <a:lnTo>
                    <a:pt x="1829" y="523"/>
                  </a:lnTo>
                  <a:lnTo>
                    <a:pt x="1849" y="495"/>
                  </a:lnTo>
                  <a:lnTo>
                    <a:pt x="1861" y="475"/>
                  </a:lnTo>
                  <a:lnTo>
                    <a:pt x="1876" y="456"/>
                  </a:lnTo>
                  <a:lnTo>
                    <a:pt x="1886" y="440"/>
                  </a:lnTo>
                  <a:lnTo>
                    <a:pt x="1893" y="424"/>
                  </a:lnTo>
                  <a:lnTo>
                    <a:pt x="1904" y="406"/>
                  </a:lnTo>
                  <a:lnTo>
                    <a:pt x="1913" y="385"/>
                  </a:lnTo>
                  <a:lnTo>
                    <a:pt x="1923" y="364"/>
                  </a:lnTo>
                  <a:lnTo>
                    <a:pt x="1934" y="346"/>
                  </a:lnTo>
                  <a:lnTo>
                    <a:pt x="1943" y="330"/>
                  </a:lnTo>
                  <a:lnTo>
                    <a:pt x="1954" y="309"/>
                  </a:lnTo>
                  <a:lnTo>
                    <a:pt x="1964" y="287"/>
                  </a:lnTo>
                  <a:lnTo>
                    <a:pt x="1973" y="266"/>
                  </a:lnTo>
                  <a:lnTo>
                    <a:pt x="1985" y="243"/>
                  </a:lnTo>
                  <a:lnTo>
                    <a:pt x="1993" y="224"/>
                  </a:lnTo>
                  <a:lnTo>
                    <a:pt x="2001" y="206"/>
                  </a:lnTo>
                  <a:lnTo>
                    <a:pt x="2008" y="185"/>
                  </a:lnTo>
                  <a:lnTo>
                    <a:pt x="2017" y="163"/>
                  </a:lnTo>
                  <a:lnTo>
                    <a:pt x="2024" y="142"/>
                  </a:lnTo>
                  <a:lnTo>
                    <a:pt x="2030" y="126"/>
                  </a:lnTo>
                  <a:lnTo>
                    <a:pt x="2037" y="106"/>
                  </a:lnTo>
                  <a:close/>
                </a:path>
              </a:pathLst>
            </a:custGeom>
            <a:solidFill>
              <a:srgbClr val="00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48720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7961C-9668-48F4-B668-E5F9F9A72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– A Closer Look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86236E-084B-476F-9BDC-4B6F500299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1BA32-D7AB-4F71-85ED-EF3B1E90D1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  <p:graphicFrame>
        <p:nvGraphicFramePr>
          <p:cNvPr id="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A8A87B2B-481A-443E-8415-960A3A79DEC9}"/>
              </a:ext>
            </a:extLst>
          </p:cNvPr>
          <p:cNvGraphicFramePr>
            <a:graphicFrameLocks/>
          </p:cNvGraphicFramePr>
          <p:nvPr/>
        </p:nvGraphicFramePr>
        <p:xfrm>
          <a:off x="1639889" y="1631950"/>
          <a:ext cx="8910637" cy="415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6" name="Worksheet" r:id="rId3" imgW="5168900" imgH="2590800" progId="Excel.Sheet.8">
                  <p:embed/>
                </p:oleObj>
              </mc:Choice>
              <mc:Fallback>
                <p:oleObj name="Worksheet" r:id="rId3" imgW="5168900" imgH="2590800" progId="Excel.Sheet.8">
                  <p:embed/>
                  <p:pic>
                    <p:nvPicPr>
                      <p:cNvPr id="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8A87B2B-481A-443E-8415-960A3A79DEC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39889" y="1631950"/>
                        <a:ext cx="8910637" cy="4152900"/>
                      </a:xfrm>
                      <a:prstGeom prst="rect">
                        <a:avLst/>
                      </a:prstGeom>
                      <a:noFill/>
                      <a:ln w="25399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69263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290F0-EB5D-492E-A7B7-A56C7DC9D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– A Closer Look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1D140C-4789-4E2D-BF70-EA77F8548C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D812CE-1FD7-41BD-B741-0DA5C4E9F5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  <p:graphicFrame>
        <p:nvGraphicFramePr>
          <p:cNvPr id="6" name="Object 3072">
            <a:hlinkClick r:id="" action="ppaction://ole?verb=0"/>
            <a:extLst>
              <a:ext uri="{FF2B5EF4-FFF2-40B4-BE49-F238E27FC236}">
                <a16:creationId xmlns:a16="http://schemas.microsoft.com/office/drawing/2014/main" id="{F39F6376-6AEB-4784-9B84-DACA202F789A}"/>
              </a:ext>
            </a:extLst>
          </p:cNvPr>
          <p:cNvGraphicFramePr>
            <a:graphicFrameLocks/>
          </p:cNvGraphicFramePr>
          <p:nvPr/>
        </p:nvGraphicFramePr>
        <p:xfrm>
          <a:off x="1880615" y="1673157"/>
          <a:ext cx="8560340" cy="41434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0" name="Worksheet" r:id="rId3" imgW="5168900" imgH="2590800" progId="Excel.Sheet.8">
                  <p:embed/>
                </p:oleObj>
              </mc:Choice>
              <mc:Fallback>
                <p:oleObj name="Worksheet" r:id="rId3" imgW="5168900" imgH="2590800" progId="Excel.Sheet.8">
                  <p:embed/>
                  <p:pic>
                    <p:nvPicPr>
                      <p:cNvPr id="6" name="Object 307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F39F6376-6AEB-4784-9B84-DACA202F789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0615" y="1673157"/>
                        <a:ext cx="8560340" cy="4143443"/>
                      </a:xfrm>
                      <a:prstGeom prst="rect">
                        <a:avLst/>
                      </a:prstGeom>
                      <a:noFill/>
                      <a:ln w="25399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3">
            <a:extLst>
              <a:ext uri="{FF2B5EF4-FFF2-40B4-BE49-F238E27FC236}">
                <a16:creationId xmlns:a16="http://schemas.microsoft.com/office/drawing/2014/main" id="{2FFA4791-DDE7-4940-BB32-E56D1C2583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2" y="4437112"/>
            <a:ext cx="5097564" cy="1197764"/>
          </a:xfrm>
          <a:prstGeom prst="rect">
            <a:avLst/>
          </a:prstGeom>
          <a:solidFill>
            <a:schemeClr val="folHlink"/>
          </a:solidFill>
          <a:ln w="38100" cmpd="dbl">
            <a:solidFill>
              <a:schemeClr val="bg1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000000">
                <a:alpha val="74998"/>
              </a:srgbClr>
            </a:outerShdw>
          </a:effectLst>
        </p:spPr>
        <p:txBody>
          <a:bodyPr wrap="square"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b="1" dirty="0">
                <a:solidFill>
                  <a:schemeClr val="bg1"/>
                </a:solidFill>
                <a:latin typeface="Arial" charset="0"/>
                <a:ea typeface="宋体" pitchFamily="2" charset="-122"/>
              </a:rPr>
              <a:t>As items are removed from raw materials inventory and placed into the production process, they are</a:t>
            </a:r>
            <a:br>
              <a:rPr lang="en-US" altLang="zh-CN" b="1" dirty="0">
                <a:solidFill>
                  <a:schemeClr val="bg1"/>
                </a:solidFill>
                <a:latin typeface="Arial" charset="0"/>
                <a:ea typeface="宋体" pitchFamily="2" charset="-122"/>
              </a:rPr>
            </a:br>
            <a:r>
              <a:rPr lang="en-US" altLang="zh-CN" b="1" dirty="0">
                <a:solidFill>
                  <a:schemeClr val="bg1"/>
                </a:solidFill>
                <a:latin typeface="Arial" charset="0"/>
                <a:ea typeface="宋体" pitchFamily="2" charset="-122"/>
              </a:rPr>
              <a:t>called direct materials. </a:t>
            </a:r>
          </a:p>
        </p:txBody>
      </p:sp>
    </p:spTree>
    <p:extLst>
      <p:ext uri="{BB962C8B-B14F-4D97-AF65-F5344CB8AC3E}">
        <p14:creationId xmlns:p14="http://schemas.microsoft.com/office/powerpoint/2010/main" val="124458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5B61B-0878-489A-B4EE-290AF50A0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– A Closer Look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D304CA-10F2-4174-8D03-AE49305823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C3B6E8-FF6F-4FA3-BEDF-2A7A76FEEC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  <p:graphicFrame>
        <p:nvGraphicFramePr>
          <p:cNvPr id="6" name="Object 1024">
            <a:hlinkClick r:id="" action="ppaction://ole?verb=0"/>
            <a:extLst>
              <a:ext uri="{FF2B5EF4-FFF2-40B4-BE49-F238E27FC236}">
                <a16:creationId xmlns:a16="http://schemas.microsoft.com/office/drawing/2014/main" id="{8253C0A1-C595-42B5-89EE-65CB77955729}"/>
              </a:ext>
            </a:extLst>
          </p:cNvPr>
          <p:cNvGraphicFramePr>
            <a:graphicFrameLocks/>
          </p:cNvGraphicFramePr>
          <p:nvPr/>
        </p:nvGraphicFramePr>
        <p:xfrm>
          <a:off x="1800935" y="1731523"/>
          <a:ext cx="8787385" cy="4123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4" name="Worksheet" r:id="rId3" imgW="5168900" imgH="2590800" progId="Excel.Sheet.8">
                  <p:embed/>
                </p:oleObj>
              </mc:Choice>
              <mc:Fallback>
                <p:oleObj name="Worksheet" r:id="rId3" imgW="5168900" imgH="2590800" progId="Excel.Sheet.8">
                  <p:embed/>
                  <p:pic>
                    <p:nvPicPr>
                      <p:cNvPr id="6" name="Object 102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8253C0A1-C595-42B5-89EE-65CB7795572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00935" y="1731523"/>
                        <a:ext cx="8787385" cy="4123987"/>
                      </a:xfrm>
                      <a:prstGeom prst="rect">
                        <a:avLst/>
                      </a:prstGeom>
                      <a:noFill/>
                      <a:ln w="25399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Line 3">
            <a:extLst>
              <a:ext uri="{FF2B5EF4-FFF2-40B4-BE49-F238E27FC236}">
                <a16:creationId xmlns:a16="http://schemas.microsoft.com/office/drawing/2014/main" id="{B036BC7C-CE03-4A93-9BE9-BE519648555E}"/>
              </a:ext>
            </a:extLst>
          </p:cNvPr>
          <p:cNvSpPr>
            <a:spLocks noChangeShapeType="1"/>
          </p:cNvSpPr>
          <p:nvPr/>
        </p:nvSpPr>
        <p:spPr bwMode="auto">
          <a:xfrm>
            <a:off x="7121576" y="3142473"/>
            <a:ext cx="634644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7EB47B0C-FB97-4EDA-8ED3-A669E8E45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50889" y="2428163"/>
            <a:ext cx="2450094" cy="1474763"/>
          </a:xfrm>
          <a:prstGeom prst="rect">
            <a:avLst/>
          </a:prstGeom>
          <a:solidFill>
            <a:schemeClr val="folHlink"/>
          </a:solidFill>
          <a:ln w="38100" cmpd="dbl">
            <a:solidFill>
              <a:schemeClr val="bg1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000000">
                <a:alpha val="74998"/>
              </a:srgbClr>
            </a:outerShdw>
          </a:effectLst>
        </p:spPr>
        <p:txBody>
          <a:bodyPr wrap="square"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b="1">
                <a:solidFill>
                  <a:schemeClr val="bg1"/>
                </a:solidFill>
                <a:latin typeface="Arial" charset="0"/>
                <a:ea typeface="宋体" pitchFamily="2" charset="-122"/>
              </a:rPr>
              <a:t>Conversion costs are costs incurred to convert the direct material into a finished product.</a:t>
            </a:r>
          </a:p>
        </p:txBody>
      </p:sp>
    </p:spTree>
    <p:extLst>
      <p:ext uri="{BB962C8B-B14F-4D97-AF65-F5344CB8AC3E}">
        <p14:creationId xmlns:p14="http://schemas.microsoft.com/office/powerpoint/2010/main" val="30273789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F3EC2-F0AE-4989-BD40-C0B645869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– A Closer Look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73FD6-81BF-4673-8B6E-06F2830F85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F571F-650E-4FD5-A700-1DB2DC38A0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graphicFrame>
        <p:nvGraphicFramePr>
          <p:cNvPr id="6" name="Object 1024">
            <a:hlinkClick r:id="" action="ppaction://ole?verb=0"/>
            <a:extLst>
              <a:ext uri="{FF2B5EF4-FFF2-40B4-BE49-F238E27FC236}">
                <a16:creationId xmlns:a16="http://schemas.microsoft.com/office/drawing/2014/main" id="{5EA84652-6E30-4382-9892-368B6F441B4A}"/>
              </a:ext>
            </a:extLst>
          </p:cNvPr>
          <p:cNvGraphicFramePr>
            <a:graphicFrameLocks/>
          </p:cNvGraphicFramePr>
          <p:nvPr/>
        </p:nvGraphicFramePr>
        <p:xfrm>
          <a:off x="1666606" y="1673157"/>
          <a:ext cx="8787385" cy="40188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8" name="Regneark" r:id="rId3" imgW="5867400" imgH="2476500" progId="Excel.Sheet.8">
                  <p:embed/>
                </p:oleObj>
              </mc:Choice>
              <mc:Fallback>
                <p:oleObj name="Regneark" r:id="rId3" imgW="5867400" imgH="2476500" progId="Excel.Sheet.8">
                  <p:embed/>
                  <p:pic>
                    <p:nvPicPr>
                      <p:cNvPr id="6" name="Object 102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EA84652-6E30-4382-9892-368B6F441B4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66606" y="1673157"/>
                        <a:ext cx="8787385" cy="4018807"/>
                      </a:xfrm>
                      <a:prstGeom prst="rect">
                        <a:avLst/>
                      </a:prstGeom>
                      <a:noFill/>
                      <a:ln w="25399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3">
            <a:extLst>
              <a:ext uri="{FF2B5EF4-FFF2-40B4-BE49-F238E27FC236}">
                <a16:creationId xmlns:a16="http://schemas.microsoft.com/office/drawing/2014/main" id="{E57AA00E-3C53-4B11-AAE2-12AE07EFF1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8004" y="4336975"/>
            <a:ext cx="5452450" cy="920765"/>
          </a:xfrm>
          <a:prstGeom prst="rect">
            <a:avLst/>
          </a:prstGeom>
          <a:solidFill>
            <a:schemeClr val="folHlink"/>
          </a:solidFill>
          <a:ln w="38100" cmpd="dbl">
            <a:solidFill>
              <a:schemeClr val="bg1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000000">
                <a:alpha val="74998"/>
              </a:srgbClr>
            </a:outerShdw>
          </a:effectLst>
        </p:spPr>
        <p:txBody>
          <a:bodyPr wrap="square"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b="1" dirty="0">
                <a:solidFill>
                  <a:schemeClr val="bg1"/>
                </a:solidFill>
                <a:latin typeface="Arial" charset="0"/>
                <a:ea typeface="宋体" pitchFamily="2" charset="-122"/>
              </a:rPr>
              <a:t>All manufacturing costs incurred during the period are added to the beginning balance of work in progress. </a:t>
            </a:r>
          </a:p>
        </p:txBody>
      </p:sp>
      <p:sp>
        <p:nvSpPr>
          <p:cNvPr id="8" name="Line 5">
            <a:extLst>
              <a:ext uri="{FF2B5EF4-FFF2-40B4-BE49-F238E27FC236}">
                <a16:creationId xmlns:a16="http://schemas.microsoft.com/office/drawing/2014/main" id="{8AFEC49F-38C3-48D7-8DA5-A718FBCAFBE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53718" y="3240151"/>
            <a:ext cx="707873" cy="378538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400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36D8-45FC-4787-889B-ED4809B6F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– A Closer Look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1444D-276D-437C-A31C-63F27E7DFF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90D715-63C3-4A18-9334-4701F6A97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  <p:graphicFrame>
        <p:nvGraphicFramePr>
          <p:cNvPr id="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E2254DED-44FD-4F32-A542-8E6009CD29B9}"/>
              </a:ext>
            </a:extLst>
          </p:cNvPr>
          <p:cNvGraphicFramePr>
            <a:graphicFrameLocks/>
          </p:cNvGraphicFramePr>
          <p:nvPr/>
        </p:nvGraphicFramePr>
        <p:xfrm>
          <a:off x="1724972" y="1245140"/>
          <a:ext cx="8787385" cy="40577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2" name="Regneark" r:id="rId3" imgW="5867400" imgH="2476500" progId="Excel.Sheet.8">
                  <p:embed/>
                </p:oleObj>
              </mc:Choice>
              <mc:Fallback>
                <p:oleObj name="Regneark" r:id="rId3" imgW="5867400" imgH="2476500" progId="Excel.Sheet.8">
                  <p:embed/>
                  <p:pic>
                    <p:nvPicPr>
                      <p:cNvPr id="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E2254DED-44FD-4F32-A542-8E6009CD29B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4972" y="1245140"/>
                        <a:ext cx="8787385" cy="4057718"/>
                      </a:xfrm>
                      <a:prstGeom prst="rect">
                        <a:avLst/>
                      </a:prstGeom>
                      <a:noFill/>
                      <a:ln w="25399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4">
            <a:extLst>
              <a:ext uri="{FF2B5EF4-FFF2-40B4-BE49-F238E27FC236}">
                <a16:creationId xmlns:a16="http://schemas.microsoft.com/office/drawing/2014/main" id="{38FDF1F6-D152-450A-8366-2442C8C89F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0659" y="4197776"/>
            <a:ext cx="5543986" cy="920765"/>
          </a:xfrm>
          <a:prstGeom prst="rect">
            <a:avLst/>
          </a:prstGeom>
          <a:solidFill>
            <a:schemeClr val="folHlink"/>
          </a:solidFill>
          <a:ln w="38100" cmpd="dbl">
            <a:solidFill>
              <a:schemeClr val="bg1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000000">
                <a:alpha val="74998"/>
              </a:srgbClr>
            </a:outerShdw>
          </a:effectLst>
        </p:spPr>
        <p:txBody>
          <a:bodyPr wrap="square"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b="1" dirty="0">
                <a:solidFill>
                  <a:schemeClr val="bg1"/>
                </a:solidFill>
                <a:latin typeface="Arial" charset="0"/>
                <a:ea typeface="宋体" pitchFamily="2" charset="-122"/>
              </a:rPr>
              <a:t>Costs associated with the goods that are completed during the period are transferred to finished goods inventory.</a:t>
            </a:r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CD408C8C-79BC-446A-844C-E27BAF460A35}"/>
              </a:ext>
            </a:extLst>
          </p:cNvPr>
          <p:cNvSpPr>
            <a:spLocks/>
          </p:cNvSpPr>
          <p:nvPr/>
        </p:nvSpPr>
        <p:spPr bwMode="auto">
          <a:xfrm>
            <a:off x="7155728" y="5437455"/>
            <a:ext cx="3191529" cy="613117"/>
          </a:xfrm>
          <a:custGeom>
            <a:avLst/>
            <a:gdLst>
              <a:gd name="T0" fmla="*/ 2147483647 w 2092"/>
              <a:gd name="T1" fmla="*/ 2147483647 h 668"/>
              <a:gd name="T2" fmla="*/ 2147483647 w 2092"/>
              <a:gd name="T3" fmla="*/ 2147483647 h 668"/>
              <a:gd name="T4" fmla="*/ 2147483647 w 2092"/>
              <a:gd name="T5" fmla="*/ 2147483647 h 668"/>
              <a:gd name="T6" fmla="*/ 2147483647 w 2092"/>
              <a:gd name="T7" fmla="*/ 2147483647 h 668"/>
              <a:gd name="T8" fmla="*/ 2147483647 w 2092"/>
              <a:gd name="T9" fmla="*/ 2147483647 h 668"/>
              <a:gd name="T10" fmla="*/ 2147483647 w 2092"/>
              <a:gd name="T11" fmla="*/ 2147483647 h 668"/>
              <a:gd name="T12" fmla="*/ 2147483647 w 2092"/>
              <a:gd name="T13" fmla="*/ 2147483647 h 668"/>
              <a:gd name="T14" fmla="*/ 2147483647 w 2092"/>
              <a:gd name="T15" fmla="*/ 2147483647 h 668"/>
              <a:gd name="T16" fmla="*/ 2147483647 w 2092"/>
              <a:gd name="T17" fmla="*/ 2147483647 h 668"/>
              <a:gd name="T18" fmla="*/ 2147483647 w 2092"/>
              <a:gd name="T19" fmla="*/ 2147483647 h 668"/>
              <a:gd name="T20" fmla="*/ 2147483647 w 2092"/>
              <a:gd name="T21" fmla="*/ 2147483647 h 668"/>
              <a:gd name="T22" fmla="*/ 2147483647 w 2092"/>
              <a:gd name="T23" fmla="*/ 2147483647 h 668"/>
              <a:gd name="T24" fmla="*/ 2147483647 w 2092"/>
              <a:gd name="T25" fmla="*/ 2147483647 h 668"/>
              <a:gd name="T26" fmla="*/ 2147483647 w 2092"/>
              <a:gd name="T27" fmla="*/ 2147483647 h 668"/>
              <a:gd name="T28" fmla="*/ 2147483647 w 2092"/>
              <a:gd name="T29" fmla="*/ 2147483647 h 668"/>
              <a:gd name="T30" fmla="*/ 2147483647 w 2092"/>
              <a:gd name="T31" fmla="*/ 2147483647 h 668"/>
              <a:gd name="T32" fmla="*/ 2147483647 w 2092"/>
              <a:gd name="T33" fmla="*/ 2147483647 h 668"/>
              <a:gd name="T34" fmla="*/ 2147483647 w 2092"/>
              <a:gd name="T35" fmla="*/ 2147483647 h 668"/>
              <a:gd name="T36" fmla="*/ 2147483647 w 2092"/>
              <a:gd name="T37" fmla="*/ 2147483647 h 668"/>
              <a:gd name="T38" fmla="*/ 2147483647 w 2092"/>
              <a:gd name="T39" fmla="*/ 0 h 668"/>
              <a:gd name="T40" fmla="*/ 2147483647 w 2092"/>
              <a:gd name="T41" fmla="*/ 2147483647 h 668"/>
              <a:gd name="T42" fmla="*/ 2147483647 w 2092"/>
              <a:gd name="T43" fmla="*/ 2147483647 h 668"/>
              <a:gd name="T44" fmla="*/ 2147483647 w 2092"/>
              <a:gd name="T45" fmla="*/ 2147483647 h 668"/>
              <a:gd name="T46" fmla="*/ 0 w 2092"/>
              <a:gd name="T47" fmla="*/ 2147483647 h 668"/>
              <a:gd name="T48" fmla="*/ 0 w 2092"/>
              <a:gd name="T49" fmla="*/ 2147483647 h 668"/>
              <a:gd name="T50" fmla="*/ 0 w 2092"/>
              <a:gd name="T51" fmla="*/ 2147483647 h 668"/>
              <a:gd name="T52" fmla="*/ 2147483647 w 2092"/>
              <a:gd name="T53" fmla="*/ 2147483647 h 668"/>
              <a:gd name="T54" fmla="*/ 2147483647 w 2092"/>
              <a:gd name="T55" fmla="*/ 2147483647 h 668"/>
              <a:gd name="T56" fmla="*/ 2147483647 w 2092"/>
              <a:gd name="T57" fmla="*/ 2147483647 h 668"/>
              <a:gd name="T58" fmla="*/ 2147483647 w 2092"/>
              <a:gd name="T59" fmla="*/ 2147483647 h 668"/>
              <a:gd name="T60" fmla="*/ 2147483647 w 2092"/>
              <a:gd name="T61" fmla="*/ 2147483647 h 668"/>
              <a:gd name="T62" fmla="*/ 2147483647 w 2092"/>
              <a:gd name="T63" fmla="*/ 2147483647 h 668"/>
              <a:gd name="T64" fmla="*/ 2147483647 w 2092"/>
              <a:gd name="T65" fmla="*/ 2147483647 h 668"/>
              <a:gd name="T66" fmla="*/ 2147483647 w 2092"/>
              <a:gd name="T67" fmla="*/ 2147483647 h 668"/>
              <a:gd name="T68" fmla="*/ 2147483647 w 2092"/>
              <a:gd name="T69" fmla="*/ 2147483647 h 668"/>
              <a:gd name="T70" fmla="*/ 2147483647 w 2092"/>
              <a:gd name="T71" fmla="*/ 2147483647 h 668"/>
              <a:gd name="T72" fmla="*/ 2147483647 w 2092"/>
              <a:gd name="T73" fmla="*/ 2147483647 h 668"/>
              <a:gd name="T74" fmla="*/ 2147483647 w 2092"/>
              <a:gd name="T75" fmla="*/ 2147483647 h 668"/>
              <a:gd name="T76" fmla="*/ 2147483647 w 2092"/>
              <a:gd name="T77" fmla="*/ 2147483647 h 668"/>
              <a:gd name="T78" fmla="*/ 2147483647 w 2092"/>
              <a:gd name="T79" fmla="*/ 2147483647 h 668"/>
              <a:gd name="T80" fmla="*/ 2147483647 w 2092"/>
              <a:gd name="T81" fmla="*/ 2147483647 h 668"/>
              <a:gd name="T82" fmla="*/ 2147483647 w 2092"/>
              <a:gd name="T83" fmla="*/ 2147483647 h 668"/>
              <a:gd name="T84" fmla="*/ 2147483647 w 2092"/>
              <a:gd name="T85" fmla="*/ 2147483647 h 668"/>
              <a:gd name="T86" fmla="*/ 2147483647 w 2092"/>
              <a:gd name="T87" fmla="*/ 2147483647 h 668"/>
              <a:gd name="T88" fmla="*/ 2147483647 w 2092"/>
              <a:gd name="T89" fmla="*/ 2147483647 h 668"/>
              <a:gd name="T90" fmla="*/ 2147483647 w 2092"/>
              <a:gd name="T91" fmla="*/ 2147483647 h 668"/>
              <a:gd name="T92" fmla="*/ 2147483647 w 2092"/>
              <a:gd name="T93" fmla="*/ 2147483647 h 668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2092"/>
              <a:gd name="T142" fmla="*/ 0 h 668"/>
              <a:gd name="T143" fmla="*/ 2092 w 2092"/>
              <a:gd name="T144" fmla="*/ 668 h 668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2092" h="668">
                <a:moveTo>
                  <a:pt x="1415" y="122"/>
                </a:moveTo>
                <a:lnTo>
                  <a:pt x="1415" y="258"/>
                </a:lnTo>
                <a:lnTo>
                  <a:pt x="530" y="258"/>
                </a:lnTo>
                <a:lnTo>
                  <a:pt x="476" y="256"/>
                </a:lnTo>
                <a:lnTo>
                  <a:pt x="434" y="253"/>
                </a:lnTo>
                <a:lnTo>
                  <a:pt x="394" y="245"/>
                </a:lnTo>
                <a:lnTo>
                  <a:pt x="351" y="237"/>
                </a:lnTo>
                <a:lnTo>
                  <a:pt x="311" y="224"/>
                </a:lnTo>
                <a:lnTo>
                  <a:pt x="272" y="210"/>
                </a:lnTo>
                <a:lnTo>
                  <a:pt x="233" y="194"/>
                </a:lnTo>
                <a:lnTo>
                  <a:pt x="206" y="178"/>
                </a:lnTo>
                <a:lnTo>
                  <a:pt x="180" y="160"/>
                </a:lnTo>
                <a:lnTo>
                  <a:pt x="157" y="143"/>
                </a:lnTo>
                <a:lnTo>
                  <a:pt x="133" y="124"/>
                </a:lnTo>
                <a:lnTo>
                  <a:pt x="113" y="105"/>
                </a:lnTo>
                <a:lnTo>
                  <a:pt x="94" y="86"/>
                </a:lnTo>
                <a:lnTo>
                  <a:pt x="77" y="65"/>
                </a:lnTo>
                <a:lnTo>
                  <a:pt x="60" y="45"/>
                </a:lnTo>
                <a:lnTo>
                  <a:pt x="49" y="26"/>
                </a:lnTo>
                <a:lnTo>
                  <a:pt x="34" y="0"/>
                </a:lnTo>
                <a:lnTo>
                  <a:pt x="19" y="23"/>
                </a:lnTo>
                <a:lnTo>
                  <a:pt x="9" y="43"/>
                </a:lnTo>
                <a:lnTo>
                  <a:pt x="1" y="67"/>
                </a:lnTo>
                <a:lnTo>
                  <a:pt x="0" y="92"/>
                </a:lnTo>
                <a:lnTo>
                  <a:pt x="0" y="116"/>
                </a:lnTo>
                <a:lnTo>
                  <a:pt x="0" y="146"/>
                </a:lnTo>
                <a:lnTo>
                  <a:pt x="4" y="177"/>
                </a:lnTo>
                <a:lnTo>
                  <a:pt x="9" y="207"/>
                </a:lnTo>
                <a:lnTo>
                  <a:pt x="19" y="236"/>
                </a:lnTo>
                <a:lnTo>
                  <a:pt x="35" y="267"/>
                </a:lnTo>
                <a:lnTo>
                  <a:pt x="53" y="296"/>
                </a:lnTo>
                <a:lnTo>
                  <a:pt x="77" y="323"/>
                </a:lnTo>
                <a:lnTo>
                  <a:pt x="108" y="355"/>
                </a:lnTo>
                <a:lnTo>
                  <a:pt x="136" y="379"/>
                </a:lnTo>
                <a:lnTo>
                  <a:pt x="172" y="408"/>
                </a:lnTo>
                <a:lnTo>
                  <a:pt x="218" y="437"/>
                </a:lnTo>
                <a:lnTo>
                  <a:pt x="258" y="459"/>
                </a:lnTo>
                <a:lnTo>
                  <a:pt x="308" y="483"/>
                </a:lnTo>
                <a:lnTo>
                  <a:pt x="359" y="500"/>
                </a:lnTo>
                <a:lnTo>
                  <a:pt x="410" y="514"/>
                </a:lnTo>
                <a:lnTo>
                  <a:pt x="481" y="522"/>
                </a:lnTo>
                <a:lnTo>
                  <a:pt x="540" y="525"/>
                </a:lnTo>
                <a:lnTo>
                  <a:pt x="598" y="525"/>
                </a:lnTo>
                <a:lnTo>
                  <a:pt x="1415" y="525"/>
                </a:lnTo>
                <a:lnTo>
                  <a:pt x="1415" y="667"/>
                </a:lnTo>
                <a:lnTo>
                  <a:pt x="2091" y="396"/>
                </a:lnTo>
                <a:lnTo>
                  <a:pt x="1415" y="122"/>
                </a:lnTo>
              </a:path>
            </a:pathLst>
          </a:custGeom>
          <a:solidFill>
            <a:srgbClr val="FF0000"/>
          </a:solidFill>
          <a:ln w="12699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640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742E8-15D6-43BB-BA01-0A01F3D54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– A Closer Look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ED7BF4-A99E-4B4B-9747-0E07C34E4A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718E31-11A3-41F3-B196-81EAF4A861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23</a:t>
            </a:fld>
            <a:endParaRPr lang="en-US" dirty="0"/>
          </a:p>
        </p:txBody>
      </p:sp>
      <p:graphicFrame>
        <p:nvGraphicFramePr>
          <p:cNvPr id="6" name="Object 2048">
            <a:hlinkClick r:id="" action="ppaction://ole?verb=0"/>
            <a:extLst>
              <a:ext uri="{FF2B5EF4-FFF2-40B4-BE49-F238E27FC236}">
                <a16:creationId xmlns:a16="http://schemas.microsoft.com/office/drawing/2014/main" id="{B87B9238-860F-47FA-AD07-EBFF58445C9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1803092"/>
              </p:ext>
            </p:extLst>
          </p:nvPr>
        </p:nvGraphicFramePr>
        <p:xfrm>
          <a:off x="3024982" y="1258094"/>
          <a:ext cx="5989637" cy="4341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7" name="Worksheet" r:id="rId3" imgW="4781584" imgH="2866965" progId="Excel.Sheet.8">
                  <p:embed/>
                </p:oleObj>
              </mc:Choice>
              <mc:Fallback>
                <p:oleObj name="Worksheet" r:id="rId3" imgW="4781584" imgH="2866965" progId="Excel.Sheet.8">
                  <p:embed/>
                  <p:pic>
                    <p:nvPicPr>
                      <p:cNvPr id="6" name="Object 204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87B9238-860F-47FA-AD07-EBFF58445C9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597" r="24675"/>
                      <a:stretch>
                        <a:fillRect/>
                      </a:stretch>
                    </p:blipFill>
                    <p:spPr bwMode="auto">
                      <a:xfrm>
                        <a:off x="3024982" y="1258094"/>
                        <a:ext cx="5989637" cy="4341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8575">
                            <a:solidFill>
                              <a:srgbClr val="003366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Line 6">
            <a:extLst>
              <a:ext uri="{FF2B5EF4-FFF2-40B4-BE49-F238E27FC236}">
                <a16:creationId xmlns:a16="http://schemas.microsoft.com/office/drawing/2014/main" id="{89D22D04-7044-4148-81C0-6274752C251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0200" y="3213100"/>
            <a:ext cx="1219200" cy="1752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821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D6612-266E-46BC-B368-8B4C17BC6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Resource Flows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76EBB79-FF59-42E6-938F-E5D91DA4AC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340768"/>
            <a:ext cx="6782544" cy="424847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Beginning raw materials inventory was £</a:t>
            </a:r>
            <a:r>
              <a:rPr lang="en-US" altLang="zh-CN" sz="2200" dirty="0">
                <a:solidFill>
                  <a:schemeClr val="tx1"/>
                </a:solidFill>
                <a:highlight>
                  <a:srgbClr val="FFFF00"/>
                </a:highlight>
              </a:rPr>
              <a:t>32,000.</a:t>
            </a:r>
            <a:r>
              <a:rPr lang="en-US" altLang="zh-CN" sz="2200" dirty="0">
                <a:solidFill>
                  <a:schemeClr val="tx1"/>
                </a:solidFill>
              </a:rPr>
              <a:t>  During the month, </a:t>
            </a:r>
            <a:r>
              <a:rPr lang="en-US" altLang="zh-CN" sz="2200" dirty="0">
                <a:solidFill>
                  <a:schemeClr val="tx1"/>
                </a:solidFill>
                <a:highlight>
                  <a:srgbClr val="FFFF00"/>
                </a:highlight>
              </a:rPr>
              <a:t>£276,000 </a:t>
            </a:r>
            <a:r>
              <a:rPr lang="en-US" altLang="zh-CN" sz="2200" dirty="0">
                <a:solidFill>
                  <a:schemeClr val="tx1"/>
                </a:solidFill>
              </a:rPr>
              <a:t>of raw material was purchased.  A count at the end of the month revealed that </a:t>
            </a:r>
            <a:r>
              <a:rPr lang="en-US" altLang="zh-CN" sz="2200" dirty="0">
                <a:solidFill>
                  <a:schemeClr val="tx1"/>
                </a:solidFill>
                <a:highlight>
                  <a:srgbClr val="FFFF00"/>
                </a:highlight>
              </a:rPr>
              <a:t>£28,000 </a:t>
            </a:r>
            <a:r>
              <a:rPr lang="en-US" altLang="zh-CN" sz="2200" dirty="0">
                <a:solidFill>
                  <a:schemeClr val="tx1"/>
                </a:solidFill>
              </a:rPr>
              <a:t>of raw material was still present.  What is the cost of direct material used?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a.	£276,000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b.	£272,000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c.	£280,000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d.	£2,000 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98127AB2-EFB8-7D46-8056-64AF9C3B3F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176" y="1340768"/>
            <a:ext cx="3776969" cy="3458025"/>
          </a:xfrm>
          <a:prstGeom prst="rect">
            <a:avLst/>
          </a:prstGeom>
          <a:noFill/>
        </p:spPr>
      </p:pic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E97160CC-1272-4A2C-A6AE-B3CCF76557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86B38B-8698-4265-AFA3-F650654CC4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40BFEAB2-FD83-41F2-9787-AD5D1A1760CD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24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F76F0D-DA04-454C-808D-991394C19949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12815147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C31BE-3E1C-473B-AC19-59BCB456A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 Flows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10588-0AD3-4083-AB97-CCD05E73D7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0AE12A-E771-4697-99FE-03F085BB43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55CC9226-91D9-4C85-AAD1-2565CF4F7D08}"/>
              </a:ext>
            </a:extLst>
          </p:cNvPr>
          <p:cNvSpPr>
            <a:spLocks noGrp="1" noChangeArrowheads="1"/>
          </p:cNvSpPr>
          <p:nvPr>
            <p:ph type="body" sz="quarter" idx="12"/>
          </p:nvPr>
        </p:nvSpPr>
        <p:spPr>
          <a:xfrm>
            <a:off x="767408" y="995141"/>
            <a:ext cx="6515366" cy="4530171"/>
          </a:xfrm>
          <a:solidFill>
            <a:srgbClr val="EDECD2"/>
          </a:solidFill>
          <a:ln w="12699">
            <a:solidFill>
              <a:srgbClr val="0000CC"/>
            </a:solidFill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Beginning raw materials inventory was £32,000.  During the month, £276,000 of raw material was purchased.  A count at the end of the month revealed that £28,000 of raw material was still present.  What is the cost of direct material used?</a:t>
            </a:r>
          </a:p>
          <a:p>
            <a:pPr lvl="2">
              <a:buFontTx/>
              <a:buNone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a. £276,000</a:t>
            </a:r>
          </a:p>
          <a:p>
            <a:pPr lvl="2">
              <a:buFontTx/>
              <a:buNone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b. £272,000</a:t>
            </a:r>
          </a:p>
          <a:p>
            <a:pPr lvl="2">
              <a:buFontTx/>
              <a:buNone/>
            </a:pP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c.	£280,000</a:t>
            </a:r>
          </a:p>
          <a:p>
            <a:pPr lvl="2">
              <a:buFontTx/>
              <a:buNone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d.£2,000 </a:t>
            </a:r>
          </a:p>
        </p:txBody>
      </p:sp>
      <p:graphicFrame>
        <p:nvGraphicFramePr>
          <p:cNvPr id="7" name="Object 1024">
            <a:hlinkClick r:id="" action="ppaction://ole?verb=0"/>
            <a:extLst>
              <a:ext uri="{FF2B5EF4-FFF2-40B4-BE49-F238E27FC236}">
                <a16:creationId xmlns:a16="http://schemas.microsoft.com/office/drawing/2014/main" id="{A3A07611-F529-4138-8E88-92EEDC08DA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7847480"/>
              </p:ext>
            </p:extLst>
          </p:nvPr>
        </p:nvGraphicFramePr>
        <p:xfrm>
          <a:off x="5791711" y="3401676"/>
          <a:ext cx="4912801" cy="2808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0" name="Regneark" r:id="rId3" imgW="3086100" imgH="1943100" progId="Excel.Sheet.8">
                  <p:embed/>
                </p:oleObj>
              </mc:Choice>
              <mc:Fallback>
                <p:oleObj name="Regneark" r:id="rId3" imgW="3086100" imgH="1943100" progId="Excel.Sheet.8">
                  <p:embed/>
                  <p:pic>
                    <p:nvPicPr>
                      <p:cNvPr id="7" name="Object 102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3A07611-F529-4138-8E88-92EEDC08DA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2760" t="17558" r="8446" b="5658"/>
                      <a:stretch>
                        <a:fillRect/>
                      </a:stretch>
                    </p:blipFill>
                    <p:spPr bwMode="auto">
                      <a:xfrm>
                        <a:off x="5791711" y="3401676"/>
                        <a:ext cx="4912801" cy="2808287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rgbClr val="663300"/>
                        </a:solidFill>
                        <a:miter lim="800000"/>
                        <a:headEnd/>
                        <a:tailEnd/>
                      </a:ln>
                      <a:effectLst>
                        <a:outerShdw dist="35921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528041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4A60A-7BC2-4158-BDBB-2A4510D28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Resource Flows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7CED42A4-B9F1-4C73-A42B-BB4A33DE2D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124744"/>
            <a:ext cx="7430616" cy="44644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600" dirty="0">
                <a:solidFill>
                  <a:schemeClr val="tx1"/>
                </a:solidFill>
              </a:rPr>
              <a:t>Direct materials used in production totaled £</a:t>
            </a:r>
            <a:r>
              <a:rPr lang="en-US" altLang="zh-CN" sz="2600" dirty="0">
                <a:solidFill>
                  <a:schemeClr val="tx1"/>
                </a:solidFill>
                <a:highlight>
                  <a:srgbClr val="FFFF00"/>
                </a:highlight>
              </a:rPr>
              <a:t>280,000</a:t>
            </a:r>
            <a:r>
              <a:rPr lang="en-US" altLang="zh-CN" sz="2600" dirty="0">
                <a:solidFill>
                  <a:schemeClr val="tx1"/>
                </a:solidFill>
              </a:rPr>
              <a:t>.  Direct labour was £</a:t>
            </a:r>
            <a:r>
              <a:rPr lang="en-US" altLang="zh-CN" sz="2600" dirty="0">
                <a:solidFill>
                  <a:schemeClr val="tx1"/>
                </a:solidFill>
                <a:highlight>
                  <a:srgbClr val="FFFF00"/>
                </a:highlight>
              </a:rPr>
              <a:t>375,000</a:t>
            </a:r>
            <a:r>
              <a:rPr lang="en-US" altLang="zh-CN" sz="2600" dirty="0">
                <a:solidFill>
                  <a:schemeClr val="tx1"/>
                </a:solidFill>
              </a:rPr>
              <a:t> and factory overhead was £</a:t>
            </a:r>
            <a:r>
              <a:rPr lang="en-US" altLang="zh-CN" sz="2600" dirty="0">
                <a:solidFill>
                  <a:schemeClr val="tx1"/>
                </a:solidFill>
                <a:highlight>
                  <a:srgbClr val="FFFF00"/>
                </a:highlight>
              </a:rPr>
              <a:t>180,000</a:t>
            </a:r>
            <a:r>
              <a:rPr lang="en-US" altLang="zh-CN" sz="2600" dirty="0">
                <a:solidFill>
                  <a:schemeClr val="tx1"/>
                </a:solidFill>
              </a:rPr>
              <a:t>.  What were total manufacturing costs incurred for the month?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600" dirty="0">
                <a:solidFill>
                  <a:schemeClr val="tx1"/>
                </a:solidFill>
              </a:rPr>
              <a:t>a.	£555,000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600" dirty="0">
                <a:solidFill>
                  <a:schemeClr val="tx1"/>
                </a:solidFill>
              </a:rPr>
              <a:t>b.	£835,000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600" dirty="0">
                <a:solidFill>
                  <a:schemeClr val="tx1"/>
                </a:solidFill>
              </a:rPr>
              <a:t>c.	      £655,000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600" dirty="0">
                <a:solidFill>
                  <a:schemeClr val="tx1"/>
                </a:solidFill>
              </a:rPr>
              <a:t>d.	Cannot be determined.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</a:pPr>
            <a:endParaRPr lang="zh-CN" altLang="en-US" sz="2600" dirty="0">
              <a:solidFill>
                <a:schemeClr val="tx1"/>
              </a:solidFill>
            </a:endParaRP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6BED37D3-B031-984F-A425-22F0C34777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240" y="1124744"/>
            <a:ext cx="3326160" cy="3045284"/>
          </a:xfrm>
          <a:prstGeom prst="rect">
            <a:avLst/>
          </a:prstGeom>
          <a:noFill/>
        </p:spPr>
      </p:pic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7E7BE50E-84AE-4808-A1CC-083096AF7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14/02/2021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0D838-0098-4214-A20E-CD5B1AC4BB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40BFEAB2-FD83-41F2-9787-AD5D1A1760CD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26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DC038D-C51C-4EED-BA7F-ED81DA1FC9F8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7567734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853C3-5A8D-4C8F-8A38-ECEF10545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Resource Flows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FF9313-AB6F-482F-B716-9D1DE7A446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BCBEE0-AF33-4B23-A31C-952CB90F90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F042C8E0-7122-414B-85AF-545798C39A4E}"/>
              </a:ext>
            </a:extLst>
          </p:cNvPr>
          <p:cNvSpPr txBox="1">
            <a:spLocks noChangeArrowheads="1"/>
          </p:cNvSpPr>
          <p:nvPr/>
        </p:nvSpPr>
        <p:spPr>
          <a:xfrm>
            <a:off x="695400" y="913427"/>
            <a:ext cx="5120407" cy="4747821"/>
          </a:xfrm>
          <a:prstGeom prst="rect">
            <a:avLst/>
          </a:prstGeom>
          <a:solidFill>
            <a:srgbClr val="EDECD2"/>
          </a:solidFill>
          <a:ln w="12699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Direct materials used in production totaled £280,000.  Direct labour was £375,000 and factory overhead was £180,000.  What were total manufacturing costs incurred for the month?</a:t>
            </a:r>
          </a:p>
          <a:p>
            <a:pPr lvl="2"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a.	£555,000</a:t>
            </a:r>
          </a:p>
          <a:p>
            <a:pPr lvl="2"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b.£835,000</a:t>
            </a:r>
          </a:p>
          <a:p>
            <a:pPr lvl="2"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c.	£655,000</a:t>
            </a:r>
          </a:p>
          <a:p>
            <a:pPr lvl="2">
              <a:buFontTx/>
              <a:buNone/>
            </a:pPr>
            <a:r>
              <a:rPr lang="en-US" altLang="zh-CN" sz="2400" dirty="0" err="1">
                <a:solidFill>
                  <a:schemeClr val="tx1"/>
                </a:solidFill>
                <a:ea typeface="SimSun" panose="02010600030101010101" pitchFamily="2" charset="-122"/>
              </a:rPr>
              <a:t>d.Cannot</a:t>
            </a: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 be determined.</a:t>
            </a:r>
          </a:p>
          <a:p>
            <a:pPr lvl="2"/>
            <a:endParaRPr lang="zh-CN" altLang="en-US" sz="2000" dirty="0">
              <a:solidFill>
                <a:schemeClr val="bg1"/>
              </a:solidFill>
              <a:ea typeface="SimSun" panose="02010600030101010101" pitchFamily="2" charset="-122"/>
            </a:endParaRPr>
          </a:p>
        </p:txBody>
      </p:sp>
      <p:graphicFrame>
        <p:nvGraphicFramePr>
          <p:cNvPr id="7" name="Object 1024">
            <a:hlinkClick r:id="" action="ppaction://ole?verb=0"/>
            <a:extLst>
              <a:ext uri="{FF2B5EF4-FFF2-40B4-BE49-F238E27FC236}">
                <a16:creationId xmlns:a16="http://schemas.microsoft.com/office/drawing/2014/main" id="{24EF719C-E5FC-400C-9485-790A2A6CD0A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9356499"/>
              </p:ext>
            </p:extLst>
          </p:nvPr>
        </p:nvGraphicFramePr>
        <p:xfrm>
          <a:off x="5815806" y="3419736"/>
          <a:ext cx="4724945" cy="196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44" name="Worksheet" r:id="rId3" imgW="2489200" imgH="1409700" progId="Excel.Sheet.8">
                  <p:embed/>
                </p:oleObj>
              </mc:Choice>
              <mc:Fallback>
                <p:oleObj name="Worksheet" r:id="rId3" imgW="2489200" imgH="1409700" progId="Excel.Sheet.8">
                  <p:embed/>
                  <p:pic>
                    <p:nvPicPr>
                      <p:cNvPr id="7" name="Object 102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24EF719C-E5FC-400C-9485-790A2A6CD0A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2350" t="21677" r="5501" b="5922"/>
                      <a:stretch>
                        <a:fillRect/>
                      </a:stretch>
                    </p:blipFill>
                    <p:spPr bwMode="auto">
                      <a:xfrm>
                        <a:off x="5815806" y="3419736"/>
                        <a:ext cx="4724945" cy="1965325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rgbClr val="663300"/>
                        </a:solidFill>
                        <a:miter lim="800000"/>
                        <a:headEnd/>
                        <a:tailEnd/>
                      </a:ln>
                      <a:effectLst>
                        <a:outerShdw dist="35921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927810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B174C-BFCD-440A-9183-19F424350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Resource Flows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9EC1E1B-C699-4CA1-915D-21E9442479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417180"/>
            <a:ext cx="7502624" cy="41720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Beginning work in progress was £</a:t>
            </a:r>
            <a:r>
              <a:rPr lang="en-US" altLang="zh-CN" sz="2200" dirty="0">
                <a:solidFill>
                  <a:schemeClr val="tx1"/>
                </a:solidFill>
                <a:highlight>
                  <a:srgbClr val="FFFF00"/>
                </a:highlight>
              </a:rPr>
              <a:t>125,000</a:t>
            </a:r>
            <a:r>
              <a:rPr lang="en-US" altLang="zh-CN" sz="2200" dirty="0">
                <a:solidFill>
                  <a:schemeClr val="tx1"/>
                </a:solidFill>
              </a:rPr>
              <a:t>.  Manufacturing costs incurred for the month were £</a:t>
            </a:r>
            <a:r>
              <a:rPr lang="en-US" altLang="zh-CN" sz="2200" dirty="0">
                <a:solidFill>
                  <a:schemeClr val="tx1"/>
                </a:solidFill>
                <a:highlight>
                  <a:srgbClr val="FFFF00"/>
                </a:highlight>
              </a:rPr>
              <a:t>835,000</a:t>
            </a:r>
            <a:r>
              <a:rPr lang="en-US" altLang="zh-CN" sz="2200" dirty="0">
                <a:solidFill>
                  <a:schemeClr val="tx1"/>
                </a:solidFill>
              </a:rPr>
              <a:t>.  There were £</a:t>
            </a:r>
            <a:r>
              <a:rPr lang="en-US" altLang="zh-CN" sz="2200" dirty="0">
                <a:solidFill>
                  <a:schemeClr val="tx1"/>
                </a:solidFill>
                <a:highlight>
                  <a:srgbClr val="FFFF00"/>
                </a:highlight>
              </a:rPr>
              <a:t>200,000</a:t>
            </a:r>
            <a:r>
              <a:rPr lang="en-US" altLang="zh-CN" sz="2200" dirty="0">
                <a:solidFill>
                  <a:schemeClr val="tx1"/>
                </a:solidFill>
              </a:rPr>
              <a:t> of partially finished goods remaining in work in progress inventory at the end of the month.  What was the cost of goods manufactured during the month?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a.	£1,160,000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b.	£910,000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c.	£760,000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zh-CN" sz="2200" dirty="0">
                <a:solidFill>
                  <a:schemeClr val="tx1"/>
                </a:solidFill>
              </a:rPr>
              <a:t>d.	Cannot be determined. </a:t>
            </a:r>
          </a:p>
          <a:p>
            <a:pPr lvl="2" eaLnBrk="0" hangingPunct="0">
              <a:lnSpc>
                <a:spcPct val="90000"/>
              </a:lnSpc>
              <a:spcBef>
                <a:spcPct val="20000"/>
              </a:spcBef>
            </a:pPr>
            <a:endParaRPr lang="en-US" altLang="zh-CN" sz="2200" dirty="0">
              <a:solidFill>
                <a:schemeClr val="tx1"/>
              </a:solidFill>
            </a:endParaRP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FED1A9C2-9B55-614C-ADED-9208AEA100E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240" y="1417180"/>
            <a:ext cx="3326160" cy="3045284"/>
          </a:xfrm>
          <a:prstGeom prst="rect">
            <a:avLst/>
          </a:prstGeom>
          <a:noFill/>
        </p:spPr>
      </p:pic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98F0D12A-4BFB-4114-97F5-4D6200388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14/02/2021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22745B-1180-4727-989D-9812192A9C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40BFEAB2-FD83-41F2-9787-AD5D1A1760CD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28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D7DA86-88F8-48C5-BE90-0B082157CE16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14518182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5DE72-2939-4069-80E1-4955909F3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 Flows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7028C-4583-4B44-9DB5-871DE3E9EE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977B23-F3BA-43A2-82D6-829E8D7C8D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6" name="Rectangle 1032">
            <a:extLst>
              <a:ext uri="{FF2B5EF4-FFF2-40B4-BE49-F238E27FC236}">
                <a16:creationId xmlns:a16="http://schemas.microsoft.com/office/drawing/2014/main" id="{99A007DD-AEDC-49C4-B818-7FAC5CD1DA2C}"/>
              </a:ext>
            </a:extLst>
          </p:cNvPr>
          <p:cNvSpPr txBox="1">
            <a:spLocks noChangeArrowheads="1"/>
          </p:cNvSpPr>
          <p:nvPr/>
        </p:nvSpPr>
        <p:spPr>
          <a:xfrm>
            <a:off x="767408" y="925749"/>
            <a:ext cx="5464779" cy="4735499"/>
          </a:xfrm>
          <a:prstGeom prst="rect">
            <a:avLst/>
          </a:prstGeom>
          <a:solidFill>
            <a:srgbClr val="EDECD2"/>
          </a:solidFill>
          <a:ln w="12699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Beginning work in progress was £125,000.  Manufacturing costs incurred for the month were £835,000.  There were £200,000 of partially finished goods remaining in work in progress inventory at the end of the month.  What was the cost of goods manufactured during the month?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a.	£1,160,000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b.	£910,000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c.	£760,000</a:t>
            </a:r>
          </a:p>
          <a:p>
            <a:pPr lvl="2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1"/>
                </a:solidFill>
                <a:ea typeface="SimSun" panose="02010600030101010101" pitchFamily="2" charset="-122"/>
              </a:rPr>
              <a:t>d.	Cannot be determined</a:t>
            </a:r>
            <a:r>
              <a:rPr lang="en-US" altLang="zh-CN" sz="2000" dirty="0">
                <a:solidFill>
                  <a:schemeClr val="tx1"/>
                </a:solidFill>
                <a:ea typeface="SimSun" panose="02010600030101010101" pitchFamily="2" charset="-122"/>
              </a:rPr>
              <a:t>. </a:t>
            </a:r>
          </a:p>
          <a:p>
            <a:pPr lvl="2"/>
            <a:endParaRPr lang="en-US" altLang="zh-CN" sz="2800" dirty="0">
              <a:solidFill>
                <a:schemeClr val="bg1"/>
              </a:solidFill>
              <a:ea typeface="SimSun" panose="02010600030101010101" pitchFamily="2" charset="-122"/>
            </a:endParaRPr>
          </a:p>
        </p:txBody>
      </p:sp>
      <p:graphicFrame>
        <p:nvGraphicFramePr>
          <p:cNvPr id="7" name="Object 1024">
            <a:hlinkClick r:id="" action="ppaction://ole?verb=0"/>
            <a:extLst>
              <a:ext uri="{FF2B5EF4-FFF2-40B4-BE49-F238E27FC236}">
                <a16:creationId xmlns:a16="http://schemas.microsoft.com/office/drawing/2014/main" id="{1CC3D723-A3CB-4C50-AF80-624BB6E5885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4772102"/>
              </p:ext>
            </p:extLst>
          </p:nvPr>
        </p:nvGraphicFramePr>
        <p:xfrm>
          <a:off x="6246300" y="2924944"/>
          <a:ext cx="4694238" cy="27363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8" name="Regneark" r:id="rId3" imgW="3009900" imgH="2095500" progId="Excel.Sheet.8">
                  <p:embed/>
                </p:oleObj>
              </mc:Choice>
              <mc:Fallback>
                <p:oleObj name="Regneark" r:id="rId3" imgW="3009900" imgH="2095500" progId="Excel.Sheet.8">
                  <p:embed/>
                  <p:pic>
                    <p:nvPicPr>
                      <p:cNvPr id="7" name="Object 102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CC3D723-A3CB-4C50-AF80-624BB6E5885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577" t="16008" r="6630" b="4021"/>
                      <a:stretch>
                        <a:fillRect/>
                      </a:stretch>
                    </p:blipFill>
                    <p:spPr bwMode="auto">
                      <a:xfrm>
                        <a:off x="6246300" y="2924944"/>
                        <a:ext cx="4694238" cy="2736304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38100">
                        <a:solidFill>
                          <a:srgbClr val="6633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81267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CF93E-DABD-4A51-A83C-CD835155C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Costing in Service Organizations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B48673-1FEA-4BEF-812E-A8ADFA8F99E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9300353" cy="430908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stored as inventory – no interest in inventory valuation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 outputs often specially customized for a client, i.e., heterogeneous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counted, measured, inspected, tested or verified in advance of sale, i.e., simultaneity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All these differences have influenced costing practices in service organizations. E.g., </a:t>
            </a:r>
            <a:r>
              <a:rPr lang="en-US" altLang="zh-CN" sz="2800" b="1" dirty="0">
                <a:ea typeface="SimSun" panose="02010600030101010101" pitchFamily="2" charset="-122"/>
              </a:rPr>
              <a:t>western union, visa card... Any other examples</a:t>
            </a:r>
            <a:endParaRPr lang="en-GB" altLang="en-US" sz="2800" b="1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3FC161-D161-4278-A828-1C661287C4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623DD-BAA2-48B3-93BD-13BA46FAF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6147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D2B7A-B3D8-45F2-8386-25F686802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Classifications for Predicting 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A3C67-F278-4B83-A008-5B4916D201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3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How a cost will react to changes in the level of business activity.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ea typeface="宋体" pitchFamily="2" charset="-122"/>
              </a:rPr>
              <a:t>variable costs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 change when activity changes. 15p 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ea typeface="宋体" pitchFamily="2" charset="-122"/>
              </a:rPr>
              <a:t>fixed costs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 remain unchanged when activity changes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9190E-E4F8-4826-9F4B-6C4A759DB5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E93833-09EF-4706-9FAB-2ACC8E962E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1600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B0A8-A0C4-4D3A-BB92-6FE64F087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Variable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295FC-5B0F-4EAA-B5B0-7CE93A6FD2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B9469-C767-42DF-B006-FBD49D8910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6FAEEDF-3C52-4FF8-BBDC-4E04D8A1A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142776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800" kern="0" dirty="0">
                <a:ea typeface="SimSun" pitchFamily="2" charset="-122"/>
              </a:rPr>
              <a:t>  </a:t>
            </a:r>
            <a:r>
              <a:rPr lang="en-US" altLang="zh-CN" sz="2800" kern="0" dirty="0">
                <a:ea typeface="SimSun" pitchFamily="2" charset="-122"/>
              </a:rPr>
              <a:t>Your </a:t>
            </a:r>
            <a:r>
              <a:rPr lang="en-US" altLang="zh-CN" sz="2800" b="1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total long-distance</a:t>
            </a:r>
            <a:r>
              <a:rPr lang="en-US" altLang="zh-CN" sz="2800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 </a:t>
            </a:r>
            <a:r>
              <a:rPr lang="en-US" altLang="zh-CN" sz="2800" kern="0" dirty="0">
                <a:ea typeface="SimSun" pitchFamily="2" charset="-122"/>
              </a:rPr>
              <a:t>telephone bill is based on how many minutes you talk.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CD82C674-E85E-4703-9D65-813F9E3B5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5254402"/>
            <a:ext cx="21304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Minutes Talked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1B4D50A-47FA-4ABF-B649-5453CDFFD69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612900" y="3385914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Total Long-Distance</a:t>
            </a:r>
            <a:br>
              <a:rPr lang="en-US" altLang="zh-CN" sz="2200" dirty="0">
                <a:solidFill>
                  <a:schemeClr val="tx1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Telephone Bill</a:t>
            </a:r>
          </a:p>
        </p:txBody>
      </p:sp>
      <p:sp>
        <p:nvSpPr>
          <p:cNvPr id="11" name="Line 7">
            <a:extLst>
              <a:ext uri="{FF2B5EF4-FFF2-40B4-BE49-F238E27FC236}">
                <a16:creationId xmlns:a16="http://schemas.microsoft.com/office/drawing/2014/main" id="{53394E2E-A6CF-4554-A4CC-F3824F09250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81388" y="2983309"/>
            <a:ext cx="2108200" cy="21590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B4E0D65D-9592-4427-8D9F-3CAC070A2E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2411189"/>
            <a:ext cx="0" cy="27178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Line 6">
            <a:extLst>
              <a:ext uri="{FF2B5EF4-FFF2-40B4-BE49-F238E27FC236}">
                <a16:creationId xmlns:a16="http://schemas.microsoft.com/office/drawing/2014/main" id="{DCE8D2C2-F4CC-4F24-A9D2-F93EF4F117B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5153195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2E7B8-3A39-F741-9740-6C9685B4A430}"/>
              </a:ext>
            </a:extLst>
          </p:cNvPr>
          <p:cNvSpPr txBox="1"/>
          <p:nvPr/>
        </p:nvSpPr>
        <p:spPr>
          <a:xfrm>
            <a:off x="6357939" y="3153564"/>
            <a:ext cx="5695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B0F0"/>
                </a:solidFill>
              </a:rPr>
              <a:t>T</a:t>
            </a:r>
            <a:r>
              <a:rPr lang="en-US" sz="2800" dirty="0">
                <a:solidFill>
                  <a:srgbClr val="00B0F0"/>
                </a:solidFill>
              </a:rPr>
              <a:t>he longer your long-distance call,</a:t>
            </a:r>
          </a:p>
          <a:p>
            <a:r>
              <a:rPr lang="en-US" sz="2800" dirty="0">
                <a:solidFill>
                  <a:srgbClr val="00B0F0"/>
                </a:solidFill>
              </a:rPr>
              <a:t>the higher your bill</a:t>
            </a:r>
          </a:p>
        </p:txBody>
      </p:sp>
    </p:spTree>
    <p:extLst>
      <p:ext uri="{BB962C8B-B14F-4D97-AF65-F5344CB8AC3E}">
        <p14:creationId xmlns:p14="http://schemas.microsoft.com/office/powerpoint/2010/main" val="15356856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E44B-A5BF-47DB-82F1-393E98FF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C514F9-FA29-4C9B-AA43-F4B860A70C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76D3F-9C22-49B9-921C-65B84720D2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6" name="Line 6">
            <a:extLst>
              <a:ext uri="{FF2B5EF4-FFF2-40B4-BE49-F238E27FC236}">
                <a16:creationId xmlns:a16="http://schemas.microsoft.com/office/drawing/2014/main" id="{253BE505-645A-462F-B4B1-FE71CB0BE178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5214888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5D7F3217-52B8-4C5C-9F65-80FBF1F30DB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257801" y="4033838"/>
            <a:ext cx="32734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Per Minute</a:t>
            </a:r>
            <a:br>
              <a:rPr lang="en-US" altLang="zh-CN" sz="22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Charge</a:t>
            </a:r>
          </a:p>
        </p:txBody>
      </p:sp>
      <p:sp>
        <p:nvSpPr>
          <p:cNvPr id="8" name="Line 8">
            <a:extLst>
              <a:ext uri="{FF2B5EF4-FFF2-40B4-BE49-F238E27FC236}">
                <a16:creationId xmlns:a16="http://schemas.microsoft.com/office/drawing/2014/main" id="{C4AA5AD8-A1A1-4779-9E9B-4FAEA2BCD2B5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7900" y="4343400"/>
            <a:ext cx="22606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000FC011-4C59-4538-A810-14A7163C8A0E}"/>
              </a:ext>
            </a:extLst>
          </p:cNvPr>
          <p:cNvSpPr txBox="1">
            <a:spLocks noChangeArrowheads="1"/>
          </p:cNvSpPr>
          <p:nvPr/>
        </p:nvSpPr>
        <p:spPr>
          <a:xfrm>
            <a:off x="1040001" y="1371600"/>
            <a:ext cx="8763000" cy="4114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ea typeface="SimSun" panose="02010600030101010101" pitchFamily="2" charset="-122"/>
              </a:rPr>
              <a:t>The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cost per long-distance minute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talked is constant.  For example, 10 pence per minute. UK to Romania</a:t>
            </a:r>
          </a:p>
        </p:txBody>
      </p:sp>
      <p:sp>
        <p:nvSpPr>
          <p:cNvPr id="10" name="Line 4">
            <a:extLst>
              <a:ext uri="{FF2B5EF4-FFF2-40B4-BE49-F238E27FC236}">
                <a16:creationId xmlns:a16="http://schemas.microsoft.com/office/drawing/2014/main" id="{3F65CE8D-6398-4501-AE5F-C3852D296890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2420888"/>
            <a:ext cx="0" cy="27940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267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48623-BD3A-4EAC-911A-8BF6164CF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Fixed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D7930-4989-451B-A001-6DAE645C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8EADF1-0C12-4AEE-A5B7-0C5D7ECE1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3A81036-2FB8-45D3-9251-8B6BD8B564CF}"/>
              </a:ext>
            </a:extLst>
          </p:cNvPr>
          <p:cNvSpPr txBox="1">
            <a:spLocks noChangeArrowheads="1"/>
          </p:cNvSpPr>
          <p:nvPr/>
        </p:nvSpPr>
        <p:spPr>
          <a:xfrm>
            <a:off x="1901645" y="1186440"/>
            <a:ext cx="8534400" cy="15240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 </a:t>
            </a:r>
            <a:r>
              <a:rPr lang="en-US" altLang="zh-CN" sz="2800" dirty="0">
                <a:ea typeface="SimSun" panose="02010600030101010101" pitchFamily="2" charset="-122"/>
              </a:rPr>
              <a:t>Your monthly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basic telephone bill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probably does not change when you make more local calls</a:t>
            </a:r>
            <a:r>
              <a:rPr lang="en-US" altLang="zh-CN" sz="2400" dirty="0">
                <a:ea typeface="SimSun" panose="02010600030101010101" pitchFamily="2" charset="-122"/>
              </a:rPr>
              <a:t>. 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DEAA0255-A62A-49C4-BD5E-5A0E4B3F439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9589" y="4221088"/>
            <a:ext cx="2794000" cy="0"/>
          </a:xfrm>
          <a:prstGeom prst="line">
            <a:avLst/>
          </a:prstGeom>
          <a:noFill/>
          <a:ln w="25399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FD06995C-9525-4EAC-BB5B-AF250257EB44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5238350"/>
            <a:ext cx="3022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40D69070-0D7F-4438-AD5B-B276C86A70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9589" y="5288896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2821C040-148A-48AC-9E0F-F572B79780B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57745" y="3665778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13" name="Line 5">
            <a:extLst>
              <a:ext uri="{FF2B5EF4-FFF2-40B4-BE49-F238E27FC236}">
                <a16:creationId xmlns:a16="http://schemas.microsoft.com/office/drawing/2014/main" id="{D341E796-B468-4640-B327-D8AE3D0210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2204864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96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004C-3FE8-44D5-8D8C-F8F13685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7E75F-27AF-47D4-A859-642277E84D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E8850D-2D55-43AB-A352-05524580D7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2982818-54EA-48A6-B663-C35DE2A8A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941" y="5160308"/>
            <a:ext cx="30448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32F1A16E-BAFB-406D-AC2D-5D640DA586B6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2143176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0A154B4B-0154-4AD0-AB2B-0AC7E5616185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5165776"/>
            <a:ext cx="3562624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6A0E5DCA-E902-4ECE-ACD4-96C9EBD52A7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5819" y="3424682"/>
            <a:ext cx="36210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 per Local Call</a:t>
            </a:r>
          </a:p>
        </p:txBody>
      </p:sp>
      <p:sp>
        <p:nvSpPr>
          <p:cNvPr id="12" name="Arc 8">
            <a:extLst>
              <a:ext uri="{FF2B5EF4-FFF2-40B4-BE49-F238E27FC236}">
                <a16:creationId xmlns:a16="http://schemas.microsoft.com/office/drawing/2014/main" id="{FD92CB38-C6D6-4533-93E9-CBE9EB18B07D}"/>
              </a:ext>
            </a:extLst>
          </p:cNvPr>
          <p:cNvSpPr>
            <a:spLocks/>
          </p:cNvSpPr>
          <p:nvPr/>
        </p:nvSpPr>
        <p:spPr bwMode="auto">
          <a:xfrm rot="10800000">
            <a:off x="5375920" y="2690164"/>
            <a:ext cx="2425700" cy="23495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399" cap="rnd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2C26894C-7040-4BC6-AA3F-3C351FF91E69}"/>
              </a:ext>
            </a:extLst>
          </p:cNvPr>
          <p:cNvSpPr txBox="1">
            <a:spLocks noChangeArrowheads="1"/>
          </p:cNvSpPr>
          <p:nvPr/>
        </p:nvSpPr>
        <p:spPr>
          <a:xfrm>
            <a:off x="1828800" y="1076376"/>
            <a:ext cx="8534400" cy="1066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The average cost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per local call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decreases as more local calls are made. England to England calls</a:t>
            </a:r>
          </a:p>
        </p:txBody>
      </p:sp>
    </p:spTree>
    <p:extLst>
      <p:ext uri="{BB962C8B-B14F-4D97-AF65-F5344CB8AC3E}">
        <p14:creationId xmlns:p14="http://schemas.microsoft.com/office/powerpoint/2010/main" val="24110256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251CD-5F31-43D2-B4B9-E09E7A62B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Cost Classification for Predicting Cost Behaviour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552C5-2310-427F-8ED4-2F3C79E760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85157-9842-4471-92AD-2EF6541A4B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36</a:t>
            </a:fld>
            <a:endParaRPr lang="en-US" dirty="0"/>
          </a:p>
        </p:txBody>
      </p:sp>
      <p:graphicFrame>
        <p:nvGraphicFramePr>
          <p:cNvPr id="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6791872B-E38A-45D5-8E21-2E4F30C1FF5D}"/>
              </a:ext>
            </a:extLst>
          </p:cNvPr>
          <p:cNvGraphicFramePr>
            <a:graphicFrameLocks/>
          </p:cNvGraphicFramePr>
          <p:nvPr/>
        </p:nvGraphicFramePr>
        <p:xfrm>
          <a:off x="1880615" y="2088340"/>
          <a:ext cx="8547100" cy="3148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93" name="Worksheet" r:id="rId3" imgW="4724400" imgH="1727200" progId="Excel.Sheet.8">
                  <p:embed/>
                </p:oleObj>
              </mc:Choice>
              <mc:Fallback>
                <p:oleObj name="Worksheet" r:id="rId3" imgW="4724400" imgH="1727200" progId="Excel.Sheet.8">
                  <p:embed/>
                  <p:pic>
                    <p:nvPicPr>
                      <p:cNvPr id="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791872B-E38A-45D5-8E21-2E4F30C1FF5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0615" y="2088340"/>
                        <a:ext cx="8547100" cy="3148013"/>
                      </a:xfrm>
                      <a:prstGeom prst="rect">
                        <a:avLst/>
                      </a:prstGeom>
                      <a:noFill/>
                      <a:ln w="76199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864986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92028-B279-4279-A631-3D00FC4D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DC379-7E40-4AEF-A7DA-D6C0CB2BD4E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 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1CE283-34F4-4CC2-9ED2-D6071696F8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A0DE8-3904-4418-9C12-1450133263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7296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8DF83-6743-4343-984C-E63B10D6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903BB5-BAF0-4958-BB54-5F8A6893A9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 </a:t>
            </a:r>
            <a:r>
              <a:rPr lang="en-US" altLang="zh-CN" dirty="0" err="1">
                <a:solidFill>
                  <a:schemeClr val="tx1"/>
                </a:solidFill>
                <a:ea typeface="SimSun" panose="02010600030101010101" pitchFamily="2" charset="-122"/>
              </a:rPr>
              <a:t>sp</a:t>
            </a: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-</a:t>
            </a:r>
            <a:r>
              <a:rPr lang="en-US" altLang="zh-CN" dirty="0" err="1">
                <a:solidFill>
                  <a:schemeClr val="tx1"/>
                </a:solidFill>
                <a:ea typeface="SimSun" panose="02010600030101010101" pitchFamily="2" charset="-122"/>
              </a:rPr>
              <a:t>vc</a:t>
            </a: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-fc = profit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A268E9-4CA1-4E44-9203-7E6968A74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334746-D5E8-4061-953B-047580845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569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2B049-BFD6-4107-919A-B4D97A047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Costs to Cost Objects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FEAAA-F387-4FFE-89BD-D1AA1B5AE55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Costs are assigned to objects for a variety of purposes including pricing, profitability studies and control of spending.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A </a:t>
            </a:r>
            <a:r>
              <a:rPr lang="en-US" altLang="zh-CN" sz="2400" b="1" dirty="0">
                <a:ea typeface="SimSun" panose="02010600030101010101" pitchFamily="2" charset="-122"/>
              </a:rPr>
              <a:t>cost object </a:t>
            </a:r>
            <a:r>
              <a:rPr lang="en-US" altLang="zh-CN" sz="2400" dirty="0">
                <a:ea typeface="SimSun" panose="02010600030101010101" pitchFamily="2" charset="-122"/>
              </a:rPr>
              <a:t>is anything for which cost data are desired – including products, product lines, customers, jobs and organizational subunits.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For purposes of assigning costs to cost objects, costs are classified as either </a:t>
            </a:r>
            <a:r>
              <a:rPr lang="en-US" altLang="zh-CN" sz="2400" i="1" dirty="0">
                <a:ea typeface="SimSun" panose="02010600030101010101" pitchFamily="2" charset="-122"/>
              </a:rPr>
              <a:t>direct </a:t>
            </a:r>
            <a:r>
              <a:rPr lang="en-US" altLang="zh-CN" sz="2400" dirty="0">
                <a:ea typeface="SimSun" panose="02010600030101010101" pitchFamily="2" charset="-122"/>
              </a:rPr>
              <a:t>or </a:t>
            </a:r>
            <a:r>
              <a:rPr lang="en-US" altLang="zh-CN" sz="2400" i="1" dirty="0">
                <a:ea typeface="SimSun" panose="02010600030101010101" pitchFamily="2" charset="-122"/>
              </a:rPr>
              <a:t>indirect</a:t>
            </a:r>
            <a:r>
              <a:rPr lang="en-US" altLang="zh-CN" sz="2400" dirty="0">
                <a:ea typeface="SimSun" panose="02010600030101010101" pitchFamily="2" charset="-122"/>
              </a:rPr>
              <a:t>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9EAB8E-7E1B-4A1C-BAE2-342141747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2D8669-1074-4A52-9092-3DB49A832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6945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6B126-3999-47D4-8CFA-8BF8734C0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 Costs and Indirect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77DED9-1C3A-4BFF-A82C-E4FC46C291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200819-120B-413E-90B4-907B3A5770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E3BBE36-F409-4C66-8DCF-B36BB596CEE4}"/>
              </a:ext>
            </a:extLst>
          </p:cNvPr>
          <p:cNvSpPr txBox="1">
            <a:spLocks noChangeArrowheads="1"/>
          </p:cNvSpPr>
          <p:nvPr/>
        </p:nvSpPr>
        <p:spPr>
          <a:xfrm>
            <a:off x="1271464" y="1276350"/>
            <a:ext cx="4678653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that can be</a:t>
            </a:r>
            <a:b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easily and conveniently traced to a unit of product or other cost objective.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Examples: direct material and direct labour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EDF26AC-5DE1-40B3-B5C7-B85148C4F655}"/>
              </a:ext>
            </a:extLst>
          </p:cNvPr>
          <p:cNvSpPr txBox="1">
            <a:spLocks noChangeArrowheads="1"/>
          </p:cNvSpPr>
          <p:nvPr/>
        </p:nvSpPr>
        <p:spPr>
          <a:xfrm>
            <a:off x="6241884" y="1276350"/>
            <a:ext cx="4067761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Indirect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cannot be easily and conveniently traced to a unit of product or other cost object. 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Example:  manufacturing overhead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81917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9ECB6-5928-4A3F-BF9E-AAE13B177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Differential Costs and Revenues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7EEEF-10BC-4CAF-9BB5-7E5FC9533D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980728"/>
            <a:ext cx="11092358" cy="4680520"/>
          </a:xfrm>
        </p:spPr>
        <p:txBody>
          <a:bodyPr/>
          <a:lstStyle/>
          <a:p>
            <a:r>
              <a:rPr lang="en-GB" sz="2800" dirty="0"/>
              <a:t>Costs and revenues that differ among alternatives.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Example: you have a job paying £1,500 per month in your hometown. You have a job offer in a neighbouring city that pays £2,000 per month. The commuting cost to the city is £300 per month.</a:t>
            </a:r>
          </a:p>
          <a:p>
            <a:endParaRPr lang="en-GB" sz="2800" dirty="0"/>
          </a:p>
          <a:p>
            <a:r>
              <a:rPr lang="en-GB" sz="2800" dirty="0"/>
              <a:t>Differential revenue is:  £2,000 - £1,500 = £500</a:t>
            </a:r>
          </a:p>
          <a:p>
            <a:r>
              <a:rPr lang="en-GB" sz="2800" dirty="0"/>
              <a:t>Differential cost is:  £300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B32EC1-D342-4E29-A020-113294EF8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EA8344-E9D2-465C-84CE-9DE31069D6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9608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1F15-F987-4550-B60E-0474696F4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EA7CA-B167-4D7D-BF33-332C5ACE468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The potential benefit that is given up when one alternative is selected over another.</a:t>
            </a:r>
          </a:p>
          <a:p>
            <a:endParaRPr lang="en-GB" dirty="0"/>
          </a:p>
          <a:p>
            <a:r>
              <a:rPr lang="en-GB" dirty="0"/>
              <a:t>Example: If you were not attending university, you could be earning £15,000 per year. Your opportunity cost of attending university for one year is £15,000.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1BF4E5-A386-44B7-8555-63F57C2F82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3D249E-17FC-4F53-B703-E4790A0148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7528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CE475-90B6-4F5B-BBD6-C09F3648B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Sunk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9A59F-9442-470F-B96D-8EE0B2AF320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Sunk costs cannot be changed by any decision. They are not differential costs and should be ignored when making decisions.</a:t>
            </a:r>
          </a:p>
          <a:p>
            <a:endParaRPr lang="en-GB" dirty="0"/>
          </a:p>
          <a:p>
            <a:r>
              <a:rPr lang="en-GB" dirty="0"/>
              <a:t>Example: you bought a car that cost £10,000 two years ago. The £10,000 cost is sunk because whether you drive it, park it, trade it or sell it, you cannot change the £10,000 cost.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16C9-B576-4728-A78F-C1739689EB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EB5B9-08FD-4225-92CB-A1CAA4216E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5078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US" dirty="0" err="1"/>
              <a:t>BeeBusinessBee</a:t>
            </a:r>
            <a:r>
              <a:rPr lang="en-US" dirty="0"/>
              <a:t> (2016) Direct and Indirect Costs. Available at: </a:t>
            </a:r>
            <a:r>
              <a:rPr lang="en-US" dirty="0">
                <a:hlinkClick r:id="rId2"/>
              </a:rPr>
              <a:t>https://youtu.be/f461OXnlIfU</a:t>
            </a:r>
            <a:r>
              <a:rPr lang="en-US" dirty="0"/>
              <a:t> Accessed on 28th January 2021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3346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5191</TotalTime>
  <Words>2320</Words>
  <Application>Microsoft Macintosh PowerPoint</Application>
  <PresentationFormat>Widescreen</PresentationFormat>
  <Paragraphs>367</Paragraphs>
  <Slides>44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Arial</vt:lpstr>
      <vt:lpstr>Myriad Pro</vt:lpstr>
      <vt:lpstr>Tahoma</vt:lpstr>
      <vt:lpstr>Times New Roman</vt:lpstr>
      <vt:lpstr>Verdana</vt:lpstr>
      <vt:lpstr>Wingdings</vt:lpstr>
      <vt:lpstr>20140311PresentationUWTSDTemplate</vt:lpstr>
      <vt:lpstr>Worksheet</vt:lpstr>
      <vt:lpstr>Regneark</vt:lpstr>
      <vt:lpstr>LCBB5002</vt:lpstr>
      <vt:lpstr>Learning Outcomes</vt:lpstr>
      <vt:lpstr>Comparing Merchandising and Manufacturing Activities</vt:lpstr>
      <vt:lpstr>Manufacturing Cost Concepts</vt:lpstr>
      <vt:lpstr>Manufacturing Costs</vt:lpstr>
      <vt:lpstr>Direct Materials</vt:lpstr>
      <vt:lpstr>Direct Labour</vt:lpstr>
      <vt:lpstr>Manufacturing Overhead</vt:lpstr>
      <vt:lpstr>Classification of Costs</vt:lpstr>
      <vt:lpstr>Nonmanufacturing costs</vt:lpstr>
      <vt:lpstr>Product Costs versus Period Costs</vt:lpstr>
      <vt:lpstr>Statement of Financial Position</vt:lpstr>
      <vt:lpstr>Statement of Financial Position</vt:lpstr>
      <vt:lpstr>The Statement of Profit or Loss</vt:lpstr>
      <vt:lpstr>Manufacturing Cost Flows</vt:lpstr>
      <vt:lpstr>Manufacturing Cost Flows</vt:lpstr>
      <vt:lpstr>Inventory Flows</vt:lpstr>
      <vt:lpstr>Product Costs – A Closer Look</vt:lpstr>
      <vt:lpstr>Product Costs – A Closer Look</vt:lpstr>
      <vt:lpstr>Product Costs – A Closer Look</vt:lpstr>
      <vt:lpstr>Product Costs – A Closer Look</vt:lpstr>
      <vt:lpstr>Product Costs – A Closer Look</vt:lpstr>
      <vt:lpstr>Product Costs – A Closer Look</vt:lpstr>
      <vt:lpstr>Resource Flows </vt:lpstr>
      <vt:lpstr>Resource Flows</vt:lpstr>
      <vt:lpstr>Resource Flows</vt:lpstr>
      <vt:lpstr>Resource Flows</vt:lpstr>
      <vt:lpstr>Resource Flows</vt:lpstr>
      <vt:lpstr>Resource Flows</vt:lpstr>
      <vt:lpstr>Costing in Service Organizations</vt:lpstr>
      <vt:lpstr>Cost Classifications for Predicting Cost Behaviour</vt:lpstr>
      <vt:lpstr>Total Variable Cost</vt:lpstr>
      <vt:lpstr>Variable Cost per Unit</vt:lpstr>
      <vt:lpstr>Total Fixed Cost</vt:lpstr>
      <vt:lpstr>Fixed Cost per Unit</vt:lpstr>
      <vt:lpstr>  Cost Classification for Predicting Cost Behaviour </vt:lpstr>
      <vt:lpstr>Cost Behaviour</vt:lpstr>
      <vt:lpstr>Cost Behaviour</vt:lpstr>
      <vt:lpstr>Assigning Costs to Cost Objects</vt:lpstr>
      <vt:lpstr>Direct Costs and Indirect Costs</vt:lpstr>
      <vt:lpstr>Differential Costs and Revenues</vt:lpstr>
      <vt:lpstr>Opportunity Costs</vt:lpstr>
      <vt:lpstr>Sunk Costs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Winifred Soribe</cp:lastModifiedBy>
  <cp:revision>19</cp:revision>
  <dcterms:created xsi:type="dcterms:W3CDTF">2020-06-14T18:30:12Z</dcterms:created>
  <dcterms:modified xsi:type="dcterms:W3CDTF">2021-02-14T22:01:41Z</dcterms:modified>
</cp:coreProperties>
</file>