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9" r:id="rId6"/>
    <p:sldId id="261" r:id="rId7"/>
    <p:sldId id="263" r:id="rId8"/>
    <p:sldId id="267" r:id="rId9"/>
    <p:sldId id="264" r:id="rId10"/>
    <p:sldId id="266" r:id="rId11"/>
    <p:sldId id="262"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230" autoAdjust="0"/>
  </p:normalViewPr>
  <p:slideViewPr>
    <p:cSldViewPr snapToGrid="0">
      <p:cViewPr>
        <p:scale>
          <a:sx n="90" d="100"/>
          <a:sy n="90" d="100"/>
        </p:scale>
        <p:origin x="370"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18E00C-0E4D-8341-838C-4E0CF6928341}" type="datetimeFigureOut">
              <a:rPr lang="en-US" smtClean="0"/>
              <a:t>12/10/2022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44E3FE-DC31-AB4B-875A-0F6200200107}" type="slidenum">
              <a:rPr lang="en-US" smtClean="0"/>
              <a:t>‹#›</a:t>
            </a:fld>
            <a:endParaRPr lang="en-US"/>
          </a:p>
        </p:txBody>
      </p:sp>
    </p:spTree>
    <p:extLst>
      <p:ext uri="{BB962C8B-B14F-4D97-AF65-F5344CB8AC3E}">
        <p14:creationId xmlns:p14="http://schemas.microsoft.com/office/powerpoint/2010/main" val="2421078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relevance between Airbnb as a peer-to-peer accommodation provider and digital business.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a:t>
            </a:fld>
            <a:endParaRPr lang="en-US"/>
          </a:p>
        </p:txBody>
      </p:sp>
    </p:spTree>
    <p:extLst>
      <p:ext uri="{BB962C8B-B14F-4D97-AF65-F5344CB8AC3E}">
        <p14:creationId xmlns:p14="http://schemas.microsoft.com/office/powerpoint/2010/main" val="3710778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Dolnicar 2017, studies the peer-to-peer accommodation network in great detail, with a key focus on Airbnb. Through the research, it is possible to identify numerous themes or characteristics of the organisation. Through chapters 3, 6 and 15 I will look to critique Airbnb in terms of its relevance to digital business.</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2</a:t>
            </a:fld>
            <a:endParaRPr lang="en-US"/>
          </a:p>
        </p:txBody>
      </p:sp>
    </p:spTree>
    <p:extLst>
      <p:ext uri="{BB962C8B-B14F-4D97-AF65-F5344CB8AC3E}">
        <p14:creationId xmlns:p14="http://schemas.microsoft.com/office/powerpoint/2010/main" val="3544562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Reinhold and Dolnicar, 2017, explain how in chapter 3 their main purpose is to analyse and identify what is new about peer-to-peer networks, what is new, different or being introduced. What is sustaining and differentiating the network away from past formats of operating in the accommodation industry.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Reinhold and Dolnicar, 2017, through chapter 3 and the work of Beiger and Reinholds, 2011, describe a business model as a versatile management concept that explains how organisations creates, captures or disseminates value. The authors summarise the business model concept as being used to understand and describe the observable key attributes of peer-to-peer accommodation networks and in particular Airbnb. This chapter holds the purpose of identifying the inner workings of peer-to-peer accommodation networks. Looking at how Airbnb works, the observable attributes and features. The second definition by leading theorist, Teece, 2010, is extremely similar in their explanation of the concept. The similarities between the definitions used by theorists and the author only display the relevance between the findings on Airbnb and current digital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chapter includes the use of Beiger and Reinolds, value-based business model framework. To look at how the network operates and what it offers, Dolnicar and Reinholds, have utilised the framework through the application of the six elements listed on screen in order to establish the business model for Airbnb. The six different aspects of the model all provide a different purpose, all identifying a different aspect of how Airbnb are operating. Each of the different aspects focuses on creating value for Airbnb, it’s customers, stakeholders or future.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Through the framework and theories within chapter 3 it has been made possible to identify the inner workings or ways in which Airbnb operates. The business model has been identified through the framework and the authors establishing how Airbnb generates value. The next two slides look to critique themes or issues identified with the operational format of Airbnb from the work of the authors. </a:t>
            </a:r>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3</a:t>
            </a:fld>
            <a:endParaRPr lang="en-US"/>
          </a:p>
        </p:txBody>
      </p:sp>
    </p:spTree>
    <p:extLst>
      <p:ext uri="{BB962C8B-B14F-4D97-AF65-F5344CB8AC3E}">
        <p14:creationId xmlns:p14="http://schemas.microsoft.com/office/powerpoint/2010/main" val="2465291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Reinhold and Dolnicar, 2017, identify Airbnb as forming a multi sided platform model. From the image it is possible to establish the meaning of a multi sided platform model, detailing a facilitator platform connecting two or more parties, a business model not of manufacturing new products or offering a physical service, instead basing their business on the principle of connecting the two parties.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platform of Airbnb facilitates the exchange between guests and hosts by providing the network. Reinhold and Dolnicar, 2017, explain the hosts in offering unused or underutilised space form the supply aspect. The demand is the guests looking for short term accommodation. With Airbnb then forming the facilitator, providing the platform for the two parties to connect and interact.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Hayes, 2022, explains how the introduction of peer-to-peer networks has only been made possible through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Digital technology is highly relevant to the peer-to-peer network present within Airbnb due to the reliance of the network on servers, networks and online communication channels (Rosencrance, 2022).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peer-to-peer interaction which is a requirement and basis of the multi sided model is reliant on the adaptation and adoption of business processes and models to introduce the new technologies. Digital business is relevant to the theme in enabling Airbnb to operate, Bottoms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explaining the business model viability being dependent on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Timmers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has made it possible to see the relevance of technology to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US" sz="1800" dirty="0">
                <a:effectLst/>
                <a:latin typeface="Calibri" panose="020F0502020204030204" pitchFamily="34" charset="0"/>
                <a:ea typeface="Calibri" panose="020F0502020204030204" pitchFamily="34" charset="0"/>
                <a:cs typeface="Times New Roman" panose="02020603050405020304" pitchFamily="18" charset="0"/>
              </a:rPr>
              <a:t> business model. The table rates 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depending on two factors, the integration of digital business and the complexity of the technology required.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Through Reinhold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Dolnicars</a:t>
            </a:r>
            <a:r>
              <a:rPr lang="en-US" sz="1800" dirty="0">
                <a:effectLst/>
                <a:latin typeface="Calibri" panose="020F0502020204030204" pitchFamily="34" charset="0"/>
                <a:ea typeface="Calibri" panose="020F0502020204030204" pitchFamily="34" charset="0"/>
                <a:cs typeface="Times New Roman" panose="02020603050405020304" pitchFamily="18" charset="0"/>
              </a:rPr>
              <a:t> explanation of Airbnb as a </a:t>
            </a:r>
            <a:r>
              <a:rPr lang="en-GB" sz="1800" dirty="0">
                <a:effectLst/>
                <a:latin typeface="Calibri" panose="020F0502020204030204" pitchFamily="34" charset="0"/>
                <a:ea typeface="Calibri" panose="020F0502020204030204" pitchFamily="34" charset="0"/>
                <a:cs typeface="Times New Roman" panose="02020603050405020304" pitchFamily="18" charset="0"/>
              </a:rPr>
              <a:t>multisided facilitator to connect two or more parties it is possible to see the business model third party marketplace. Meaning a business model of high integration and high innovation within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Reinhold and Dolnicar also demonstrate that through being a multisided platform, there is more than one business model present. Through the detailing of buying and selling through an electronic platform rather than a physical premises, the E-shop model is applicable to Airbnb. It is possible to see Airbnb simultaneously taking the form of many different business models, with in some form even operating as a collaboration platform.</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connecting of sellers and supplementary service providers, Airbnb offer services and products connected to one another. Collaborating to offer one product or a joint product and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key characteristic between each of the different business models, even within its simplest form, is the reliance on the integration and innovation of technology for their success.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4</a:t>
            </a:fld>
            <a:endParaRPr lang="en-US"/>
          </a:p>
        </p:txBody>
      </p:sp>
    </p:spTree>
    <p:extLst>
      <p:ext uri="{BB962C8B-B14F-4D97-AF65-F5344CB8AC3E}">
        <p14:creationId xmlns:p14="http://schemas.microsoft.com/office/powerpoint/2010/main" val="3229988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6 different aspects highlighted in the table, through the work of beiger and Reinholds, 2011, and Reinholds and Dolnicar, 2017, display the different ways in which Airbnb are either creating, capturing or dispersing their value.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Kim and Mauborgne, 1999, it is possible to see the four areas of how digital businesses create value.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dirty="0">
                <a:effectLst/>
                <a:latin typeface="Calibri" panose="020F0502020204030204" pitchFamily="34" charset="0"/>
                <a:ea typeface="Calibri" panose="020F0502020204030204" pitchFamily="34" charset="0"/>
                <a:cs typeface="Times New Roman" panose="02020603050405020304" pitchFamily="18" charset="0"/>
              </a:rPr>
              <a:t> value capture, Airbnb can be seen to be following one of the four ways in which to create value, by creating a factor that their industry is not offering. Reinhold and Dolnicar, 2017, explains how Airbnb operate in a way which contrasts with the typical accommodation sector, charging a service fee and commission instead of only a commission fee to the host. Creating value for themselves by offering a payment structure not typically seen in accommodation businesses made possible by being a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their value creation in the peer-to-peer network Airbnb have raised the industry standard throughout multiple areas, such as through the monitoring and tracking of guest behaviour, Airbnb matches their guests to the most suited hosts, accommodation and location through a tailored service and platform.</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Using the technology in their online platform, systems and resources Airbnb have effectively introduced new value through the four avenues. Through being a digital business value is created through generating income in a non-traditional format, raising in becoming industry leaders in what they are offering, eliminating the risk factor through their behaviour monitoring of guests, and reducing the costs of accommodation in the sector with peer-to-peer networks. Through the successful introduction and application of digital technology to reinvent the accommodation sector business model, Airbnb have been able to effectively create value in a variety of different areas. </a:t>
            </a:r>
          </a:p>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5</a:t>
            </a:fld>
            <a:endParaRPr lang="en-US"/>
          </a:p>
        </p:txBody>
      </p:sp>
    </p:spTree>
    <p:extLst>
      <p:ext uri="{BB962C8B-B14F-4D97-AF65-F5344CB8AC3E}">
        <p14:creationId xmlns:p14="http://schemas.microsoft.com/office/powerpoint/2010/main" val="429306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highlight the main aim of chapter 6 being to provide an overview of existing peer to peer accommodation networks. The authors explain Airbnb as receiving the most attention when in comparison with any other network and how through their position of market leaders they will look to establish the characteristics of peer-to-peer accommodation networks through the example of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detail how as an organisation Airbnb have experienced rapid growth and extreme success. Through their operations and development, they have single handily raised awareness of peer-to-peer networks. In their work, they detail the presence of peer-to-peer network platforms prior to Airbnb yet explain the relative failure in success and sustainability which has been achieved by Airbnb. Lodgify, 2022, share a similar viewpoint of Hajbaba and Dolnicar, that Airbnb are the prototype business of peer-to-peer accommodation networks. The two separate pieces of work along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Istobinskaya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highlight the prowess of Airbnb when in comparison with their competitors.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Istobinskaya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explains how Airbnb through possessing of seven million listings and 190 million registered users have been able to gain the critically essential levels of hosts and guests to successfully operate as a multi-platform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chapter holds the purpose of identifying the key characteristics of Airbnb and other peer to peer networks. To look at what is making Airbnb so successful resulting in their position as international leaders. Through the work of Hajbaba and Dolnicar, 2017, a typology of peer-to-peer networks has developed representing the characteristics of successful peer to peer networks highlighting a number of themes.</a:t>
            </a:r>
          </a:p>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6</a:t>
            </a:fld>
            <a:endParaRPr lang="en-US"/>
          </a:p>
        </p:txBody>
      </p:sp>
    </p:spTree>
    <p:extLst>
      <p:ext uri="{BB962C8B-B14F-4D97-AF65-F5344CB8AC3E}">
        <p14:creationId xmlns:p14="http://schemas.microsoft.com/office/powerpoint/2010/main" val="2692896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explain many of the distinctive characteristics or perceptions of Airbnb and how they are operating through the tables on screen. Which Sridharan et al., 2022, explains as holding extreme relevance to digital business, with Airbnb operating as a fully digital platform. Their service is completely reliant on being a digital platform, how they operate is only possible through being a digital business. Simplilearn, 2022, refers to digital business as being a business whose day-to-day operations are reliant on technology, with Hajbaba and Dolnicar, displaying the clear relation to Airbnb with the organisations reliance on technological resources.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author explains how the key business activities which forms part of the business model as being heavily reliant on technology. One of these areas come through Airbnb’s communication. Through utilising resources such as email, the internet, their website, media advertising and apps, Airbnb’s communication is complete through their adoption of a digital business model.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Boffey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 solidifies the arguments made by the authors through their explanation of Airbnb as a digital service provider. The service, how they operate, what they offer, the makeup and overall organisation are reliant and created on the basis of technology.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Tapscott et al, how for an organisation to possess of a b-web business model or a business model reliant  on digital technologies, it must complete its business interactions, communications and transaction via the internet. Which through Hajbaba and Dolnicar, this is clearly evident. Through the utilisation of apps, medias, internets, emails, intranets, security systems, advertising medias, banking software and generally technology in all of their operations. Through Tapscotts definition of b-web business models it is clear to see the reliance of Airbnb to digital business with their characteristics matching the definition of a business reliant on technology.</a:t>
            </a:r>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fld id="{E544E3FE-DC31-AB4B-875A-0F6200200107}" type="slidenum">
              <a:rPr lang="en-US" smtClean="0"/>
              <a:t>7</a:t>
            </a:fld>
            <a:endParaRPr lang="en-US"/>
          </a:p>
        </p:txBody>
      </p:sp>
    </p:spTree>
    <p:extLst>
      <p:ext uri="{BB962C8B-B14F-4D97-AF65-F5344CB8AC3E}">
        <p14:creationId xmlns:p14="http://schemas.microsoft.com/office/powerpoint/2010/main" val="2003983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key theme present within Airbnb and their business purpose is the sharing economy. Görög, 2018, define the sharing economy as “people sharing their intangible assets or under-utilised tangible assets for money with the help of the internet”. A transaction where there is not the full sale of ownership, but instead short periods of access sold. Which through Hajbaba and Dolnicar, 2017, Airbnb are evidence to be following the principal, offering the under-utilised space of a host for short-term rental to guests in return of income.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Allen, 2015, identifies the key role of technology in the sharing economy business model. The required platform or facilitator is a piece of technology or software. Verdict, 2022, explains technology as being the key enabler for the sharing economy, its current scale only being made possible through the introduction of technology.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InnovationTactics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Airbnb in their purpose and way of operating through a sharing economy format require the platform, software and resources which are provided through being a digital business.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Pouri</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Hilty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label Airbnb as a digital sharing economy. A sharing economy organisation enabled, reliant and possible through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phrase “short term access” it is also possible to see the theme Collaborative consumption. Gómez-Hernández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Saorín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2016, describe collaborative consumption as the cost and use of a good or service being shared. Hajbaba and Dolnicar, highlight this concept, with accommodation being rented in exchange for money. Gomez-Hernandez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Saorin</a:t>
            </a:r>
            <a:r>
              <a:rPr lang="en-GB" sz="1800" dirty="0">
                <a:effectLst/>
                <a:latin typeface="Calibri" panose="020F0502020204030204" pitchFamily="34" charset="0"/>
                <a:ea typeface="Calibri" panose="020F0502020204030204" pitchFamily="34" charset="0"/>
                <a:cs typeface="Times New Roman" panose="02020603050405020304" pitchFamily="18" charset="0"/>
              </a:rPr>
              <a:t>, quote, “Digital platforms transforms the viability of putting into practice this alternative market”. The viability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offering is reliant on operating as a digital business.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Lahey, 2021, explains through the sharing economy there are additional opportunities to interact, develop and maintain relationships. Which along with Reinholds and Dolnicar, 2017, explanation of Airbnb building confidence for their guests and hosts and mitigating risk for both guests and hosts, Airbnb can be seen to be raising the level of their industry standards in these areas. Creating new value.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8</a:t>
            </a:fld>
            <a:endParaRPr lang="en-US"/>
          </a:p>
        </p:txBody>
      </p:sp>
    </p:spTree>
    <p:extLst>
      <p:ext uri="{BB962C8B-B14F-4D97-AF65-F5344CB8AC3E}">
        <p14:creationId xmlns:p14="http://schemas.microsoft.com/office/powerpoint/2010/main" val="2677947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collaboration of Hardy and Dolnicar, 2017, chapter 15 looks at Airbnb in terms of its members. Looking at the different types of members in guests and hosts, identifying their characteristics and the variability. The study looks at the different people within peer-to-peer accommodation networks and their motivations, needs or purpose in accessing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Hardy and Dolnicar, 2017, there is an explanation to how Airbnb operates, how they connect their two sets of peers. Thorough this identification and analysis of members the authors explain the different implications and requirements placed on Airbnb. How overall, the guests and hosts typically have a set of different motives which accumulate together to form your typical host or typical guest. The overall purpose of this chapter in identify the people within Airbnb, the distinct types, their requirements, needs and general importance in matching the requirements of the guests to the strengths of the hosts and how this impacts Airbnb, their operations and technological integration.</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9</a:t>
            </a:fld>
            <a:endParaRPr lang="en-US"/>
          </a:p>
        </p:txBody>
      </p:sp>
    </p:spTree>
    <p:extLst>
      <p:ext uri="{BB962C8B-B14F-4D97-AF65-F5344CB8AC3E}">
        <p14:creationId xmlns:p14="http://schemas.microsoft.com/office/powerpoint/2010/main" val="188358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As defined on screen digital disruption is the introduction of innovative technology and digital business models resulting in new or different value being obtained, the new value added as a consequence from the introduction of technology to an organisation, industry or way of operating. For Airbnb, Hardy and Dolnicar explain through their explanation of guests, the four separate ways in which their value proposition has diversified because of their digital disruption. As of their technological platform and business model, they offer new value in the following four ways.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Hardy and Dolnicar, detail through each of the different titles on screen, peer to peer networks disrupt the typical accommodation industry in offering new value. Through offering lower priced accommodation, accommodation where guests can meet local people and interact with those from the area, to stay in accommodation authentic to the area, experience the culture and find accommodation relevant and specific to their needs, new value is added. They also explain adding value through offering accommodation via a sustainably focussed method.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All these disruptions are made possible through the Airbnb platform, business model and technological software. In chapter 15 the theme of digital disruption, where Airbnb create a much more diverse value proposition than that of other accommodation providers is clear and only made possible by introducing the required technology to operate as a peer-to-peer economy facilitator.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Airbnb have a clear theme of disruption, disrupting how the current market are operating and what the accommodation sector is offering. Folger, 2022, explains Airbnb as an online marketplace and E-commerce platform, an organisation who through their introduction of technology and software have been able to grow and successfully operate. The relevance to Airbnb of digital business is it allows them to access their competitive advantage. They have been able to diversify their value proposition or how they are attracting guests through the introduction of technology and becoming a digital business. Without being a digital business and using their technological reliant platform to be a peer-to-peer accommodation network, Airbnb would be unable to diversify and disrupt as they have.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10</a:t>
            </a:fld>
            <a:endParaRPr lang="en-US"/>
          </a:p>
        </p:txBody>
      </p:sp>
    </p:spTree>
    <p:extLst>
      <p:ext uri="{BB962C8B-B14F-4D97-AF65-F5344CB8AC3E}">
        <p14:creationId xmlns:p14="http://schemas.microsoft.com/office/powerpoint/2010/main" val="555134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term collaborative consumption as defined on screen is a focus on shared access instead of ownership. A resource is consumed through multiple different individuals instead of a sole owner. This theme is evident through Hardy and Dolnicar, 2017, highlighting the purpose of Airbnb to make unused and under-utilised space available to guests to generate profit. Explaining how Airbnb hosts are a mixture of the three different illustrations in the image, who on the whole look to provide a highly interactive, sustainable service in return for income. Essentially, Airbnb operates by collaboratively consuming the hosts spaces at a cost to the guests.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inherit"/>
                <a:ea typeface="Times New Roman" panose="02020603050405020304" pitchFamily="18" charset="0"/>
                <a:cs typeface="Times New Roman" panose="02020603050405020304" pitchFamily="18" charset="0"/>
              </a:rPr>
              <a:t>The clear relevance between a digital business and Airbnb is highlighted through their collaborative consumption business model, made possible through their use of technology. Santander, 2022, through their definition of collaborative consumption explains the concepts reliance on technology, being reliant on the introduction of a technological resource to allow the rental of goods of services. Which for Airbnb is their platform with the technology allowing the rental of accommodation.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inherit"/>
                <a:ea typeface="Times New Roman" panose="02020603050405020304" pitchFamily="18" charset="0"/>
                <a:cs typeface="Times New Roman" panose="02020603050405020304" pitchFamily="18" charset="0"/>
              </a:rPr>
              <a:t>Wagner &amp; </a:t>
            </a:r>
            <a:r>
              <a:rPr lang="en-GB" sz="1800" dirty="0" err="1">
                <a:effectLst/>
                <a:latin typeface="inherit"/>
                <a:ea typeface="Times New Roman" panose="02020603050405020304" pitchFamily="18" charset="0"/>
                <a:cs typeface="Times New Roman" panose="02020603050405020304" pitchFamily="18" charset="0"/>
              </a:rPr>
              <a:t>Strulak-Wójcikiewicz</a:t>
            </a:r>
            <a:r>
              <a:rPr lang="en-GB" sz="1800" dirty="0">
                <a:effectLst/>
                <a:latin typeface="inherit"/>
                <a:ea typeface="Times New Roman" panose="02020603050405020304" pitchFamily="18" charset="0"/>
                <a:cs typeface="Times New Roman" panose="02020603050405020304" pitchFamily="18" charset="0"/>
              </a:rPr>
              <a:t>, 2020, explain how the concept of collaborative consumption and organisations operating through this method have only been made possible through the development and adoption of digital business models. Airbnb is centred on the concept collaborative consumption which for its viability and success, being a digital business is pivotal. Providing a collaborative consumptive service is reliant on their digital business model being technologically oriented, using the different resources, software and systems. For guests and hosts to be able to interact and be able to make the arrangements required for collaborative consumption, Airbnb’s digital business model and resources is a necessity.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fontAlgn="base">
              <a:lnSpc>
                <a:spcPct val="107000"/>
              </a:lnSpc>
              <a:spcAft>
                <a:spcPts val="800"/>
              </a:spcAft>
            </a:pPr>
            <a:r>
              <a:rPr lang="en-GB" sz="1800" dirty="0" err="1">
                <a:effectLst/>
                <a:latin typeface="inherit"/>
                <a:ea typeface="Times New Roman" panose="02020603050405020304" pitchFamily="18" charset="0"/>
                <a:cs typeface="Times New Roman" panose="02020603050405020304" pitchFamily="18" charset="0"/>
              </a:rPr>
              <a:t>Botsman</a:t>
            </a:r>
            <a:r>
              <a:rPr lang="en-GB" sz="1800" dirty="0">
                <a:effectLst/>
                <a:latin typeface="inherit"/>
                <a:ea typeface="Times New Roman" panose="02020603050405020304" pitchFamily="18" charset="0"/>
                <a:cs typeface="Times New Roman" panose="02020603050405020304" pitchFamily="18" charset="0"/>
              </a:rPr>
              <a:t> &amp; Rogers, 2011, explain how it is through technology that Airbnb can offer what Hardy and Dolnicar, 2017, highlight as their hosts and guests desire in collaborative consumptive accommodation. The source detailing the range of logistical, communicative and operational resources required for Airbnb’s collaborative service is only possible through their digital technology and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effectLst/>
                <a:latin typeface="inherit"/>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11</a:t>
            </a:fld>
            <a:endParaRPr lang="en-US"/>
          </a:p>
        </p:txBody>
      </p:sp>
    </p:spTree>
    <p:extLst>
      <p:ext uri="{BB962C8B-B14F-4D97-AF65-F5344CB8AC3E}">
        <p14:creationId xmlns:p14="http://schemas.microsoft.com/office/powerpoint/2010/main" val="1705218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Overall, it is clear to see that Airbnb and digital business correlate extremely closely. Whether it be through their ways of operating, business models, systems or just simply their services and products Airbnb clearly align with what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Thoben</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illustrate as being a digital business. The relevance between a digital business and Airbnb is that they both hold a similar set of characteristics and commonalities. The ways of operating highlighted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Thoben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are seen present through the business model of Airbnb. Airbnb are as cited reliant on being a digital business for their purpose, communication, competitive advantage, the service and economic model they operate within.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12</a:t>
            </a:fld>
            <a:endParaRPr lang="en-US"/>
          </a:p>
        </p:txBody>
      </p:sp>
    </p:spTree>
    <p:extLst>
      <p:ext uri="{BB962C8B-B14F-4D97-AF65-F5344CB8AC3E}">
        <p14:creationId xmlns:p14="http://schemas.microsoft.com/office/powerpoint/2010/main" val="4057549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13</a:t>
            </a:fld>
            <a:endParaRPr lang="en-US"/>
          </a:p>
        </p:txBody>
      </p:sp>
    </p:spTree>
    <p:extLst>
      <p:ext uri="{BB962C8B-B14F-4D97-AF65-F5344CB8AC3E}">
        <p14:creationId xmlns:p14="http://schemas.microsoft.com/office/powerpoint/2010/main" val="851447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E53E-F30B-EC66-D3DB-7F6AE643B0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25F194B-F639-731A-CC2A-0E53A1C119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B5AF8A-7B8F-B8E3-449B-680BE7D69EA9}"/>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AB748896-5EFA-23F2-5EE6-28D707E9B9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2EE38-32F3-E320-7EE2-A581F1029C9F}"/>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892315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FC476-B961-43E1-3E3B-3CCDCCF8C4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B51729-E330-0DAF-6ED9-23BBFCC811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C5F82C-7404-341B-70EA-0297A8CBDFA7}"/>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DC25A41A-280A-E25F-EC55-0DEE232DBC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16E2A0-0E65-A6E2-F4FD-7BEA92AA7271}"/>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69132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1576-E343-0A67-22EC-A5B149845E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364060E-1948-05DE-6D7B-CCD22110A2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ED7424-2B8A-8C02-89E6-6CD9E1B76B62}"/>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EE862B73-A7E3-2F13-A8EF-F47130A878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A9CA54-0601-B2C5-DFE7-26D463811D28}"/>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004805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60920-A4A6-3104-55A5-E5556C7D2E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C42565-4206-D2A2-C99E-1E7CEE1C0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5A2A8C-C98E-40A6-FD21-05B81E30C1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86DC75-F52B-83A7-ACF9-710FF2022152}"/>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CA639209-52AD-276C-EC7D-A0067C512C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A5E8D3-B447-4972-E76E-654272876653}"/>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657092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428E-F1DB-C280-7900-B4ACF3A81B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4B3759-C23B-13FF-2AFA-708115C871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148073-9C51-FD1B-DE71-BF8F9F9B4B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89E1FC9-5F83-78C3-E005-D6C6CB965D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A815B-9BD5-44C7-BE23-10FD0244F55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3AA94-E3AD-0005-6FA2-4D92CE2D8A17}"/>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8" name="Footer Placeholder 7">
            <a:extLst>
              <a:ext uri="{FF2B5EF4-FFF2-40B4-BE49-F238E27FC236}">
                <a16:creationId xmlns:a16="http://schemas.microsoft.com/office/drawing/2014/main" id="{807BDA7A-53CA-3E92-2F5E-DFB17FC572E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A87DB2-5BB2-A2F4-E9A0-6253B76BAC54}"/>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268157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603F2-41E9-A0FE-7E41-A40E2452FCE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76F897-7318-A00F-70F0-AE1F387B14E6}"/>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4" name="Footer Placeholder 3">
            <a:extLst>
              <a:ext uri="{FF2B5EF4-FFF2-40B4-BE49-F238E27FC236}">
                <a16:creationId xmlns:a16="http://schemas.microsoft.com/office/drawing/2014/main" id="{8B32A215-D07B-2D75-8697-DD2695CFE1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5C5C97-D56A-E37C-EC8B-9C128AE13E01}"/>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415226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0E842B-3B57-525C-BAAD-73B1D23E8420}"/>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3" name="Footer Placeholder 2">
            <a:extLst>
              <a:ext uri="{FF2B5EF4-FFF2-40B4-BE49-F238E27FC236}">
                <a16:creationId xmlns:a16="http://schemas.microsoft.com/office/drawing/2014/main" id="{16D1ECFF-509B-4FBD-30E1-CDA88EDFF3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B441A4-D665-1582-0636-0AB3E4D7BD17}"/>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537102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B0F9-4D90-15C7-9445-FB135DB22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46A91F5-7F9E-54B3-B20E-6B840F9D23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66B8B7-09E6-F8B3-B617-0F283360F4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13A5B4-8D4F-CBDD-59E2-7EB5E3544E55}"/>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E55AA8E2-C50B-C7DF-D401-D317662B30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265563-F66D-DC70-2312-5FFBD66A8893}"/>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158678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4EB3B-ACAA-6CAC-067E-970E7C4C84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7C9FF07-A3EC-0E03-E3C2-87BD1B3B1F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D40AF0-2DAA-B042-403C-F466D5EDC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E3F9E6-6AFC-0B63-FE8D-73C94DFDE8CF}"/>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5AC04A4C-AFB8-36D2-3063-66D4D32AE1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0C3856-AAF1-42E4-97B6-99E7F329F5A9}"/>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74599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A8CB-7B58-3305-B7DB-DFB15133369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9C1647-1AE8-1072-A928-D3CD4F5E3B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3716D1-1449-0648-3965-E211D95DEE69}"/>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234AE40B-3989-BC94-B6B4-CAD692049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F45B0-A173-43B5-2E66-235601FF60DC}"/>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4014613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7A4504-2630-2C1A-6AD7-647E1F1EF4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8702E0-D79F-0B8F-5637-C4E0F66BB8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A98BFE-CF27-1850-8545-17118FA1952A}"/>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90D9EDDD-FCAB-20F5-714A-9D9FCDF64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592DE3-0A8E-B6B2-0F97-80CFBBB0D037}"/>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109884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19AC07-3BF6-6490-F704-B216DBECD9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339F35-1FA2-9023-AB9F-AE800E92AE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BAAEDC-4A5F-63F5-E4B8-B3C159DB3E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327AC499-D5E7-C32B-E48A-1E8AA4CD7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7EAFDD-11EA-0CB4-F3EC-CF61C667F5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6A01F2-76D0-3D4C-AB41-AAD6DE141999}" type="slidenum">
              <a:rPr lang="en-US" smtClean="0"/>
              <a:t>‹#›</a:t>
            </a:fld>
            <a:endParaRPr lang="en-US"/>
          </a:p>
        </p:txBody>
      </p:sp>
    </p:spTree>
    <p:extLst>
      <p:ext uri="{BB962C8B-B14F-4D97-AF65-F5344CB8AC3E}">
        <p14:creationId xmlns:p14="http://schemas.microsoft.com/office/powerpoint/2010/main" val="824189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png"/><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techtarget.com/searchcio/definition/value-proposition-VP" TargetMode="External"/><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lrp.2009.07.003" TargetMode="External"/><Relationship Id="rId3" Type="http://schemas.openxmlformats.org/officeDocument/2006/relationships/hyperlink" Target="https://www.mdpi.com/2071-1050/12/15/6136" TargetMode="External"/><Relationship Id="rId7" Type="http://schemas.openxmlformats.org/officeDocument/2006/relationships/hyperlink" Target="https://www.lodgify.com/guides/airbnb-competitor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zendesk.co.uk/blog/customer-service-in-the-sharing-economy/#georedirect" TargetMode="External"/><Relationship Id="rId5" Type="http://schemas.openxmlformats.org/officeDocument/2006/relationships/hyperlink" Target="https://www.investopedia.com/terms/p/peertopeer-p2p-service.asp#:~:text=What%20Is%20a%20Peer%2Dto,other%20via%20the%20P2P%20service" TargetMode="External"/><Relationship Id="rId10" Type="http://schemas.openxmlformats.org/officeDocument/2006/relationships/hyperlink" Target="https://www.verdict.co.uk/sharing-economy-technology-trends/" TargetMode="External"/><Relationship Id="rId4" Type="http://schemas.openxmlformats.org/officeDocument/2006/relationships/hyperlink" Target="https://ipa.org.au/ipa-review-articles/the-sharing-economy" TargetMode="External"/><Relationship Id="rId9" Type="http://schemas.openxmlformats.org/officeDocument/2006/relationships/hyperlink" Target="https://www.techtarget.com/searchcio/definition/digital-disru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32">
            <a:extLst>
              <a:ext uri="{FF2B5EF4-FFF2-40B4-BE49-F238E27FC236}">
                <a16:creationId xmlns:a16="http://schemas.microsoft.com/office/drawing/2014/main" id="{5FB946D7-1CA4-446E-8795-007CACFDE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34">
            <a:extLst>
              <a:ext uri="{FF2B5EF4-FFF2-40B4-BE49-F238E27FC236}">
                <a16:creationId xmlns:a16="http://schemas.microsoft.com/office/drawing/2014/main" id="{192416F2-BC84-4D7C-80C6-6296C10C3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95338" y="981075"/>
            <a:ext cx="10601325" cy="4552949"/>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C9EAFA-08D7-0A15-A4C9-F2C97A98CF8C}"/>
              </a:ext>
            </a:extLst>
          </p:cNvPr>
          <p:cNvSpPr>
            <a:spLocks noGrp="1"/>
          </p:cNvSpPr>
          <p:nvPr>
            <p:ph type="ctrTitle"/>
          </p:nvPr>
        </p:nvSpPr>
        <p:spPr>
          <a:xfrm>
            <a:off x="1537097" y="1428750"/>
            <a:ext cx="9117807" cy="2105026"/>
          </a:xfrm>
        </p:spPr>
        <p:txBody>
          <a:bodyPr>
            <a:normAutofit/>
          </a:bodyPr>
          <a:lstStyle/>
          <a:p>
            <a:r>
              <a:rPr lang="en-GB" sz="5100" dirty="0"/>
              <a:t>Peer to Peer Accommodation with Relevance To Digital Business </a:t>
            </a:r>
            <a:endParaRPr lang="en-US" sz="5100" dirty="0"/>
          </a:p>
        </p:txBody>
      </p:sp>
      <p:sp>
        <p:nvSpPr>
          <p:cNvPr id="3" name="Subtitle 2">
            <a:extLst>
              <a:ext uri="{FF2B5EF4-FFF2-40B4-BE49-F238E27FC236}">
                <a16:creationId xmlns:a16="http://schemas.microsoft.com/office/drawing/2014/main" id="{764CDA70-3671-6AB7-662F-4BE31D292A82}"/>
              </a:ext>
            </a:extLst>
          </p:cNvPr>
          <p:cNvSpPr>
            <a:spLocks noGrp="1"/>
          </p:cNvSpPr>
          <p:nvPr>
            <p:ph type="subTitle" idx="1"/>
          </p:nvPr>
        </p:nvSpPr>
        <p:spPr>
          <a:xfrm>
            <a:off x="1537097" y="3960557"/>
            <a:ext cx="9117807" cy="1097215"/>
          </a:xfrm>
        </p:spPr>
        <p:txBody>
          <a:bodyPr>
            <a:normAutofit/>
          </a:bodyPr>
          <a:lstStyle/>
          <a:p>
            <a:r>
              <a:rPr lang="en-GB" sz="1700" b="0" i="0" kern="1200">
                <a:effectLst/>
                <a:ea typeface="+mj-ea"/>
                <a:cs typeface="+mj-cs"/>
              </a:rPr>
              <a:t>BMSP6002 Digital Business</a:t>
            </a:r>
            <a:r>
              <a:rPr lang="en-GB" sz="1700"/>
              <a:t> </a:t>
            </a:r>
          </a:p>
          <a:p>
            <a:r>
              <a:rPr lang="en-GB" sz="1700"/>
              <a:t>Billy Clarke </a:t>
            </a:r>
          </a:p>
          <a:p>
            <a:r>
              <a:rPr lang="en-GB" sz="1700"/>
              <a:t>Student Number – 2004276</a:t>
            </a:r>
            <a:endParaRPr lang="en-US" sz="1700"/>
          </a:p>
        </p:txBody>
      </p:sp>
      <p:cxnSp>
        <p:nvCxnSpPr>
          <p:cNvPr id="37" name="Straight Connector 36">
            <a:extLst>
              <a:ext uri="{FF2B5EF4-FFF2-40B4-BE49-F238E27FC236}">
                <a16:creationId xmlns:a16="http://schemas.microsoft.com/office/drawing/2014/main" id="{2330623A-AB89-4E04-AC9A-2BAFBF85AE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3771366"/>
            <a:ext cx="548640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2" name="Audio 31">
            <a:hlinkClick r:id="" action="ppaction://media"/>
            <a:extLst>
              <a:ext uri="{FF2B5EF4-FFF2-40B4-BE49-F238E27FC236}">
                <a16:creationId xmlns:a16="http://schemas.microsoft.com/office/drawing/2014/main" id="{3EA7D64C-C262-C25B-2E88-AEC8FE4CA5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72879180"/>
      </p:ext>
    </p:extLst>
  </p:cSld>
  <p:clrMapOvr>
    <a:masterClrMapping/>
  </p:clrMapOvr>
  <mc:AlternateContent xmlns:mc="http://schemas.openxmlformats.org/markup-compatibility/2006">
    <mc:Choice xmlns:p14="http://schemas.microsoft.com/office/powerpoint/2010/main" Requires="p14">
      <p:transition spd="slow" p14:dur="2000" advTm="5401"/>
    </mc:Choice>
    <mc:Fallback>
      <p:transition spd="slow" advTm="5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9" name="TextBox 8">
            <a:extLst>
              <a:ext uri="{FF2B5EF4-FFF2-40B4-BE49-F238E27FC236}">
                <a16:creationId xmlns:a16="http://schemas.microsoft.com/office/drawing/2014/main" id="{4DB4F239-B864-A8BB-8E5F-9BBBA7DD22D1}"/>
              </a:ext>
            </a:extLst>
          </p:cNvPr>
          <p:cNvSpPr txBox="1"/>
          <p:nvPr/>
        </p:nvSpPr>
        <p:spPr>
          <a:xfrm>
            <a:off x="759246" y="-1011676"/>
            <a:ext cx="6194896" cy="297587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The Purpose of the Presentation </a:t>
            </a:r>
          </a:p>
        </p:txBody>
      </p:sp>
      <p:sp>
        <p:nvSpPr>
          <p:cNvPr id="3" name="TextBox 2">
            <a:extLst>
              <a:ext uri="{FF2B5EF4-FFF2-40B4-BE49-F238E27FC236}">
                <a16:creationId xmlns:a16="http://schemas.microsoft.com/office/drawing/2014/main" id="{F860F489-6885-D4A2-34FD-97BE9702B3E5}"/>
              </a:ext>
            </a:extLst>
          </p:cNvPr>
          <p:cNvSpPr txBox="1"/>
          <p:nvPr/>
        </p:nvSpPr>
        <p:spPr>
          <a:xfrm>
            <a:off x="759246" y="2508463"/>
            <a:ext cx="5563731" cy="3347587"/>
          </a:xfrm>
          <a:prstGeom prst="rect">
            <a:avLst/>
          </a:prstGeom>
        </p:spPr>
        <p:txBody>
          <a:bodyPr vert="horz" lIns="91440" tIns="45720" rIns="91440" bIns="45720" rtlCol="0" anchor="t">
            <a:noAutofit/>
          </a:bodyPr>
          <a:lstStyle/>
          <a:p>
            <a:pPr>
              <a:lnSpc>
                <a:spcPct val="90000"/>
              </a:lnSpc>
              <a:spcBef>
                <a:spcPts val="1000"/>
              </a:spcBef>
              <a:spcAft>
                <a:spcPts val="600"/>
              </a:spcAft>
            </a:pPr>
            <a:r>
              <a:rPr lang="en-US" sz="2400" kern="1200" dirty="0">
                <a:solidFill>
                  <a:schemeClr val="tx1"/>
                </a:solidFill>
                <a:latin typeface="+mn-lt"/>
                <a:ea typeface="+mn-ea"/>
                <a:cs typeface="+mn-cs"/>
              </a:rPr>
              <a:t>Peer to peer accommodation - ‘ordinary people’ can list unused spaces on a webpage where other ‘ordinary people’ can book them’. (</a:t>
            </a:r>
            <a:r>
              <a:rPr lang="en-US" sz="2400" kern="1200" dirty="0" err="1">
                <a:solidFill>
                  <a:schemeClr val="tx1"/>
                </a:solidFill>
                <a:latin typeface="+mn-lt"/>
                <a:ea typeface="+mn-ea"/>
                <a:cs typeface="+mn-cs"/>
              </a:rPr>
              <a:t>Dolnicar</a:t>
            </a:r>
            <a:r>
              <a:rPr lang="en-US" sz="2400" kern="1200" dirty="0">
                <a:solidFill>
                  <a:schemeClr val="tx1"/>
                </a:solidFill>
                <a:latin typeface="+mn-lt"/>
                <a:ea typeface="+mn-ea"/>
                <a:cs typeface="+mn-cs"/>
              </a:rPr>
              <a:t>, 2017). </a:t>
            </a:r>
          </a:p>
          <a:p>
            <a:pPr>
              <a:lnSpc>
                <a:spcPct val="90000"/>
              </a:lnSpc>
              <a:spcBef>
                <a:spcPts val="1000"/>
              </a:spcBef>
              <a:spcAft>
                <a:spcPts val="600"/>
              </a:spcAft>
            </a:pPr>
            <a:endParaRPr lang="en-US" sz="2400" kern="1200" dirty="0">
              <a:solidFill>
                <a:schemeClr val="tx1"/>
              </a:solidFill>
              <a:latin typeface="+mn-lt"/>
              <a:ea typeface="+mn-ea"/>
              <a:cs typeface="+mn-cs"/>
            </a:endParaRPr>
          </a:p>
          <a:p>
            <a:pPr>
              <a:lnSpc>
                <a:spcPct val="90000"/>
              </a:lnSpc>
              <a:spcBef>
                <a:spcPts val="1000"/>
              </a:spcBef>
              <a:spcAft>
                <a:spcPts val="600"/>
              </a:spcAft>
            </a:pPr>
            <a:r>
              <a:rPr lang="en-US" sz="2400" b="0" i="0" u="none" strike="noStrike" kern="1200" dirty="0">
                <a:solidFill>
                  <a:schemeClr val="tx1"/>
                </a:solidFill>
                <a:effectLst/>
                <a:latin typeface="+mn-lt"/>
                <a:ea typeface="+mn-ea"/>
                <a:cs typeface="+mn-cs"/>
              </a:rPr>
              <a:t>‘Every business is a digital business today’. (Microsoft, 2022).</a:t>
            </a:r>
          </a:p>
          <a:p>
            <a:pPr>
              <a:lnSpc>
                <a:spcPct val="90000"/>
              </a:lnSpc>
              <a:spcBef>
                <a:spcPts val="1000"/>
              </a:spcBef>
              <a:spcAft>
                <a:spcPts val="600"/>
              </a:spcAft>
            </a:pPr>
            <a:endParaRPr lang="en-US" sz="2400" kern="1200" dirty="0">
              <a:solidFill>
                <a:schemeClr val="tx1"/>
              </a:solidFill>
              <a:latin typeface="+mn-lt"/>
              <a:ea typeface="+mn-ea"/>
              <a:cs typeface="+mn-cs"/>
            </a:endParaRPr>
          </a:p>
          <a:p>
            <a:pPr>
              <a:lnSpc>
                <a:spcPct val="90000"/>
              </a:lnSpc>
              <a:spcBef>
                <a:spcPts val="1000"/>
              </a:spcBef>
              <a:spcAft>
                <a:spcPts val="600"/>
              </a:spcAft>
            </a:pPr>
            <a:r>
              <a:rPr lang="en-US" sz="2400" b="0" i="0" u="none" strike="noStrike" kern="1200" dirty="0">
                <a:solidFill>
                  <a:schemeClr val="tx1"/>
                </a:solidFill>
                <a:effectLst/>
                <a:latin typeface="+mn-lt"/>
                <a:ea typeface="+mn-ea"/>
                <a:cs typeface="+mn-cs"/>
              </a:rPr>
              <a:t>Chapters 3, 6 and 15.</a:t>
            </a:r>
          </a:p>
        </p:txBody>
      </p:sp>
      <p:cxnSp>
        <p:nvCxnSpPr>
          <p:cNvPr id="31" name="Straight Connector 3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43AF951-BE62-7431-B074-14C265B8CE0E}"/>
              </a:ext>
            </a:extLst>
          </p:cNvPr>
          <p:cNvSpPr txBox="1"/>
          <p:nvPr/>
        </p:nvSpPr>
        <p:spPr>
          <a:xfrm>
            <a:off x="8918331" y="6115339"/>
            <a:ext cx="3597321" cy="1485319"/>
          </a:xfrm>
          <a:prstGeom prst="rect">
            <a:avLst/>
          </a:prstGeom>
          <a:noFill/>
        </p:spPr>
        <p:txBody>
          <a:bodyPr vert="horz" lIns="91440" tIns="45720" rIns="91440" bIns="45720" rtlCol="0">
            <a:normAutofit/>
          </a:bodyPr>
          <a:lstStyle/>
          <a:p>
            <a:pPr>
              <a:lnSpc>
                <a:spcPct val="90000"/>
              </a:lnSpc>
              <a:spcBef>
                <a:spcPts val="1000"/>
              </a:spcBef>
            </a:pPr>
            <a:r>
              <a:rPr lang="en-US" sz="2400" dirty="0"/>
              <a:t>(</a:t>
            </a:r>
            <a:r>
              <a:rPr lang="en-US" sz="2400" dirty="0" err="1"/>
              <a:t>Dolnicar</a:t>
            </a:r>
            <a:r>
              <a:rPr lang="en-US" sz="2400" dirty="0"/>
              <a:t>, 2017)</a:t>
            </a:r>
          </a:p>
        </p:txBody>
      </p:sp>
      <p:pic>
        <p:nvPicPr>
          <p:cNvPr id="5" name="Picture 4">
            <a:extLst>
              <a:ext uri="{FF2B5EF4-FFF2-40B4-BE49-F238E27FC236}">
                <a16:creationId xmlns:a16="http://schemas.microsoft.com/office/drawing/2014/main" id="{27CB2EB0-7ABD-1CAA-BE19-EB8FAAC6941A}"/>
              </a:ext>
            </a:extLst>
          </p:cNvPr>
          <p:cNvPicPr>
            <a:picLocks noChangeAspect="1"/>
          </p:cNvPicPr>
          <p:nvPr/>
        </p:nvPicPr>
        <p:blipFill rotWithShape="1">
          <a:blip r:embed="rId5">
            <a:extLst>
              <a:ext uri="{28A0092B-C50C-407E-A947-70E740481C1C}">
                <a14:useLocalDpi xmlns:a14="http://schemas.microsoft.com/office/drawing/2010/main" val="0"/>
              </a:ext>
            </a:extLst>
          </a:blip>
          <a:srcRect t="897" r="821" b="1013"/>
          <a:stretch/>
        </p:blipFill>
        <p:spPr>
          <a:xfrm>
            <a:off x="8213353" y="593869"/>
            <a:ext cx="3350600" cy="4927602"/>
          </a:xfrm>
          <a:prstGeom prst="rect">
            <a:avLst/>
          </a:prstGeom>
        </p:spPr>
      </p:pic>
      <p:pic>
        <p:nvPicPr>
          <p:cNvPr id="158" name="Audio 157">
            <a:hlinkClick r:id="" action="ppaction://media"/>
            <a:extLst>
              <a:ext uri="{FF2B5EF4-FFF2-40B4-BE49-F238E27FC236}">
                <a16:creationId xmlns:a16="http://schemas.microsoft.com/office/drawing/2014/main" id="{8EC60E36-2BE8-D97C-BD76-E45F9B8413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344351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212"/>
    </mc:Choice>
    <mc:Fallback>
      <p:transition spd="slow" advTm="17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7E096-8089-6B8A-097C-67C9AC293B55}"/>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sz="3700" kern="1200">
                <a:solidFill>
                  <a:schemeClr val="tx1"/>
                </a:solidFill>
                <a:latin typeface="+mj-lt"/>
                <a:ea typeface="+mj-ea"/>
                <a:cs typeface="+mj-cs"/>
              </a:rPr>
              <a:t>Chapter 3 - Airbnb’s Business Model</a:t>
            </a:r>
          </a:p>
        </p:txBody>
      </p:sp>
      <p:sp>
        <p:nvSpPr>
          <p:cNvPr id="6" name="TextBox 5">
            <a:extLst>
              <a:ext uri="{FF2B5EF4-FFF2-40B4-BE49-F238E27FC236}">
                <a16:creationId xmlns:a16="http://schemas.microsoft.com/office/drawing/2014/main" id="{D0029317-BBC0-8835-169C-86651C16F085}"/>
              </a:ext>
            </a:extLst>
          </p:cNvPr>
          <p:cNvSpPr txBox="1"/>
          <p:nvPr/>
        </p:nvSpPr>
        <p:spPr>
          <a:xfrm>
            <a:off x="648931" y="2438400"/>
            <a:ext cx="3505494" cy="3785419"/>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a:t>“The </a:t>
            </a:r>
            <a:r>
              <a:rPr lang="en-US" sz="2000" dirty="0"/>
              <a:t>business model is a management concept that describes how organisations or individuals create, capture and disseminate value” (</a:t>
            </a:r>
            <a:r>
              <a:rPr lang="en-US" sz="2000" dirty="0" err="1"/>
              <a:t>Bieger</a:t>
            </a:r>
            <a:r>
              <a:rPr lang="en-US" sz="2000" dirty="0"/>
              <a:t> and Reinhold, 2011).</a:t>
            </a:r>
            <a:endParaRPr lang="en-GB" sz="2000" dirty="0"/>
          </a:p>
          <a:p>
            <a:pPr indent="-228600">
              <a:lnSpc>
                <a:spcPct val="90000"/>
              </a:lnSpc>
              <a:spcAft>
                <a:spcPts val="600"/>
              </a:spcAft>
              <a:buFont typeface="Arial" panose="020B0604020202020204" pitchFamily="34" charset="0"/>
              <a:buChar char="•"/>
            </a:pPr>
            <a:r>
              <a:rPr lang="en-GB" sz="2000" b="0" i="0" u="none" strike="noStrike" dirty="0">
                <a:solidFill>
                  <a:srgbClr val="2E2E2E"/>
                </a:solidFill>
                <a:effectLst/>
              </a:rPr>
              <a:t>“Whenever a business is established, it employs a particular business model that describes the design or architecture of the value creation, delivery, and capture mechanisms it employs” </a:t>
            </a:r>
            <a:r>
              <a:rPr lang="en-GB" sz="2000" b="0" i="0" u="none" strike="noStrike" dirty="0">
                <a:solidFill>
                  <a:srgbClr val="3A3A3A"/>
                </a:solidFill>
                <a:effectLst/>
              </a:rPr>
              <a:t>(Teece</a:t>
            </a:r>
            <a:r>
              <a:rPr lang="en-GB" sz="2000" dirty="0">
                <a:solidFill>
                  <a:srgbClr val="3A3A3A"/>
                </a:solidFill>
              </a:rPr>
              <a:t>, </a:t>
            </a:r>
            <a:r>
              <a:rPr lang="en-GB" sz="2000" b="0" i="0" u="none" strike="noStrike" dirty="0">
                <a:solidFill>
                  <a:srgbClr val="3A3A3A"/>
                </a:solidFill>
                <a:effectLst/>
              </a:rPr>
              <a:t>2010). </a:t>
            </a:r>
            <a:endParaRPr lang="en-US" sz="2000" dirty="0"/>
          </a:p>
        </p:txBody>
      </p:sp>
      <p:sp>
        <p:nvSpPr>
          <p:cNvPr id="2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68B7932-EEF7-73DC-0A82-4A94B30C2F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05862" y="816493"/>
            <a:ext cx="6019331" cy="5221768"/>
          </a:xfrm>
          <a:prstGeom prst="rect">
            <a:avLst/>
          </a:prstGeom>
          <a:effectLst/>
        </p:spPr>
      </p:pic>
      <p:pic>
        <p:nvPicPr>
          <p:cNvPr id="171" name="Audio 170">
            <a:hlinkClick r:id="" action="ppaction://media"/>
            <a:extLst>
              <a:ext uri="{FF2B5EF4-FFF2-40B4-BE49-F238E27FC236}">
                <a16:creationId xmlns:a16="http://schemas.microsoft.com/office/drawing/2014/main" id="{698BBB3D-EA28-71A1-F438-DD88C7260B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86031090"/>
      </p:ext>
    </p:extLst>
  </p:cSld>
  <p:clrMapOvr>
    <a:masterClrMapping/>
  </p:clrMapOvr>
  <mc:AlternateContent xmlns:mc="http://schemas.openxmlformats.org/markup-compatibility/2006">
    <mc:Choice xmlns:p14="http://schemas.microsoft.com/office/powerpoint/2010/main" Requires="p14">
      <p:transition spd="slow" p14:dur="2000" advTm="96805"/>
    </mc:Choice>
    <mc:Fallback>
      <p:transition spd="slow" advTm="96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033" name="Rectangle 103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3CAEF-59CD-37B3-CA04-8220648803AD}"/>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Business Models</a:t>
            </a:r>
          </a:p>
        </p:txBody>
      </p:sp>
      <p:pic>
        <p:nvPicPr>
          <p:cNvPr id="1026" name="Picture 2" descr="Classification of Internet business models (Timmers 1999). | Download  Scientific Diagram">
            <a:extLst>
              <a:ext uri="{FF2B5EF4-FFF2-40B4-BE49-F238E27FC236}">
                <a16:creationId xmlns:a16="http://schemas.microsoft.com/office/drawing/2014/main" id="{3A10C23A-1912-7761-0E18-4ED6B65965D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58965" y="1415891"/>
            <a:ext cx="3425609" cy="17813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extLst>
              <a:ext uri="{FF2B5EF4-FFF2-40B4-BE49-F238E27FC236}">
                <a16:creationId xmlns:a16="http://schemas.microsoft.com/office/drawing/2014/main" id="{2DE03AEE-78E9-7E4A-6913-DD9294E5E42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85729" y="1576968"/>
            <a:ext cx="3433324" cy="1459162"/>
          </a:xfrm>
          <a:prstGeom prst="rect">
            <a:avLst/>
          </a:prstGeom>
        </p:spPr>
      </p:pic>
      <p:cxnSp>
        <p:nvCxnSpPr>
          <p:cNvPr id="1035" name="Straight Connector 103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6" descr="Logo, icon&#10;&#10;Description automatically generated">
            <a:extLst>
              <a:ext uri="{FF2B5EF4-FFF2-40B4-BE49-F238E27FC236}">
                <a16:creationId xmlns:a16="http://schemas.microsoft.com/office/drawing/2014/main" id="{24F47025-D84D-ED7F-67BB-9E5F4E46513A}"/>
              </a:ext>
            </a:extLst>
          </p:cNvPr>
          <p:cNvPicPr>
            <a:picLocks noChangeAspect="1"/>
          </p:cNvPicPr>
          <p:nvPr/>
        </p:nvPicPr>
        <p:blipFill>
          <a:blip r:embed="rId7"/>
          <a:stretch>
            <a:fillRect/>
          </a:stretch>
        </p:blipFill>
        <p:spPr>
          <a:xfrm>
            <a:off x="307426" y="828870"/>
            <a:ext cx="3423916" cy="3054129"/>
          </a:xfrm>
          <a:prstGeom prst="rect">
            <a:avLst/>
          </a:prstGeom>
        </p:spPr>
      </p:pic>
      <p:cxnSp>
        <p:nvCxnSpPr>
          <p:cNvPr id="1037" name="Straight Connector 103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A2FA56-54E9-7E8B-5E5D-1134A15990E0}"/>
              </a:ext>
            </a:extLst>
          </p:cNvPr>
          <p:cNvSpPr txBox="1"/>
          <p:nvPr/>
        </p:nvSpPr>
        <p:spPr>
          <a:xfrm>
            <a:off x="9346381" y="3546044"/>
            <a:ext cx="1739412" cy="369332"/>
          </a:xfrm>
          <a:prstGeom prst="rect">
            <a:avLst/>
          </a:prstGeom>
          <a:noFill/>
        </p:spPr>
        <p:txBody>
          <a:bodyPr wrap="square">
            <a:spAutoFit/>
          </a:bodyPr>
          <a:lstStyle/>
          <a:p>
            <a:r>
              <a:rPr lang="en-GB" dirty="0"/>
              <a:t>(</a:t>
            </a:r>
            <a:r>
              <a:rPr lang="en-GB" dirty="0" err="1"/>
              <a:t>Timmers</a:t>
            </a:r>
            <a:r>
              <a:rPr lang="en-GB" dirty="0"/>
              <a:t>, 1999)</a:t>
            </a:r>
          </a:p>
        </p:txBody>
      </p:sp>
      <p:sp>
        <p:nvSpPr>
          <p:cNvPr id="9" name="TextBox 8">
            <a:extLst>
              <a:ext uri="{FF2B5EF4-FFF2-40B4-BE49-F238E27FC236}">
                <a16:creationId xmlns:a16="http://schemas.microsoft.com/office/drawing/2014/main" id="{AED71312-1B7A-A1AD-E53D-E8E6E5B30B6A}"/>
              </a:ext>
            </a:extLst>
          </p:cNvPr>
          <p:cNvSpPr txBox="1"/>
          <p:nvPr/>
        </p:nvSpPr>
        <p:spPr>
          <a:xfrm>
            <a:off x="5221008" y="3550511"/>
            <a:ext cx="1739412" cy="369332"/>
          </a:xfrm>
          <a:prstGeom prst="rect">
            <a:avLst/>
          </a:prstGeom>
          <a:noFill/>
        </p:spPr>
        <p:txBody>
          <a:bodyPr wrap="square">
            <a:spAutoFit/>
          </a:bodyPr>
          <a:lstStyle/>
          <a:p>
            <a:r>
              <a:rPr lang="en-GB" dirty="0"/>
              <a:t>(Pereira, 2022)</a:t>
            </a:r>
          </a:p>
        </p:txBody>
      </p:sp>
      <p:pic>
        <p:nvPicPr>
          <p:cNvPr id="1045" name="Audio 1044">
            <a:hlinkClick r:id="" action="ppaction://media"/>
            <a:extLst>
              <a:ext uri="{FF2B5EF4-FFF2-40B4-BE49-F238E27FC236}">
                <a16:creationId xmlns:a16="http://schemas.microsoft.com/office/drawing/2014/main" id="{D376901D-EC90-B775-9525-591AF31B63F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92652523"/>
      </p:ext>
    </p:extLst>
  </p:cSld>
  <p:clrMapOvr>
    <a:masterClrMapping/>
  </p:clrMapOvr>
  <mc:AlternateContent xmlns:mc="http://schemas.openxmlformats.org/markup-compatibility/2006">
    <mc:Choice xmlns:p14="http://schemas.microsoft.com/office/powerpoint/2010/main" Requires="p14">
      <p:transition spd="slow" p14:dur="2000" advTm="136265"/>
    </mc:Choice>
    <mc:Fallback>
      <p:transition spd="slow" advTm="136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4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8136-AC78-5215-81B6-7C10FA7F6F07}"/>
              </a:ext>
            </a:extLst>
          </p:cNvPr>
          <p:cNvSpPr>
            <a:spLocks noGrp="1"/>
          </p:cNvSpPr>
          <p:nvPr>
            <p:ph type="title"/>
          </p:nvPr>
        </p:nvSpPr>
        <p:spPr>
          <a:xfrm>
            <a:off x="990600" y="338328"/>
            <a:ext cx="10210800" cy="1078992"/>
          </a:xfrm>
        </p:spPr>
        <p:txBody>
          <a:bodyPr vert="horz" lIns="91440" tIns="45720" rIns="91440" bIns="45720" rtlCol="0" anchor="b">
            <a:normAutofit/>
          </a:bodyPr>
          <a:lstStyle/>
          <a:p>
            <a:pPr algn="ctr"/>
            <a:r>
              <a:rPr lang="en-US" sz="6600" dirty="0"/>
              <a:t>Value</a:t>
            </a:r>
          </a:p>
        </p:txBody>
      </p:sp>
      <p:sp>
        <p:nvSpPr>
          <p:cNvPr id="13" name="Rectangle 12">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0C36BF7-50BD-091C-A227-8B94C59C21C6}"/>
              </a:ext>
            </a:extLst>
          </p:cNvPr>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639148" y="3138515"/>
            <a:ext cx="4974336" cy="2499603"/>
          </a:xfrm>
          <a:prstGeom prst="rect">
            <a:avLst/>
          </a:prstGeom>
        </p:spPr>
      </p:pic>
      <p:sp>
        <p:nvSpPr>
          <p:cNvPr id="17"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AC6646C2-0540-E288-5605-7095D2CD9B4D}"/>
              </a:ext>
            </a:extLst>
          </p:cNvPr>
          <p:cNvGraphicFramePr/>
          <p:nvPr>
            <p:extLst>
              <p:ext uri="{D42A27DB-BD31-4B8C-83A1-F6EECF244321}">
                <p14:modId xmlns:p14="http://schemas.microsoft.com/office/powerpoint/2010/main" val="2167668619"/>
              </p:ext>
            </p:extLst>
          </p:nvPr>
        </p:nvGraphicFramePr>
        <p:xfrm>
          <a:off x="6252716" y="3138515"/>
          <a:ext cx="5613568" cy="2518534"/>
        </p:xfrm>
        <a:graphic>
          <a:graphicData uri="http://schemas.openxmlformats.org/drawingml/2006/table">
            <a:tbl>
              <a:tblPr firstRow="1" firstCol="1" bandRow="1">
                <a:tableStyleId>{5C22544A-7EE6-4342-B048-85BDC9FD1C3A}</a:tableStyleId>
              </a:tblPr>
              <a:tblGrid>
                <a:gridCol w="935180">
                  <a:extLst>
                    <a:ext uri="{9D8B030D-6E8A-4147-A177-3AD203B41FA5}">
                      <a16:colId xmlns:a16="http://schemas.microsoft.com/office/drawing/2014/main" val="1997772063"/>
                    </a:ext>
                  </a:extLst>
                </a:gridCol>
                <a:gridCol w="935180">
                  <a:extLst>
                    <a:ext uri="{9D8B030D-6E8A-4147-A177-3AD203B41FA5}">
                      <a16:colId xmlns:a16="http://schemas.microsoft.com/office/drawing/2014/main" val="3039886848"/>
                    </a:ext>
                  </a:extLst>
                </a:gridCol>
                <a:gridCol w="806320">
                  <a:extLst>
                    <a:ext uri="{9D8B030D-6E8A-4147-A177-3AD203B41FA5}">
                      <a16:colId xmlns:a16="http://schemas.microsoft.com/office/drawing/2014/main" val="2842777813"/>
                    </a:ext>
                  </a:extLst>
                </a:gridCol>
                <a:gridCol w="979714">
                  <a:extLst>
                    <a:ext uri="{9D8B030D-6E8A-4147-A177-3AD203B41FA5}">
                      <a16:colId xmlns:a16="http://schemas.microsoft.com/office/drawing/2014/main" val="1069297644"/>
                    </a:ext>
                  </a:extLst>
                </a:gridCol>
                <a:gridCol w="970384">
                  <a:extLst>
                    <a:ext uri="{9D8B030D-6E8A-4147-A177-3AD203B41FA5}">
                      <a16:colId xmlns:a16="http://schemas.microsoft.com/office/drawing/2014/main" val="3426827556"/>
                    </a:ext>
                  </a:extLst>
                </a:gridCol>
                <a:gridCol w="986790">
                  <a:extLst>
                    <a:ext uri="{9D8B030D-6E8A-4147-A177-3AD203B41FA5}">
                      <a16:colId xmlns:a16="http://schemas.microsoft.com/office/drawing/2014/main" val="2909673541"/>
                    </a:ext>
                  </a:extLst>
                </a:gridCol>
              </a:tblGrid>
              <a:tr h="686874">
                <a:tc>
                  <a:txBody>
                    <a:bodyPr/>
                    <a:lstStyle/>
                    <a:p>
                      <a:r>
                        <a:rPr lang="en-GB" sz="1100">
                          <a:solidFill>
                            <a:schemeClr val="tx1"/>
                          </a:solidFill>
                          <a:effectLst/>
                        </a:rPr>
                        <a:t>Value capture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Proposition</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creation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000" dirty="0">
                          <a:solidFill>
                            <a:schemeClr val="tx1"/>
                          </a:solidFill>
                          <a:effectLst/>
                        </a:rPr>
                        <a:t>Value Communication </a:t>
                      </a:r>
                      <a:endParaRPr lang="en-GB" sz="10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Dissemination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dirty="0">
                          <a:solidFill>
                            <a:schemeClr val="tx1"/>
                          </a:solidFill>
                          <a:effectLst/>
                        </a:rPr>
                        <a:t>Value Development </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extLst>
                  <a:ext uri="{0D108BD9-81ED-4DB2-BD59-A6C34878D82A}">
                    <a16:rowId xmlns:a16="http://schemas.microsoft.com/office/drawing/2014/main" val="2672081321"/>
                  </a:ext>
                </a:extLst>
              </a:tr>
              <a:tr h="1831660">
                <a:tc>
                  <a:txBody>
                    <a:bodyPr/>
                    <a:lstStyle/>
                    <a:p>
                      <a:r>
                        <a:rPr lang="en-GB" sz="1100" b="0" dirty="0">
                          <a:solidFill>
                            <a:schemeClr val="tx1"/>
                          </a:solidFill>
                          <a:effectLst/>
                        </a:rPr>
                        <a:t>Hosts – Commission</a:t>
                      </a:r>
                    </a:p>
                    <a:p>
                      <a:r>
                        <a:rPr lang="en-GB" sz="1100" b="0" dirty="0">
                          <a:solidFill>
                            <a:schemeClr val="tx1"/>
                          </a:solidFill>
                          <a:effectLst/>
                        </a:rPr>
                        <a:t>Guests – Service Fee</a:t>
                      </a:r>
                    </a:p>
                    <a:p>
                      <a:r>
                        <a:rPr lang="en-GB" sz="1100" b="0" dirty="0">
                          <a:solidFill>
                            <a:schemeClr val="tx1"/>
                          </a:solidFill>
                          <a:effectLst/>
                        </a:rPr>
                        <a:t> </a:t>
                      </a:r>
                      <a:endParaRPr lang="en-GB" sz="11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Holds value proposition for three groups. Guests, Hosts and Third </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Airbnb creates value through the management of the hosts and guests</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a:solidFill>
                            <a:schemeClr val="tx1"/>
                          </a:solidFill>
                          <a:effectLst/>
                        </a:rPr>
                        <a:t>Online selling platform is also primary communication platform</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a:solidFill>
                            <a:schemeClr val="tx1"/>
                          </a:solidFill>
                          <a:effectLst/>
                        </a:rPr>
                        <a:t>Airbnb disseminates value to ensure their stakeholders participation in the network</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Develop into areas such as experiences, data analytics and travel consultancy</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extLst>
                  <a:ext uri="{0D108BD9-81ED-4DB2-BD59-A6C34878D82A}">
                    <a16:rowId xmlns:a16="http://schemas.microsoft.com/office/drawing/2014/main" val="1878526499"/>
                  </a:ext>
                </a:extLst>
              </a:tr>
            </a:tbl>
          </a:graphicData>
        </a:graphic>
      </p:graphicFrame>
      <p:sp>
        <p:nvSpPr>
          <p:cNvPr id="10" name="TextBox 9">
            <a:extLst>
              <a:ext uri="{FF2B5EF4-FFF2-40B4-BE49-F238E27FC236}">
                <a16:creationId xmlns:a16="http://schemas.microsoft.com/office/drawing/2014/main" id="{FCE4C173-E169-9E81-BD86-86E81C4B568A}"/>
              </a:ext>
            </a:extLst>
          </p:cNvPr>
          <p:cNvSpPr txBox="1"/>
          <p:nvPr/>
        </p:nvSpPr>
        <p:spPr>
          <a:xfrm>
            <a:off x="1663237" y="5919528"/>
            <a:ext cx="2926158" cy="369332"/>
          </a:xfrm>
          <a:prstGeom prst="rect">
            <a:avLst/>
          </a:prstGeom>
          <a:noFill/>
        </p:spPr>
        <p:txBody>
          <a:bodyPr wrap="square" rtlCol="0">
            <a:spAutoFit/>
          </a:bodyPr>
          <a:lstStyle/>
          <a:p>
            <a:pPr algn="l"/>
            <a:r>
              <a:rPr lang="en-GB" dirty="0"/>
              <a:t>(Kim and Mauborgne, 1999)</a:t>
            </a:r>
            <a:endParaRPr lang="en-US" dirty="0"/>
          </a:p>
        </p:txBody>
      </p:sp>
      <p:sp>
        <p:nvSpPr>
          <p:cNvPr id="11" name="TextBox 10">
            <a:extLst>
              <a:ext uri="{FF2B5EF4-FFF2-40B4-BE49-F238E27FC236}">
                <a16:creationId xmlns:a16="http://schemas.microsoft.com/office/drawing/2014/main" id="{7FA2097C-50CF-C28E-C590-B0A94ABDF252}"/>
              </a:ext>
            </a:extLst>
          </p:cNvPr>
          <p:cNvSpPr txBox="1"/>
          <p:nvPr/>
        </p:nvSpPr>
        <p:spPr>
          <a:xfrm>
            <a:off x="7755951" y="5907813"/>
            <a:ext cx="296835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(Reinhold and </a:t>
            </a:r>
            <a:r>
              <a:rPr lang="en-GB" err="1"/>
              <a:t>Dolnicar</a:t>
            </a:r>
            <a:r>
              <a:rPr lang="en-GB"/>
              <a:t>, 2017)</a:t>
            </a:r>
            <a:endParaRPr lang="en-US"/>
          </a:p>
        </p:txBody>
      </p:sp>
      <p:pic>
        <p:nvPicPr>
          <p:cNvPr id="118" name="Audio 117">
            <a:hlinkClick r:id="" action="ppaction://media"/>
            <a:extLst>
              <a:ext uri="{FF2B5EF4-FFF2-40B4-BE49-F238E27FC236}">
                <a16:creationId xmlns:a16="http://schemas.microsoft.com/office/drawing/2014/main" id="{E388D3A0-193C-4332-7952-F73C6B97C5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52043315"/>
      </p:ext>
    </p:extLst>
  </p:cSld>
  <p:clrMapOvr>
    <a:masterClrMapping/>
  </p:clrMapOvr>
  <mc:AlternateContent xmlns:mc="http://schemas.openxmlformats.org/markup-compatibility/2006">
    <mc:Choice xmlns:p14="http://schemas.microsoft.com/office/powerpoint/2010/main" Requires="p14">
      <p:transition spd="slow" p14:dur="2000" advTm="78923"/>
    </mc:Choice>
    <mc:Fallback>
      <p:transition spd="slow" advTm="78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5724071-AC7B-4A67-934B-CD7F90745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a:extLst>
              <a:ext uri="{FF2B5EF4-FFF2-40B4-BE49-F238E27FC236}">
                <a16:creationId xmlns:a16="http://schemas.microsoft.com/office/drawing/2014/main" id="{BF9294C3-F1BE-8FD8-1A28-D0F7F3CE0E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200" y="2212840"/>
            <a:ext cx="3817938" cy="3662363"/>
          </a:xfrm>
          <a:prstGeom prst="rect">
            <a:avLst/>
          </a:prstGeom>
        </p:spPr>
      </p:pic>
      <p:sp>
        <p:nvSpPr>
          <p:cNvPr id="14" name="TextBox 13">
            <a:extLst>
              <a:ext uri="{FF2B5EF4-FFF2-40B4-BE49-F238E27FC236}">
                <a16:creationId xmlns:a16="http://schemas.microsoft.com/office/drawing/2014/main" id="{DA1E9A23-73FA-80A0-CF19-6761A053D728}"/>
              </a:ext>
            </a:extLst>
          </p:cNvPr>
          <p:cNvSpPr txBox="1"/>
          <p:nvPr/>
        </p:nvSpPr>
        <p:spPr>
          <a:xfrm>
            <a:off x="838200" y="6106809"/>
            <a:ext cx="3817938" cy="731838"/>
          </a:xfrm>
          <a:prstGeom prst="rect">
            <a:avLst/>
          </a:prstGeom>
          <a:solidFill>
            <a:srgbClr val="000000">
              <a:alpha val="50000"/>
            </a:srgbClr>
          </a:solidFill>
          <a:ln>
            <a:noFill/>
          </a:ln>
        </p:spPr>
        <p:txBody>
          <a:bodyPr wrap="square" anchor="ctr">
            <a:noAutofit/>
          </a:bodyPr>
          <a:lstStyle/>
          <a:p>
            <a:pPr algn="ctr">
              <a:spcAft>
                <a:spcPts val="600"/>
              </a:spcAft>
            </a:pPr>
            <a:r>
              <a:rPr lang="en-GB" sz="1300" b="0" i="0" u="none" strike="noStrike" dirty="0">
                <a:solidFill>
                  <a:srgbClr val="FFFFFF"/>
                </a:solidFill>
                <a:effectLst/>
                <a:latin typeface="-webkit-standard"/>
              </a:rPr>
              <a:t>(</a:t>
            </a:r>
            <a:r>
              <a:rPr lang="en-GB" sz="1300" b="0" i="0" u="none" strike="noStrike" dirty="0" err="1">
                <a:solidFill>
                  <a:srgbClr val="FFFFFF"/>
                </a:solidFill>
                <a:effectLst/>
                <a:latin typeface="-webkit-standard"/>
              </a:rPr>
              <a:t>Istobinskaya</a:t>
            </a:r>
            <a:r>
              <a:rPr lang="en-GB" sz="1300" b="0" i="0" u="none" strike="noStrike" dirty="0">
                <a:solidFill>
                  <a:srgbClr val="FFFFFF"/>
                </a:solidFill>
                <a:effectLst/>
                <a:latin typeface="-webkit-standard"/>
              </a:rPr>
              <a:t>, 2022)</a:t>
            </a:r>
          </a:p>
          <a:p>
            <a:pPr algn="ctr">
              <a:spcAft>
                <a:spcPts val="600"/>
              </a:spcAft>
            </a:pPr>
            <a:endParaRPr lang="en-GB" sz="1300" b="0" i="0" u="none" strike="noStrike" dirty="0">
              <a:solidFill>
                <a:srgbClr val="FFFFFF"/>
              </a:solidFill>
              <a:effectLst/>
              <a:latin typeface="-webkit-standard"/>
            </a:endParaRPr>
          </a:p>
          <a:p>
            <a:pPr algn="ctr">
              <a:spcAft>
                <a:spcPts val="600"/>
              </a:spcAft>
            </a:pPr>
            <a:endParaRPr lang="en-US" sz="1300" dirty="0">
              <a:solidFill>
                <a:srgbClr val="FFFFFF"/>
              </a:solidFill>
            </a:endParaRPr>
          </a:p>
        </p:txBody>
      </p:sp>
      <p:pic>
        <p:nvPicPr>
          <p:cNvPr id="12" name="Picture 12">
            <a:extLst>
              <a:ext uri="{FF2B5EF4-FFF2-40B4-BE49-F238E27FC236}">
                <a16:creationId xmlns:a16="http://schemas.microsoft.com/office/drawing/2014/main" id="{2D3C2904-DB19-3FEC-C8B0-ECBDB4865D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25987" y="2220996"/>
            <a:ext cx="6626225" cy="3662363"/>
          </a:xfrm>
          <a:prstGeom prst="rect">
            <a:avLst/>
          </a:prstGeom>
        </p:spPr>
      </p:pic>
      <p:sp>
        <p:nvSpPr>
          <p:cNvPr id="16" name="TextBox 15">
            <a:extLst>
              <a:ext uri="{FF2B5EF4-FFF2-40B4-BE49-F238E27FC236}">
                <a16:creationId xmlns:a16="http://schemas.microsoft.com/office/drawing/2014/main" id="{691087E3-27C9-B7C3-BB56-31C6F858E984}"/>
              </a:ext>
            </a:extLst>
          </p:cNvPr>
          <p:cNvSpPr txBox="1"/>
          <p:nvPr/>
        </p:nvSpPr>
        <p:spPr>
          <a:xfrm>
            <a:off x="4725987" y="6106809"/>
            <a:ext cx="6626225" cy="731838"/>
          </a:xfrm>
          <a:prstGeom prst="rect">
            <a:avLst/>
          </a:prstGeom>
          <a:solidFill>
            <a:srgbClr val="000000">
              <a:alpha val="50000"/>
            </a:srgbClr>
          </a:solidFill>
          <a:ln>
            <a:noFill/>
          </a:ln>
        </p:spPr>
        <p:txBody>
          <a:bodyPr wrap="square" anchor="ctr">
            <a:noAutofit/>
          </a:bodyPr>
          <a:lstStyle/>
          <a:p>
            <a:pPr algn="ctr">
              <a:spcAft>
                <a:spcPts val="600"/>
              </a:spcAft>
            </a:pPr>
            <a:r>
              <a:rPr lang="en-GB" sz="1300" b="0" i="0" u="none" strike="noStrike" dirty="0">
                <a:solidFill>
                  <a:srgbClr val="FFFFFF"/>
                </a:solidFill>
                <a:effectLst/>
                <a:latin typeface="-webkit-standard"/>
              </a:rPr>
              <a:t>(Kelsey, 2019)</a:t>
            </a:r>
            <a:endParaRPr lang="en-US" sz="1300" dirty="0">
              <a:solidFill>
                <a:srgbClr val="FFFFFF"/>
              </a:solidFill>
            </a:endParaRPr>
          </a:p>
        </p:txBody>
      </p:sp>
      <p:sp>
        <p:nvSpPr>
          <p:cNvPr id="2" name="Title 1">
            <a:extLst>
              <a:ext uri="{FF2B5EF4-FFF2-40B4-BE49-F238E27FC236}">
                <a16:creationId xmlns:a16="http://schemas.microsoft.com/office/drawing/2014/main" id="{B55756C0-91CE-B802-4008-F55B29D76C6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solidFill>
                  <a:schemeClr val="bg1"/>
                </a:solidFill>
              </a:rPr>
              <a:t>Chapter 6 - Airbnb and its Competitors</a:t>
            </a:r>
          </a:p>
        </p:txBody>
      </p:sp>
      <p:pic>
        <p:nvPicPr>
          <p:cNvPr id="194" name="Audio 193">
            <a:hlinkClick r:id="" action="ppaction://media"/>
            <a:extLst>
              <a:ext uri="{FF2B5EF4-FFF2-40B4-BE49-F238E27FC236}">
                <a16:creationId xmlns:a16="http://schemas.microsoft.com/office/drawing/2014/main" id="{224FF2D1-8C8F-8A76-5A27-2E4C2B0673A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5209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3407"/>
    </mc:Choice>
    <mc:Fallback>
      <p:transition spd="slow" advTm="93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2C35805-AD0C-1D3D-B02A-3B8A37DE46F0}"/>
              </a:ext>
            </a:extLst>
          </p:cNvPr>
          <p:cNvSpPr>
            <a:spLocks noGrp="1"/>
          </p:cNvSpPr>
          <p:nvPr>
            <p:ph type="title"/>
          </p:nvPr>
        </p:nvSpPr>
        <p:spPr>
          <a:xfrm>
            <a:off x="630936" y="4892040"/>
            <a:ext cx="3767328" cy="1325880"/>
          </a:xfrm>
        </p:spPr>
        <p:txBody>
          <a:bodyPr vert="horz" lIns="91440" tIns="45720" rIns="91440" bIns="45720" rtlCol="0" anchor="ctr">
            <a:normAutofit/>
          </a:bodyPr>
          <a:lstStyle/>
          <a:p>
            <a:r>
              <a:rPr lang="en-US" sz="2800">
                <a:solidFill>
                  <a:schemeClr val="bg1"/>
                </a:solidFill>
              </a:rPr>
              <a:t>Perspectives</a:t>
            </a:r>
          </a:p>
        </p:txBody>
      </p:sp>
      <p:pic>
        <p:nvPicPr>
          <p:cNvPr id="6" name="Picture 6">
            <a:extLst>
              <a:ext uri="{FF2B5EF4-FFF2-40B4-BE49-F238E27FC236}">
                <a16:creationId xmlns:a16="http://schemas.microsoft.com/office/drawing/2014/main" id="{A5F9F63F-87FB-7E68-7B6F-B960D03559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9050" y="890663"/>
            <a:ext cx="2569464" cy="2719009"/>
          </a:xfrm>
          <a:prstGeom prst="rect">
            <a:avLst/>
          </a:prstGeom>
        </p:spPr>
      </p:pic>
      <p:cxnSp>
        <p:nvCxnSpPr>
          <p:cNvPr id="22" name="Straight Connector 21">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7177"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EF735956-7D92-32A2-39BA-833E4AAC55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57407" y="915381"/>
            <a:ext cx="2569464" cy="2669573"/>
          </a:xfrm>
          <a:prstGeom prst="rect">
            <a:avLst/>
          </a:prstGeom>
        </p:spPr>
      </p:pic>
      <p:cxnSp>
        <p:nvCxnSpPr>
          <p:cNvPr id="24" name="Straight Connector 23">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7" name="Picture 7">
            <a:extLst>
              <a:ext uri="{FF2B5EF4-FFF2-40B4-BE49-F238E27FC236}">
                <a16:creationId xmlns:a16="http://schemas.microsoft.com/office/drawing/2014/main" id="{23DE8914-0ECC-EFAB-2E83-40D4BE3C4440}"/>
              </a:ext>
            </a:extLst>
          </p:cNvPr>
          <p:cNvPicPr>
            <a:picLocks noChangeAspect="1"/>
          </p:cNvPicPr>
          <p:nvPr/>
        </p:nvPicPr>
        <p:blipFill rotWithShape="1">
          <a:blip r:embed="rId7">
            <a:extLst>
              <a:ext uri="{28A0092B-C50C-407E-A947-70E740481C1C}">
                <a14:useLocalDpi xmlns:a14="http://schemas.microsoft.com/office/drawing/2010/main" val="0"/>
              </a:ext>
            </a:extLst>
          </a:blip>
          <a:srcRect l="4735"/>
          <a:stretch/>
        </p:blipFill>
        <p:spPr>
          <a:xfrm>
            <a:off x="6265129" y="870539"/>
            <a:ext cx="2569464" cy="2759258"/>
          </a:xfrm>
          <a:prstGeom prst="rect">
            <a:avLst/>
          </a:prstGeom>
        </p:spPr>
      </p:pic>
      <p:cxnSp>
        <p:nvCxnSpPr>
          <p:cNvPr id="26" name="Straight Connector 2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13824"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36B5ED0E-91EC-63E1-1FFF-B29784CED3A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3486" y="1016825"/>
            <a:ext cx="2569464" cy="2466685"/>
          </a:xfrm>
          <a:prstGeom prst="rect">
            <a:avLst/>
          </a:prstGeom>
        </p:spPr>
      </p:pic>
      <p:cxnSp>
        <p:nvCxnSpPr>
          <p:cNvPr id="28" name="Straight Connector 27">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7224A375-9D2B-79AC-50F8-EBE90E48E03C}"/>
              </a:ext>
            </a:extLst>
          </p:cNvPr>
          <p:cNvSpPr txBox="1"/>
          <p:nvPr/>
        </p:nvSpPr>
        <p:spPr>
          <a:xfrm>
            <a:off x="7511605" y="5751379"/>
            <a:ext cx="2052828" cy="1463040"/>
          </a:xfrm>
          <a:prstGeom prst="rect">
            <a:avLst/>
          </a:prstGeom>
        </p:spPr>
        <p:txBody>
          <a:bodyPr vert="horz" lIns="91440" tIns="45720" rIns="91440" bIns="45720" rtlCol="0" anchor="ctr">
            <a:normAutofit/>
          </a:bodyPr>
          <a:lstStyle/>
          <a:p>
            <a:pPr>
              <a:lnSpc>
                <a:spcPct val="90000"/>
              </a:lnSpc>
              <a:spcAft>
                <a:spcPts val="600"/>
              </a:spcAft>
            </a:pPr>
            <a:r>
              <a:rPr lang="en-US" sz="1700" dirty="0">
                <a:solidFill>
                  <a:schemeClr val="bg1"/>
                </a:solidFill>
              </a:rPr>
              <a:t>(Tapscott et al, 2000)</a:t>
            </a:r>
          </a:p>
        </p:txBody>
      </p:sp>
      <p:pic>
        <p:nvPicPr>
          <p:cNvPr id="43" name="Picture 42">
            <a:extLst>
              <a:ext uri="{FF2B5EF4-FFF2-40B4-BE49-F238E27FC236}">
                <a16:creationId xmlns:a16="http://schemas.microsoft.com/office/drawing/2014/main" id="{41B29BAF-C27B-E36A-155B-F4788D19621F}"/>
              </a:ext>
            </a:extLst>
          </p:cNvPr>
          <p:cNvPicPr>
            <a:picLocks noChangeAspect="1"/>
          </p:cNvPicPr>
          <p:nvPr/>
        </p:nvPicPr>
        <p:blipFill>
          <a:blip r:embed="rId9"/>
          <a:stretch>
            <a:fillRect/>
          </a:stretch>
        </p:blipFill>
        <p:spPr>
          <a:xfrm>
            <a:off x="6533007" y="4892040"/>
            <a:ext cx="4010025" cy="1285875"/>
          </a:xfrm>
          <a:prstGeom prst="rect">
            <a:avLst/>
          </a:prstGeom>
        </p:spPr>
      </p:pic>
      <p:sp>
        <p:nvSpPr>
          <p:cNvPr id="44" name="TextBox 43">
            <a:extLst>
              <a:ext uri="{FF2B5EF4-FFF2-40B4-BE49-F238E27FC236}">
                <a16:creationId xmlns:a16="http://schemas.microsoft.com/office/drawing/2014/main" id="{70E95A7A-0954-178F-692F-C5D708094D7E}"/>
              </a:ext>
            </a:extLst>
          </p:cNvPr>
          <p:cNvSpPr txBox="1"/>
          <p:nvPr/>
        </p:nvSpPr>
        <p:spPr>
          <a:xfrm>
            <a:off x="4884803" y="3443634"/>
            <a:ext cx="6675120" cy="1463040"/>
          </a:xfrm>
          <a:prstGeom prst="rect">
            <a:avLst/>
          </a:prstGeom>
        </p:spPr>
        <p:txBody>
          <a:bodyPr vert="horz" lIns="91440" tIns="45720" rIns="91440" bIns="45720" rtlCol="0" anchor="ctr">
            <a:normAutofit/>
          </a:bodyPr>
          <a:lstStyle/>
          <a:p>
            <a:pPr>
              <a:lnSpc>
                <a:spcPct val="90000"/>
              </a:lnSpc>
              <a:spcAft>
                <a:spcPts val="600"/>
              </a:spcAft>
            </a:pPr>
            <a:r>
              <a:rPr lang="en-US" sz="1700" dirty="0"/>
              <a:t>Hajbaba and Dolnicar, 2017</a:t>
            </a:r>
          </a:p>
        </p:txBody>
      </p:sp>
      <p:pic>
        <p:nvPicPr>
          <p:cNvPr id="96" name="Audio 95">
            <a:hlinkClick r:id="" action="ppaction://media"/>
            <a:extLst>
              <a:ext uri="{FF2B5EF4-FFF2-40B4-BE49-F238E27FC236}">
                <a16:creationId xmlns:a16="http://schemas.microsoft.com/office/drawing/2014/main" id="{13BA2220-5787-3628-F58E-E23228CCB2F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56091811"/>
      </p:ext>
    </p:extLst>
  </p:cSld>
  <p:clrMapOvr>
    <a:masterClrMapping/>
  </p:clrMapOvr>
  <mc:AlternateContent xmlns:mc="http://schemas.openxmlformats.org/markup-compatibility/2006">
    <mc:Choice xmlns:p14="http://schemas.microsoft.com/office/powerpoint/2010/main" Requires="p14">
      <p:transition spd="slow" p14:dur="2000" advTm="101842"/>
    </mc:Choice>
    <mc:Fallback>
      <p:transition spd="slow" advTm="101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a:solidFill>
                <a:schemeClr val="tx1"/>
              </a:solidFill>
            </a:endParaRPr>
          </a:p>
        </p:txBody>
      </p:sp>
      <p:sp>
        <p:nvSpPr>
          <p:cNvPr id="2" name="Title 1">
            <a:extLst>
              <a:ext uri="{FF2B5EF4-FFF2-40B4-BE49-F238E27FC236}">
                <a16:creationId xmlns:a16="http://schemas.microsoft.com/office/drawing/2014/main" id="{F018106C-6C93-2C71-FCB5-B4BC7C07B4E0}"/>
              </a:ext>
            </a:extLst>
          </p:cNvPr>
          <p:cNvSpPr>
            <a:spLocks noGrp="1"/>
          </p:cNvSpPr>
          <p:nvPr>
            <p:ph type="title"/>
          </p:nvPr>
        </p:nvSpPr>
        <p:spPr>
          <a:xfrm>
            <a:off x="8016641" y="662400"/>
            <a:ext cx="3410309" cy="1492132"/>
          </a:xfrm>
        </p:spPr>
        <p:txBody>
          <a:bodyPr vert="horz" lIns="91440" tIns="45720" rIns="91440" bIns="45720" rtlCol="0" anchor="t">
            <a:noAutofit/>
          </a:bodyPr>
          <a:lstStyle/>
          <a:p>
            <a:r>
              <a:rPr lang="en-US" sz="6600" kern="1200" dirty="0">
                <a:solidFill>
                  <a:schemeClr val="tx1"/>
                </a:solidFill>
                <a:latin typeface="+mj-lt"/>
                <a:ea typeface="+mj-ea"/>
                <a:cs typeface="+mj-cs"/>
              </a:rPr>
              <a:t>Sharing Economy </a:t>
            </a:r>
          </a:p>
        </p:txBody>
      </p:sp>
      <p:sp>
        <p:nvSpPr>
          <p:cNvPr id="18" name="Freeform: Shape 17">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56658A2F-CE19-9097-FD07-1C06D2557A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6831" y="116492"/>
            <a:ext cx="4045761" cy="3762556"/>
          </a:xfrm>
          <a:prstGeom prst="rect">
            <a:avLst/>
          </a:prstGeom>
        </p:spPr>
      </p:pic>
      <p:sp>
        <p:nvSpPr>
          <p:cNvPr id="7" name="TextBox 6">
            <a:extLst>
              <a:ext uri="{FF2B5EF4-FFF2-40B4-BE49-F238E27FC236}">
                <a16:creationId xmlns:a16="http://schemas.microsoft.com/office/drawing/2014/main" id="{DA1E2829-0039-9735-E426-CC5FCC50172C}"/>
              </a:ext>
            </a:extLst>
          </p:cNvPr>
          <p:cNvSpPr txBox="1"/>
          <p:nvPr/>
        </p:nvSpPr>
        <p:spPr>
          <a:xfrm>
            <a:off x="1469643" y="3995540"/>
            <a:ext cx="4626357" cy="1822627"/>
          </a:xfrm>
          <a:prstGeom prst="rect">
            <a:avLst/>
          </a:prstGeom>
        </p:spPr>
        <p:txBody>
          <a:bodyPr vert="horz" lIns="91440" tIns="45720" rIns="91440" bIns="45720" rtlCol="0">
            <a:noAutofit/>
          </a:bodyPr>
          <a:lstStyle/>
          <a:p>
            <a:pPr algn="ctr">
              <a:lnSpc>
                <a:spcPct val="90000"/>
              </a:lnSpc>
              <a:spcAft>
                <a:spcPts val="600"/>
              </a:spcAft>
            </a:pPr>
            <a:r>
              <a:rPr lang="en-GB" sz="2100">
                <a:solidFill>
                  <a:srgbClr val="000000"/>
                </a:solidFill>
              </a:rPr>
              <a:t>“</a:t>
            </a:r>
            <a:r>
              <a:rPr lang="en-US" sz="2100">
                <a:solidFill>
                  <a:srgbClr val="000000"/>
                </a:solidFill>
              </a:rPr>
              <a:t>Host-dependent commercial facilitators. The prototypical example is Airbnb. Guests pay money in return for having short-term access to the host’s space; the credibility of the host is central to successful trading</a:t>
            </a:r>
            <a:r>
              <a:rPr lang="en-GB" sz="2100">
                <a:solidFill>
                  <a:srgbClr val="000000"/>
                </a:solidFill>
              </a:rPr>
              <a:t>”.</a:t>
            </a:r>
            <a:endParaRPr lang="en-US" sz="2100">
              <a:solidFill>
                <a:srgbClr val="000000"/>
              </a:solidFill>
            </a:endParaRPr>
          </a:p>
        </p:txBody>
      </p:sp>
      <p:sp>
        <p:nvSpPr>
          <p:cNvPr id="8" name="TextBox 7">
            <a:extLst>
              <a:ext uri="{FF2B5EF4-FFF2-40B4-BE49-F238E27FC236}">
                <a16:creationId xmlns:a16="http://schemas.microsoft.com/office/drawing/2014/main" id="{0A91A257-5669-0BF7-F1AC-055FE0309343}"/>
              </a:ext>
            </a:extLst>
          </p:cNvPr>
          <p:cNvSpPr txBox="1"/>
          <p:nvPr/>
        </p:nvSpPr>
        <p:spPr>
          <a:xfrm>
            <a:off x="2098873" y="6120507"/>
            <a:ext cx="3192067" cy="400110"/>
          </a:xfrm>
          <a:prstGeom prst="rect">
            <a:avLst/>
          </a:prstGeom>
          <a:noFill/>
        </p:spPr>
        <p:txBody>
          <a:bodyPr wrap="square" rtlCol="0">
            <a:spAutoFit/>
          </a:bodyPr>
          <a:lstStyle/>
          <a:p>
            <a:pPr algn="l"/>
            <a:r>
              <a:rPr lang="en-GB" sz="2000"/>
              <a:t>(</a:t>
            </a:r>
            <a:r>
              <a:rPr lang="en-GB" sz="2000" err="1"/>
              <a:t>Hajbaba</a:t>
            </a:r>
            <a:r>
              <a:rPr lang="en-GB" sz="2000"/>
              <a:t> and </a:t>
            </a:r>
            <a:r>
              <a:rPr lang="en-GB" sz="2000" err="1"/>
              <a:t>Dolnicar</a:t>
            </a:r>
            <a:r>
              <a:rPr lang="en-GB" sz="2000"/>
              <a:t>, 2017)</a:t>
            </a:r>
            <a:endParaRPr lang="en-US" sz="2000"/>
          </a:p>
        </p:txBody>
      </p:sp>
      <p:sp>
        <p:nvSpPr>
          <p:cNvPr id="4" name="TextBox 3">
            <a:extLst>
              <a:ext uri="{FF2B5EF4-FFF2-40B4-BE49-F238E27FC236}">
                <a16:creationId xmlns:a16="http://schemas.microsoft.com/office/drawing/2014/main" id="{9964F3AF-4F26-1723-D8FE-364EB3206E5C}"/>
              </a:ext>
            </a:extLst>
          </p:cNvPr>
          <p:cNvSpPr txBox="1"/>
          <p:nvPr/>
        </p:nvSpPr>
        <p:spPr>
          <a:xfrm>
            <a:off x="8101090" y="2734965"/>
            <a:ext cx="3158544" cy="3785652"/>
          </a:xfrm>
          <a:prstGeom prst="rect">
            <a:avLst/>
          </a:prstGeom>
          <a:noFill/>
        </p:spPr>
        <p:txBody>
          <a:bodyPr wrap="square">
            <a:spAutoFit/>
          </a:bodyPr>
          <a:lstStyle/>
          <a:p>
            <a:r>
              <a:rPr lang="en-US" sz="2400" dirty="0">
                <a:cs typeface="Arial" panose="020B0604020202020204" pitchFamily="34" charset="0"/>
              </a:rPr>
              <a:t>“The sharing economy is a suite of emerging software platforms acting as an intermediary between private buyers and private sellers, allowing them to share their existing resources” (Allen, 2015). </a:t>
            </a:r>
          </a:p>
        </p:txBody>
      </p:sp>
      <p:pic>
        <p:nvPicPr>
          <p:cNvPr id="188" name="Audio 187">
            <a:hlinkClick r:id="" action="ppaction://media"/>
            <a:extLst>
              <a:ext uri="{FF2B5EF4-FFF2-40B4-BE49-F238E27FC236}">
                <a16:creationId xmlns:a16="http://schemas.microsoft.com/office/drawing/2014/main" id="{E7A005F2-27A6-2D29-3983-308FCBC570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04626707"/>
      </p:ext>
    </p:extLst>
  </p:cSld>
  <p:clrMapOvr>
    <a:masterClrMapping/>
  </p:clrMapOvr>
  <mc:AlternateContent xmlns:mc="http://schemas.openxmlformats.org/markup-compatibility/2006">
    <mc:Choice xmlns:p14="http://schemas.microsoft.com/office/powerpoint/2010/main" Requires="p14">
      <p:transition spd="slow" p14:dur="2000" advTm="91002"/>
    </mc:Choice>
    <mc:Fallback>
      <p:transition spd="slow" advTm="91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693BC-34E8-D515-F105-9E4D314A6A41}"/>
              </a:ext>
            </a:extLst>
          </p:cNvPr>
          <p:cNvSpPr>
            <a:spLocks noGrp="1"/>
          </p:cNvSpPr>
          <p:nvPr>
            <p:ph type="title"/>
          </p:nvPr>
        </p:nvSpPr>
        <p:spPr>
          <a:xfrm>
            <a:off x="990600" y="338328"/>
            <a:ext cx="10210800" cy="1078992"/>
          </a:xfrm>
        </p:spPr>
        <p:txBody>
          <a:bodyPr vert="horz" lIns="91440" tIns="45720" rIns="91440" bIns="45720" rtlCol="0" anchor="b">
            <a:normAutofit/>
          </a:bodyPr>
          <a:lstStyle/>
          <a:p>
            <a:pPr algn="ctr"/>
            <a:r>
              <a:rPr lang="en-US" sz="4600"/>
              <a:t>Chapter 15 – Types of Network Members </a:t>
            </a:r>
          </a:p>
        </p:txBody>
      </p:sp>
      <p:sp>
        <p:nvSpPr>
          <p:cNvPr id="17" name="Rectangle 11">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208EFC98-2BA8-7CAE-A7FE-28109F90C7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148" y="3238002"/>
            <a:ext cx="4974336" cy="2300629"/>
          </a:xfrm>
          <a:prstGeom prst="rect">
            <a:avLst/>
          </a:prstGeom>
        </p:spPr>
      </p:pic>
      <p:sp>
        <p:nvSpPr>
          <p:cNvPr id="16"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0C9118DE-82AF-31F1-5210-A2110E61DA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78516" y="3656936"/>
            <a:ext cx="4974336" cy="1467429"/>
          </a:xfrm>
          <a:prstGeom prst="rect">
            <a:avLst/>
          </a:prstGeom>
        </p:spPr>
      </p:pic>
      <p:sp>
        <p:nvSpPr>
          <p:cNvPr id="8" name="TextBox 7">
            <a:extLst>
              <a:ext uri="{FF2B5EF4-FFF2-40B4-BE49-F238E27FC236}">
                <a16:creationId xmlns:a16="http://schemas.microsoft.com/office/drawing/2014/main" id="{03228E2A-9667-ADC2-80A4-CAA30AD6FA59}"/>
              </a:ext>
            </a:extLst>
          </p:cNvPr>
          <p:cNvSpPr txBox="1"/>
          <p:nvPr/>
        </p:nvSpPr>
        <p:spPr>
          <a:xfrm>
            <a:off x="2211916" y="5820041"/>
            <a:ext cx="1828800" cy="369332"/>
          </a:xfrm>
          <a:prstGeom prst="rect">
            <a:avLst/>
          </a:prstGeom>
          <a:noFill/>
        </p:spPr>
        <p:txBody>
          <a:bodyPr wrap="square" rtlCol="0">
            <a:spAutoFit/>
          </a:bodyPr>
          <a:lstStyle/>
          <a:p>
            <a:pPr algn="ctr"/>
            <a:r>
              <a:rPr lang="en-GB"/>
              <a:t>Hosts</a:t>
            </a:r>
            <a:endParaRPr lang="en-US"/>
          </a:p>
        </p:txBody>
      </p:sp>
      <p:sp>
        <p:nvSpPr>
          <p:cNvPr id="10" name="TextBox 9">
            <a:extLst>
              <a:ext uri="{FF2B5EF4-FFF2-40B4-BE49-F238E27FC236}">
                <a16:creationId xmlns:a16="http://schemas.microsoft.com/office/drawing/2014/main" id="{716C29F2-B5B8-742F-3132-8467B9C161E3}"/>
              </a:ext>
            </a:extLst>
          </p:cNvPr>
          <p:cNvSpPr txBox="1"/>
          <p:nvPr/>
        </p:nvSpPr>
        <p:spPr>
          <a:xfrm>
            <a:off x="8147133" y="5820041"/>
            <a:ext cx="1828800" cy="369332"/>
          </a:xfrm>
          <a:prstGeom prst="rect">
            <a:avLst/>
          </a:prstGeom>
          <a:noFill/>
        </p:spPr>
        <p:txBody>
          <a:bodyPr wrap="square" rtlCol="0">
            <a:spAutoFit/>
          </a:bodyPr>
          <a:lstStyle/>
          <a:p>
            <a:pPr algn="ctr"/>
            <a:r>
              <a:rPr lang="en-GB"/>
              <a:t>Guests </a:t>
            </a:r>
            <a:endParaRPr lang="en-US"/>
          </a:p>
        </p:txBody>
      </p:sp>
      <p:sp>
        <p:nvSpPr>
          <p:cNvPr id="9" name="TextBox 8">
            <a:extLst>
              <a:ext uri="{FF2B5EF4-FFF2-40B4-BE49-F238E27FC236}">
                <a16:creationId xmlns:a16="http://schemas.microsoft.com/office/drawing/2014/main" id="{AA97FEBE-F7BA-E6AB-9231-32C3CB0C5FF4}"/>
              </a:ext>
            </a:extLst>
          </p:cNvPr>
          <p:cNvSpPr txBox="1"/>
          <p:nvPr/>
        </p:nvSpPr>
        <p:spPr>
          <a:xfrm>
            <a:off x="4692215" y="6387494"/>
            <a:ext cx="2807569" cy="369332"/>
          </a:xfrm>
          <a:prstGeom prst="rect">
            <a:avLst/>
          </a:prstGeom>
          <a:noFill/>
        </p:spPr>
        <p:txBody>
          <a:bodyPr wrap="square" rtlCol="0">
            <a:spAutoFit/>
          </a:bodyPr>
          <a:lstStyle/>
          <a:p>
            <a:pPr algn="ctr"/>
            <a:r>
              <a:rPr lang="en-GB"/>
              <a:t>(Hardy and </a:t>
            </a:r>
            <a:r>
              <a:rPr lang="en-GB" err="1"/>
              <a:t>Dolnicar</a:t>
            </a:r>
            <a:r>
              <a:rPr lang="en-GB"/>
              <a:t>, 2017)</a:t>
            </a:r>
            <a:endParaRPr lang="en-US"/>
          </a:p>
        </p:txBody>
      </p:sp>
      <p:pic>
        <p:nvPicPr>
          <p:cNvPr id="62" name="Audio 61">
            <a:hlinkClick r:id="" action="ppaction://media"/>
            <a:extLst>
              <a:ext uri="{FF2B5EF4-FFF2-40B4-BE49-F238E27FC236}">
                <a16:creationId xmlns:a16="http://schemas.microsoft.com/office/drawing/2014/main" id="{023C3239-64A1-4704-C927-EE4850B9860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75630130"/>
      </p:ext>
    </p:extLst>
  </p:cSld>
  <p:clrMapOvr>
    <a:masterClrMapping/>
  </p:clrMapOvr>
  <mc:AlternateContent xmlns:mc="http://schemas.openxmlformats.org/markup-compatibility/2006">
    <mc:Choice xmlns:p14="http://schemas.microsoft.com/office/powerpoint/2010/main" Requires="p14">
      <p:transition spd="slow" p14:dur="2000" advTm="56025"/>
    </mc:Choice>
    <mc:Fallback>
      <p:transition spd="slow" advTm="56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7" name="Picture 7">
            <a:extLst>
              <a:ext uri="{FF2B5EF4-FFF2-40B4-BE49-F238E27FC236}">
                <a16:creationId xmlns:a16="http://schemas.microsoft.com/office/drawing/2014/main" id="{5CBD73BD-1BF6-6148-0505-310043C09D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040" y="769227"/>
            <a:ext cx="11548872" cy="3406917"/>
          </a:xfrm>
          <a:prstGeom prst="rect">
            <a:avLst/>
          </a:prstGeom>
        </p:spPr>
      </p:pic>
      <p:sp>
        <p:nvSpPr>
          <p:cNvPr id="25" name="Rectangle 24">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E7C073-089F-1E9A-601C-FB782E6CF21D}"/>
              </a:ext>
            </a:extLst>
          </p:cNvPr>
          <p:cNvSpPr>
            <a:spLocks noGrp="1"/>
          </p:cNvSpPr>
          <p:nvPr>
            <p:ph type="title"/>
          </p:nvPr>
        </p:nvSpPr>
        <p:spPr>
          <a:xfrm>
            <a:off x="841248" y="5010912"/>
            <a:ext cx="2889504" cy="1344168"/>
          </a:xfrm>
        </p:spPr>
        <p:txBody>
          <a:bodyPr vert="horz" lIns="91440" tIns="45720" rIns="91440" bIns="45720" rtlCol="0" anchor="ctr">
            <a:normAutofit/>
          </a:bodyPr>
          <a:lstStyle/>
          <a:p>
            <a:r>
              <a:rPr lang="en-US" sz="2600" kern="1200" dirty="0">
                <a:solidFill>
                  <a:schemeClr val="bg1"/>
                </a:solidFill>
                <a:latin typeface="+mj-lt"/>
                <a:ea typeface="+mj-ea"/>
                <a:cs typeface="+mj-cs"/>
              </a:rPr>
              <a:t>Digital Disruption</a:t>
            </a:r>
          </a:p>
        </p:txBody>
      </p:sp>
      <p:cxnSp>
        <p:nvCxnSpPr>
          <p:cNvPr id="27" name="Straight Connector 26">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096A3DA-52BD-BD84-177E-2D15715D0091}"/>
              </a:ext>
            </a:extLst>
          </p:cNvPr>
          <p:cNvSpPr txBox="1"/>
          <p:nvPr/>
        </p:nvSpPr>
        <p:spPr>
          <a:xfrm>
            <a:off x="4379976" y="5010912"/>
            <a:ext cx="6976872" cy="1344168"/>
          </a:xfrm>
          <a:prstGeom prst="rect">
            <a:avLst/>
          </a:prstGeom>
        </p:spPr>
        <p:txBody>
          <a:bodyPr vert="horz" lIns="91440" tIns="45720" rIns="91440" bIns="45720" rtlCol="0" anchor="ctr">
            <a:normAutofit/>
          </a:bodyPr>
          <a:lstStyle/>
          <a:p>
            <a:pPr>
              <a:lnSpc>
                <a:spcPct val="90000"/>
              </a:lnSpc>
              <a:spcAft>
                <a:spcPts val="600"/>
              </a:spcAft>
            </a:pPr>
            <a:r>
              <a:rPr lang="en-US" sz="1700" b="0" i="0" u="none" strike="noStrike" dirty="0">
                <a:solidFill>
                  <a:schemeClr val="bg1"/>
                </a:solidFill>
                <a:effectLst/>
              </a:rPr>
              <a:t>“Digital disruption is the change that occurs when new digital technologies and business models affect the </a:t>
            </a:r>
            <a:r>
              <a:rPr lang="en-US" sz="1700" b="0" i="0" u="sng" dirty="0">
                <a:solidFill>
                  <a:schemeClr val="bg1"/>
                </a:solidFill>
                <a:effectLst/>
                <a:hlinkClick r:id="rId6"/>
              </a:rPr>
              <a:t>value proposition</a:t>
            </a:r>
            <a:r>
              <a:rPr lang="en-US" sz="1700" b="0" i="0" u="none" strike="noStrike" dirty="0">
                <a:solidFill>
                  <a:schemeClr val="bg1"/>
                </a:solidFill>
                <a:effectLst/>
              </a:rPr>
              <a:t> of existing goods and services”. (Tucci, 2019)</a:t>
            </a:r>
            <a:endParaRPr lang="en-US" sz="1700" dirty="0">
              <a:solidFill>
                <a:schemeClr val="bg1"/>
              </a:solidFill>
            </a:endParaRPr>
          </a:p>
        </p:txBody>
      </p:sp>
      <p:pic>
        <p:nvPicPr>
          <p:cNvPr id="242" name="Audio 241">
            <a:hlinkClick r:id="" action="ppaction://media"/>
            <a:extLst>
              <a:ext uri="{FF2B5EF4-FFF2-40B4-BE49-F238E27FC236}">
                <a16:creationId xmlns:a16="http://schemas.microsoft.com/office/drawing/2014/main" id="{BE61C30A-A64E-E97B-0303-47AD3010C2E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
        <p:nvSpPr>
          <p:cNvPr id="70" name="Title 1">
            <a:extLst>
              <a:ext uri="{FF2B5EF4-FFF2-40B4-BE49-F238E27FC236}">
                <a16:creationId xmlns:a16="http://schemas.microsoft.com/office/drawing/2014/main" id="{5DE17FA4-92C6-3597-0664-9BB2EA536038}"/>
              </a:ext>
            </a:extLst>
          </p:cNvPr>
          <p:cNvSpPr txBox="1">
            <a:spLocks/>
          </p:cNvSpPr>
          <p:nvPr/>
        </p:nvSpPr>
        <p:spPr>
          <a:xfrm>
            <a:off x="4171950" y="3799332"/>
            <a:ext cx="3845052" cy="134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600" dirty="0"/>
              <a:t>(Hardy and Dolnicar, 2017)</a:t>
            </a:r>
          </a:p>
        </p:txBody>
      </p:sp>
    </p:spTree>
    <p:extLst>
      <p:ext uri="{BB962C8B-B14F-4D97-AF65-F5344CB8AC3E}">
        <p14:creationId xmlns:p14="http://schemas.microsoft.com/office/powerpoint/2010/main" val="9264567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3464"/>
    </mc:Choice>
    <mc:Fallback>
      <p:transition spd="slow" advTm="11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205BE-215A-777D-F415-637F4EF3E6DA}"/>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Collaborative Consumption </a:t>
            </a:r>
          </a:p>
        </p:txBody>
      </p:sp>
      <p:cxnSp>
        <p:nvCxnSpPr>
          <p:cNvPr id="16"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9">
            <a:extLst>
              <a:ext uri="{FF2B5EF4-FFF2-40B4-BE49-F238E27FC236}">
                <a16:creationId xmlns:a16="http://schemas.microsoft.com/office/drawing/2014/main" id="{9356D1C5-67CD-3AF6-415E-B8FF3A3615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47861" y="2816825"/>
            <a:ext cx="2887814" cy="3217621"/>
          </a:xfrm>
          <a:prstGeom prst="rect">
            <a:avLst/>
          </a:prstGeom>
        </p:spPr>
      </p:pic>
      <p:cxnSp>
        <p:nvCxnSpPr>
          <p:cNvPr id="18" name="Straight Connector 1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5">
            <a:extLst>
              <a:ext uri="{FF2B5EF4-FFF2-40B4-BE49-F238E27FC236}">
                <a16:creationId xmlns:a16="http://schemas.microsoft.com/office/drawing/2014/main" id="{02632190-6104-4B75-A4BA-1DF183D6D6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1301" y="2277801"/>
            <a:ext cx="5455917" cy="2523360"/>
          </a:xfrm>
          <a:prstGeom prst="rect">
            <a:avLst/>
          </a:prstGeom>
        </p:spPr>
      </p:pic>
      <p:sp>
        <p:nvSpPr>
          <p:cNvPr id="11" name="TextBox 10">
            <a:extLst>
              <a:ext uri="{FF2B5EF4-FFF2-40B4-BE49-F238E27FC236}">
                <a16:creationId xmlns:a16="http://schemas.microsoft.com/office/drawing/2014/main" id="{411B9A7F-9674-26FC-4D6B-7C125E4890F5}"/>
              </a:ext>
            </a:extLst>
          </p:cNvPr>
          <p:cNvSpPr txBox="1"/>
          <p:nvPr/>
        </p:nvSpPr>
        <p:spPr>
          <a:xfrm>
            <a:off x="6421582" y="3539481"/>
            <a:ext cx="2390627" cy="2308324"/>
          </a:xfrm>
          <a:prstGeom prst="rect">
            <a:avLst/>
          </a:prstGeom>
          <a:noFill/>
        </p:spPr>
        <p:txBody>
          <a:bodyPr wrap="square">
            <a:spAutoFit/>
          </a:bodyPr>
          <a:lstStyle/>
          <a:p>
            <a:r>
              <a:rPr lang="en-GB" dirty="0">
                <a:solidFill>
                  <a:srgbClr val="000000"/>
                </a:solidFill>
                <a:latin typeface="SantanderMicroText-Regular"/>
              </a:rPr>
              <a:t>“C</a:t>
            </a:r>
            <a:r>
              <a:rPr lang="en-GB" b="0" i="0" u="none" strike="noStrike" dirty="0">
                <a:solidFill>
                  <a:srgbClr val="000000"/>
                </a:solidFill>
                <a:effectLst/>
                <a:latin typeface="SantanderMicroText-Regular"/>
              </a:rPr>
              <a:t>ollaborative consumption is an economic model where consumers use new technology to provide rent goods and services” </a:t>
            </a:r>
            <a:r>
              <a:rPr lang="en-GB" b="0" i="0" u="none" strike="noStrike" dirty="0">
                <a:solidFill>
                  <a:srgbClr val="000000"/>
                </a:solidFill>
                <a:effectLst/>
                <a:latin typeface="-webkit-standard"/>
              </a:rPr>
              <a:t>(Santander, 2022).</a:t>
            </a:r>
            <a:endParaRPr lang="en-US" dirty="0"/>
          </a:p>
        </p:txBody>
      </p:sp>
      <p:sp>
        <p:nvSpPr>
          <p:cNvPr id="13" name="TextBox 12">
            <a:extLst>
              <a:ext uri="{FF2B5EF4-FFF2-40B4-BE49-F238E27FC236}">
                <a16:creationId xmlns:a16="http://schemas.microsoft.com/office/drawing/2014/main" id="{6A7E2681-A063-368D-AF8D-BBCC3B903D8E}"/>
              </a:ext>
            </a:extLst>
          </p:cNvPr>
          <p:cNvSpPr txBox="1"/>
          <p:nvPr/>
        </p:nvSpPr>
        <p:spPr>
          <a:xfrm>
            <a:off x="8378893" y="6208294"/>
            <a:ext cx="6099136" cy="369332"/>
          </a:xfrm>
          <a:prstGeom prst="rect">
            <a:avLst/>
          </a:prstGeom>
          <a:noFill/>
        </p:spPr>
        <p:txBody>
          <a:bodyPr wrap="square">
            <a:spAutoFit/>
          </a:bodyPr>
          <a:lstStyle/>
          <a:p>
            <a:r>
              <a:rPr lang="en-GB" b="0" i="0" u="none" strike="noStrike">
                <a:solidFill>
                  <a:srgbClr val="000000"/>
                </a:solidFill>
                <a:effectLst/>
                <a:latin typeface="-webkit-standard"/>
              </a:rPr>
              <a:t>(Wagner &amp; </a:t>
            </a:r>
            <a:r>
              <a:rPr lang="en-GB" b="0" i="0" u="none" strike="noStrike" err="1">
                <a:solidFill>
                  <a:srgbClr val="000000"/>
                </a:solidFill>
                <a:effectLst/>
                <a:latin typeface="-webkit-standard"/>
              </a:rPr>
              <a:t>Strulak-Wójcikiewicz</a:t>
            </a:r>
            <a:r>
              <a:rPr lang="en-GB" b="0" i="0" u="none" strike="noStrike">
                <a:solidFill>
                  <a:srgbClr val="000000"/>
                </a:solidFill>
                <a:effectLst/>
                <a:latin typeface="-webkit-standard"/>
              </a:rPr>
              <a:t>, 2020)</a:t>
            </a:r>
            <a:endParaRPr lang="en-US"/>
          </a:p>
        </p:txBody>
      </p:sp>
      <p:sp>
        <p:nvSpPr>
          <p:cNvPr id="17" name="TextBox 16">
            <a:extLst>
              <a:ext uri="{FF2B5EF4-FFF2-40B4-BE49-F238E27FC236}">
                <a16:creationId xmlns:a16="http://schemas.microsoft.com/office/drawing/2014/main" id="{9ADCD14E-C349-BFA2-FE64-B349F81117D8}"/>
              </a:ext>
            </a:extLst>
          </p:cNvPr>
          <p:cNvSpPr txBox="1"/>
          <p:nvPr/>
        </p:nvSpPr>
        <p:spPr>
          <a:xfrm>
            <a:off x="186673" y="4954332"/>
            <a:ext cx="6099136" cy="1477328"/>
          </a:xfrm>
          <a:prstGeom prst="rect">
            <a:avLst/>
          </a:prstGeom>
          <a:noFill/>
        </p:spPr>
        <p:txBody>
          <a:bodyPr wrap="square">
            <a:spAutoFit/>
          </a:bodyPr>
          <a:lstStyle/>
          <a:p>
            <a:r>
              <a:rPr lang="en-GB" b="0" i="0" u="none" strike="noStrike" dirty="0">
                <a:solidFill>
                  <a:srgbClr val="111111"/>
                </a:solidFill>
                <a:effectLst/>
                <a:latin typeface="SourceSansPro"/>
              </a:rPr>
              <a:t>“Collaborative consumption is the shared use of a good or service by a group. Whereas with normal consumption an individual pays the full cost of a good and maintains exclusive access to it, with collaborative consumption multiple people have access to a good and bear its cost”. </a:t>
            </a:r>
            <a:r>
              <a:rPr lang="en-GB" b="0" i="0" u="none" strike="noStrike" dirty="0">
                <a:solidFill>
                  <a:srgbClr val="000000"/>
                </a:solidFill>
                <a:effectLst/>
                <a:latin typeface="-webkit-standard"/>
              </a:rPr>
              <a:t>(Chen, 2022)</a:t>
            </a:r>
            <a:endParaRPr lang="en-US" dirty="0"/>
          </a:p>
        </p:txBody>
      </p:sp>
      <p:pic>
        <p:nvPicPr>
          <p:cNvPr id="102" name="Audio 101">
            <a:hlinkClick r:id="" action="ppaction://media"/>
            <a:extLst>
              <a:ext uri="{FF2B5EF4-FFF2-40B4-BE49-F238E27FC236}">
                <a16:creationId xmlns:a16="http://schemas.microsoft.com/office/drawing/2014/main" id="{A05716D3-92BC-A88B-A257-FAC68F36C5C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97309953"/>
      </p:ext>
    </p:extLst>
  </p:cSld>
  <p:clrMapOvr>
    <a:masterClrMapping/>
  </p:clrMapOvr>
  <mc:AlternateContent xmlns:mc="http://schemas.openxmlformats.org/markup-compatibility/2006">
    <mc:Choice xmlns:p14="http://schemas.microsoft.com/office/powerpoint/2010/main" Requires="p14">
      <p:transition spd="slow" p14:dur="2000" advTm="116279"/>
    </mc:Choice>
    <mc:Fallback>
      <p:transition spd="slow" advTm="11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7AC1A-C170-3735-6FF3-C7C36A71988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Conclusion</a:t>
            </a:r>
          </a:p>
        </p:txBody>
      </p:sp>
      <p:cxnSp>
        <p:nvCxnSpPr>
          <p:cNvPr id="32" name="Straight Connector 3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EDB08A35-F2B4-64FC-8BFE-0120113860B5}"/>
              </a:ext>
            </a:extLst>
          </p:cNvPr>
          <p:cNvPicPr>
            <a:picLocks noChangeAspect="1"/>
          </p:cNvPicPr>
          <p:nvPr/>
        </p:nvPicPr>
        <p:blipFill rotWithShape="1">
          <a:blip r:embed="rId5"/>
          <a:srcRect t="808" r="-2" b="1251"/>
          <a:stretch/>
        </p:blipFill>
        <p:spPr>
          <a:xfrm>
            <a:off x="1018645" y="2426818"/>
            <a:ext cx="4081760" cy="3997637"/>
          </a:xfrm>
          <a:prstGeom prst="rect">
            <a:avLst/>
          </a:prstGeom>
        </p:spPr>
      </p:pic>
      <p:cxnSp>
        <p:nvCxnSpPr>
          <p:cNvPr id="34" name="Straight Connector 3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A9599FD-2428-04F4-B74E-824D1919868F}"/>
              </a:ext>
            </a:extLst>
          </p:cNvPr>
          <p:cNvPicPr>
            <a:picLocks noChangeAspect="1"/>
          </p:cNvPicPr>
          <p:nvPr/>
        </p:nvPicPr>
        <p:blipFill rotWithShape="1">
          <a:blip r:embed="rId6"/>
          <a:srcRect l="2565" r="2504" b="2"/>
          <a:stretch/>
        </p:blipFill>
        <p:spPr>
          <a:xfrm>
            <a:off x="6471912" y="2426818"/>
            <a:ext cx="5402238" cy="3997637"/>
          </a:xfrm>
          <a:prstGeom prst="rect">
            <a:avLst/>
          </a:prstGeom>
        </p:spPr>
      </p:pic>
      <p:pic>
        <p:nvPicPr>
          <p:cNvPr id="89" name="Audio 88">
            <a:hlinkClick r:id="" action="ppaction://media"/>
            <a:extLst>
              <a:ext uri="{FF2B5EF4-FFF2-40B4-BE49-F238E27FC236}">
                <a16:creationId xmlns:a16="http://schemas.microsoft.com/office/drawing/2014/main" id="{28F28649-ADFE-FFD6-F7A1-D52B406499A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91882507"/>
      </p:ext>
    </p:extLst>
  </p:cSld>
  <p:clrMapOvr>
    <a:masterClrMapping/>
  </p:clrMapOvr>
  <mc:AlternateContent xmlns:mc="http://schemas.openxmlformats.org/markup-compatibility/2006">
    <mc:Choice xmlns:p14="http://schemas.microsoft.com/office/powerpoint/2010/main" Requires="p14">
      <p:transition spd="slow" p14:dur="2000" advTm="36211"/>
    </mc:Choice>
    <mc:Fallback>
      <p:transition spd="slow" advTm="36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14A03-3490-C0A6-446F-4416FA9FF8D9}"/>
              </a:ext>
            </a:extLst>
          </p:cNvPr>
          <p:cNvSpPr>
            <a:spLocks noGrp="1"/>
          </p:cNvSpPr>
          <p:nvPr>
            <p:ph type="title"/>
          </p:nvPr>
        </p:nvSpPr>
        <p:spPr>
          <a:xfrm>
            <a:off x="8779934" y="2897999"/>
            <a:ext cx="10515600" cy="1325563"/>
          </a:xfrm>
        </p:spPr>
        <p:txBody>
          <a:bodyPr/>
          <a:lstStyle/>
          <a:p>
            <a:r>
              <a:rPr lang="en-GB" dirty="0"/>
              <a:t>References </a:t>
            </a:r>
            <a:endParaRPr lang="en-US" dirty="0"/>
          </a:p>
        </p:txBody>
      </p:sp>
      <p:sp>
        <p:nvSpPr>
          <p:cNvPr id="5" name="Content Placeholder 4">
            <a:extLst>
              <a:ext uri="{FF2B5EF4-FFF2-40B4-BE49-F238E27FC236}">
                <a16:creationId xmlns:a16="http://schemas.microsoft.com/office/drawing/2014/main" id="{F6FAF0E7-9E55-D9DE-1DF5-50A2E6641073}"/>
              </a:ext>
            </a:extLst>
          </p:cNvPr>
          <p:cNvSpPr>
            <a:spLocks noGrp="1"/>
          </p:cNvSpPr>
          <p:nvPr>
            <p:ph idx="1"/>
          </p:nvPr>
        </p:nvSpPr>
        <p:spPr>
          <a:xfrm>
            <a:off x="0" y="0"/>
            <a:ext cx="10515600" cy="7121563"/>
          </a:xfrm>
        </p:spPr>
        <p:txBody>
          <a:bodyPr>
            <a:noAutofit/>
          </a:bodyPr>
          <a:lstStyle/>
          <a:p>
            <a:pPr lvl="0"/>
            <a:r>
              <a:rPr lang="en-GB" sz="600" kern="1200" dirty="0" err="1">
                <a:solidFill>
                  <a:srgbClr val="000000"/>
                </a:solidFill>
                <a:effectLst/>
                <a:ea typeface="Times New Roman" panose="02020603050405020304" pitchFamily="18" charset="0"/>
                <a:cs typeface="Times New Roman" panose="02020603050405020304" pitchFamily="18" charset="0"/>
              </a:rPr>
              <a:t>Agapitou</a:t>
            </a:r>
            <a:r>
              <a:rPr lang="en-GB" sz="600" kern="1200" dirty="0">
                <a:solidFill>
                  <a:srgbClr val="000000"/>
                </a:solidFill>
                <a:effectLst/>
                <a:ea typeface="Times New Roman" panose="02020603050405020304" pitchFamily="18" charset="0"/>
                <a:cs typeface="Times New Roman" panose="02020603050405020304" pitchFamily="18" charset="0"/>
              </a:rPr>
              <a:t>, C., Liana, A., </a:t>
            </a:r>
            <a:r>
              <a:rPr lang="en-GB" sz="600" kern="1200" dirty="0" err="1">
                <a:solidFill>
                  <a:srgbClr val="000000"/>
                </a:solidFill>
                <a:effectLst/>
                <a:ea typeface="Times New Roman" panose="02020603050405020304" pitchFamily="18" charset="0"/>
                <a:cs typeface="Times New Roman" panose="02020603050405020304" pitchFamily="18" charset="0"/>
              </a:rPr>
              <a:t>Folinas</a:t>
            </a:r>
            <a:r>
              <a:rPr lang="en-GB" sz="600" kern="1200" dirty="0">
                <a:solidFill>
                  <a:srgbClr val="000000"/>
                </a:solidFill>
                <a:effectLst/>
                <a:ea typeface="Times New Roman" panose="02020603050405020304" pitchFamily="18" charset="0"/>
                <a:cs typeface="Times New Roman" panose="02020603050405020304" pitchFamily="18" charset="0"/>
              </a:rPr>
              <a:t>, D., &amp; </a:t>
            </a:r>
            <a:r>
              <a:rPr lang="en-GB" sz="600" kern="1200" dirty="0" err="1">
                <a:solidFill>
                  <a:srgbClr val="000000"/>
                </a:solidFill>
                <a:effectLst/>
                <a:ea typeface="Times New Roman" panose="02020603050405020304" pitchFamily="18" charset="0"/>
                <a:cs typeface="Times New Roman" panose="02020603050405020304" pitchFamily="18" charset="0"/>
              </a:rPr>
              <a:t>Konstantoglou</a:t>
            </a:r>
            <a:r>
              <a:rPr lang="en-GB" sz="600" kern="1200" dirty="0">
                <a:solidFill>
                  <a:srgbClr val="000000"/>
                </a:solidFill>
                <a:effectLst/>
                <a:ea typeface="Times New Roman" panose="02020603050405020304" pitchFamily="18" charset="0"/>
                <a:cs typeface="Times New Roman" panose="02020603050405020304" pitchFamily="18" charset="0"/>
              </a:rPr>
              <a:t>, A. (2020, July 30). Airbnb is customers' choice: Empirical findings from a survey. MDPI. Retrieved December 2,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3"/>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3"/>
              </a:rPr>
              <a:t>www.mdpi.com</a:t>
            </a:r>
            <a:r>
              <a:rPr lang="en-GB" sz="600" u="sng" kern="1200" dirty="0">
                <a:solidFill>
                  <a:srgbClr val="000000"/>
                </a:solidFill>
                <a:effectLst/>
                <a:ea typeface="Times New Roman" panose="02020603050405020304" pitchFamily="18" charset="0"/>
                <a:cs typeface="Times New Roman" panose="02020603050405020304" pitchFamily="18" charset="0"/>
                <a:hlinkClick r:id="rId3"/>
              </a:rPr>
              <a:t>/2071-1050/12/15/6136</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Allen, D. (2015, January 31). The sharing economy - IPA - The Voice for Freedom. IPA. Retrieved December 6,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4"/>
              </a:rPr>
              <a:t>ipa.org.au</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4"/>
              </a:rPr>
              <a:t>ipa-review-articles</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/the-sharing-economy</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Boffey</a:t>
            </a:r>
            <a:r>
              <a:rPr lang="en-GB" sz="600" kern="1200" dirty="0">
                <a:solidFill>
                  <a:srgbClr val="000000"/>
                </a:solidFill>
                <a:effectLst/>
                <a:ea typeface="Times New Roman" panose="02020603050405020304" pitchFamily="18" charset="0"/>
                <a:cs typeface="Times New Roman" panose="02020603050405020304" pitchFamily="18" charset="0"/>
              </a:rPr>
              <a:t> , D. (2019, April 30). Airbnb should be regarded as digital service provider, ECJ advised. The Guardian. Retrieved December 5,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www.theguardian.com</a:t>
            </a:r>
            <a:r>
              <a:rPr lang="en-GB" sz="600" kern="1200" dirty="0">
                <a:solidFill>
                  <a:srgbClr val="000000"/>
                </a:solidFill>
                <a:effectLst/>
                <a:ea typeface="Times New Roman" panose="02020603050405020304" pitchFamily="18" charset="0"/>
                <a:cs typeface="Times New Roman" panose="02020603050405020304" pitchFamily="18" charset="0"/>
              </a:rPr>
              <a:t>/technology/2019/apr/30/airbnb-should-be-seen-as-a-digital-service-</a:t>
            </a:r>
            <a:r>
              <a:rPr lang="en-GB" sz="600" kern="1200" dirty="0" err="1">
                <a:solidFill>
                  <a:srgbClr val="000000"/>
                </a:solidFill>
                <a:effectLst/>
                <a:ea typeface="Times New Roman" panose="02020603050405020304" pitchFamily="18" charset="0"/>
                <a:cs typeface="Times New Roman" panose="02020603050405020304" pitchFamily="18" charset="0"/>
              </a:rPr>
              <a:t>provider-ecj-advised</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Botsman</a:t>
            </a:r>
            <a:r>
              <a:rPr lang="en-GB" sz="600" kern="1200" dirty="0">
                <a:solidFill>
                  <a:srgbClr val="000000"/>
                </a:solidFill>
                <a:effectLst/>
                <a:ea typeface="Times New Roman" panose="02020603050405020304" pitchFamily="18" charset="0"/>
                <a:cs typeface="Times New Roman" panose="02020603050405020304" pitchFamily="18" charset="0"/>
              </a:rPr>
              <a:t>, R., &amp; Rogers, R. (2011). What's mine is yours: The rise of collaborative consumption. Collins.</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Bottoms Jr., M. (2020). What RTP means for P2P. </a:t>
            </a:r>
            <a:r>
              <a:rPr lang="en-GB" sz="600" kern="1200" dirty="0" err="1">
                <a:solidFill>
                  <a:srgbClr val="000000"/>
                </a:solidFill>
                <a:effectLst/>
                <a:ea typeface="Times New Roman" panose="02020603050405020304" pitchFamily="18" charset="0"/>
                <a:cs typeface="Times New Roman" panose="02020603050405020304" pitchFamily="18" charset="0"/>
              </a:rPr>
              <a:t>levveli-mark-blue</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rPr>
              <a:t>https://</a:t>
            </a:r>
            <a:r>
              <a:rPr lang="en-GB" sz="600" u="sng" kern="1200" dirty="0" err="1">
                <a:solidFill>
                  <a:srgbClr val="0563C1"/>
                </a:solidFill>
                <a:effectLst/>
                <a:ea typeface="Times New Roman" panose="02020603050405020304" pitchFamily="18" charset="0"/>
                <a:cs typeface="Times New Roman" panose="02020603050405020304" pitchFamily="18" charset="0"/>
              </a:rPr>
              <a:t>www.levvel.io</a:t>
            </a:r>
            <a:r>
              <a:rPr lang="en-GB" sz="600" u="sng" kern="1200" dirty="0">
                <a:solidFill>
                  <a:srgbClr val="0563C1"/>
                </a:solidFill>
                <a:effectLst/>
                <a:ea typeface="Times New Roman" panose="02020603050405020304" pitchFamily="18" charset="0"/>
                <a:cs typeface="Times New Roman" panose="02020603050405020304" pitchFamily="18" charset="0"/>
              </a:rPr>
              <a:t>/resource-library/</a:t>
            </a:r>
            <a:r>
              <a:rPr lang="en-GB" sz="600" u="sng" kern="1200" dirty="0" err="1">
                <a:solidFill>
                  <a:srgbClr val="0563C1"/>
                </a:solidFill>
                <a:effectLst/>
                <a:ea typeface="Times New Roman" panose="02020603050405020304" pitchFamily="18" charset="0"/>
                <a:cs typeface="Times New Roman" panose="02020603050405020304" pitchFamily="18" charset="0"/>
              </a:rPr>
              <a:t>what-rtp-means-for-p2p</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Chen, J. (2022) Collaborative consumption,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Available at: https://</a:t>
            </a:r>
            <a:r>
              <a:rPr lang="en-GB" sz="600" kern="1200" dirty="0" err="1">
                <a:solidFill>
                  <a:srgbClr val="000000"/>
                </a:solidFill>
                <a:effectLst/>
                <a:ea typeface="Times New Roman" panose="02020603050405020304" pitchFamily="18" charset="0"/>
                <a:cs typeface="Times New Roman" panose="02020603050405020304" pitchFamily="18" charset="0"/>
              </a:rPr>
              <a:t>www.investopedia.com</a:t>
            </a:r>
            <a:r>
              <a:rPr lang="en-GB" sz="600" kern="1200" dirty="0">
                <a:solidFill>
                  <a:srgbClr val="000000"/>
                </a:solidFill>
                <a:effectLst/>
                <a:ea typeface="Times New Roman" panose="02020603050405020304" pitchFamily="18" charset="0"/>
                <a:cs typeface="Times New Roman" panose="02020603050405020304" pitchFamily="18" charset="0"/>
              </a:rPr>
              <a:t>/terms/c/collaborative-consumption.asp (Accessed: December 7, 2022).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Folger, J. (2022, November 22). How airbnb works.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8, 2022, from https://www.investopedia.com/articles/personal-finance/032814/pros-and-cons-using-airbnb.asp </a:t>
            </a:r>
          </a:p>
          <a:p>
            <a:r>
              <a:rPr lang="en-GB" sz="600" dirty="0">
                <a:effectLst/>
              </a:rPr>
              <a:t>Gómez-Hernández, J.-A., &amp; </a:t>
            </a:r>
            <a:r>
              <a:rPr lang="en-GB" sz="600" dirty="0" err="1">
                <a:effectLst/>
              </a:rPr>
              <a:t>Saorín</a:t>
            </a:r>
            <a:r>
              <a:rPr lang="en-GB" sz="600" dirty="0">
                <a:effectLst/>
              </a:rPr>
              <a:t>, T. (2016). Trends in information literacy programmes to empower people and Communities. </a:t>
            </a:r>
            <a:r>
              <a:rPr lang="en-GB" sz="600" i="1" dirty="0">
                <a:effectLst/>
              </a:rPr>
              <a:t>Advances in Electronic Government, Digital Divide, and Regional Development</a:t>
            </a:r>
            <a:r>
              <a:rPr lang="en-GB" sz="600" dirty="0">
                <a:effectLst/>
              </a:rPr>
              <a:t>. https://doi.org/10.4018/978-1-4666-8740-0.ch019 </a:t>
            </a:r>
          </a:p>
          <a:p>
            <a:pPr lvl="0"/>
            <a:r>
              <a:rPr lang="en-GB" sz="600" kern="1200" dirty="0">
                <a:solidFill>
                  <a:srgbClr val="3A3A3A"/>
                </a:solidFill>
                <a:effectLst/>
                <a:ea typeface="Times New Roman" panose="02020603050405020304" pitchFamily="18" charset="0"/>
                <a:cs typeface="Times New Roman" panose="02020603050405020304" pitchFamily="18" charset="0"/>
              </a:rPr>
              <a:t>Görög. (2018). The Definitions of Sharing Economy: A Systematic Literature Review. Management (</a:t>
            </a:r>
            <a:r>
              <a:rPr lang="en-GB" sz="600" kern="1200" dirty="0" err="1">
                <a:solidFill>
                  <a:srgbClr val="3A3A3A"/>
                </a:solidFill>
                <a:effectLst/>
                <a:ea typeface="Times New Roman" panose="02020603050405020304" pitchFamily="18" charset="0"/>
                <a:cs typeface="Times New Roman" panose="02020603050405020304" pitchFamily="18" charset="0"/>
              </a:rPr>
              <a:t>Spletna</a:t>
            </a:r>
            <a:r>
              <a:rPr lang="en-GB" sz="600" kern="1200" dirty="0">
                <a:solidFill>
                  <a:srgbClr val="3A3A3A"/>
                </a:solidFill>
                <a:effectLst/>
                <a:ea typeface="Times New Roman" panose="02020603050405020304" pitchFamily="18" charset="0"/>
                <a:cs typeface="Times New Roman" panose="02020603050405020304" pitchFamily="18" charset="0"/>
              </a:rPr>
              <a:t> </a:t>
            </a:r>
            <a:r>
              <a:rPr lang="en-GB" sz="600" kern="1200" dirty="0" err="1">
                <a:solidFill>
                  <a:srgbClr val="3A3A3A"/>
                </a:solidFill>
                <a:effectLst/>
                <a:ea typeface="Times New Roman" panose="02020603050405020304" pitchFamily="18" charset="0"/>
                <a:cs typeface="Times New Roman" panose="02020603050405020304" pitchFamily="18" charset="0"/>
              </a:rPr>
              <a:t>Izd</a:t>
            </a:r>
            <a:r>
              <a:rPr lang="en-GB" sz="600" kern="1200" dirty="0">
                <a:solidFill>
                  <a:srgbClr val="3A3A3A"/>
                </a:solidFill>
                <a:effectLst/>
                <a:ea typeface="Times New Roman" panose="02020603050405020304" pitchFamily="18" charset="0"/>
                <a:cs typeface="Times New Roman" panose="02020603050405020304" pitchFamily="18" charset="0"/>
              </a:rPr>
              <a:t>.), 175–189.</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Hajibaba</a:t>
            </a:r>
            <a:r>
              <a:rPr lang="en-GB" sz="600" kern="1200" dirty="0">
                <a:solidFill>
                  <a:srgbClr val="000000"/>
                </a:solidFill>
                <a:effectLst/>
                <a:ea typeface="Times New Roman" panose="02020603050405020304" pitchFamily="18" charset="0"/>
                <a:cs typeface="Times New Roman" panose="02020603050405020304" pitchFamily="18" charset="0"/>
              </a:rPr>
              <a:t>, H.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6 – Airbnb and its Competitors,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a:t>
            </a:r>
            <a:r>
              <a:rPr lang="en-GB" sz="600" kern="1200" dirty="0" err="1">
                <a:solidFill>
                  <a:srgbClr val="000000"/>
                </a:solidFill>
                <a:effectLst/>
                <a:ea typeface="Times New Roman" panose="02020603050405020304" pitchFamily="18" charset="0"/>
                <a:cs typeface="Times New Roman" panose="02020603050405020304" pitchFamily="18" charset="0"/>
              </a:rPr>
              <a:t>Goodfellow</a:t>
            </a:r>
            <a:r>
              <a:rPr lang="en-GB" sz="600" kern="1200" dirty="0">
                <a:solidFill>
                  <a:srgbClr val="000000"/>
                </a:solidFill>
                <a:effectLst/>
                <a:ea typeface="Times New Roman" panose="02020603050405020304" pitchFamily="18" charset="0"/>
                <a:cs typeface="Times New Roman" panose="02020603050405020304" pitchFamily="18" charset="0"/>
              </a:rPr>
              <a:t> Publishers, pp. 63–76</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Hardy, A.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15 – Types of Network Members,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Good- fellow Publishers, pp. 170–181,</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Hayes, A. (2022, October 5). Peer-to-peer (P2P) service: Definition, facts, and examples.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https://</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www.investopedia.com</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/terms/p/</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peertopeer-p2p</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-service.asp#:~:text=What%20Is%20a%20Peer%</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2Dto,other</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%20via%20the%20P2P%20service</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InnovationTactics. (2020, October 8). Premium products. InnovationTactics. Retrieved December 6,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innovationtactics.com</a:t>
            </a:r>
            <a:r>
              <a:rPr lang="en-GB" sz="600" kern="1200" dirty="0">
                <a:solidFill>
                  <a:srgbClr val="000000"/>
                </a:solidFill>
                <a:effectLst/>
                <a:ea typeface="Times New Roman" panose="02020603050405020304" pitchFamily="18" charset="0"/>
                <a:cs typeface="Times New Roman" panose="02020603050405020304" pitchFamily="18" charset="0"/>
              </a:rPr>
              <a:t>/how-to-create-a-sharing-economy-app-and-biz-model/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err="1">
                <a:solidFill>
                  <a:srgbClr val="000000"/>
                </a:solidFill>
                <a:effectLst/>
                <a:ea typeface="Times New Roman" panose="02020603050405020304" pitchFamily="18" charset="0"/>
                <a:cs typeface="Times New Roman" panose="02020603050405020304" pitchFamily="18" charset="0"/>
              </a:rPr>
              <a:t>Istobinskaya</a:t>
            </a:r>
            <a:r>
              <a:rPr lang="en-GB" sz="600" kern="1200" dirty="0">
                <a:solidFill>
                  <a:srgbClr val="000000"/>
                </a:solidFill>
                <a:effectLst/>
                <a:ea typeface="Times New Roman" panose="02020603050405020304" pitchFamily="18" charset="0"/>
                <a:cs typeface="Times New Roman" panose="02020603050405020304" pitchFamily="18" charset="0"/>
              </a:rPr>
              <a:t>, I. (2022, October 6). How to build a website like airbnb: Tips, features, costs. </a:t>
            </a:r>
            <a:r>
              <a:rPr lang="en-GB" sz="600" kern="1200" dirty="0" err="1">
                <a:solidFill>
                  <a:srgbClr val="000000"/>
                </a:solidFill>
                <a:effectLst/>
                <a:ea typeface="Times New Roman" panose="02020603050405020304" pitchFamily="18" charset="0"/>
                <a:cs typeface="Times New Roman" panose="02020603050405020304" pitchFamily="18" charset="0"/>
              </a:rPr>
              <a:t>Sloboda</a:t>
            </a:r>
            <a:r>
              <a:rPr lang="en-GB" sz="600" kern="1200" dirty="0">
                <a:solidFill>
                  <a:srgbClr val="000000"/>
                </a:solidFill>
                <a:effectLst/>
                <a:ea typeface="Times New Roman" panose="02020603050405020304" pitchFamily="18" charset="0"/>
                <a:cs typeface="Times New Roman" panose="02020603050405020304" pitchFamily="18" charset="0"/>
              </a:rPr>
              <a:t> studio. Retrieved December 3,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sloboda-studio.com</a:t>
            </a:r>
            <a:r>
              <a:rPr lang="en-GB" sz="600" kern="1200" dirty="0">
                <a:solidFill>
                  <a:srgbClr val="000000"/>
                </a:solidFill>
                <a:effectLst/>
                <a:ea typeface="Times New Roman" panose="02020603050405020304" pitchFamily="18" charset="0"/>
                <a:cs typeface="Times New Roman" panose="02020603050405020304" pitchFamily="18" charset="0"/>
              </a:rPr>
              <a:t>/blog/how-to-build-website-like-airbnb/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Kelsey, K. (2019, July 31). Airbnb competitors, should you use them? - </a:t>
            </a:r>
            <a:r>
              <a:rPr lang="en-GB" sz="600" kern="1200" dirty="0" err="1">
                <a:solidFill>
                  <a:srgbClr val="000000"/>
                </a:solidFill>
                <a:effectLst/>
                <a:ea typeface="Times New Roman" panose="02020603050405020304" pitchFamily="18" charset="0"/>
                <a:cs typeface="Times New Roman" panose="02020603050405020304" pitchFamily="18" charset="0"/>
              </a:rPr>
              <a:t>airhost</a:t>
            </a:r>
            <a:r>
              <a:rPr lang="en-GB" sz="600" kern="1200" dirty="0">
                <a:solidFill>
                  <a:srgbClr val="000000"/>
                </a:solidFill>
                <a:effectLst/>
                <a:ea typeface="Times New Roman" panose="02020603050405020304" pitchFamily="18" charset="0"/>
                <a:cs typeface="Times New Roman" panose="02020603050405020304" pitchFamily="18" charset="0"/>
              </a:rPr>
              <a:t> academy. AirHost Academy - The Airbnb Host Blog for Tips and Secrets. Retrieved December 3,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airhostacademy.com</a:t>
            </a:r>
            <a:r>
              <a:rPr lang="en-GB" sz="600" kern="1200" dirty="0">
                <a:solidFill>
                  <a:srgbClr val="000000"/>
                </a:solidFill>
                <a:effectLst/>
                <a:ea typeface="Times New Roman" panose="02020603050405020304" pitchFamily="18" charset="0"/>
                <a:cs typeface="Times New Roman" panose="02020603050405020304" pitchFamily="18" charset="0"/>
              </a:rPr>
              <a:t>/airbnb-competitors/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3A3A3A"/>
                </a:solidFill>
                <a:effectLst/>
                <a:ea typeface="Times New Roman" panose="02020603050405020304" pitchFamily="18" charset="0"/>
                <a:cs typeface="Times New Roman" panose="02020603050405020304" pitchFamily="18" charset="0"/>
              </a:rPr>
              <a:t>Kim, &amp; Mauborgne, R. (1999). Creating new market space. Harvard Business Review, 77(1), 83–93.</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Lahey</a:t>
            </a:r>
            <a:r>
              <a:rPr lang="en-GB" sz="600" kern="1200" dirty="0">
                <a:solidFill>
                  <a:srgbClr val="000000"/>
                </a:solidFill>
                <a:effectLst/>
                <a:ea typeface="Times New Roman" panose="02020603050405020304" pitchFamily="18" charset="0"/>
                <a:cs typeface="Times New Roman" panose="02020603050405020304" pitchFamily="18" charset="0"/>
              </a:rPr>
              <a:t>, S. (2021, September 21). Customer service in the Sharing Economy: A Delicate Balance. </a:t>
            </a:r>
            <a:r>
              <a:rPr lang="en-GB" sz="600" kern="1200" dirty="0" err="1">
                <a:solidFill>
                  <a:srgbClr val="000000"/>
                </a:solidFill>
                <a:effectLst/>
                <a:ea typeface="Times New Roman" panose="02020603050405020304" pitchFamily="18" charset="0"/>
                <a:cs typeface="Times New Roman" panose="02020603050405020304" pitchFamily="18" charset="0"/>
              </a:rPr>
              <a:t>Zendesk</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6"/>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6"/>
              </a:rPr>
              <a:t>www.zendesk.co.uk</a:t>
            </a:r>
            <a:r>
              <a:rPr lang="en-GB" sz="600" u="sng" kern="1200" dirty="0">
                <a:solidFill>
                  <a:srgbClr val="000000"/>
                </a:solidFill>
                <a:effectLst/>
                <a:ea typeface="Times New Roman" panose="02020603050405020304" pitchFamily="18" charset="0"/>
                <a:cs typeface="Times New Roman" panose="02020603050405020304" pitchFamily="18" charset="0"/>
                <a:hlinkClick r:id="rId6"/>
              </a:rPr>
              <a:t>/blog/customer-service-in-the-sharing-economy/#</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6"/>
              </a:rPr>
              <a:t>georedirect</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Lodgify</a:t>
            </a:r>
            <a:r>
              <a:rPr lang="en-GB" sz="600" kern="1200" dirty="0">
                <a:solidFill>
                  <a:srgbClr val="000000"/>
                </a:solidFill>
                <a:effectLst/>
                <a:ea typeface="Times New Roman" panose="02020603050405020304" pitchFamily="18" charset="0"/>
                <a:cs typeface="Times New Roman" panose="02020603050405020304" pitchFamily="18" charset="0"/>
              </a:rPr>
              <a:t>. (2022, October 19). Top airbnb competitors and what sets them apart. </a:t>
            </a:r>
            <a:r>
              <a:rPr lang="en-GB" sz="600" kern="1200" dirty="0" err="1">
                <a:solidFill>
                  <a:srgbClr val="000000"/>
                </a:solidFill>
                <a:effectLst/>
                <a:ea typeface="Times New Roman" panose="02020603050405020304" pitchFamily="18" charset="0"/>
                <a:cs typeface="Times New Roman" panose="02020603050405020304" pitchFamily="18" charset="0"/>
              </a:rPr>
              <a:t>Lodgify</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3,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7"/>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7"/>
              </a:rPr>
              <a:t>www.lodgify.com</a:t>
            </a:r>
            <a:r>
              <a:rPr lang="en-GB" sz="600" u="sng" kern="1200" dirty="0">
                <a:solidFill>
                  <a:srgbClr val="000000"/>
                </a:solidFill>
                <a:effectLst/>
                <a:ea typeface="Times New Roman" panose="02020603050405020304" pitchFamily="18" charset="0"/>
                <a:cs typeface="Times New Roman" panose="02020603050405020304" pitchFamily="18" charset="0"/>
                <a:hlinkClick r:id="rId7"/>
              </a:rPr>
              <a:t>/guides/airbnb-competitors/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Microsoft. (2022, October 21). Every business is a Digital Business Today. CEE Multi-Country News Center. Retrieved November 30, 2022, from https://news.microsoft.com/</a:t>
            </a:r>
            <a:r>
              <a:rPr lang="en-GB" sz="600" kern="1200" dirty="0" err="1">
                <a:solidFill>
                  <a:srgbClr val="000000"/>
                </a:solidFill>
                <a:effectLst/>
                <a:ea typeface="Times New Roman" panose="02020603050405020304" pitchFamily="18" charset="0"/>
                <a:cs typeface="Times New Roman" panose="02020603050405020304" pitchFamily="18" charset="0"/>
              </a:rPr>
              <a:t>en-cee</a:t>
            </a:r>
            <a:r>
              <a:rPr lang="en-GB" sz="600" kern="1200" dirty="0">
                <a:solidFill>
                  <a:srgbClr val="000000"/>
                </a:solidFill>
                <a:effectLst/>
                <a:ea typeface="Times New Roman" panose="02020603050405020304" pitchFamily="18" charset="0"/>
                <a:cs typeface="Times New Roman" panose="02020603050405020304" pitchFamily="18" charset="0"/>
              </a:rPr>
              <a:t>/2022/06/20/every-business-is-a-digital-business-today/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Pereira, D. (2022, March 19). Multisided platform business model. Business Model Analyst. Retrieved December 2,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businessmodelanalyst.com</a:t>
            </a:r>
            <a:r>
              <a:rPr lang="en-GB" sz="600" kern="1200" dirty="0">
                <a:solidFill>
                  <a:srgbClr val="000000"/>
                </a:solidFill>
                <a:effectLst/>
                <a:ea typeface="Times New Roman" panose="02020603050405020304" pitchFamily="18" charset="0"/>
                <a:cs typeface="Times New Roman" panose="02020603050405020304" pitchFamily="18" charset="0"/>
              </a:rPr>
              <a:t>/multisided-platform-business-model/?v=</a:t>
            </a:r>
            <a:r>
              <a:rPr lang="en-GB" sz="600" kern="1200" dirty="0" err="1">
                <a:solidFill>
                  <a:srgbClr val="000000"/>
                </a:solidFill>
                <a:effectLst/>
                <a:ea typeface="Times New Roman" panose="02020603050405020304" pitchFamily="18" charset="0"/>
                <a:cs typeface="Times New Roman" panose="02020603050405020304" pitchFamily="18" charset="0"/>
              </a:rPr>
              <a:t>dd65ef9a5579</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Pouri</a:t>
            </a:r>
            <a:r>
              <a:rPr lang="en-GB" sz="600" kern="1200" dirty="0">
                <a:solidFill>
                  <a:srgbClr val="000000"/>
                </a:solidFill>
                <a:effectLst/>
                <a:ea typeface="Times New Roman" panose="02020603050405020304" pitchFamily="18" charset="0"/>
                <a:cs typeface="Times New Roman" panose="02020603050405020304" pitchFamily="18" charset="0"/>
              </a:rPr>
              <a:t>, M. J., &amp; </a:t>
            </a:r>
            <a:r>
              <a:rPr lang="en-GB" sz="600" kern="1200" dirty="0" err="1">
                <a:solidFill>
                  <a:srgbClr val="000000"/>
                </a:solidFill>
                <a:effectLst/>
                <a:ea typeface="Times New Roman" panose="02020603050405020304" pitchFamily="18" charset="0"/>
                <a:cs typeface="Times New Roman" panose="02020603050405020304" pitchFamily="18" charset="0"/>
              </a:rPr>
              <a:t>Hilty</a:t>
            </a:r>
            <a:r>
              <a:rPr lang="en-GB" sz="600" kern="1200" dirty="0">
                <a:solidFill>
                  <a:srgbClr val="000000"/>
                </a:solidFill>
                <a:effectLst/>
                <a:ea typeface="Times New Roman" panose="02020603050405020304" pitchFamily="18" charset="0"/>
                <a:cs typeface="Times New Roman" panose="02020603050405020304" pitchFamily="18" charset="0"/>
              </a:rPr>
              <a:t>, L. M. (2021). The Digital Sharing Economy: A confluence of technical and Social Sharing. Environmental Innovation and Societal Transitions, 38, 127–139. https://</a:t>
            </a:r>
            <a:r>
              <a:rPr lang="en-GB" sz="600" kern="1200" dirty="0" err="1">
                <a:solidFill>
                  <a:srgbClr val="000000"/>
                </a:solidFill>
                <a:effectLst/>
                <a:ea typeface="Times New Roman" panose="02020603050405020304" pitchFamily="18" charset="0"/>
                <a:cs typeface="Times New Roman" panose="02020603050405020304" pitchFamily="18" charset="0"/>
              </a:rPr>
              <a:t>doi.org</a:t>
            </a:r>
            <a:r>
              <a:rPr lang="en-GB" sz="600" kern="1200" dirty="0">
                <a:solidFill>
                  <a:srgbClr val="000000"/>
                </a:solidFill>
                <a:effectLst/>
                <a:ea typeface="Times New Roman" panose="02020603050405020304" pitchFamily="18" charset="0"/>
                <a:cs typeface="Times New Roman" panose="02020603050405020304" pitchFamily="18" charset="0"/>
              </a:rPr>
              <a:t>/10.1016/</a:t>
            </a:r>
            <a:r>
              <a:rPr lang="en-GB" sz="600" kern="1200" dirty="0" err="1">
                <a:solidFill>
                  <a:srgbClr val="000000"/>
                </a:solidFill>
                <a:effectLst/>
                <a:ea typeface="Times New Roman" panose="02020603050405020304" pitchFamily="18" charset="0"/>
                <a:cs typeface="Times New Roman" panose="02020603050405020304" pitchFamily="18" charset="0"/>
              </a:rPr>
              <a:t>j.eist.2020.12.003</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Reinhold, S.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3 – Airbnb’s Business Model,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a:t>
            </a:r>
            <a:r>
              <a:rPr lang="en-GB" sz="600" kern="1200" dirty="0" err="1">
                <a:solidFill>
                  <a:srgbClr val="000000"/>
                </a:solidFill>
                <a:effectLst/>
                <a:ea typeface="Times New Roman" panose="02020603050405020304" pitchFamily="18" charset="0"/>
                <a:cs typeface="Times New Roman" panose="02020603050405020304" pitchFamily="18" charset="0"/>
              </a:rPr>
              <a:t>Goodfellow</a:t>
            </a:r>
            <a:r>
              <a:rPr lang="en-GB" sz="600" kern="1200" dirty="0">
                <a:solidFill>
                  <a:srgbClr val="000000"/>
                </a:solidFill>
                <a:effectLst/>
                <a:ea typeface="Times New Roman" panose="02020603050405020304" pitchFamily="18" charset="0"/>
                <a:cs typeface="Times New Roman" panose="02020603050405020304" pitchFamily="18" charset="0"/>
              </a:rPr>
              <a:t> Publishers, pp. 27–38</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err="1">
                <a:solidFill>
                  <a:srgbClr val="000000"/>
                </a:solidFill>
                <a:effectLst/>
                <a:ea typeface="Times New Roman" panose="02020603050405020304" pitchFamily="18" charset="0"/>
                <a:cs typeface="Times New Roman" panose="02020603050405020304" pitchFamily="18" charset="0"/>
              </a:rPr>
              <a:t>Rosencrance</a:t>
            </a:r>
            <a:r>
              <a:rPr lang="en-GB" sz="600" kern="1200" dirty="0">
                <a:solidFill>
                  <a:srgbClr val="000000"/>
                </a:solidFill>
                <a:effectLst/>
                <a:ea typeface="Times New Roman" panose="02020603050405020304" pitchFamily="18" charset="0"/>
                <a:cs typeface="Times New Roman" panose="02020603050405020304" pitchFamily="18" charset="0"/>
              </a:rPr>
              <a:t>, L. (2022, November 17). What is peer-to-peer (P2P)?: Definition from TechTarget. Networking.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rPr>
              <a:t>https://</a:t>
            </a:r>
            <a:r>
              <a:rPr lang="en-GB" sz="600" u="sng" kern="1200" dirty="0" err="1">
                <a:solidFill>
                  <a:srgbClr val="0563C1"/>
                </a:solidFill>
                <a:effectLst/>
                <a:ea typeface="Times New Roman" panose="02020603050405020304" pitchFamily="18" charset="0"/>
                <a:cs typeface="Times New Roman" panose="02020603050405020304" pitchFamily="18" charset="0"/>
              </a:rPr>
              <a:t>www.techtarget.com</a:t>
            </a:r>
            <a:r>
              <a:rPr lang="en-GB" sz="600" u="sng" kern="1200" dirty="0">
                <a:solidFill>
                  <a:srgbClr val="0563C1"/>
                </a:solidFill>
                <a:effectLst/>
                <a:ea typeface="Times New Roman" panose="02020603050405020304" pitchFamily="18" charset="0"/>
                <a:cs typeface="Times New Roman" panose="02020603050405020304" pitchFamily="18" charset="0"/>
              </a:rPr>
              <a:t>/</a:t>
            </a:r>
            <a:r>
              <a:rPr lang="en-GB" sz="600" u="sng" kern="1200" dirty="0" err="1">
                <a:solidFill>
                  <a:srgbClr val="0563C1"/>
                </a:solidFill>
                <a:effectLst/>
                <a:ea typeface="Times New Roman" panose="02020603050405020304" pitchFamily="18" charset="0"/>
                <a:cs typeface="Times New Roman" panose="02020603050405020304" pitchFamily="18" charset="0"/>
              </a:rPr>
              <a:t>searchnetworking</a:t>
            </a:r>
            <a:r>
              <a:rPr lang="en-GB" sz="600" u="sng" kern="1200" dirty="0">
                <a:solidFill>
                  <a:srgbClr val="0563C1"/>
                </a:solidFill>
                <a:effectLst/>
                <a:ea typeface="Times New Roman" panose="02020603050405020304" pitchFamily="18" charset="0"/>
                <a:cs typeface="Times New Roman" panose="02020603050405020304" pitchFamily="18" charset="0"/>
              </a:rPr>
              <a:t>/definition/peer-to-peer</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Santander (2022) The Collaborative Economy: What is it and how does it help us?, Santander Corporate Website. Santander Bank. Available at: https://</a:t>
            </a:r>
            <a:r>
              <a:rPr lang="en-GB" sz="600" kern="1200" dirty="0" err="1">
                <a:solidFill>
                  <a:srgbClr val="000000"/>
                </a:solidFill>
                <a:effectLst/>
                <a:ea typeface="Times New Roman" panose="02020603050405020304" pitchFamily="18" charset="0"/>
                <a:cs typeface="Times New Roman" panose="02020603050405020304" pitchFamily="18" charset="0"/>
              </a:rPr>
              <a:t>www.santander.com</a:t>
            </a:r>
            <a:r>
              <a:rPr lang="en-GB" sz="600" kern="1200" dirty="0">
                <a:solidFill>
                  <a:srgbClr val="000000"/>
                </a:solidFill>
                <a:effectLst/>
                <a:ea typeface="Times New Roman" panose="02020603050405020304" pitchFamily="18" charset="0"/>
                <a:cs typeface="Times New Roman" panose="02020603050405020304" pitchFamily="18" charset="0"/>
              </a:rPr>
              <a:t>/en/stories/the-collaborative-economy-what-is-it-and-how-does-it-help-us (Accessed: December 7, 2022).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Simplilearn</a:t>
            </a:r>
            <a:r>
              <a:rPr lang="en-GB" sz="600" kern="1200" dirty="0">
                <a:solidFill>
                  <a:srgbClr val="000000"/>
                </a:solidFill>
                <a:effectLst/>
                <a:ea typeface="Times New Roman" panose="02020603050405020304" pitchFamily="18" charset="0"/>
                <a:cs typeface="Times New Roman" panose="02020603050405020304" pitchFamily="18" charset="0"/>
              </a:rPr>
              <a:t>. (2022, November 15). What is Digital Business: Overview, concepts, and how to build one. </a:t>
            </a:r>
            <a:r>
              <a:rPr lang="en-GB" sz="600" kern="1200" dirty="0" err="1">
                <a:solidFill>
                  <a:srgbClr val="000000"/>
                </a:solidFill>
                <a:effectLst/>
                <a:ea typeface="Times New Roman" panose="02020603050405020304" pitchFamily="18" charset="0"/>
                <a:cs typeface="Times New Roman" panose="02020603050405020304" pitchFamily="18" charset="0"/>
              </a:rPr>
              <a:t>Simplilearn.com</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5,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www.simplilearn.com</a:t>
            </a:r>
            <a:r>
              <a:rPr lang="en-GB" sz="600" kern="1200" dirty="0">
                <a:solidFill>
                  <a:srgbClr val="000000"/>
                </a:solidFill>
                <a:effectLst/>
                <a:ea typeface="Times New Roman" panose="02020603050405020304" pitchFamily="18" charset="0"/>
                <a:cs typeface="Times New Roman" panose="02020603050405020304" pitchFamily="18" charset="0"/>
              </a:rPr>
              <a:t>/digital-business-article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Sridharan, M., About the Author: </a:t>
            </a:r>
            <a:r>
              <a:rPr lang="en-GB" sz="600" kern="1200" dirty="0" err="1">
                <a:solidFill>
                  <a:srgbClr val="000000"/>
                </a:solidFill>
                <a:effectLst/>
                <a:ea typeface="Times New Roman" panose="02020603050405020304" pitchFamily="18" charset="0"/>
                <a:cs typeface="Times New Roman" panose="02020603050405020304" pitchFamily="18" charset="0"/>
              </a:rPr>
              <a:t>Mithun</a:t>
            </a:r>
            <a:r>
              <a:rPr lang="en-GB" sz="600" kern="1200" dirty="0">
                <a:solidFill>
                  <a:srgbClr val="000000"/>
                </a:solidFill>
                <a:effectLst/>
                <a:ea typeface="Times New Roman" panose="02020603050405020304" pitchFamily="18" charset="0"/>
                <a:cs typeface="Times New Roman" panose="02020603050405020304" pitchFamily="18" charset="0"/>
              </a:rPr>
              <a:t> Sridharan I am </a:t>
            </a:r>
            <a:r>
              <a:rPr lang="en-GB" sz="600" kern="1200" dirty="0" err="1">
                <a:solidFill>
                  <a:srgbClr val="000000"/>
                </a:solidFill>
                <a:effectLst/>
                <a:ea typeface="Times New Roman" panose="02020603050405020304" pitchFamily="18" charset="0"/>
                <a:cs typeface="Times New Roman" panose="02020603050405020304" pitchFamily="18" charset="0"/>
              </a:rPr>
              <a:t>Mithun</a:t>
            </a:r>
            <a:r>
              <a:rPr lang="en-GB" sz="600" kern="1200" dirty="0">
                <a:solidFill>
                  <a:srgbClr val="000000"/>
                </a:solidFill>
                <a:effectLst/>
                <a:ea typeface="Times New Roman" panose="02020603050405020304" pitchFamily="18" charset="0"/>
                <a:cs typeface="Times New Roman" panose="02020603050405020304" pitchFamily="18" charset="0"/>
              </a:rPr>
              <a:t> Sridharan, &amp; Sridharan, I. am M. (2022, July 6). Airbnb business model. Think Insights. Retrieved December 5, 2022, from https://thinkinsights.net/digital/airbnb-business-model/ </a:t>
            </a:r>
          </a:p>
          <a:p>
            <a:pPr fontAlgn="base"/>
            <a:r>
              <a:rPr lang="en-GB" sz="600" dirty="0">
                <a:effectLst/>
              </a:rPr>
              <a:t>Tapscott, D., Lowy, A., &amp; </a:t>
            </a:r>
            <a:r>
              <a:rPr lang="en-GB" sz="600" dirty="0" err="1">
                <a:effectLst/>
              </a:rPr>
              <a:t>Ticoll</a:t>
            </a:r>
            <a:r>
              <a:rPr lang="en-GB" sz="600" dirty="0">
                <a:effectLst/>
              </a:rPr>
              <a:t>, D. (2000). </a:t>
            </a:r>
            <a:r>
              <a:rPr lang="en-GB" sz="600" i="1" dirty="0">
                <a:effectLst/>
              </a:rPr>
              <a:t>Digital Capital: Harnessing the power of business webs</a:t>
            </a:r>
            <a:r>
              <a:rPr lang="en-GB" sz="600" dirty="0">
                <a:effectLst/>
              </a:rPr>
              <a:t>. Harvard Business School Press.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3A3A3A"/>
                </a:solidFill>
                <a:effectLst/>
                <a:ea typeface="Times New Roman" panose="02020603050405020304" pitchFamily="18" charset="0"/>
                <a:cs typeface="Times New Roman" panose="02020603050405020304" pitchFamily="18" charset="0"/>
              </a:rPr>
              <a:t>Teece</a:t>
            </a:r>
            <a:r>
              <a:rPr lang="en-GB" sz="600" kern="1200" dirty="0">
                <a:solidFill>
                  <a:srgbClr val="3A3A3A"/>
                </a:solidFill>
                <a:effectLst/>
                <a:ea typeface="Times New Roman" panose="02020603050405020304" pitchFamily="18" charset="0"/>
                <a:cs typeface="Times New Roman" panose="02020603050405020304" pitchFamily="18" charset="0"/>
              </a:rPr>
              <a:t>. (2010). Business Models, Business Strategy and Innovation. Long Range Planning, 43(2), 172–194. </a:t>
            </a:r>
            <a:r>
              <a:rPr lang="en-GB" sz="600" u="sng" kern="1200" dirty="0">
                <a:solidFill>
                  <a:srgbClr val="3A3A3A"/>
                </a:solidFill>
                <a:effectLst/>
                <a:ea typeface="Times New Roman" panose="02020603050405020304" pitchFamily="18" charset="0"/>
                <a:cs typeface="Times New Roman" panose="02020603050405020304" pitchFamily="18" charset="0"/>
                <a:hlinkClick r:id="rId8"/>
              </a:rPr>
              <a:t>https://doi.org/10.1016/j.lrp.2009.07.003</a:t>
            </a:r>
            <a:endParaRPr lang="en-GB" sz="600" u="sng" kern="1200" dirty="0">
              <a:solidFill>
                <a:srgbClr val="3A3A3A"/>
              </a:solidFill>
              <a:effectLst/>
              <a:ea typeface="Times New Roman" panose="02020603050405020304" pitchFamily="18" charset="0"/>
              <a:cs typeface="Times New Roman" panose="02020603050405020304" pitchFamily="18" charset="0"/>
            </a:endParaRPr>
          </a:p>
          <a:p>
            <a:r>
              <a:rPr lang="en-GB" sz="600" dirty="0" err="1">
                <a:effectLst/>
              </a:rPr>
              <a:t>Timmers</a:t>
            </a:r>
            <a:r>
              <a:rPr lang="en-GB" sz="600" dirty="0">
                <a:effectLst/>
              </a:rPr>
              <a:t>, P. (1999). </a:t>
            </a:r>
            <a:r>
              <a:rPr lang="en-GB" sz="600" i="1" dirty="0">
                <a:effectLst/>
              </a:rPr>
              <a:t>Electronic commerce: Strategies and models for business-to-business trading</a:t>
            </a:r>
            <a:r>
              <a:rPr lang="en-GB" sz="600" dirty="0">
                <a:effectLst/>
              </a:rPr>
              <a:t>. Wiley.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222222"/>
                </a:solidFill>
                <a:effectLst/>
                <a:ea typeface="Times New Roman" panose="02020603050405020304" pitchFamily="18" charset="0"/>
                <a:cs typeface="Times New Roman" panose="02020603050405020304" pitchFamily="18" charset="0"/>
              </a:rPr>
              <a:t>Thoben</a:t>
            </a:r>
            <a:r>
              <a:rPr lang="en-GB" sz="600" kern="1200" dirty="0">
                <a:solidFill>
                  <a:srgbClr val="222222"/>
                </a:solidFill>
                <a:effectLst/>
                <a:ea typeface="Times New Roman" panose="02020603050405020304" pitchFamily="18" charset="0"/>
                <a:cs typeface="Times New Roman" panose="02020603050405020304" pitchFamily="18" charset="0"/>
              </a:rPr>
              <a:t>, K. D., </a:t>
            </a:r>
            <a:r>
              <a:rPr lang="en-GB" sz="600" kern="1200" dirty="0" err="1">
                <a:solidFill>
                  <a:srgbClr val="222222"/>
                </a:solidFill>
                <a:effectLst/>
                <a:ea typeface="Times New Roman" panose="02020603050405020304" pitchFamily="18" charset="0"/>
                <a:cs typeface="Times New Roman" panose="02020603050405020304" pitchFamily="18" charset="0"/>
              </a:rPr>
              <a:t>Kirisci</a:t>
            </a:r>
            <a:r>
              <a:rPr lang="en-GB" sz="600" kern="1200" dirty="0">
                <a:solidFill>
                  <a:srgbClr val="222222"/>
                </a:solidFill>
                <a:effectLst/>
                <a:ea typeface="Times New Roman" panose="02020603050405020304" pitchFamily="18" charset="0"/>
                <a:cs typeface="Times New Roman" panose="02020603050405020304" pitchFamily="18" charset="0"/>
              </a:rPr>
              <a:t>, P., </a:t>
            </a:r>
            <a:r>
              <a:rPr lang="en-GB" sz="600" kern="1200" dirty="0" err="1">
                <a:solidFill>
                  <a:srgbClr val="222222"/>
                </a:solidFill>
                <a:effectLst/>
                <a:ea typeface="Times New Roman" panose="02020603050405020304" pitchFamily="18" charset="0"/>
                <a:cs typeface="Times New Roman" panose="02020603050405020304" pitchFamily="18" charset="0"/>
              </a:rPr>
              <a:t>Kicin</a:t>
            </a:r>
            <a:r>
              <a:rPr lang="en-GB" sz="600" kern="1200" dirty="0">
                <a:solidFill>
                  <a:srgbClr val="222222"/>
                </a:solidFill>
                <a:effectLst/>
                <a:ea typeface="Times New Roman" panose="02020603050405020304" pitchFamily="18" charset="0"/>
                <a:cs typeface="Times New Roman" panose="02020603050405020304" pitchFamily="18" charset="0"/>
              </a:rPr>
              <a:t>, S., </a:t>
            </a:r>
            <a:r>
              <a:rPr lang="en-GB" sz="600" kern="1200" dirty="0" err="1">
                <a:solidFill>
                  <a:srgbClr val="222222"/>
                </a:solidFill>
                <a:effectLst/>
                <a:ea typeface="Times New Roman" panose="02020603050405020304" pitchFamily="18" charset="0"/>
                <a:cs typeface="Times New Roman" panose="02020603050405020304" pitchFamily="18" charset="0"/>
              </a:rPr>
              <a:t>Eschenbächer</a:t>
            </a:r>
            <a:r>
              <a:rPr lang="en-GB" sz="600" kern="1200" dirty="0">
                <a:solidFill>
                  <a:srgbClr val="222222"/>
                </a:solidFill>
                <a:effectLst/>
                <a:ea typeface="Times New Roman" panose="02020603050405020304" pitchFamily="18" charset="0"/>
                <a:cs typeface="Times New Roman" panose="02020603050405020304" pitchFamily="18" charset="0"/>
              </a:rPr>
              <a:t>, J., &amp; Higgins, P. (2002). Holistic approach for structuring the various facets of e-business in enterprise networks. In Proceedings of the 8th International Conference on Concurrent Enterprising. Rome.</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Tucci</a:t>
            </a:r>
            <a:r>
              <a:rPr lang="en-GB" sz="600" kern="1200" dirty="0">
                <a:solidFill>
                  <a:srgbClr val="000000"/>
                </a:solidFill>
                <a:effectLst/>
                <a:ea typeface="Times New Roman" panose="02020603050405020304" pitchFamily="18" charset="0"/>
                <a:cs typeface="Times New Roman" panose="02020603050405020304" pitchFamily="18" charset="0"/>
              </a:rPr>
              <a:t>, L. (2019, July 31). What is Digital Disruption? definition from </a:t>
            </a:r>
            <a:r>
              <a:rPr lang="en-GB" sz="600" kern="1200" dirty="0" err="1">
                <a:solidFill>
                  <a:srgbClr val="000000"/>
                </a:solidFill>
                <a:effectLst/>
                <a:ea typeface="Times New Roman" panose="02020603050405020304" pitchFamily="18" charset="0"/>
                <a:cs typeface="Times New Roman" panose="02020603050405020304" pitchFamily="18" charset="0"/>
              </a:rPr>
              <a:t>whatis.com</a:t>
            </a:r>
            <a:r>
              <a:rPr lang="en-GB" sz="600" kern="1200" dirty="0">
                <a:solidFill>
                  <a:srgbClr val="000000"/>
                </a:solidFill>
                <a:effectLst/>
                <a:ea typeface="Times New Roman" panose="02020603050405020304" pitchFamily="18" charset="0"/>
                <a:cs typeface="Times New Roman" panose="02020603050405020304" pitchFamily="18" charset="0"/>
              </a:rPr>
              <a:t>. CIO. Retrieved December 8,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9"/>
              </a:rPr>
              <a:t>www.techtarget.com</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9"/>
              </a:rPr>
              <a:t>searchcio</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/definition/digital-disruption</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Verdict. (2022, October 3). Sharing economy: Technology trends. Verdict. Retrieved December 6,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10"/>
              </a:rPr>
              <a:t>https://www.verdict.co.uk/sharing-economy-technology-trends/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Wagner, N., &amp; </a:t>
            </a:r>
            <a:r>
              <a:rPr lang="en-GB" sz="600" kern="1200" dirty="0" err="1">
                <a:solidFill>
                  <a:srgbClr val="000000"/>
                </a:solidFill>
                <a:effectLst/>
                <a:ea typeface="Times New Roman" panose="02020603050405020304" pitchFamily="18" charset="0"/>
                <a:cs typeface="Times New Roman" panose="02020603050405020304" pitchFamily="18" charset="0"/>
              </a:rPr>
              <a:t>Strulak-Wójcikiewicz</a:t>
            </a:r>
            <a:r>
              <a:rPr lang="en-GB" sz="600" kern="1200" dirty="0">
                <a:solidFill>
                  <a:srgbClr val="000000"/>
                </a:solidFill>
                <a:effectLst/>
                <a:ea typeface="Times New Roman" panose="02020603050405020304" pitchFamily="18" charset="0"/>
                <a:cs typeface="Times New Roman" panose="02020603050405020304" pitchFamily="18" charset="0"/>
              </a:rPr>
              <a:t>, R. (2020). Concerns about the technology used by collaborative platforms - a challenge for managers. </a:t>
            </a:r>
            <a:r>
              <a:rPr lang="en-GB" sz="600" kern="1200" dirty="0" err="1">
                <a:solidFill>
                  <a:srgbClr val="000000"/>
                </a:solidFill>
                <a:effectLst/>
                <a:ea typeface="Times New Roman" panose="02020603050405020304" pitchFamily="18" charset="0"/>
                <a:cs typeface="Times New Roman" panose="02020603050405020304" pitchFamily="18" charset="0"/>
              </a:rPr>
              <a:t>Procedia</a:t>
            </a:r>
            <a:r>
              <a:rPr lang="en-GB" sz="600" kern="1200" dirty="0">
                <a:solidFill>
                  <a:srgbClr val="000000"/>
                </a:solidFill>
                <a:effectLst/>
                <a:ea typeface="Times New Roman" panose="02020603050405020304" pitchFamily="18" charset="0"/>
                <a:cs typeface="Times New Roman" panose="02020603050405020304" pitchFamily="18" charset="0"/>
              </a:rPr>
              <a:t> Computer Science, 176, 2536–2545. https://doi.org/10.1016/j.procs.2020.09.319 </a:t>
            </a:r>
          </a:p>
          <a:p>
            <a:pPr lvl="0"/>
            <a:endParaRPr lang="en-GB" sz="500" dirty="0">
              <a:effectLst/>
              <a:ea typeface="Times New Roman" panose="02020603050405020304" pitchFamily="18" charset="0"/>
              <a:cs typeface="Times New Roman" panose="02020603050405020304" pitchFamily="18" charset="0"/>
            </a:endParaRPr>
          </a:p>
          <a:p>
            <a:endParaRPr lang="en-US" sz="600" dirty="0"/>
          </a:p>
        </p:txBody>
      </p:sp>
    </p:spTree>
    <p:extLst>
      <p:ext uri="{BB962C8B-B14F-4D97-AF65-F5344CB8AC3E}">
        <p14:creationId xmlns:p14="http://schemas.microsoft.com/office/powerpoint/2010/main" val="2224416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7060</TotalTime>
  <Words>5126</Words>
  <Application>Microsoft Office PowerPoint</Application>
  <PresentationFormat>Widescreen</PresentationFormat>
  <Paragraphs>174</Paragraphs>
  <Slides>13</Slides>
  <Notes>13</Notes>
  <HiddenSlides>0</HiddenSlides>
  <MMClips>12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Calibri</vt:lpstr>
      <vt:lpstr>Calibri Light</vt:lpstr>
      <vt:lpstr>inherit</vt:lpstr>
      <vt:lpstr>SantanderMicroText-Regular</vt:lpstr>
      <vt:lpstr>Segoe UI</vt:lpstr>
      <vt:lpstr>SourceSansPro</vt:lpstr>
      <vt:lpstr>Tw Cen MT</vt:lpstr>
      <vt:lpstr>-webkit-standard</vt:lpstr>
      <vt:lpstr>Office Theme</vt:lpstr>
      <vt:lpstr>Peer to Peer Accommodation with Relevance To Digital Business </vt:lpstr>
      <vt:lpstr>PowerPoint Presentation</vt:lpstr>
      <vt:lpstr>Chapter 3 - Airbnb’s Business Model</vt:lpstr>
      <vt:lpstr>Business Models</vt:lpstr>
      <vt:lpstr>Value</vt:lpstr>
      <vt:lpstr>Chapter 6 - Airbnb and its Competitors</vt:lpstr>
      <vt:lpstr>Perspectives</vt:lpstr>
      <vt:lpstr>Sharing Economy </vt:lpstr>
      <vt:lpstr>Chapter 15 – Types of Network Members </vt:lpstr>
      <vt:lpstr>Digital Disruption</vt:lpstr>
      <vt:lpstr>Collaborative Consumption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Peer to Peer Accomodation with Relevance To Digital Business</dc:title>
  <dc:creator>Billy Clarke (2004276)</dc:creator>
  <cp:lastModifiedBy>Billy</cp:lastModifiedBy>
  <cp:revision>22</cp:revision>
  <dcterms:created xsi:type="dcterms:W3CDTF">2022-11-29T22:44:03Z</dcterms:created>
  <dcterms:modified xsi:type="dcterms:W3CDTF">2022-12-14T18:19:16Z</dcterms:modified>
</cp:coreProperties>
</file>