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32"/>
  </p:notesMasterIdLst>
  <p:sldIdLst>
    <p:sldId id="256" r:id="rId2"/>
    <p:sldId id="264" r:id="rId3"/>
    <p:sldId id="266" r:id="rId4"/>
    <p:sldId id="267" r:id="rId5"/>
    <p:sldId id="271" r:id="rId6"/>
    <p:sldId id="260" r:id="rId7"/>
    <p:sldId id="261" r:id="rId8"/>
    <p:sldId id="262" r:id="rId9"/>
    <p:sldId id="272" r:id="rId10"/>
    <p:sldId id="273" r:id="rId11"/>
    <p:sldId id="263" r:id="rId12"/>
    <p:sldId id="265" r:id="rId13"/>
    <p:sldId id="277" r:id="rId14"/>
    <p:sldId id="281" r:id="rId15"/>
    <p:sldId id="268" r:id="rId16"/>
    <p:sldId id="284" r:id="rId17"/>
    <p:sldId id="285" r:id="rId18"/>
    <p:sldId id="278" r:id="rId19"/>
    <p:sldId id="279" r:id="rId20"/>
    <p:sldId id="280" r:id="rId21"/>
    <p:sldId id="269" r:id="rId22"/>
    <p:sldId id="270" r:id="rId23"/>
    <p:sldId id="274" r:id="rId24"/>
    <p:sldId id="275" r:id="rId25"/>
    <p:sldId id="276" r:id="rId26"/>
    <p:sldId id="282" r:id="rId27"/>
    <p:sldId id="257" r:id="rId28"/>
    <p:sldId id="283" r:id="rId29"/>
    <p:sldId id="258" r:id="rId30"/>
    <p:sldId id="25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102" d="100"/>
          <a:sy n="102" d="100"/>
        </p:scale>
        <p:origin x="120"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692B55-EA12-4185-B18D-EF0565D18587}"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BCB5E1BC-8BC4-415F-A295-086BA42CAE4E}">
      <dgm:prSet/>
      <dgm:spPr/>
      <dgm:t>
        <a:bodyPr/>
        <a:lstStyle/>
        <a:p>
          <a:pPr algn="just"/>
          <a:r>
            <a:rPr lang="en-US" dirty="0">
              <a:solidFill>
                <a:schemeClr val="tx1"/>
              </a:solidFill>
            </a:rPr>
            <a:t>To measure GDP each quarter, the </a:t>
          </a:r>
          <a:r>
            <a:rPr lang="en-US" u="sng" dirty="0">
              <a:solidFill>
                <a:schemeClr val="tx1"/>
              </a:solidFill>
            </a:rPr>
            <a:t>Office for National Statistics</a:t>
          </a:r>
          <a:r>
            <a:rPr lang="en-US" dirty="0">
              <a:solidFill>
                <a:schemeClr val="tx1"/>
              </a:solidFill>
            </a:rPr>
            <a:t> (ONS) collects data from thousands of UK companies. And to complicate matters, there are three ways to measure GDP! You can calculate it by adding up, for everyone in the country:</a:t>
          </a:r>
        </a:p>
      </dgm:t>
    </dgm:pt>
    <dgm:pt modelId="{75B67F13-E5CC-4917-9510-5ED3808EAC4B}" type="parTrans" cxnId="{47590D2F-AB96-446E-8908-5C1F4BAF569C}">
      <dgm:prSet/>
      <dgm:spPr/>
      <dgm:t>
        <a:bodyPr/>
        <a:lstStyle/>
        <a:p>
          <a:endParaRPr lang="en-US"/>
        </a:p>
      </dgm:t>
    </dgm:pt>
    <dgm:pt modelId="{3B8ED247-66AA-48D6-93BF-946B29895522}" type="sibTrans" cxnId="{47590D2F-AB96-446E-8908-5C1F4BAF569C}">
      <dgm:prSet/>
      <dgm:spPr/>
      <dgm:t>
        <a:bodyPr/>
        <a:lstStyle/>
        <a:p>
          <a:endParaRPr lang="en-US"/>
        </a:p>
      </dgm:t>
    </dgm:pt>
    <dgm:pt modelId="{7EC8EA08-AFC5-4CE0-A266-36F27D54F3FE}">
      <dgm:prSet/>
      <dgm:spPr/>
      <dgm:t>
        <a:bodyPr/>
        <a:lstStyle/>
        <a:p>
          <a:r>
            <a:rPr lang="en-US"/>
            <a:t>The total value of goods and services (‘output’) produced;</a:t>
          </a:r>
        </a:p>
      </dgm:t>
    </dgm:pt>
    <dgm:pt modelId="{94F5020D-5211-4838-947C-ECFFA0AF4F49}" type="parTrans" cxnId="{83B19B57-54F5-490A-B872-B50849B1D1C8}">
      <dgm:prSet/>
      <dgm:spPr/>
      <dgm:t>
        <a:bodyPr/>
        <a:lstStyle/>
        <a:p>
          <a:endParaRPr lang="en-US"/>
        </a:p>
      </dgm:t>
    </dgm:pt>
    <dgm:pt modelId="{472B5428-D2C0-45A7-8B03-81871B14E824}" type="sibTrans" cxnId="{83B19B57-54F5-490A-B872-B50849B1D1C8}">
      <dgm:prSet/>
      <dgm:spPr/>
      <dgm:t>
        <a:bodyPr/>
        <a:lstStyle/>
        <a:p>
          <a:endParaRPr lang="en-US"/>
        </a:p>
      </dgm:t>
    </dgm:pt>
    <dgm:pt modelId="{64CEA275-D3DF-44CC-BE25-89C0A28D157B}">
      <dgm:prSet/>
      <dgm:spPr/>
      <dgm:t>
        <a:bodyPr/>
        <a:lstStyle/>
        <a:p>
          <a:r>
            <a:rPr lang="en-US"/>
            <a:t>Everyone’s income;</a:t>
          </a:r>
        </a:p>
      </dgm:t>
    </dgm:pt>
    <dgm:pt modelId="{40A03DDD-11A1-4121-A270-9F2FE95B5FFD}" type="parTrans" cxnId="{05827601-CBE1-4264-8A1B-F5681C15DC48}">
      <dgm:prSet/>
      <dgm:spPr/>
      <dgm:t>
        <a:bodyPr/>
        <a:lstStyle/>
        <a:p>
          <a:endParaRPr lang="en-US"/>
        </a:p>
      </dgm:t>
    </dgm:pt>
    <dgm:pt modelId="{510426A4-8E18-457A-9E6A-EFD975689833}" type="sibTrans" cxnId="{05827601-CBE1-4264-8A1B-F5681C15DC48}">
      <dgm:prSet/>
      <dgm:spPr/>
      <dgm:t>
        <a:bodyPr/>
        <a:lstStyle/>
        <a:p>
          <a:endParaRPr lang="en-US"/>
        </a:p>
      </dgm:t>
    </dgm:pt>
    <dgm:pt modelId="{664FB4D8-9E50-4707-9DBD-77F629479391}">
      <dgm:prSet/>
      <dgm:spPr/>
      <dgm:t>
        <a:bodyPr/>
        <a:lstStyle/>
        <a:p>
          <a:r>
            <a:rPr lang="en-US"/>
            <a:t>Or what everyone in the country has spent.</a:t>
          </a:r>
        </a:p>
      </dgm:t>
    </dgm:pt>
    <dgm:pt modelId="{4F3B958A-4317-4E16-8F3D-FBF488C3B716}" type="parTrans" cxnId="{351C331A-436C-4790-B2DF-40D7B485B801}">
      <dgm:prSet/>
      <dgm:spPr/>
      <dgm:t>
        <a:bodyPr/>
        <a:lstStyle/>
        <a:p>
          <a:endParaRPr lang="en-US"/>
        </a:p>
      </dgm:t>
    </dgm:pt>
    <dgm:pt modelId="{DE6DBEC0-8A42-4231-A64E-987A654A3206}" type="sibTrans" cxnId="{351C331A-436C-4790-B2DF-40D7B485B801}">
      <dgm:prSet/>
      <dgm:spPr/>
      <dgm:t>
        <a:bodyPr/>
        <a:lstStyle/>
        <a:p>
          <a:endParaRPr lang="en-US"/>
        </a:p>
      </dgm:t>
    </dgm:pt>
    <dgm:pt modelId="{E569C1D8-57F1-4923-9E75-69B9FAEE61B8}" type="pres">
      <dgm:prSet presAssocID="{6F692B55-EA12-4185-B18D-EF0565D18587}" presName="linear" presStyleCnt="0">
        <dgm:presLayoutVars>
          <dgm:animLvl val="lvl"/>
          <dgm:resizeHandles val="exact"/>
        </dgm:presLayoutVars>
      </dgm:prSet>
      <dgm:spPr/>
    </dgm:pt>
    <dgm:pt modelId="{88DDBE6D-7CAC-450C-BFE5-999746B0BD49}" type="pres">
      <dgm:prSet presAssocID="{BCB5E1BC-8BC4-415F-A295-086BA42CAE4E}" presName="parentText" presStyleLbl="node1" presStyleIdx="0" presStyleCnt="4">
        <dgm:presLayoutVars>
          <dgm:chMax val="0"/>
          <dgm:bulletEnabled val="1"/>
        </dgm:presLayoutVars>
      </dgm:prSet>
      <dgm:spPr/>
    </dgm:pt>
    <dgm:pt modelId="{83286B9A-246B-4944-B663-2B17269F09CE}" type="pres">
      <dgm:prSet presAssocID="{3B8ED247-66AA-48D6-93BF-946B29895522}" presName="spacer" presStyleCnt="0"/>
      <dgm:spPr/>
    </dgm:pt>
    <dgm:pt modelId="{76989F9A-F5FA-4124-A495-D47ABE89E9EA}" type="pres">
      <dgm:prSet presAssocID="{7EC8EA08-AFC5-4CE0-A266-36F27D54F3FE}" presName="parentText" presStyleLbl="node1" presStyleIdx="1" presStyleCnt="4">
        <dgm:presLayoutVars>
          <dgm:chMax val="0"/>
          <dgm:bulletEnabled val="1"/>
        </dgm:presLayoutVars>
      </dgm:prSet>
      <dgm:spPr/>
    </dgm:pt>
    <dgm:pt modelId="{9DDF122E-E530-4DE5-A1DA-3E66EC4D1ABC}" type="pres">
      <dgm:prSet presAssocID="{472B5428-D2C0-45A7-8B03-81871B14E824}" presName="spacer" presStyleCnt="0"/>
      <dgm:spPr/>
    </dgm:pt>
    <dgm:pt modelId="{522BA081-93FF-45A1-86A0-77E91A0F168E}" type="pres">
      <dgm:prSet presAssocID="{64CEA275-D3DF-44CC-BE25-89C0A28D157B}" presName="parentText" presStyleLbl="node1" presStyleIdx="2" presStyleCnt="4">
        <dgm:presLayoutVars>
          <dgm:chMax val="0"/>
          <dgm:bulletEnabled val="1"/>
        </dgm:presLayoutVars>
      </dgm:prSet>
      <dgm:spPr/>
    </dgm:pt>
    <dgm:pt modelId="{AB3339AC-8B1A-4188-8340-9A431BDE149F}" type="pres">
      <dgm:prSet presAssocID="{510426A4-8E18-457A-9E6A-EFD975689833}" presName="spacer" presStyleCnt="0"/>
      <dgm:spPr/>
    </dgm:pt>
    <dgm:pt modelId="{6C520A9F-1D35-4DCA-8E19-9F85EE724C24}" type="pres">
      <dgm:prSet presAssocID="{664FB4D8-9E50-4707-9DBD-77F629479391}" presName="parentText" presStyleLbl="node1" presStyleIdx="3" presStyleCnt="4">
        <dgm:presLayoutVars>
          <dgm:chMax val="0"/>
          <dgm:bulletEnabled val="1"/>
        </dgm:presLayoutVars>
      </dgm:prSet>
      <dgm:spPr/>
    </dgm:pt>
  </dgm:ptLst>
  <dgm:cxnLst>
    <dgm:cxn modelId="{05827601-CBE1-4264-8A1B-F5681C15DC48}" srcId="{6F692B55-EA12-4185-B18D-EF0565D18587}" destId="{64CEA275-D3DF-44CC-BE25-89C0A28D157B}" srcOrd="2" destOrd="0" parTransId="{40A03DDD-11A1-4121-A270-9F2FE95B5FFD}" sibTransId="{510426A4-8E18-457A-9E6A-EFD975689833}"/>
    <dgm:cxn modelId="{351C331A-436C-4790-B2DF-40D7B485B801}" srcId="{6F692B55-EA12-4185-B18D-EF0565D18587}" destId="{664FB4D8-9E50-4707-9DBD-77F629479391}" srcOrd="3" destOrd="0" parTransId="{4F3B958A-4317-4E16-8F3D-FBF488C3B716}" sibTransId="{DE6DBEC0-8A42-4231-A64E-987A654A3206}"/>
    <dgm:cxn modelId="{47590D2F-AB96-446E-8908-5C1F4BAF569C}" srcId="{6F692B55-EA12-4185-B18D-EF0565D18587}" destId="{BCB5E1BC-8BC4-415F-A295-086BA42CAE4E}" srcOrd="0" destOrd="0" parTransId="{75B67F13-E5CC-4917-9510-5ED3808EAC4B}" sibTransId="{3B8ED247-66AA-48D6-93BF-946B29895522}"/>
    <dgm:cxn modelId="{EA9D6576-2B7C-44BE-9E06-84537ED2518C}" type="presOf" srcId="{664FB4D8-9E50-4707-9DBD-77F629479391}" destId="{6C520A9F-1D35-4DCA-8E19-9F85EE724C24}" srcOrd="0" destOrd="0" presId="urn:microsoft.com/office/officeart/2005/8/layout/vList2"/>
    <dgm:cxn modelId="{83B19B57-54F5-490A-B872-B50849B1D1C8}" srcId="{6F692B55-EA12-4185-B18D-EF0565D18587}" destId="{7EC8EA08-AFC5-4CE0-A266-36F27D54F3FE}" srcOrd="1" destOrd="0" parTransId="{94F5020D-5211-4838-947C-ECFFA0AF4F49}" sibTransId="{472B5428-D2C0-45A7-8B03-81871B14E824}"/>
    <dgm:cxn modelId="{E63BB2AB-568B-4053-9D52-79197FB983D6}" type="presOf" srcId="{7EC8EA08-AFC5-4CE0-A266-36F27D54F3FE}" destId="{76989F9A-F5FA-4124-A495-D47ABE89E9EA}" srcOrd="0" destOrd="0" presId="urn:microsoft.com/office/officeart/2005/8/layout/vList2"/>
    <dgm:cxn modelId="{5AD261C8-99E6-4786-849E-613E2A1E95C5}" type="presOf" srcId="{BCB5E1BC-8BC4-415F-A295-086BA42CAE4E}" destId="{88DDBE6D-7CAC-450C-BFE5-999746B0BD49}" srcOrd="0" destOrd="0" presId="urn:microsoft.com/office/officeart/2005/8/layout/vList2"/>
    <dgm:cxn modelId="{325798E3-C24B-49F6-854F-EB754CEEF208}" type="presOf" srcId="{6F692B55-EA12-4185-B18D-EF0565D18587}" destId="{E569C1D8-57F1-4923-9E75-69B9FAEE61B8}" srcOrd="0" destOrd="0" presId="urn:microsoft.com/office/officeart/2005/8/layout/vList2"/>
    <dgm:cxn modelId="{45F536E4-4956-423C-9C5D-D74C02EE6BE1}" type="presOf" srcId="{64CEA275-D3DF-44CC-BE25-89C0A28D157B}" destId="{522BA081-93FF-45A1-86A0-77E91A0F168E}" srcOrd="0" destOrd="0" presId="urn:microsoft.com/office/officeart/2005/8/layout/vList2"/>
    <dgm:cxn modelId="{F558894C-6C21-49C5-9879-33B2E481E12D}" type="presParOf" srcId="{E569C1D8-57F1-4923-9E75-69B9FAEE61B8}" destId="{88DDBE6D-7CAC-450C-BFE5-999746B0BD49}" srcOrd="0" destOrd="0" presId="urn:microsoft.com/office/officeart/2005/8/layout/vList2"/>
    <dgm:cxn modelId="{7B67230E-7636-4308-B9E0-4876E13B1CEF}" type="presParOf" srcId="{E569C1D8-57F1-4923-9E75-69B9FAEE61B8}" destId="{83286B9A-246B-4944-B663-2B17269F09CE}" srcOrd="1" destOrd="0" presId="urn:microsoft.com/office/officeart/2005/8/layout/vList2"/>
    <dgm:cxn modelId="{1E7DBFB1-B846-4171-8124-03BA76145820}" type="presParOf" srcId="{E569C1D8-57F1-4923-9E75-69B9FAEE61B8}" destId="{76989F9A-F5FA-4124-A495-D47ABE89E9EA}" srcOrd="2" destOrd="0" presId="urn:microsoft.com/office/officeart/2005/8/layout/vList2"/>
    <dgm:cxn modelId="{CA3DFB74-F9D7-41A9-B9C4-5FC2E275C9D2}" type="presParOf" srcId="{E569C1D8-57F1-4923-9E75-69B9FAEE61B8}" destId="{9DDF122E-E530-4DE5-A1DA-3E66EC4D1ABC}" srcOrd="3" destOrd="0" presId="urn:microsoft.com/office/officeart/2005/8/layout/vList2"/>
    <dgm:cxn modelId="{BD8D2741-647A-4054-9FDB-F1A8191F5F67}" type="presParOf" srcId="{E569C1D8-57F1-4923-9E75-69B9FAEE61B8}" destId="{522BA081-93FF-45A1-86A0-77E91A0F168E}" srcOrd="4" destOrd="0" presId="urn:microsoft.com/office/officeart/2005/8/layout/vList2"/>
    <dgm:cxn modelId="{C6ACBEED-A0D8-4E14-863B-9211DE582FB4}" type="presParOf" srcId="{E569C1D8-57F1-4923-9E75-69B9FAEE61B8}" destId="{AB3339AC-8B1A-4188-8340-9A431BDE149F}" srcOrd="5" destOrd="0" presId="urn:microsoft.com/office/officeart/2005/8/layout/vList2"/>
    <dgm:cxn modelId="{DA9AB761-8D14-4109-9BF2-F5966F18AF04}" type="presParOf" srcId="{E569C1D8-57F1-4923-9E75-69B9FAEE61B8}" destId="{6C520A9F-1D35-4DCA-8E19-9F85EE724C2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DDBE6D-7CAC-450C-BFE5-999746B0BD49}">
      <dsp:nvSpPr>
        <dsp:cNvPr id="0" name=""/>
        <dsp:cNvSpPr/>
      </dsp:nvSpPr>
      <dsp:spPr>
        <a:xfrm>
          <a:off x="0" y="417443"/>
          <a:ext cx="6391275" cy="107055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just" defTabSz="666750">
            <a:lnSpc>
              <a:spcPct val="90000"/>
            </a:lnSpc>
            <a:spcBef>
              <a:spcPct val="0"/>
            </a:spcBef>
            <a:spcAft>
              <a:spcPct val="35000"/>
            </a:spcAft>
            <a:buNone/>
          </a:pPr>
          <a:r>
            <a:rPr lang="en-US" sz="1500" kern="1200" dirty="0">
              <a:solidFill>
                <a:schemeClr val="tx1"/>
              </a:solidFill>
            </a:rPr>
            <a:t>To measure GDP each quarter, the </a:t>
          </a:r>
          <a:r>
            <a:rPr lang="en-US" sz="1500" u="sng" kern="1200" dirty="0">
              <a:solidFill>
                <a:schemeClr val="tx1"/>
              </a:solidFill>
            </a:rPr>
            <a:t>Office for National Statistics</a:t>
          </a:r>
          <a:r>
            <a:rPr lang="en-US" sz="1500" kern="1200" dirty="0">
              <a:solidFill>
                <a:schemeClr val="tx1"/>
              </a:solidFill>
            </a:rPr>
            <a:t> (ONS) collects data from thousands of UK companies. And to complicate matters, there are three ways to measure GDP! You can calculate it by adding up, for everyone in the country:</a:t>
          </a:r>
        </a:p>
      </dsp:txBody>
      <dsp:txXfrm>
        <a:off x="52260" y="469703"/>
        <a:ext cx="6286755" cy="966030"/>
      </dsp:txXfrm>
    </dsp:sp>
    <dsp:sp modelId="{76989F9A-F5FA-4124-A495-D47ABE89E9EA}">
      <dsp:nvSpPr>
        <dsp:cNvPr id="0" name=""/>
        <dsp:cNvSpPr/>
      </dsp:nvSpPr>
      <dsp:spPr>
        <a:xfrm>
          <a:off x="0" y="1531193"/>
          <a:ext cx="6391275" cy="1070550"/>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 total value of goods and services (‘output’) produced;</a:t>
          </a:r>
        </a:p>
      </dsp:txBody>
      <dsp:txXfrm>
        <a:off x="52260" y="1583453"/>
        <a:ext cx="6286755" cy="966030"/>
      </dsp:txXfrm>
    </dsp:sp>
    <dsp:sp modelId="{522BA081-93FF-45A1-86A0-77E91A0F168E}">
      <dsp:nvSpPr>
        <dsp:cNvPr id="0" name=""/>
        <dsp:cNvSpPr/>
      </dsp:nvSpPr>
      <dsp:spPr>
        <a:xfrm>
          <a:off x="0" y="2644943"/>
          <a:ext cx="6391275" cy="107055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Everyone’s income;</a:t>
          </a:r>
        </a:p>
      </dsp:txBody>
      <dsp:txXfrm>
        <a:off x="52260" y="2697203"/>
        <a:ext cx="6286755" cy="966030"/>
      </dsp:txXfrm>
    </dsp:sp>
    <dsp:sp modelId="{6C520A9F-1D35-4DCA-8E19-9F85EE724C24}">
      <dsp:nvSpPr>
        <dsp:cNvPr id="0" name=""/>
        <dsp:cNvSpPr/>
      </dsp:nvSpPr>
      <dsp:spPr>
        <a:xfrm>
          <a:off x="0" y="3758693"/>
          <a:ext cx="6391275" cy="107055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Or what everyone in the country has spent.</a:t>
          </a:r>
        </a:p>
      </dsp:txBody>
      <dsp:txXfrm>
        <a:off x="52260" y="3810953"/>
        <a:ext cx="6286755" cy="9660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A176B8-7375-42CC-BCE3-64B556593D9B}" type="datetimeFigureOut">
              <a:rPr lang="en-US" smtClean="0"/>
              <a:t>21-Apr-20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D96CCD-7BAB-4E8C-ACC3-D8A224EC2318}" type="slidenum">
              <a:rPr lang="en-US" smtClean="0"/>
              <a:t>‹#›</a:t>
            </a:fld>
            <a:endParaRPr lang="en-US"/>
          </a:p>
        </p:txBody>
      </p:sp>
    </p:spTree>
    <p:extLst>
      <p:ext uri="{BB962C8B-B14F-4D97-AF65-F5344CB8AC3E}">
        <p14:creationId xmlns:p14="http://schemas.microsoft.com/office/powerpoint/2010/main" val="2778615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7D96CCD-7BAB-4E8C-ACC3-D8A224EC2318}" type="slidenum">
              <a:rPr lang="en-US" smtClean="0"/>
              <a:t>8</a:t>
            </a:fld>
            <a:endParaRPr lang="en-US"/>
          </a:p>
        </p:txBody>
      </p:sp>
    </p:spTree>
    <p:extLst>
      <p:ext uri="{BB962C8B-B14F-4D97-AF65-F5344CB8AC3E}">
        <p14:creationId xmlns:p14="http://schemas.microsoft.com/office/powerpoint/2010/main" val="2735637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7D96CCD-7BAB-4E8C-ACC3-D8A224EC2318}" type="slidenum">
              <a:rPr lang="en-US" smtClean="0"/>
              <a:t>11</a:t>
            </a:fld>
            <a:endParaRPr lang="en-US"/>
          </a:p>
        </p:txBody>
      </p:sp>
    </p:spTree>
    <p:extLst>
      <p:ext uri="{BB962C8B-B14F-4D97-AF65-F5344CB8AC3E}">
        <p14:creationId xmlns:p14="http://schemas.microsoft.com/office/powerpoint/2010/main" val="12760587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A1206690-87AD-43AF-B068-7EFC5ED84D4D}" type="slidenum">
              <a:rPr lang="en-GB" smtClean="0"/>
              <a:t>‹#›</a:t>
            </a:fld>
            <a:endParaRPr lang="en-GB"/>
          </a:p>
        </p:txBody>
      </p:sp>
    </p:spTree>
    <p:extLst>
      <p:ext uri="{BB962C8B-B14F-4D97-AF65-F5344CB8AC3E}">
        <p14:creationId xmlns:p14="http://schemas.microsoft.com/office/powerpoint/2010/main" val="230146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1540868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54650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DC7358-D375-4F4B-AF8C-722F5C87E9D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4253186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DC7358-D375-4F4B-AF8C-722F5C87E9DD}"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1947792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CDC7358-D375-4F4B-AF8C-722F5C87E9DD}" type="datetimeFigureOut">
              <a:rPr lang="en-GB" smtClean="0"/>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3834774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DC7358-D375-4F4B-AF8C-722F5C87E9DD}" type="datetimeFigureOut">
              <a:rPr lang="en-GB" smtClean="0"/>
              <a:t>21/04/2020</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1238860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DC7358-D375-4F4B-AF8C-722F5C87E9D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3125154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DC7358-D375-4F4B-AF8C-722F5C87E9D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712898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DC7358-D375-4F4B-AF8C-722F5C87E9DD}" type="datetimeFigureOut">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808141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9406671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3265807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298786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CDC7358-D375-4F4B-AF8C-722F5C87E9DD}"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454397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CDC7358-D375-4F4B-AF8C-722F5C87E9DD}"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3421759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382628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DC7358-D375-4F4B-AF8C-722F5C87E9DD}"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1206690-87AD-43AF-B068-7EFC5ED84D4D}" type="slidenum">
              <a:rPr lang="en-GB" smtClean="0"/>
              <a:t>‹#›</a:t>
            </a:fld>
            <a:endParaRPr lang="en-GB"/>
          </a:p>
        </p:txBody>
      </p:sp>
    </p:spTree>
    <p:extLst>
      <p:ext uri="{BB962C8B-B14F-4D97-AF65-F5344CB8AC3E}">
        <p14:creationId xmlns:p14="http://schemas.microsoft.com/office/powerpoint/2010/main" val="2124663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CDC7358-D375-4F4B-AF8C-722F5C87E9DD}" type="datetimeFigureOut">
              <a:rPr lang="en-GB" smtClean="0"/>
              <a:t>21/04/2020</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A1206690-87AD-43AF-B068-7EFC5ED84D4D}" type="slidenum">
              <a:rPr lang="en-GB" smtClean="0"/>
              <a:t>‹#›</a:t>
            </a:fld>
            <a:endParaRPr lang="en-GB"/>
          </a:p>
        </p:txBody>
      </p:sp>
    </p:spTree>
    <p:extLst>
      <p:ext uri="{BB962C8B-B14F-4D97-AF65-F5344CB8AC3E}">
        <p14:creationId xmlns:p14="http://schemas.microsoft.com/office/powerpoint/2010/main" val="3810675557"/>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3893" y="1821011"/>
            <a:ext cx="9910118" cy="1787162"/>
          </a:xfrm>
        </p:spPr>
        <p:txBody>
          <a:bodyPr/>
          <a:lstStyle/>
          <a:p>
            <a:pPr algn="ctr"/>
            <a:r>
              <a:rPr lang="en-GB" dirty="0"/>
              <a:t>BUSINESS of SPORT</a:t>
            </a:r>
            <a:br>
              <a:rPr lang="en-GB" dirty="0"/>
            </a:br>
            <a:r>
              <a:rPr lang="en-GB" dirty="0"/>
              <a:t>Finance &amp; Trade</a:t>
            </a:r>
          </a:p>
        </p:txBody>
      </p:sp>
      <p:pic>
        <p:nvPicPr>
          <p:cNvPr id="4" name="Picture 3" descr="Email Signatures - Nov191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4664" y="4189838"/>
            <a:ext cx="3878090" cy="1494523"/>
          </a:xfrm>
          <a:prstGeom prst="rect">
            <a:avLst/>
          </a:prstGeom>
          <a:noFill/>
          <a:ln>
            <a:noFill/>
          </a:ln>
        </p:spPr>
      </p:pic>
    </p:spTree>
    <p:extLst>
      <p:ext uri="{BB962C8B-B14F-4D97-AF65-F5344CB8AC3E}">
        <p14:creationId xmlns:p14="http://schemas.microsoft.com/office/powerpoint/2010/main" val="3611866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History of Trade</a:t>
            </a:r>
          </a:p>
        </p:txBody>
      </p:sp>
      <p:sp>
        <p:nvSpPr>
          <p:cNvPr id="3" name="Content Placeholder 2"/>
          <p:cNvSpPr>
            <a:spLocks noGrp="1"/>
          </p:cNvSpPr>
          <p:nvPr>
            <p:ph idx="1"/>
          </p:nvPr>
        </p:nvSpPr>
        <p:spPr/>
        <p:txBody>
          <a:bodyPr>
            <a:normAutofit fontScale="92500" lnSpcReduction="10000"/>
          </a:bodyPr>
          <a:lstStyle/>
          <a:p>
            <a:r>
              <a:rPr lang="en-GB" dirty="0"/>
              <a:t>From the Romans, to the Silk Road and the British Empire trades been a natural outcome for the population:</a:t>
            </a:r>
          </a:p>
          <a:p>
            <a:pPr marL="0" indent="0">
              <a:buNone/>
            </a:pPr>
            <a:endParaRPr lang="en-GB" dirty="0"/>
          </a:p>
          <a:p>
            <a:pPr>
              <a:buFont typeface="Wingdings" panose="05000000000000000000" pitchFamily="2" charset="2"/>
              <a:buChar char="§"/>
            </a:pPr>
            <a:r>
              <a:rPr lang="en-GB" dirty="0"/>
              <a:t>Trade is a basic economic concept which involves the exchange of goods or services. This might include:</a:t>
            </a:r>
          </a:p>
          <a:p>
            <a:pPr lvl="2">
              <a:buFont typeface="Wingdings" panose="05000000000000000000" pitchFamily="2" charset="2"/>
              <a:buChar char="v"/>
            </a:pPr>
            <a:r>
              <a:rPr lang="en-GB" dirty="0"/>
              <a:t>Gold</a:t>
            </a:r>
          </a:p>
          <a:p>
            <a:pPr lvl="2">
              <a:buFont typeface="Wingdings" panose="05000000000000000000" pitchFamily="2" charset="2"/>
              <a:buChar char="v"/>
            </a:pPr>
            <a:r>
              <a:rPr lang="en-GB" dirty="0"/>
              <a:t>People</a:t>
            </a:r>
          </a:p>
          <a:p>
            <a:pPr lvl="2">
              <a:buFont typeface="Wingdings" panose="05000000000000000000" pitchFamily="2" charset="2"/>
              <a:buChar char="v"/>
            </a:pPr>
            <a:r>
              <a:rPr lang="en-GB" dirty="0"/>
              <a:t>Currency</a:t>
            </a:r>
          </a:p>
          <a:p>
            <a:pPr lvl="2">
              <a:buFont typeface="Wingdings" panose="05000000000000000000" pitchFamily="2" charset="2"/>
              <a:buChar char="v"/>
            </a:pPr>
            <a:r>
              <a:rPr lang="en-GB" dirty="0"/>
              <a:t>Food</a:t>
            </a:r>
          </a:p>
          <a:p>
            <a:pPr lvl="2">
              <a:buFont typeface="Wingdings" panose="05000000000000000000" pitchFamily="2" charset="2"/>
              <a:buChar char="v"/>
            </a:pPr>
            <a:r>
              <a:rPr lang="en-GB" dirty="0"/>
              <a:t>Animals</a:t>
            </a:r>
          </a:p>
          <a:p>
            <a:pPr lvl="2">
              <a:buFont typeface="Wingdings" panose="05000000000000000000" pitchFamily="2" charset="2"/>
              <a:buChar char="v"/>
            </a:pPr>
            <a:r>
              <a:rPr lang="en-GB" dirty="0"/>
              <a:t>Diamonds</a:t>
            </a:r>
          </a:p>
        </p:txBody>
      </p:sp>
    </p:spTree>
    <p:extLst>
      <p:ext uri="{BB962C8B-B14F-4D97-AF65-F5344CB8AC3E}">
        <p14:creationId xmlns:p14="http://schemas.microsoft.com/office/powerpoint/2010/main" val="191506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International Trade</a:t>
            </a:r>
          </a:p>
        </p:txBody>
      </p:sp>
      <p:sp>
        <p:nvSpPr>
          <p:cNvPr id="3" name="Content Placeholder 2"/>
          <p:cNvSpPr>
            <a:spLocks noGrp="1"/>
          </p:cNvSpPr>
          <p:nvPr>
            <p:ph idx="1"/>
          </p:nvPr>
        </p:nvSpPr>
        <p:spPr>
          <a:xfrm>
            <a:off x="1154954" y="2372841"/>
            <a:ext cx="8761412" cy="4390424"/>
          </a:xfrm>
        </p:spPr>
        <p:txBody>
          <a:bodyPr>
            <a:normAutofit lnSpcReduction="10000"/>
          </a:bodyPr>
          <a:lstStyle/>
          <a:p>
            <a:r>
              <a:rPr lang="en-GB" dirty="0"/>
              <a:t>The Silk Road connected regions of the ancient world in the East and West between 130 BCE (Before Common Era) – 1463 CE (Common Era).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European Explorer Marco Polo (1254-1324 CE) travelled these routes and good included horses, honey, fruit, rugs, grapes, camels, slaves, weapons.</a:t>
            </a:r>
          </a:p>
        </p:txBody>
      </p:sp>
      <p:pic>
        <p:nvPicPr>
          <p:cNvPr id="1026" name="Picture 2" descr="Map of the Silk Road Routes (by Whole World Land And Oceans, Public Dom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985" y="2949147"/>
            <a:ext cx="6763264" cy="3023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617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Current International Trade</a:t>
            </a:r>
          </a:p>
        </p:txBody>
      </p:sp>
      <p:sp>
        <p:nvSpPr>
          <p:cNvPr id="3" name="Content Placeholder 2"/>
          <p:cNvSpPr>
            <a:spLocks noGrp="1"/>
          </p:cNvSpPr>
          <p:nvPr>
            <p:ph idx="1"/>
          </p:nvPr>
        </p:nvSpPr>
        <p:spPr>
          <a:xfrm>
            <a:off x="685800" y="2450034"/>
            <a:ext cx="10715625" cy="4407966"/>
          </a:xfrm>
        </p:spPr>
        <p:txBody>
          <a:bodyPr>
            <a:normAutofit/>
          </a:bodyPr>
          <a:lstStyle/>
          <a:p>
            <a:pPr marL="0" indent="0">
              <a:buNone/>
            </a:pPr>
            <a:r>
              <a:rPr lang="en-GB" dirty="0"/>
              <a:t>How does current international trade look in comparison – Adidas Example</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r>
              <a:rPr lang="en-GB" dirty="0"/>
              <a:t>What does the map tell you about each market and what is the rationale for the growth?</a:t>
            </a:r>
          </a:p>
          <a:p>
            <a:pPr marL="0" indent="0">
              <a:buNone/>
            </a:pPr>
            <a:endParaRPr lang="en-GB" dirty="0"/>
          </a:p>
        </p:txBody>
      </p:sp>
      <p:pic>
        <p:nvPicPr>
          <p:cNvPr id="2052" name="Picture 4" descr="Image result for adidas sales 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799" y="3010679"/>
            <a:ext cx="10715625" cy="3286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33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3BE07-1533-43C0-A3ED-8C13D18D85D0}"/>
              </a:ext>
            </a:extLst>
          </p:cNvPr>
          <p:cNvSpPr>
            <a:spLocks noGrp="1"/>
          </p:cNvSpPr>
          <p:nvPr>
            <p:ph type="title"/>
          </p:nvPr>
        </p:nvSpPr>
        <p:spPr/>
        <p:txBody>
          <a:bodyPr/>
          <a:lstStyle/>
          <a:p>
            <a:r>
              <a:rPr lang="en-US" dirty="0"/>
              <a:t>Quote</a:t>
            </a:r>
          </a:p>
        </p:txBody>
      </p:sp>
      <p:sp>
        <p:nvSpPr>
          <p:cNvPr id="3" name="Content Placeholder 2">
            <a:extLst>
              <a:ext uri="{FF2B5EF4-FFF2-40B4-BE49-F238E27FC236}">
                <a16:creationId xmlns:a16="http://schemas.microsoft.com/office/drawing/2014/main" id="{FA80F2B1-F46F-4B48-957D-B9A917157B8B}"/>
              </a:ext>
            </a:extLst>
          </p:cNvPr>
          <p:cNvSpPr>
            <a:spLocks noGrp="1"/>
          </p:cNvSpPr>
          <p:nvPr>
            <p:ph idx="1"/>
          </p:nvPr>
        </p:nvSpPr>
        <p:spPr>
          <a:xfrm>
            <a:off x="1154955" y="2603500"/>
            <a:ext cx="8761412" cy="3882360"/>
          </a:xfrm>
        </p:spPr>
        <p:txBody>
          <a:bodyPr>
            <a:normAutofit fontScale="92500" lnSpcReduction="10000"/>
          </a:bodyPr>
          <a:lstStyle/>
          <a:p>
            <a:r>
              <a:rPr lang="en-US" sz="2800" dirty="0"/>
              <a:t>Sir John Templeton, arguably the greatest stock picker of the 20th century, said: “</a:t>
            </a:r>
            <a:r>
              <a:rPr lang="en-US" sz="2800" i="1" dirty="0"/>
              <a:t>The time of maximum pessimism is the time to buy, and the time of maximum optimism is the time to sell</a:t>
            </a:r>
            <a:r>
              <a:rPr lang="en-US" sz="2800" dirty="0"/>
              <a:t>.”</a:t>
            </a:r>
          </a:p>
          <a:p>
            <a:r>
              <a:rPr lang="en-US" sz="2400" dirty="0"/>
              <a:t>“</a:t>
            </a:r>
            <a:r>
              <a:rPr lang="en-US" sz="2400" i="1" dirty="0"/>
              <a:t>If you want to have a better performance than the crowd, you must do things differently from the crowd</a:t>
            </a:r>
            <a:r>
              <a:rPr lang="en-US" sz="2400" dirty="0"/>
              <a:t>.”</a:t>
            </a:r>
          </a:p>
          <a:p>
            <a:pPr marL="0" indent="0">
              <a:buNone/>
            </a:pPr>
            <a:endParaRPr lang="en-US" sz="2400" dirty="0"/>
          </a:p>
          <a:p>
            <a:pPr marL="0" indent="0" algn="just">
              <a:buNone/>
            </a:pPr>
            <a:r>
              <a:rPr lang="en-US" sz="1900" dirty="0"/>
              <a:t>The Intelligent Investor (1949) “</a:t>
            </a:r>
            <a:r>
              <a:rPr lang="en-US" sz="1900" i="1" dirty="0"/>
              <a:t>Buy when most investors, even experts, are pessimistic. And sell when everyone is optimistic</a:t>
            </a:r>
            <a:r>
              <a:rPr lang="en-US" sz="1900" dirty="0"/>
              <a:t>.” (Benjamin Graham). To take this approach requires courage. And the knowledge that your moves may not play out immediately. But they will bear fruit over the long term.</a:t>
            </a:r>
            <a:endParaRPr lang="en-US" sz="3900" dirty="0"/>
          </a:p>
        </p:txBody>
      </p:sp>
    </p:spTree>
    <p:extLst>
      <p:ext uri="{BB962C8B-B14F-4D97-AF65-F5344CB8AC3E}">
        <p14:creationId xmlns:p14="http://schemas.microsoft.com/office/powerpoint/2010/main" val="2867754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Finance</a:t>
            </a:r>
          </a:p>
        </p:txBody>
      </p:sp>
      <p:sp>
        <p:nvSpPr>
          <p:cNvPr id="3" name="Content Placeholder 2"/>
          <p:cNvSpPr>
            <a:spLocks noGrp="1"/>
          </p:cNvSpPr>
          <p:nvPr>
            <p:ph idx="1"/>
          </p:nvPr>
        </p:nvSpPr>
        <p:spPr/>
        <p:txBody>
          <a:bodyPr/>
          <a:lstStyle/>
          <a:p>
            <a:r>
              <a:rPr lang="en-US" dirty="0"/>
              <a:t>Finance is defined as the management of money and includes activities such as:</a:t>
            </a:r>
          </a:p>
          <a:p>
            <a:pPr>
              <a:buFont typeface="Arial" panose="020B0604020202020204" pitchFamily="34" charset="0"/>
              <a:buChar char="•"/>
            </a:pPr>
            <a:r>
              <a:rPr lang="en-US" dirty="0"/>
              <a:t>Investing</a:t>
            </a:r>
          </a:p>
          <a:p>
            <a:pPr>
              <a:buFont typeface="Arial" panose="020B0604020202020204" pitchFamily="34" charset="0"/>
              <a:buChar char="•"/>
            </a:pPr>
            <a:r>
              <a:rPr lang="en-US" dirty="0"/>
              <a:t>Borrowing</a:t>
            </a:r>
          </a:p>
          <a:p>
            <a:pPr>
              <a:buFont typeface="Arial" panose="020B0604020202020204" pitchFamily="34" charset="0"/>
              <a:buChar char="•"/>
            </a:pPr>
            <a:r>
              <a:rPr lang="en-US" dirty="0"/>
              <a:t>Lending</a:t>
            </a:r>
          </a:p>
          <a:p>
            <a:pPr>
              <a:buFont typeface="Arial" panose="020B0604020202020204" pitchFamily="34" charset="0"/>
              <a:buChar char="•"/>
            </a:pPr>
            <a:r>
              <a:rPr lang="en-US" dirty="0"/>
              <a:t>Budgeting</a:t>
            </a:r>
          </a:p>
          <a:p>
            <a:pPr>
              <a:buFont typeface="Arial" panose="020B0604020202020204" pitchFamily="34" charset="0"/>
              <a:buChar char="•"/>
            </a:pPr>
            <a:r>
              <a:rPr lang="en-US" dirty="0"/>
              <a:t>Saving</a:t>
            </a:r>
          </a:p>
          <a:p>
            <a:pPr>
              <a:buFont typeface="Arial" panose="020B0604020202020204" pitchFamily="34" charset="0"/>
              <a:buChar char="•"/>
            </a:pPr>
            <a:r>
              <a:rPr lang="en-US" dirty="0"/>
              <a:t>Forecasting. </a:t>
            </a:r>
            <a:endParaRPr lang="en-GB" dirty="0"/>
          </a:p>
        </p:txBody>
      </p:sp>
    </p:spTree>
    <p:extLst>
      <p:ext uri="{BB962C8B-B14F-4D97-AF65-F5344CB8AC3E}">
        <p14:creationId xmlns:p14="http://schemas.microsoft.com/office/powerpoint/2010/main" val="759321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Economy</a:t>
            </a:r>
          </a:p>
        </p:txBody>
      </p:sp>
      <p:sp>
        <p:nvSpPr>
          <p:cNvPr id="3" name="Content Placeholder 2"/>
          <p:cNvSpPr>
            <a:spLocks noGrp="1"/>
          </p:cNvSpPr>
          <p:nvPr>
            <p:ph idx="1"/>
          </p:nvPr>
        </p:nvSpPr>
        <p:spPr>
          <a:xfrm>
            <a:off x="425302" y="2518439"/>
            <a:ext cx="11079126" cy="4095012"/>
          </a:xfrm>
        </p:spPr>
        <p:txBody>
          <a:bodyPr>
            <a:normAutofit fontScale="92500" lnSpcReduction="10000"/>
          </a:bodyPr>
          <a:lstStyle/>
          <a:p>
            <a:r>
              <a:rPr lang="en-US" sz="2000" dirty="0"/>
              <a:t>An economy is a system of organizations and institutions that either facilitate or play a role in the production and distribution of goods and services in a society. </a:t>
            </a:r>
          </a:p>
          <a:p>
            <a:pPr marL="0" indent="0">
              <a:buNone/>
            </a:pPr>
            <a:endParaRPr lang="en-US" sz="2000" dirty="0"/>
          </a:p>
          <a:p>
            <a:r>
              <a:rPr lang="en-US" sz="2000" dirty="0"/>
              <a:t>Economies determine how resources are distributed among members of a society; they determine the value of goods or services; and they even determine what sorts of things can be traded or bartered for those services and goods.</a:t>
            </a:r>
          </a:p>
          <a:p>
            <a:pPr marL="0" indent="0">
              <a:buNone/>
            </a:pPr>
            <a:endParaRPr lang="en-US" sz="2000" dirty="0"/>
          </a:p>
          <a:p>
            <a:r>
              <a:rPr lang="en-US" sz="2000" dirty="0"/>
              <a:t>How a society structures its economic system is largely a political and social issue. </a:t>
            </a:r>
          </a:p>
          <a:p>
            <a:pPr marL="0" indent="0">
              <a:buNone/>
            </a:pPr>
            <a:endParaRPr lang="en-US" sz="2000" dirty="0"/>
          </a:p>
          <a:p>
            <a:r>
              <a:rPr lang="en-US" sz="2000" dirty="0"/>
              <a:t>The political and legal structure of a society will govern how wealth can be accumulated, how wealth and resources are distributed, and the manner of competition permitted between different participants in the economy.</a:t>
            </a:r>
          </a:p>
          <a:p>
            <a:pPr marL="0" indent="0">
              <a:buNone/>
            </a:pPr>
            <a:endParaRPr lang="en-GB" dirty="0"/>
          </a:p>
        </p:txBody>
      </p:sp>
    </p:spTree>
    <p:extLst>
      <p:ext uri="{BB962C8B-B14F-4D97-AF65-F5344CB8AC3E}">
        <p14:creationId xmlns:p14="http://schemas.microsoft.com/office/powerpoint/2010/main" val="818658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298B78F7-6841-4168-8538-3E26070861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72" name="Rectangle 71">
              <a:extLst>
                <a:ext uri="{FF2B5EF4-FFF2-40B4-BE49-F238E27FC236}">
                  <a16:creationId xmlns:a16="http://schemas.microsoft.com/office/drawing/2014/main" id="{764D568C-39BB-4394-A483-C7C185002D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Oval 72">
              <a:extLst>
                <a:ext uri="{FF2B5EF4-FFF2-40B4-BE49-F238E27FC236}">
                  <a16:creationId xmlns:a16="http://schemas.microsoft.com/office/drawing/2014/main" id="{CB70B903-F367-48EC-B214-D1D26FC7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4" name="Oval 73">
              <a:extLst>
                <a:ext uri="{FF2B5EF4-FFF2-40B4-BE49-F238E27FC236}">
                  <a16:creationId xmlns:a16="http://schemas.microsoft.com/office/drawing/2014/main" id="{45E5B732-80F6-496B-AC33-E0FD9395DB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5" name="Rectangle 74">
              <a:extLst>
                <a:ext uri="{FF2B5EF4-FFF2-40B4-BE49-F238E27FC236}">
                  <a16:creationId xmlns:a16="http://schemas.microsoft.com/office/drawing/2014/main" id="{CC709F18-F3FB-4D14-B50D-6159067EB6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76" name="Freeform 5">
              <a:extLst>
                <a:ext uri="{FF2B5EF4-FFF2-40B4-BE49-F238E27FC236}">
                  <a16:creationId xmlns:a16="http://schemas.microsoft.com/office/drawing/2014/main" id="{16E4A747-3382-4841-BCBE-78D416DEEC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7" name="Freeform 5">
              <a:extLst>
                <a:ext uri="{FF2B5EF4-FFF2-40B4-BE49-F238E27FC236}">
                  <a16:creationId xmlns:a16="http://schemas.microsoft.com/office/drawing/2014/main" id="{049AC68C-6F74-4DEB-9CD1-3E1C4EB2CD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78" name="Freeform 5">
              <a:extLst>
                <a:ext uri="{FF2B5EF4-FFF2-40B4-BE49-F238E27FC236}">
                  <a16:creationId xmlns:a16="http://schemas.microsoft.com/office/drawing/2014/main" id="{3FB17BE8-AC72-4544-AFE9-F8C1C3EB65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639098" y="629265"/>
            <a:ext cx="5132438" cy="1622322"/>
          </a:xfrm>
        </p:spPr>
        <p:txBody>
          <a:bodyPr>
            <a:normAutofit/>
          </a:bodyPr>
          <a:lstStyle/>
          <a:p>
            <a:r>
              <a:rPr lang="en-GB" dirty="0"/>
              <a:t>What is GDP</a:t>
            </a:r>
          </a:p>
        </p:txBody>
      </p:sp>
      <p:sp>
        <p:nvSpPr>
          <p:cNvPr id="3" name="Content Placeholder 2"/>
          <p:cNvSpPr>
            <a:spLocks noGrp="1"/>
          </p:cNvSpPr>
          <p:nvPr>
            <p:ph idx="1"/>
          </p:nvPr>
        </p:nvSpPr>
        <p:spPr>
          <a:xfrm>
            <a:off x="639098" y="2418735"/>
            <a:ext cx="5132439" cy="3811742"/>
          </a:xfrm>
        </p:spPr>
        <p:txBody>
          <a:bodyPr anchor="ctr">
            <a:normAutofit/>
          </a:bodyPr>
          <a:lstStyle/>
          <a:p>
            <a:r>
              <a:rPr lang="en-US">
                <a:solidFill>
                  <a:schemeClr val="bg1"/>
                </a:solidFill>
              </a:rPr>
              <a:t>Gross domestic product or GDP is a measure of the size and health of a country’s economy over a period of time (usually one quarter or one year). It is also used to compare the size of different economies at a different point in time.</a:t>
            </a:r>
          </a:p>
          <a:p>
            <a:endParaRPr lang="en-GB">
              <a:solidFill>
                <a:schemeClr val="bg1"/>
              </a:solidFill>
            </a:endParaRPr>
          </a:p>
        </p:txBody>
      </p:sp>
      <p:pic>
        <p:nvPicPr>
          <p:cNvPr id="1026" name="Picture 2" descr="What is GDP - 2">
            <a:extLst>
              <a:ext uri="{FF2B5EF4-FFF2-40B4-BE49-F238E27FC236}">
                <a16:creationId xmlns:a16="http://schemas.microsoft.com/office/drawing/2014/main" id="{D698FC1B-D95D-4B92-BC17-87C3CBD5EEC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700827" y="1900227"/>
            <a:ext cx="4842716" cy="3492043"/>
          </a:xfrm>
          <a:prstGeom prst="rect">
            <a:avLst/>
          </a:prstGeom>
          <a:noFill/>
          <a:extLst>
            <a:ext uri="{909E8E84-426E-40DD-AFC4-6F175D3DCCD1}">
              <a14:hiddenFill xmlns:a14="http://schemas.microsoft.com/office/drawing/2010/main">
                <a:solidFill>
                  <a:srgbClr val="FFFFFF"/>
                </a:solidFill>
              </a14:hiddenFill>
            </a:ext>
          </a:extLst>
        </p:spPr>
      </p:pic>
      <p:sp>
        <p:nvSpPr>
          <p:cNvPr id="80" name="Rectangle 79">
            <a:extLst>
              <a:ext uri="{FF2B5EF4-FFF2-40B4-BE49-F238E27FC236}">
                <a16:creationId xmlns:a16="http://schemas.microsoft.com/office/drawing/2014/main" id="{B5BA6DB3-F246-4306-AA4A-B2E8EF6D7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03363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Rectangle 17">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933195FB-9A8D-4D0F-A7B1-7C43D2DF8C40}"/>
              </a:ext>
            </a:extLst>
          </p:cNvPr>
          <p:cNvSpPr>
            <a:spLocks noGrp="1"/>
          </p:cNvSpPr>
          <p:nvPr>
            <p:ph type="title"/>
          </p:nvPr>
        </p:nvSpPr>
        <p:spPr>
          <a:xfrm>
            <a:off x="606425" y="648198"/>
            <a:ext cx="4022508" cy="989604"/>
          </a:xfrm>
        </p:spPr>
        <p:txBody>
          <a:bodyPr>
            <a:noAutofit/>
          </a:bodyPr>
          <a:lstStyle/>
          <a:p>
            <a:r>
              <a:rPr lang="en-US" sz="2800" dirty="0">
                <a:solidFill>
                  <a:srgbClr val="EBEBEB"/>
                </a:solidFill>
              </a:rPr>
              <a:t>How is GDP measured</a:t>
            </a:r>
          </a:p>
        </p:txBody>
      </p:sp>
      <p:sp>
        <p:nvSpPr>
          <p:cNvPr id="24" name="Rectangle 23">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6E6A9E6C-F836-45E3-8DDC-16A4BDC14C63}"/>
              </a:ext>
            </a:extLst>
          </p:cNvPr>
          <p:cNvGraphicFramePr>
            <a:graphicFrameLocks noGrp="1"/>
          </p:cNvGraphicFramePr>
          <p:nvPr>
            <p:ph idx="1"/>
            <p:extLst>
              <p:ext uri="{D42A27DB-BD31-4B8C-83A1-F6EECF244321}">
                <p14:modId xmlns:p14="http://schemas.microsoft.com/office/powerpoint/2010/main" val="1288563860"/>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What is GDP - 1">
            <a:extLst>
              <a:ext uri="{FF2B5EF4-FFF2-40B4-BE49-F238E27FC236}">
                <a16:creationId xmlns:a16="http://schemas.microsoft.com/office/drawing/2014/main" id="{8BB2FB16-8923-49E0-BF9C-EB2F3F1083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6928" y="1406956"/>
            <a:ext cx="3227399" cy="4909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113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BE14C-CDDE-4379-8446-DD68A925887E}"/>
              </a:ext>
            </a:extLst>
          </p:cNvPr>
          <p:cNvSpPr>
            <a:spLocks noGrp="1"/>
          </p:cNvSpPr>
          <p:nvPr>
            <p:ph type="title"/>
          </p:nvPr>
        </p:nvSpPr>
        <p:spPr/>
        <p:txBody>
          <a:bodyPr/>
          <a:lstStyle/>
          <a:p>
            <a:r>
              <a:rPr lang="en-US" dirty="0"/>
              <a:t>GDP Growth</a:t>
            </a:r>
          </a:p>
        </p:txBody>
      </p:sp>
      <p:sp>
        <p:nvSpPr>
          <p:cNvPr id="3" name="Content Placeholder 2">
            <a:extLst>
              <a:ext uri="{FF2B5EF4-FFF2-40B4-BE49-F238E27FC236}">
                <a16:creationId xmlns:a16="http://schemas.microsoft.com/office/drawing/2014/main" id="{40E5A09D-D2DE-4D67-BE92-2162B8FBF870}"/>
              </a:ext>
            </a:extLst>
          </p:cNvPr>
          <p:cNvSpPr>
            <a:spLocks noGrp="1"/>
          </p:cNvSpPr>
          <p:nvPr>
            <p:ph idx="1"/>
          </p:nvPr>
        </p:nvSpPr>
        <p:spPr/>
        <p:txBody>
          <a:bodyPr>
            <a:normAutofit lnSpcReduction="10000"/>
          </a:bodyPr>
          <a:lstStyle/>
          <a:p>
            <a:pPr>
              <a:buFont typeface="Wingdings" panose="05000000000000000000" pitchFamily="2" charset="2"/>
              <a:buChar char="v"/>
            </a:pPr>
            <a:r>
              <a:rPr lang="en-US" dirty="0"/>
              <a:t>Household spending forms the biggest part, accounting for about two thirds of GDP. </a:t>
            </a:r>
          </a:p>
          <a:p>
            <a:pPr>
              <a:buFont typeface="Courier New" panose="02070309020205020404" pitchFamily="49" charset="0"/>
              <a:buChar char="o"/>
            </a:pPr>
            <a:r>
              <a:rPr lang="en-US" dirty="0"/>
              <a:t>Meanwhile, a business buying new equipment or a construction company building houses are examples of investment.</a:t>
            </a:r>
          </a:p>
          <a:p>
            <a:pPr>
              <a:buFont typeface="Wingdings" panose="05000000000000000000" pitchFamily="2" charset="2"/>
              <a:buChar char="Ø"/>
            </a:pPr>
            <a:r>
              <a:rPr lang="en-US" dirty="0"/>
              <a:t>So when you hear talk of a country’s ‘output’, ‘expenditure’ or ‘income’, these are all ways to measure GDP.</a:t>
            </a:r>
          </a:p>
          <a:p>
            <a:pPr>
              <a:buFont typeface="Wingdings" panose="05000000000000000000" pitchFamily="2" charset="2"/>
              <a:buChar char="v"/>
            </a:pPr>
            <a:endParaRPr lang="en-US" dirty="0"/>
          </a:p>
          <a:p>
            <a:pPr marL="0" indent="0">
              <a:buNone/>
            </a:pPr>
            <a:r>
              <a:rPr lang="en-US" dirty="0"/>
              <a:t>When GDP goes up, the economy is growing – people are spending more, and businesses may be expanding. For this reason, </a:t>
            </a:r>
            <a:r>
              <a:rPr lang="en-US" u="sng" dirty="0"/>
              <a:t>GDP growth</a:t>
            </a:r>
            <a:r>
              <a:rPr lang="en-US" dirty="0"/>
              <a:t> – also called economic growth or simply “growth” – is a key measure of the overall strength of the economy.</a:t>
            </a:r>
          </a:p>
        </p:txBody>
      </p:sp>
    </p:spTree>
    <p:extLst>
      <p:ext uri="{BB962C8B-B14F-4D97-AF65-F5344CB8AC3E}">
        <p14:creationId xmlns:p14="http://schemas.microsoft.com/office/powerpoint/2010/main" val="3485997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Inflation</a:t>
            </a:r>
          </a:p>
        </p:txBody>
      </p:sp>
      <p:sp>
        <p:nvSpPr>
          <p:cNvPr id="3" name="Content Placeholder 2"/>
          <p:cNvSpPr>
            <a:spLocks noGrp="1"/>
          </p:cNvSpPr>
          <p:nvPr>
            <p:ph idx="1"/>
          </p:nvPr>
        </p:nvSpPr>
        <p:spPr/>
        <p:txBody>
          <a:bodyPr/>
          <a:lstStyle/>
          <a:p>
            <a:pPr algn="just"/>
            <a:r>
              <a:rPr lang="en-US" dirty="0"/>
              <a:t>Inflation is a quantitative measure of the rate at which the average </a:t>
            </a:r>
            <a:r>
              <a:rPr lang="en-US" u="sng" dirty="0"/>
              <a:t>price level</a:t>
            </a:r>
            <a:r>
              <a:rPr lang="en-US" dirty="0"/>
              <a:t> of a </a:t>
            </a:r>
            <a:r>
              <a:rPr lang="en-US" u="sng" dirty="0"/>
              <a:t>basket of selected goods</a:t>
            </a:r>
            <a:r>
              <a:rPr lang="en-US" dirty="0"/>
              <a:t> and services in an economy increases over a period of time. </a:t>
            </a:r>
          </a:p>
          <a:p>
            <a:pPr algn="just"/>
            <a:r>
              <a:rPr lang="en-US" dirty="0"/>
              <a:t>It is the constant rise in the general level of prices where a unit of currency buys less than it did in prior periods. </a:t>
            </a:r>
          </a:p>
          <a:p>
            <a:pPr algn="just"/>
            <a:r>
              <a:rPr lang="en-US" dirty="0"/>
              <a:t>Often expressed as a percentage, inflation indicates a decrease in the </a:t>
            </a:r>
            <a:r>
              <a:rPr lang="en-US" u="sng" dirty="0"/>
              <a:t>purchasing power</a:t>
            </a:r>
            <a:r>
              <a:rPr lang="en-US" dirty="0"/>
              <a:t> of a nation’s currency.</a:t>
            </a:r>
          </a:p>
          <a:p>
            <a:pPr marL="0" indent="0" algn="just">
              <a:buNone/>
            </a:pPr>
            <a:endParaRPr lang="en-US" dirty="0"/>
          </a:p>
          <a:p>
            <a:pPr marL="0" indent="0" algn="just">
              <a:buNone/>
            </a:pPr>
            <a:endParaRPr lang="en-GB" dirty="0"/>
          </a:p>
        </p:txBody>
      </p:sp>
      <p:pic>
        <p:nvPicPr>
          <p:cNvPr id="4" name="Picture 3">
            <a:extLst>
              <a:ext uri="{FF2B5EF4-FFF2-40B4-BE49-F238E27FC236}">
                <a16:creationId xmlns:a16="http://schemas.microsoft.com/office/drawing/2014/main" id="{D62931F9-5F27-4659-BDF3-33CC209C105D}"/>
              </a:ext>
            </a:extLst>
          </p:cNvPr>
          <p:cNvPicPr>
            <a:picLocks noChangeAspect="1"/>
          </p:cNvPicPr>
          <p:nvPr/>
        </p:nvPicPr>
        <p:blipFill>
          <a:blip r:embed="rId3"/>
          <a:stretch>
            <a:fillRect/>
          </a:stretch>
        </p:blipFill>
        <p:spPr>
          <a:xfrm>
            <a:off x="2754359" y="5098146"/>
            <a:ext cx="5562600" cy="1572372"/>
          </a:xfrm>
          <a:prstGeom prst="rect">
            <a:avLst/>
          </a:prstGeom>
        </p:spPr>
      </p:pic>
    </p:spTree>
    <p:extLst>
      <p:ext uri="{BB962C8B-B14F-4D97-AF65-F5344CB8AC3E}">
        <p14:creationId xmlns:p14="http://schemas.microsoft.com/office/powerpoint/2010/main" val="1263124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Interest Rates</a:t>
            </a:r>
          </a:p>
        </p:txBody>
      </p:sp>
      <p:sp>
        <p:nvSpPr>
          <p:cNvPr id="3" name="Content Placeholder 2"/>
          <p:cNvSpPr>
            <a:spLocks noGrp="1"/>
          </p:cNvSpPr>
          <p:nvPr>
            <p:ph idx="1"/>
          </p:nvPr>
        </p:nvSpPr>
        <p:spPr>
          <a:xfrm>
            <a:off x="1154954" y="2603500"/>
            <a:ext cx="9562351" cy="3972112"/>
          </a:xfrm>
        </p:spPr>
        <p:txBody>
          <a:bodyPr>
            <a:normAutofit/>
          </a:bodyPr>
          <a:lstStyle/>
          <a:p>
            <a:pPr marL="0" indent="0">
              <a:buNone/>
            </a:pPr>
            <a:r>
              <a:rPr lang="en-US" dirty="0"/>
              <a:t>An interest rate is a percentage charged on the total amount you borrow or save.</a:t>
            </a:r>
          </a:p>
          <a:p>
            <a:pPr algn="just"/>
            <a:r>
              <a:rPr lang="en-US" dirty="0"/>
              <a:t>Even a small change in interest rates can have a big impact. It’s important to keep an eye on whether they rise, fall or stay the same.</a:t>
            </a:r>
          </a:p>
          <a:p>
            <a:pPr algn="just"/>
            <a:r>
              <a:rPr lang="en-US" dirty="0"/>
              <a:t>If you’re a borrower, the interest rate is the amount you are charged for borrowing money – a percentage of the total amount of the loan. You can borrow money to buy something today and pay for it later.</a:t>
            </a:r>
          </a:p>
          <a:p>
            <a:pPr algn="just"/>
            <a:r>
              <a:rPr lang="en-US" dirty="0"/>
              <a:t>Interest is what you pay for the privilege. It’s a bit like hiring a car. Interest is what you pay to ‘hire’ someone else’s money.</a:t>
            </a:r>
          </a:p>
          <a:p>
            <a:pPr algn="just"/>
            <a:r>
              <a:rPr lang="en-US" dirty="0"/>
              <a:t>If you’re a saver, it’s the same except the interest fee is paid to you – because banks are paying to hire your money.</a:t>
            </a:r>
          </a:p>
          <a:p>
            <a:endParaRPr lang="en-GB" dirty="0"/>
          </a:p>
        </p:txBody>
      </p:sp>
    </p:spTree>
    <p:extLst>
      <p:ext uri="{BB962C8B-B14F-4D97-AF65-F5344CB8AC3E}">
        <p14:creationId xmlns:p14="http://schemas.microsoft.com/office/powerpoint/2010/main" val="3025646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08DA7-E216-414E-872C-E42BD1207633}"/>
              </a:ext>
            </a:extLst>
          </p:cNvPr>
          <p:cNvSpPr>
            <a:spLocks noGrp="1"/>
          </p:cNvSpPr>
          <p:nvPr>
            <p:ph type="title"/>
          </p:nvPr>
        </p:nvSpPr>
        <p:spPr/>
        <p:txBody>
          <a:bodyPr/>
          <a:lstStyle/>
          <a:p>
            <a:r>
              <a:rPr lang="en-US" dirty="0"/>
              <a:t>UK Interest Rates</a:t>
            </a:r>
          </a:p>
        </p:txBody>
      </p:sp>
      <p:pic>
        <p:nvPicPr>
          <p:cNvPr id="4" name="Content Placeholder 3">
            <a:extLst>
              <a:ext uri="{FF2B5EF4-FFF2-40B4-BE49-F238E27FC236}">
                <a16:creationId xmlns:a16="http://schemas.microsoft.com/office/drawing/2014/main" id="{1931DC45-2EDD-42D6-A33E-9530847EFBA7}"/>
              </a:ext>
            </a:extLst>
          </p:cNvPr>
          <p:cNvPicPr>
            <a:picLocks noGrp="1" noChangeAspect="1"/>
          </p:cNvPicPr>
          <p:nvPr>
            <p:ph idx="1"/>
          </p:nvPr>
        </p:nvPicPr>
        <p:blipFill>
          <a:blip r:embed="rId2"/>
          <a:stretch>
            <a:fillRect/>
          </a:stretch>
        </p:blipFill>
        <p:spPr>
          <a:xfrm>
            <a:off x="1557617" y="2509370"/>
            <a:ext cx="9076765" cy="4160371"/>
          </a:xfrm>
          <a:prstGeom prst="rect">
            <a:avLst/>
          </a:prstGeom>
        </p:spPr>
      </p:pic>
    </p:spTree>
    <p:extLst>
      <p:ext uri="{BB962C8B-B14F-4D97-AF65-F5344CB8AC3E}">
        <p14:creationId xmlns:p14="http://schemas.microsoft.com/office/powerpoint/2010/main" val="3866686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9" name="Rectangle 18">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2572B42-A8F5-4093-B557-8878606DD06C}"/>
              </a:ext>
            </a:extLst>
          </p:cNvPr>
          <p:cNvSpPr>
            <a:spLocks noGrp="1"/>
          </p:cNvSpPr>
          <p:nvPr>
            <p:ph type="title"/>
          </p:nvPr>
        </p:nvSpPr>
        <p:spPr>
          <a:xfrm>
            <a:off x="8160773" y="1113062"/>
            <a:ext cx="3382297" cy="3281957"/>
          </a:xfrm>
        </p:spPr>
        <p:txBody>
          <a:bodyPr vert="horz" lIns="91440" tIns="45720" rIns="91440" bIns="45720" rtlCol="0" anchor="b">
            <a:normAutofit/>
          </a:bodyPr>
          <a:lstStyle/>
          <a:p>
            <a:r>
              <a:rPr lang="en-US" sz="5400" b="0" i="0" kern="1200" dirty="0">
                <a:solidFill>
                  <a:schemeClr val="bg2"/>
                </a:solidFill>
                <a:latin typeface="+mj-lt"/>
                <a:ea typeface="+mj-ea"/>
                <a:cs typeface="+mj-cs"/>
              </a:rPr>
              <a:t>US Interest Rates</a:t>
            </a:r>
          </a:p>
        </p:txBody>
      </p:sp>
      <p:pic>
        <p:nvPicPr>
          <p:cNvPr id="5" name="Content Placeholder 4" descr="A close up of a map&#10;&#10;Description automatically generated">
            <a:extLst>
              <a:ext uri="{FF2B5EF4-FFF2-40B4-BE49-F238E27FC236}">
                <a16:creationId xmlns:a16="http://schemas.microsoft.com/office/drawing/2014/main" id="{33872BF5-EF6A-4AC9-B366-CBD048AC6C5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96402" y="1113063"/>
            <a:ext cx="6297629" cy="4628758"/>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219585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Labour Market</a:t>
            </a:r>
          </a:p>
        </p:txBody>
      </p:sp>
      <p:sp>
        <p:nvSpPr>
          <p:cNvPr id="3" name="Content Placeholder 2"/>
          <p:cNvSpPr>
            <a:spLocks noGrp="1"/>
          </p:cNvSpPr>
          <p:nvPr>
            <p:ph idx="1"/>
          </p:nvPr>
        </p:nvSpPr>
        <p:spPr/>
        <p:txBody>
          <a:bodyPr/>
          <a:lstStyle/>
          <a:p>
            <a:pPr algn="just"/>
            <a:r>
              <a:rPr lang="en-US" b="1" i="1" dirty="0"/>
              <a:t>Definition:</a:t>
            </a:r>
            <a:r>
              <a:rPr lang="en-US" dirty="0"/>
              <a:t> A </a:t>
            </a:r>
            <a:r>
              <a:rPr lang="en-US" dirty="0" err="1"/>
              <a:t>labour</a:t>
            </a:r>
            <a:r>
              <a:rPr lang="en-US" dirty="0"/>
              <a:t> market is the place where workers and employees interact with each other. In the </a:t>
            </a:r>
            <a:r>
              <a:rPr lang="en-US" dirty="0" err="1"/>
              <a:t>labour</a:t>
            </a:r>
            <a:r>
              <a:rPr lang="en-US" dirty="0"/>
              <a:t> market, employers compete to hire the best, and the workers compete for the best satisfying job.</a:t>
            </a:r>
          </a:p>
          <a:p>
            <a:pPr algn="just"/>
            <a:endParaRPr lang="en-US" dirty="0"/>
          </a:p>
          <a:p>
            <a:pPr algn="just"/>
            <a:r>
              <a:rPr lang="en-US" b="1" i="1" dirty="0"/>
              <a:t>Description:</a:t>
            </a:r>
            <a:r>
              <a:rPr lang="en-US" dirty="0"/>
              <a:t> A </a:t>
            </a:r>
            <a:r>
              <a:rPr lang="en-US" dirty="0" err="1"/>
              <a:t>labour</a:t>
            </a:r>
            <a:r>
              <a:rPr lang="en-US" dirty="0"/>
              <a:t> market in an economy functions with demand and supply of </a:t>
            </a:r>
            <a:r>
              <a:rPr lang="en-US" dirty="0" err="1"/>
              <a:t>labour</a:t>
            </a:r>
            <a:r>
              <a:rPr lang="en-US" dirty="0"/>
              <a:t>. In this market, </a:t>
            </a:r>
            <a:r>
              <a:rPr lang="en-US" dirty="0" err="1"/>
              <a:t>labour</a:t>
            </a:r>
            <a:r>
              <a:rPr lang="en-US" dirty="0"/>
              <a:t> demand is the firm's demand for </a:t>
            </a:r>
            <a:r>
              <a:rPr lang="en-US" dirty="0" err="1"/>
              <a:t>labour</a:t>
            </a:r>
            <a:r>
              <a:rPr lang="en-US" dirty="0"/>
              <a:t> and supply is the worker's supply of </a:t>
            </a:r>
            <a:r>
              <a:rPr lang="en-US" dirty="0" err="1"/>
              <a:t>labour</a:t>
            </a:r>
            <a:r>
              <a:rPr lang="en-US" dirty="0"/>
              <a:t>. The supply and demand of </a:t>
            </a:r>
            <a:r>
              <a:rPr lang="en-US" dirty="0" err="1"/>
              <a:t>labour</a:t>
            </a:r>
            <a:r>
              <a:rPr lang="en-US" dirty="0"/>
              <a:t> in the market is influenced by changes in the bargaining power.</a:t>
            </a:r>
          </a:p>
          <a:p>
            <a:endParaRPr lang="en-GB" dirty="0"/>
          </a:p>
        </p:txBody>
      </p:sp>
    </p:spTree>
    <p:extLst>
      <p:ext uri="{BB962C8B-B14F-4D97-AF65-F5344CB8AC3E}">
        <p14:creationId xmlns:p14="http://schemas.microsoft.com/office/powerpoint/2010/main" val="432014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0" name="Rectangle 9">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8" name="Rectangle 17">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999413" y="1113062"/>
            <a:ext cx="3543658" cy="3281957"/>
          </a:xfrm>
        </p:spPr>
        <p:txBody>
          <a:bodyPr vert="horz" lIns="91440" tIns="45720" rIns="91440" bIns="45720" rtlCol="0" anchor="b">
            <a:normAutofit/>
          </a:bodyPr>
          <a:lstStyle/>
          <a:p>
            <a:pPr algn="ctr"/>
            <a:r>
              <a:rPr lang="en-US" sz="3800" b="0" i="0" kern="1200" dirty="0">
                <a:solidFill>
                  <a:schemeClr val="bg2"/>
                </a:solidFill>
                <a:latin typeface="+mj-lt"/>
                <a:ea typeface="+mj-ea"/>
                <a:cs typeface="+mj-cs"/>
              </a:rPr>
              <a:t>Employment</a:t>
            </a:r>
            <a:br>
              <a:rPr lang="en-US" sz="3800" b="0" i="0" kern="1200" dirty="0">
                <a:solidFill>
                  <a:schemeClr val="bg2"/>
                </a:solidFill>
                <a:latin typeface="+mj-lt"/>
                <a:ea typeface="+mj-ea"/>
                <a:cs typeface="+mj-cs"/>
              </a:rPr>
            </a:br>
            <a:r>
              <a:rPr lang="en-US" sz="3800" b="0" i="0" kern="1200" dirty="0">
                <a:solidFill>
                  <a:schemeClr val="bg2"/>
                </a:solidFill>
                <a:latin typeface="+mj-lt"/>
                <a:ea typeface="+mj-ea"/>
                <a:cs typeface="+mj-cs"/>
              </a:rPr>
              <a:t> Rate</a:t>
            </a:r>
            <a:br>
              <a:rPr lang="en-US" sz="3800" b="0" i="0" kern="1200" dirty="0">
                <a:solidFill>
                  <a:schemeClr val="bg2"/>
                </a:solidFill>
                <a:latin typeface="+mj-lt"/>
                <a:ea typeface="+mj-ea"/>
                <a:cs typeface="+mj-cs"/>
              </a:rPr>
            </a:br>
            <a:r>
              <a:rPr lang="en-US" sz="3800" b="0" i="0" kern="1200" dirty="0">
                <a:solidFill>
                  <a:schemeClr val="bg2"/>
                </a:solidFill>
                <a:latin typeface="+mj-lt"/>
                <a:ea typeface="+mj-ea"/>
                <a:cs typeface="+mj-cs"/>
              </a:rPr>
              <a:t> UK </a:t>
            </a:r>
          </a:p>
        </p:txBody>
      </p:sp>
      <p:pic>
        <p:nvPicPr>
          <p:cNvPr id="4" name="Content Placeholder 3">
            <a:extLst>
              <a:ext uri="{FF2B5EF4-FFF2-40B4-BE49-F238E27FC236}">
                <a16:creationId xmlns:a16="http://schemas.microsoft.com/office/drawing/2014/main" id="{91A653FA-81C9-4D04-BC16-C207AF71668A}"/>
              </a:ext>
            </a:extLst>
          </p:cNvPr>
          <p:cNvPicPr>
            <a:picLocks noGrp="1" noChangeAspect="1"/>
          </p:cNvPicPr>
          <p:nvPr>
            <p:ph idx="1"/>
          </p:nvPr>
        </p:nvPicPr>
        <p:blipFill>
          <a:blip r:embed="rId3"/>
          <a:stretch>
            <a:fillRect/>
          </a:stretch>
        </p:blipFill>
        <p:spPr>
          <a:xfrm>
            <a:off x="955713" y="633605"/>
            <a:ext cx="7076948" cy="5590789"/>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4194180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0" name="Rectangle 9">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8" name="Rectangle 17">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382055" y="1241266"/>
            <a:ext cx="3161016" cy="3153753"/>
          </a:xfrm>
        </p:spPr>
        <p:txBody>
          <a:bodyPr vert="horz" lIns="91440" tIns="45720" rIns="91440" bIns="45720" rtlCol="0" anchor="b">
            <a:normAutofit/>
          </a:bodyPr>
          <a:lstStyle/>
          <a:p>
            <a:r>
              <a:rPr lang="en-US" sz="3000" b="0" i="0" kern="1200" dirty="0">
                <a:solidFill>
                  <a:schemeClr val="bg2"/>
                </a:solidFill>
                <a:latin typeface="+mj-lt"/>
                <a:ea typeface="+mj-ea"/>
                <a:cs typeface="+mj-cs"/>
              </a:rPr>
              <a:t>Unemployment Rate</a:t>
            </a:r>
          </a:p>
        </p:txBody>
      </p:sp>
      <p:grpSp>
        <p:nvGrpSpPr>
          <p:cNvPr id="20" name="Group 19">
            <a:extLst>
              <a:ext uri="{FF2B5EF4-FFF2-40B4-BE49-F238E27FC236}">
                <a16:creationId xmlns:a16="http://schemas.microsoft.com/office/drawing/2014/main" id="{68B27BBA-AE99-4D00-A26E-0B49DA4B37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21" name="Rectangle 20">
              <a:extLst>
                <a:ext uri="{FF2B5EF4-FFF2-40B4-BE49-F238E27FC236}">
                  <a16:creationId xmlns:a16="http://schemas.microsoft.com/office/drawing/2014/main" id="{E898DFFC-9C98-4276-B117-1EECD56D1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a:extLst>
                <a:ext uri="{FF2B5EF4-FFF2-40B4-BE49-F238E27FC236}">
                  <a16:creationId xmlns:a16="http://schemas.microsoft.com/office/drawing/2014/main" id="{D9DF6785-2B9D-478C-AB08-3A6258EF7C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a:extLst>
                <a:ext uri="{FF2B5EF4-FFF2-40B4-BE49-F238E27FC236}">
                  <a16:creationId xmlns:a16="http://schemas.microsoft.com/office/drawing/2014/main" id="{A9C1FA5F-1069-410C-ACE0-A24989171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pic>
        <p:nvPicPr>
          <p:cNvPr id="4" name="Content Placeholder 3">
            <a:extLst>
              <a:ext uri="{FF2B5EF4-FFF2-40B4-BE49-F238E27FC236}">
                <a16:creationId xmlns:a16="http://schemas.microsoft.com/office/drawing/2014/main" id="{6C7DC001-1CD7-44DB-B3D5-65814B379F0B}"/>
              </a:ext>
            </a:extLst>
          </p:cNvPr>
          <p:cNvPicPr>
            <a:picLocks noGrp="1" noChangeAspect="1"/>
          </p:cNvPicPr>
          <p:nvPr>
            <p:ph idx="1"/>
          </p:nvPr>
        </p:nvPicPr>
        <p:blipFill>
          <a:blip r:embed="rId3"/>
          <a:stretch>
            <a:fillRect/>
          </a:stretch>
        </p:blipFill>
        <p:spPr>
          <a:xfrm>
            <a:off x="339761" y="492451"/>
            <a:ext cx="7393365" cy="5840759"/>
          </a:xfrm>
          <a:prstGeom prst="rect">
            <a:avLst/>
          </a:prstGeom>
        </p:spPr>
      </p:pic>
    </p:spTree>
    <p:extLst>
      <p:ext uri="{BB962C8B-B14F-4D97-AF65-F5344CB8AC3E}">
        <p14:creationId xmlns:p14="http://schemas.microsoft.com/office/powerpoint/2010/main" val="739167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C4772-259B-424F-B46B-B1F7EBE7D821}"/>
              </a:ext>
            </a:extLst>
          </p:cNvPr>
          <p:cNvSpPr>
            <a:spLocks noGrp="1"/>
          </p:cNvSpPr>
          <p:nvPr>
            <p:ph type="title"/>
          </p:nvPr>
        </p:nvSpPr>
        <p:spPr>
          <a:xfrm>
            <a:off x="1154953" y="973668"/>
            <a:ext cx="8761413" cy="706964"/>
          </a:xfrm>
        </p:spPr>
        <p:txBody>
          <a:bodyPr>
            <a:normAutofit/>
          </a:bodyPr>
          <a:lstStyle/>
          <a:p>
            <a:r>
              <a:rPr lang="en-US" dirty="0"/>
              <a:t>Income</a:t>
            </a:r>
          </a:p>
        </p:txBody>
      </p:sp>
      <p:pic>
        <p:nvPicPr>
          <p:cNvPr id="4098" name="Picture 2" descr="Individuals are grouped by their disposable income with lines identifying their mean and median.">
            <a:extLst>
              <a:ext uri="{FF2B5EF4-FFF2-40B4-BE49-F238E27FC236}">
                <a16:creationId xmlns:a16="http://schemas.microsoft.com/office/drawing/2014/main" id="{05B002A6-F7C0-4A88-A242-E81ECB8655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106" b="3"/>
          <a:stretch/>
        </p:blipFill>
        <p:spPr bwMode="auto">
          <a:xfrm>
            <a:off x="438726" y="2380839"/>
            <a:ext cx="5096933" cy="4378632"/>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6C7EC48-DF8B-4FEE-95F1-AB231661571E}"/>
              </a:ext>
            </a:extLst>
          </p:cNvPr>
          <p:cNvSpPr>
            <a:spLocks noGrp="1"/>
          </p:cNvSpPr>
          <p:nvPr>
            <p:ph idx="1"/>
          </p:nvPr>
        </p:nvSpPr>
        <p:spPr>
          <a:xfrm>
            <a:off x="6096000" y="2603500"/>
            <a:ext cx="5096933" cy="3416300"/>
          </a:xfrm>
        </p:spPr>
        <p:txBody>
          <a:bodyPr anchor="ctr">
            <a:normAutofit/>
          </a:bodyPr>
          <a:lstStyle/>
          <a:p>
            <a:pPr algn="just"/>
            <a:r>
              <a:rPr lang="en-US" dirty="0"/>
              <a:t>Income is the revenue a business earns from selling its goods and services or the money an individual receives in compensation for his or her labor, services, or investments. </a:t>
            </a:r>
          </a:p>
        </p:txBody>
      </p:sp>
    </p:spTree>
    <p:extLst>
      <p:ext uri="{BB962C8B-B14F-4D97-AF65-F5344CB8AC3E}">
        <p14:creationId xmlns:p14="http://schemas.microsoft.com/office/powerpoint/2010/main" val="1723313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2248A-0E3E-41B0-AD31-950DDAFD3F22}"/>
              </a:ext>
            </a:extLst>
          </p:cNvPr>
          <p:cNvSpPr>
            <a:spLocks noGrp="1"/>
          </p:cNvSpPr>
          <p:nvPr>
            <p:ph type="title"/>
          </p:nvPr>
        </p:nvSpPr>
        <p:spPr/>
        <p:txBody>
          <a:bodyPr/>
          <a:lstStyle/>
          <a:p>
            <a:r>
              <a:rPr lang="en-US" dirty="0"/>
              <a:t>Household Income Earnings</a:t>
            </a:r>
          </a:p>
        </p:txBody>
      </p:sp>
      <p:pic>
        <p:nvPicPr>
          <p:cNvPr id="5" name="Content Placeholder 4" descr="A close up of a map&#10;&#10;Description automatically generated">
            <a:extLst>
              <a:ext uri="{FF2B5EF4-FFF2-40B4-BE49-F238E27FC236}">
                <a16:creationId xmlns:a16="http://schemas.microsoft.com/office/drawing/2014/main" id="{9CC41E11-1C2E-4EBB-829A-F3D3EF60F3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4953" y="2603500"/>
            <a:ext cx="9911976" cy="4118624"/>
          </a:xfrm>
        </p:spPr>
      </p:pic>
    </p:spTree>
    <p:extLst>
      <p:ext uri="{BB962C8B-B14F-4D97-AF65-F5344CB8AC3E}">
        <p14:creationId xmlns:p14="http://schemas.microsoft.com/office/powerpoint/2010/main" val="28159892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9" name="Rectangle 18">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460EE6C-113C-4A1C-BA58-B9EF0439F3CB}"/>
              </a:ext>
            </a:extLst>
          </p:cNvPr>
          <p:cNvSpPr>
            <a:spLocks noGrp="1"/>
          </p:cNvSpPr>
          <p:nvPr>
            <p:ph type="title"/>
          </p:nvPr>
        </p:nvSpPr>
        <p:spPr>
          <a:xfrm>
            <a:off x="8382055" y="1241266"/>
            <a:ext cx="3161016" cy="3153753"/>
          </a:xfrm>
        </p:spPr>
        <p:txBody>
          <a:bodyPr vert="horz" lIns="91440" tIns="45720" rIns="91440" bIns="45720" rtlCol="0" anchor="b">
            <a:normAutofit/>
          </a:bodyPr>
          <a:lstStyle/>
          <a:p>
            <a:r>
              <a:rPr lang="en-US" sz="4600" b="0" i="0" kern="1200" dirty="0">
                <a:solidFill>
                  <a:schemeClr val="bg2"/>
                </a:solidFill>
                <a:latin typeface="+mj-lt"/>
                <a:ea typeface="+mj-ea"/>
                <a:cs typeface="+mj-cs"/>
              </a:rPr>
              <a:t>Income Variations</a:t>
            </a:r>
          </a:p>
        </p:txBody>
      </p:sp>
      <p:grpSp>
        <p:nvGrpSpPr>
          <p:cNvPr id="21" name="Group 20">
            <a:extLst>
              <a:ext uri="{FF2B5EF4-FFF2-40B4-BE49-F238E27FC236}">
                <a16:creationId xmlns:a16="http://schemas.microsoft.com/office/drawing/2014/main" id="{68B27BBA-AE99-4D00-A26E-0B49DA4B37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22" name="Rectangle 21">
              <a:extLst>
                <a:ext uri="{FF2B5EF4-FFF2-40B4-BE49-F238E27FC236}">
                  <a16:creationId xmlns:a16="http://schemas.microsoft.com/office/drawing/2014/main" id="{E898DFFC-9C98-4276-B117-1EECD56D1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5">
              <a:extLst>
                <a:ext uri="{FF2B5EF4-FFF2-40B4-BE49-F238E27FC236}">
                  <a16:creationId xmlns:a16="http://schemas.microsoft.com/office/drawing/2014/main" id="{D9DF6785-2B9D-478C-AB08-3A6258EF7C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4" name="Freeform 5">
              <a:extLst>
                <a:ext uri="{FF2B5EF4-FFF2-40B4-BE49-F238E27FC236}">
                  <a16:creationId xmlns:a16="http://schemas.microsoft.com/office/drawing/2014/main" id="{A9C1FA5F-1069-410C-ACE0-A24989171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pic>
        <p:nvPicPr>
          <p:cNvPr id="5" name="Content Placeholder 4" descr="A screenshot of a cell phone&#10;&#10;Description automatically generated">
            <a:extLst>
              <a:ext uri="{FF2B5EF4-FFF2-40B4-BE49-F238E27FC236}">
                <a16:creationId xmlns:a16="http://schemas.microsoft.com/office/drawing/2014/main" id="{2BB0C761-E4F7-4276-ACA9-65BF22516D3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0300" y="255494"/>
            <a:ext cx="7420890" cy="6384114"/>
          </a:xfrm>
          <a:prstGeom prst="rect">
            <a:avLst/>
          </a:prstGeom>
        </p:spPr>
      </p:pic>
    </p:spTree>
    <p:extLst>
      <p:ext uri="{BB962C8B-B14F-4D97-AF65-F5344CB8AC3E}">
        <p14:creationId xmlns:p14="http://schemas.microsoft.com/office/powerpoint/2010/main" val="1578939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Unemployment</a:t>
            </a:r>
          </a:p>
        </p:txBody>
      </p:sp>
      <p:sp>
        <p:nvSpPr>
          <p:cNvPr id="3" name="Content Placeholder 2"/>
          <p:cNvSpPr>
            <a:spLocks noGrp="1"/>
          </p:cNvSpPr>
          <p:nvPr>
            <p:ph idx="1"/>
          </p:nvPr>
        </p:nvSpPr>
        <p:spPr>
          <a:xfrm>
            <a:off x="1154954" y="2468032"/>
            <a:ext cx="8761412" cy="3416300"/>
          </a:xfrm>
        </p:spPr>
        <p:txBody>
          <a:bodyPr/>
          <a:lstStyle/>
          <a:p>
            <a:pPr marL="0" indent="0">
              <a:buNone/>
            </a:pPr>
            <a:r>
              <a:rPr lang="en-US" dirty="0"/>
              <a:t>Unemployment is defined as people who do not have a job, have actively looked for work and are currently available for work. Students and those on training courses or apprentice schemes are not unemployed.</a:t>
            </a:r>
          </a:p>
          <a:p>
            <a:pPr marL="0" indent="0">
              <a:buNone/>
            </a:pPr>
            <a:endParaRPr lang="en-US" dirty="0"/>
          </a:p>
          <a:p>
            <a:pPr marL="0" indent="0">
              <a:buNone/>
            </a:pPr>
            <a:endParaRPr lang="en-GB" dirty="0"/>
          </a:p>
        </p:txBody>
      </p:sp>
      <p:pic>
        <p:nvPicPr>
          <p:cNvPr id="4" name="Picture 3">
            <a:extLst>
              <a:ext uri="{FF2B5EF4-FFF2-40B4-BE49-F238E27FC236}">
                <a16:creationId xmlns:a16="http://schemas.microsoft.com/office/drawing/2014/main" id="{26B779DF-335F-4645-9EB2-1AE7728E8761}"/>
              </a:ext>
            </a:extLst>
          </p:cNvPr>
          <p:cNvPicPr>
            <a:picLocks noChangeAspect="1"/>
          </p:cNvPicPr>
          <p:nvPr/>
        </p:nvPicPr>
        <p:blipFill>
          <a:blip r:embed="rId2"/>
          <a:stretch>
            <a:fillRect/>
          </a:stretch>
        </p:blipFill>
        <p:spPr>
          <a:xfrm>
            <a:off x="416860" y="3557618"/>
            <a:ext cx="11120716" cy="3254188"/>
          </a:xfrm>
          <a:prstGeom prst="rect">
            <a:avLst/>
          </a:prstGeom>
        </p:spPr>
      </p:pic>
    </p:spTree>
    <p:extLst>
      <p:ext uri="{BB962C8B-B14F-4D97-AF65-F5344CB8AC3E}">
        <p14:creationId xmlns:p14="http://schemas.microsoft.com/office/powerpoint/2010/main" val="273642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Debt / Deficit</a:t>
            </a:r>
          </a:p>
        </p:txBody>
      </p:sp>
      <p:sp>
        <p:nvSpPr>
          <p:cNvPr id="3" name="Content Placeholder 2"/>
          <p:cNvSpPr>
            <a:spLocks noGrp="1"/>
          </p:cNvSpPr>
          <p:nvPr>
            <p:ph idx="1"/>
          </p:nvPr>
        </p:nvSpPr>
        <p:spPr/>
        <p:txBody>
          <a:bodyPr/>
          <a:lstStyle/>
          <a:p>
            <a:pPr algn="just"/>
            <a:r>
              <a:rPr lang="en-US" u="sng" dirty="0"/>
              <a:t>Debt</a:t>
            </a:r>
            <a:r>
              <a:rPr lang="en-US" dirty="0"/>
              <a:t> is an amount of money borrowed by one party from another. Debt is used by many corporations and individuals as a method of making large purchases that they could not afford under normal circumstances. A debt arrangement gives the borrowing party permission to borrow money under the condition that it is to be paid back at a later date, usually with interest.</a:t>
            </a:r>
          </a:p>
          <a:p>
            <a:pPr marL="0" indent="0" algn="just">
              <a:buNone/>
            </a:pPr>
            <a:endParaRPr lang="en-US" dirty="0"/>
          </a:p>
          <a:p>
            <a:pPr algn="just"/>
            <a:r>
              <a:rPr lang="en-US" u="sng" dirty="0"/>
              <a:t>Deficit</a:t>
            </a:r>
            <a:r>
              <a:rPr lang="en-US" dirty="0"/>
              <a:t> is the amount by which something is less than what is required or expected, especially the amount by which the total money received is less than the total money spent.</a:t>
            </a:r>
            <a:endParaRPr lang="en-GB" dirty="0"/>
          </a:p>
        </p:txBody>
      </p:sp>
    </p:spTree>
    <p:extLst>
      <p:ext uri="{BB962C8B-B14F-4D97-AF65-F5344CB8AC3E}">
        <p14:creationId xmlns:p14="http://schemas.microsoft.com/office/powerpoint/2010/main" val="670792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625CB-D90D-4C88-84F3-2B567953ECAA}"/>
              </a:ext>
            </a:extLst>
          </p:cNvPr>
          <p:cNvSpPr>
            <a:spLocks noGrp="1"/>
          </p:cNvSpPr>
          <p:nvPr>
            <p:ph type="title"/>
          </p:nvPr>
        </p:nvSpPr>
        <p:spPr/>
        <p:txBody>
          <a:bodyPr/>
          <a:lstStyle/>
          <a:p>
            <a:r>
              <a:rPr lang="en-US" dirty="0"/>
              <a:t>Deficit / Surplus</a:t>
            </a:r>
          </a:p>
        </p:txBody>
      </p:sp>
      <p:pic>
        <p:nvPicPr>
          <p:cNvPr id="4" name="Content Placeholder 3">
            <a:extLst>
              <a:ext uri="{FF2B5EF4-FFF2-40B4-BE49-F238E27FC236}">
                <a16:creationId xmlns:a16="http://schemas.microsoft.com/office/drawing/2014/main" id="{66B1CF9B-FF0D-490E-90AE-6C6F6CCC32FE}"/>
              </a:ext>
            </a:extLst>
          </p:cNvPr>
          <p:cNvPicPr>
            <a:picLocks noGrp="1" noChangeAspect="1"/>
          </p:cNvPicPr>
          <p:nvPr>
            <p:ph idx="1"/>
          </p:nvPr>
        </p:nvPicPr>
        <p:blipFill>
          <a:blip r:embed="rId2"/>
          <a:stretch>
            <a:fillRect/>
          </a:stretch>
        </p:blipFill>
        <p:spPr>
          <a:xfrm>
            <a:off x="1600201" y="2344633"/>
            <a:ext cx="9211234" cy="4513367"/>
          </a:xfrm>
          <a:prstGeom prst="rect">
            <a:avLst/>
          </a:prstGeom>
        </p:spPr>
      </p:pic>
    </p:spTree>
    <p:extLst>
      <p:ext uri="{BB962C8B-B14F-4D97-AF65-F5344CB8AC3E}">
        <p14:creationId xmlns:p14="http://schemas.microsoft.com/office/powerpoint/2010/main" val="33696665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3EB7-A055-4F33-ADB7-0402DEE278BF}"/>
              </a:ext>
            </a:extLst>
          </p:cNvPr>
          <p:cNvSpPr>
            <a:spLocks noGrp="1"/>
          </p:cNvSpPr>
          <p:nvPr>
            <p:ph type="title"/>
          </p:nvPr>
        </p:nvSpPr>
        <p:spPr>
          <a:xfrm>
            <a:off x="1154953" y="973668"/>
            <a:ext cx="8761413" cy="706964"/>
          </a:xfrm>
        </p:spPr>
        <p:txBody>
          <a:bodyPr>
            <a:normAutofit/>
          </a:bodyPr>
          <a:lstStyle/>
          <a:p>
            <a:r>
              <a:rPr lang="en-US" dirty="0"/>
              <a:t>What is the Stock Market</a:t>
            </a:r>
          </a:p>
        </p:txBody>
      </p:sp>
      <p:sp>
        <p:nvSpPr>
          <p:cNvPr id="3" name="Content Placeholder 2">
            <a:extLst>
              <a:ext uri="{FF2B5EF4-FFF2-40B4-BE49-F238E27FC236}">
                <a16:creationId xmlns:a16="http://schemas.microsoft.com/office/drawing/2014/main" id="{01B016B0-D6F8-4311-8D5C-971310050987}"/>
              </a:ext>
            </a:extLst>
          </p:cNvPr>
          <p:cNvSpPr>
            <a:spLocks noGrp="1"/>
          </p:cNvSpPr>
          <p:nvPr>
            <p:ph idx="1"/>
          </p:nvPr>
        </p:nvSpPr>
        <p:spPr>
          <a:xfrm>
            <a:off x="255494" y="2285999"/>
            <a:ext cx="6293224" cy="4356848"/>
          </a:xfrm>
        </p:spPr>
        <p:txBody>
          <a:bodyPr anchor="ctr">
            <a:normAutofit/>
          </a:bodyPr>
          <a:lstStyle/>
          <a:p>
            <a:pPr algn="just">
              <a:lnSpc>
                <a:spcPct val="90000"/>
              </a:lnSpc>
            </a:pPr>
            <a:r>
              <a:rPr lang="en-US" dirty="0"/>
              <a:t>The stock market works like an auction where investors buy and sell shares of stocks; These are a small piece of ownership of a public corporation. Stock prices usually reflect investors' opinions of what the company's earnings will be.</a:t>
            </a:r>
          </a:p>
          <a:p>
            <a:pPr marL="0" indent="0" algn="just">
              <a:lnSpc>
                <a:spcPct val="90000"/>
              </a:lnSpc>
              <a:buNone/>
            </a:pPr>
            <a:endParaRPr lang="en-US" dirty="0"/>
          </a:p>
          <a:p>
            <a:pPr algn="just">
              <a:lnSpc>
                <a:spcPct val="90000"/>
              </a:lnSpc>
            </a:pPr>
            <a:r>
              <a:rPr lang="en-US" dirty="0"/>
              <a:t>Traders who think the company will do well bid the price up, while those who believe it will do poorly bid the price down. Sellers try to get as much as possible for each share, hopefully making much more than what they paid for it. Buyers try to get the lowest price so that they can sell it for a profit later.</a:t>
            </a:r>
          </a:p>
        </p:txBody>
      </p:sp>
      <p:pic>
        <p:nvPicPr>
          <p:cNvPr id="6" name="Picture 5">
            <a:extLst>
              <a:ext uri="{FF2B5EF4-FFF2-40B4-BE49-F238E27FC236}">
                <a16:creationId xmlns:a16="http://schemas.microsoft.com/office/drawing/2014/main" id="{5D586A43-55AA-414E-B684-7ECEB10516F5}"/>
              </a:ext>
            </a:extLst>
          </p:cNvPr>
          <p:cNvPicPr>
            <a:picLocks noChangeAspect="1"/>
          </p:cNvPicPr>
          <p:nvPr/>
        </p:nvPicPr>
        <p:blipFill rotWithShape="1">
          <a:blip r:embed="rId2"/>
          <a:srcRect l="11187" r="1689" b="-1"/>
          <a:stretch/>
        </p:blipFill>
        <p:spPr>
          <a:xfrm>
            <a:off x="6960098" y="2817169"/>
            <a:ext cx="4733776" cy="3341584"/>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410446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FA4B8-206E-418D-80B9-7D688A5AACD3}"/>
              </a:ext>
            </a:extLst>
          </p:cNvPr>
          <p:cNvSpPr>
            <a:spLocks noGrp="1"/>
          </p:cNvSpPr>
          <p:nvPr>
            <p:ph type="title"/>
          </p:nvPr>
        </p:nvSpPr>
        <p:spPr/>
        <p:txBody>
          <a:bodyPr/>
          <a:lstStyle/>
          <a:p>
            <a:r>
              <a:rPr lang="en-US" dirty="0"/>
              <a:t>Unit Trust</a:t>
            </a:r>
          </a:p>
        </p:txBody>
      </p:sp>
      <p:sp>
        <p:nvSpPr>
          <p:cNvPr id="3" name="Content Placeholder 2">
            <a:extLst>
              <a:ext uri="{FF2B5EF4-FFF2-40B4-BE49-F238E27FC236}">
                <a16:creationId xmlns:a16="http://schemas.microsoft.com/office/drawing/2014/main" id="{7B0E0236-A499-424E-9699-FADDB5FBF057}"/>
              </a:ext>
            </a:extLst>
          </p:cNvPr>
          <p:cNvSpPr>
            <a:spLocks noGrp="1"/>
          </p:cNvSpPr>
          <p:nvPr>
            <p:ph idx="1"/>
          </p:nvPr>
        </p:nvSpPr>
        <p:spPr/>
        <p:txBody>
          <a:bodyPr/>
          <a:lstStyle/>
          <a:p>
            <a:r>
              <a:rPr lang="en-US" dirty="0"/>
              <a:t>A unit trust is an open-ended grouped investment product, which means there is no limit to how many people can invest in it or how much can be invested. You buy units with the investment you make in a unit trust.</a:t>
            </a:r>
          </a:p>
          <a:p>
            <a:r>
              <a:rPr lang="en-US" dirty="0"/>
              <a:t>It works by pooling your money with other investors into a single fund, which is managed by a fund manager.</a:t>
            </a:r>
          </a:p>
          <a:p>
            <a:r>
              <a:rPr lang="en-US" dirty="0"/>
              <a:t>The fund manager uses the unit trust fund to invest in asset classes through a variety of securities.</a:t>
            </a:r>
          </a:p>
          <a:p>
            <a:r>
              <a:rPr lang="en-US" dirty="0"/>
              <a:t>Not all securities have the same level of risk, so make sure you are happy with the risk involved with your chosen unit trust.</a:t>
            </a:r>
          </a:p>
        </p:txBody>
      </p:sp>
    </p:spTree>
    <p:extLst>
      <p:ext uri="{BB962C8B-B14F-4D97-AF65-F5344CB8AC3E}">
        <p14:creationId xmlns:p14="http://schemas.microsoft.com/office/powerpoint/2010/main" val="10346687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72" name="Rectangle 71">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Oval 72">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4" name="Oval 73">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5" name="Oval 74">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6" name="Oval 75">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7" name="Oval 76">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8"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80" name="Rectangle 79">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824F498-F3B4-4150-B06E-EAF694B1AC51}"/>
              </a:ext>
            </a:extLst>
          </p:cNvPr>
          <p:cNvSpPr>
            <a:spLocks noGrp="1"/>
          </p:cNvSpPr>
          <p:nvPr>
            <p:ph type="title"/>
          </p:nvPr>
        </p:nvSpPr>
        <p:spPr>
          <a:xfrm>
            <a:off x="8160773" y="1113062"/>
            <a:ext cx="3382297" cy="3281957"/>
          </a:xfrm>
        </p:spPr>
        <p:txBody>
          <a:bodyPr vert="horz" lIns="91440" tIns="45720" rIns="91440" bIns="45720" rtlCol="0" anchor="b">
            <a:normAutofit/>
          </a:bodyPr>
          <a:lstStyle/>
          <a:p>
            <a:r>
              <a:rPr lang="en-US" sz="5400" b="0" i="0" kern="1200" dirty="0">
                <a:solidFill>
                  <a:schemeClr val="bg2"/>
                </a:solidFill>
                <a:latin typeface="+mj-lt"/>
                <a:ea typeface="+mj-ea"/>
                <a:cs typeface="+mj-cs"/>
              </a:rPr>
              <a:t>FTSE 100 Plunges</a:t>
            </a:r>
          </a:p>
        </p:txBody>
      </p:sp>
      <p:pic>
        <p:nvPicPr>
          <p:cNvPr id="5122" name="Picture 2">
            <a:extLst>
              <a:ext uri="{FF2B5EF4-FFF2-40B4-BE49-F238E27FC236}">
                <a16:creationId xmlns:a16="http://schemas.microsoft.com/office/drawing/2014/main" id="{01BC1BCA-0358-4F6F-88F8-604EACE297A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340426" y="556601"/>
            <a:ext cx="6400889" cy="5744798"/>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3079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3" name="Rectangle 12">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20">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382055" y="1241266"/>
            <a:ext cx="3161016" cy="3153753"/>
          </a:xfrm>
        </p:spPr>
        <p:txBody>
          <a:bodyPr vert="horz" lIns="91440" tIns="45720" rIns="91440" bIns="45720" rtlCol="0" anchor="b">
            <a:normAutofit/>
          </a:bodyPr>
          <a:lstStyle/>
          <a:p>
            <a:pPr>
              <a:lnSpc>
                <a:spcPct val="90000"/>
              </a:lnSpc>
            </a:pPr>
            <a:r>
              <a:rPr lang="en-US" sz="4600" b="0" i="0" kern="1200" dirty="0">
                <a:solidFill>
                  <a:schemeClr val="bg2"/>
                </a:solidFill>
                <a:latin typeface="+mj-lt"/>
                <a:ea typeface="+mj-ea"/>
                <a:cs typeface="+mj-cs"/>
              </a:rPr>
              <a:t>Volatile Share Trajectory</a:t>
            </a:r>
          </a:p>
        </p:txBody>
      </p:sp>
      <p:grpSp>
        <p:nvGrpSpPr>
          <p:cNvPr id="23" name="Group 22">
            <a:extLst>
              <a:ext uri="{FF2B5EF4-FFF2-40B4-BE49-F238E27FC236}">
                <a16:creationId xmlns:a16="http://schemas.microsoft.com/office/drawing/2014/main" id="{68B27BBA-AE99-4D00-A26E-0B49DA4B37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24" name="Rectangle 23">
              <a:extLst>
                <a:ext uri="{FF2B5EF4-FFF2-40B4-BE49-F238E27FC236}">
                  <a16:creationId xmlns:a16="http://schemas.microsoft.com/office/drawing/2014/main" id="{E898DFFC-9C98-4276-B117-1EECD56D1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5">
              <a:extLst>
                <a:ext uri="{FF2B5EF4-FFF2-40B4-BE49-F238E27FC236}">
                  <a16:creationId xmlns:a16="http://schemas.microsoft.com/office/drawing/2014/main" id="{D9DF6785-2B9D-478C-AB08-3A6258EF7C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6" name="Freeform 5">
              <a:extLst>
                <a:ext uri="{FF2B5EF4-FFF2-40B4-BE49-F238E27FC236}">
                  <a16:creationId xmlns:a16="http://schemas.microsoft.com/office/drawing/2014/main" id="{A9C1FA5F-1069-410C-ACE0-A24989171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pic>
        <p:nvPicPr>
          <p:cNvPr id="7" name="Content Placeholder 6" descr="A close up of a map&#10;&#10;Description automatically generated">
            <a:extLst>
              <a:ext uri="{FF2B5EF4-FFF2-40B4-BE49-F238E27FC236}">
                <a16:creationId xmlns:a16="http://schemas.microsoft.com/office/drawing/2014/main" id="{39E26680-6989-459C-967C-79AA0007F8B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2274" y="641023"/>
            <a:ext cx="7853161" cy="5627801"/>
          </a:xfrm>
          <a:prstGeom prst="rect">
            <a:avLst/>
          </a:prstGeom>
        </p:spPr>
      </p:pic>
    </p:spTree>
    <p:extLst>
      <p:ext uri="{BB962C8B-B14F-4D97-AF65-F5344CB8AC3E}">
        <p14:creationId xmlns:p14="http://schemas.microsoft.com/office/powerpoint/2010/main" val="11681600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Cash vs Debit Card Payments</a:t>
            </a:r>
          </a:p>
        </p:txBody>
      </p:sp>
      <p:pic>
        <p:nvPicPr>
          <p:cNvPr id="4" name="Content Placeholder 3"/>
          <p:cNvPicPr>
            <a:picLocks noGrp="1" noChangeAspect="1"/>
          </p:cNvPicPr>
          <p:nvPr>
            <p:ph idx="1"/>
          </p:nvPr>
        </p:nvPicPr>
        <p:blipFill>
          <a:blip r:embed="rId2"/>
          <a:stretch>
            <a:fillRect/>
          </a:stretch>
        </p:blipFill>
        <p:spPr>
          <a:xfrm>
            <a:off x="679622" y="1690688"/>
            <a:ext cx="10404389" cy="5131366"/>
          </a:xfrm>
          <a:prstGeom prst="rect">
            <a:avLst/>
          </a:prstGeom>
        </p:spPr>
      </p:pic>
    </p:spTree>
    <p:extLst>
      <p:ext uri="{BB962C8B-B14F-4D97-AF65-F5344CB8AC3E}">
        <p14:creationId xmlns:p14="http://schemas.microsoft.com/office/powerpoint/2010/main" val="2301540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p:txBody>
          <a:bodyPr/>
          <a:lstStyle/>
          <a:p>
            <a:r>
              <a:rPr lang="en-GB" dirty="0"/>
              <a:t>According to the Financial Inclusion Commission, nearly 2m people don’t have a Bank Account.</a:t>
            </a:r>
          </a:p>
          <a:p>
            <a:pPr marL="0" indent="0">
              <a:buNone/>
            </a:pPr>
            <a:endParaRPr lang="en-GB" dirty="0"/>
          </a:p>
          <a:p>
            <a:r>
              <a:rPr lang="en-GB" dirty="0"/>
              <a:t>The UK is fast becoming a cashless society without really knowing the consequence for the consumer or the UK Economy.</a:t>
            </a:r>
          </a:p>
          <a:p>
            <a:pPr marL="0" indent="0">
              <a:buNone/>
            </a:pPr>
            <a:endParaRPr lang="en-GB" dirty="0"/>
          </a:p>
          <a:p>
            <a:r>
              <a:rPr lang="en-GB" dirty="0"/>
              <a:t>Over a quarter of cashpoints now charge for people to withdraw cash and a significant amount have closed completely.</a:t>
            </a:r>
          </a:p>
          <a:p>
            <a:endParaRPr lang="en-GB" dirty="0"/>
          </a:p>
          <a:p>
            <a:pPr marL="0" indent="0">
              <a:buNone/>
            </a:pPr>
            <a:endParaRPr lang="en-GB" dirty="0"/>
          </a:p>
        </p:txBody>
      </p:sp>
    </p:spTree>
    <p:extLst>
      <p:ext uri="{BB962C8B-B14F-4D97-AF65-F5344CB8AC3E}">
        <p14:creationId xmlns:p14="http://schemas.microsoft.com/office/powerpoint/2010/main" val="1659452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Regulation</a:t>
            </a:r>
          </a:p>
        </p:txBody>
      </p:sp>
      <p:sp>
        <p:nvSpPr>
          <p:cNvPr id="3" name="Content Placeholder 2"/>
          <p:cNvSpPr>
            <a:spLocks noGrp="1"/>
          </p:cNvSpPr>
          <p:nvPr>
            <p:ph idx="1"/>
          </p:nvPr>
        </p:nvSpPr>
        <p:spPr/>
        <p:txBody>
          <a:bodyPr>
            <a:normAutofit fontScale="92500" lnSpcReduction="20000"/>
          </a:bodyPr>
          <a:lstStyle/>
          <a:p>
            <a:r>
              <a:rPr lang="en-GB" dirty="0"/>
              <a:t>Does it matter?</a:t>
            </a:r>
          </a:p>
          <a:p>
            <a:endParaRPr lang="en-GB" dirty="0"/>
          </a:p>
          <a:p>
            <a:r>
              <a:rPr lang="en-GB" dirty="0"/>
              <a:t>Do we need notes and coins moving forward?</a:t>
            </a:r>
          </a:p>
          <a:p>
            <a:endParaRPr lang="en-GB" dirty="0"/>
          </a:p>
          <a:p>
            <a:r>
              <a:rPr lang="en-GB" dirty="0"/>
              <a:t>With an ageing population will consumers all have internet banking etc.?</a:t>
            </a:r>
          </a:p>
          <a:p>
            <a:endParaRPr lang="en-GB" dirty="0"/>
          </a:p>
          <a:p>
            <a:r>
              <a:rPr lang="en-GB" dirty="0"/>
              <a:t>Is a cashless society safer and what about taxation?</a:t>
            </a:r>
          </a:p>
          <a:p>
            <a:endParaRPr lang="en-GB" dirty="0"/>
          </a:p>
          <a:p>
            <a:r>
              <a:rPr lang="en-GB" dirty="0"/>
              <a:t>What does this all mean for Sport? E.g. Players, Clubs, Spectators, Participants, Gyms, School, Retail etc.</a:t>
            </a:r>
          </a:p>
          <a:p>
            <a:endParaRPr lang="en-GB" dirty="0"/>
          </a:p>
          <a:p>
            <a:pPr marL="0" indent="0">
              <a:buNone/>
            </a:pPr>
            <a:endParaRPr lang="en-GB" dirty="0"/>
          </a:p>
        </p:txBody>
      </p:sp>
    </p:spTree>
    <p:extLst>
      <p:ext uri="{BB962C8B-B14F-4D97-AF65-F5344CB8AC3E}">
        <p14:creationId xmlns:p14="http://schemas.microsoft.com/office/powerpoint/2010/main" val="15134154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1539</Words>
  <Application>Microsoft Office PowerPoint</Application>
  <PresentationFormat>Widescreen</PresentationFormat>
  <Paragraphs>127</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Century Gothic</vt:lpstr>
      <vt:lpstr>Courier New</vt:lpstr>
      <vt:lpstr>Wingdings</vt:lpstr>
      <vt:lpstr>Wingdings 3</vt:lpstr>
      <vt:lpstr>Ion Boardroom</vt:lpstr>
      <vt:lpstr>BUSINESS of SPORT Finance &amp; Trade</vt:lpstr>
      <vt:lpstr>History of Trade</vt:lpstr>
      <vt:lpstr>International Trade</vt:lpstr>
      <vt:lpstr>Current International Trade</vt:lpstr>
      <vt:lpstr>Quote</vt:lpstr>
      <vt:lpstr>What is Finance</vt:lpstr>
      <vt:lpstr>What is the Economy</vt:lpstr>
      <vt:lpstr>What is GDP</vt:lpstr>
      <vt:lpstr>How is GDP measured</vt:lpstr>
      <vt:lpstr>GDP Growth</vt:lpstr>
      <vt:lpstr>What is Inflation</vt:lpstr>
      <vt:lpstr>What are Interest Rates</vt:lpstr>
      <vt:lpstr>UK Interest Rates</vt:lpstr>
      <vt:lpstr>US Interest Rates</vt:lpstr>
      <vt:lpstr>Labour Market</vt:lpstr>
      <vt:lpstr>Employment  Rate  UK </vt:lpstr>
      <vt:lpstr>Unemployment Rate</vt:lpstr>
      <vt:lpstr>Income</vt:lpstr>
      <vt:lpstr>Household Income Earnings</vt:lpstr>
      <vt:lpstr>Income Variations</vt:lpstr>
      <vt:lpstr>Unemployment</vt:lpstr>
      <vt:lpstr>Debt / Deficit</vt:lpstr>
      <vt:lpstr>Deficit / Surplus</vt:lpstr>
      <vt:lpstr>What is the Stock Market</vt:lpstr>
      <vt:lpstr>Unit Trust</vt:lpstr>
      <vt:lpstr>FTSE 100 Plunges</vt:lpstr>
      <vt:lpstr>Volatile Share Trajectory</vt:lpstr>
      <vt:lpstr>Cash vs Debit Card Payments</vt:lpstr>
      <vt:lpstr>Discussion</vt:lpstr>
      <vt:lpstr>Regulation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of SPORT Finance &amp; Trade</dc:title>
  <dc:creator>Andrew Thomas</dc:creator>
  <cp:lastModifiedBy>Andrew Thomas</cp:lastModifiedBy>
  <cp:revision>1</cp:revision>
  <dcterms:created xsi:type="dcterms:W3CDTF">2020-04-21T10:06:54Z</dcterms:created>
  <dcterms:modified xsi:type="dcterms:W3CDTF">2020-04-21T10:07:20Z</dcterms:modified>
</cp:coreProperties>
</file>