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av" ContentType="audio/x-wav"/>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55"/>
  </p:notesMasterIdLst>
  <p:sldIdLst>
    <p:sldId id="256" r:id="rId5"/>
    <p:sldId id="311" r:id="rId6"/>
    <p:sldId id="312" r:id="rId7"/>
    <p:sldId id="313" r:id="rId8"/>
    <p:sldId id="314" r:id="rId9"/>
    <p:sldId id="283" r:id="rId10"/>
    <p:sldId id="310"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315" r:id="rId24"/>
    <p:sldId id="296" r:id="rId25"/>
    <p:sldId id="297" r:id="rId26"/>
    <p:sldId id="322" r:id="rId27"/>
    <p:sldId id="329" r:id="rId28"/>
    <p:sldId id="309" r:id="rId29"/>
    <p:sldId id="298" r:id="rId30"/>
    <p:sldId id="321" r:id="rId31"/>
    <p:sldId id="316" r:id="rId32"/>
    <p:sldId id="299" r:id="rId33"/>
    <p:sldId id="323" r:id="rId34"/>
    <p:sldId id="324" r:id="rId35"/>
    <p:sldId id="327" r:id="rId36"/>
    <p:sldId id="325" r:id="rId37"/>
    <p:sldId id="326" r:id="rId38"/>
    <p:sldId id="328" r:id="rId39"/>
    <p:sldId id="330" r:id="rId40"/>
    <p:sldId id="301" r:id="rId41"/>
    <p:sldId id="302" r:id="rId42"/>
    <p:sldId id="282" r:id="rId43"/>
    <p:sldId id="304" r:id="rId44"/>
    <p:sldId id="305" r:id="rId45"/>
    <p:sldId id="303" r:id="rId46"/>
    <p:sldId id="318" r:id="rId47"/>
    <p:sldId id="306" r:id="rId48"/>
    <p:sldId id="307" r:id="rId49"/>
    <p:sldId id="308" r:id="rId50"/>
    <p:sldId id="319" r:id="rId51"/>
    <p:sldId id="300" r:id="rId52"/>
    <p:sldId id="279" r:id="rId53"/>
    <p:sldId id="317"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2B9CA5-454C-4999-9C12-3BC5A7CA3011}" v="333" dt="2022-10-26T10:10:30.713"/>
    <p1510:client id="{6046EEF2-623B-7116-C55D-BC0E72BB9516}" v="97" dt="2022-10-26T10:01:57.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87309" autoAdjust="0"/>
  </p:normalViewPr>
  <p:slideViewPr>
    <p:cSldViewPr snapToGrid="0" showGuides="1">
      <p:cViewPr varScale="1">
        <p:scale>
          <a:sx n="78" d="100"/>
          <a:sy n="78" d="100"/>
        </p:scale>
        <p:origin x="816" y="96"/>
      </p:cViewPr>
      <p:guideLst>
        <p:guide orient="horz" pos="2160"/>
        <p:guide pos="3840"/>
      </p:guideLst>
    </p:cSldViewPr>
  </p:slideViewPr>
  <p:notesTextViewPr>
    <p:cViewPr>
      <p:scale>
        <a:sx n="3" d="2"/>
        <a:sy n="3" d="2"/>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152B9CA5-454C-4999-9C12-3BC5A7CA3011}"/>
    <pc:docChg chg="custSel addSld delSld modSld">
      <pc:chgData name="Chris House" userId="5059c1ca-85b5-4287-8a2b-cb2ea54da421" providerId="ADAL" clId="{152B9CA5-454C-4999-9C12-3BC5A7CA3011}" dt="2022-10-26T10:10:30.713" v="539"/>
      <pc:docMkLst>
        <pc:docMk/>
      </pc:docMkLst>
      <pc:sldChg chg="addSp modSp mod">
        <pc:chgData name="Chris House" userId="5059c1ca-85b5-4287-8a2b-cb2ea54da421" providerId="ADAL" clId="{152B9CA5-454C-4999-9C12-3BC5A7CA3011}" dt="2022-10-19T09:36:13.201" v="44" actId="1076"/>
        <pc:sldMkLst>
          <pc:docMk/>
          <pc:sldMk cId="705421625" sldId="297"/>
        </pc:sldMkLst>
        <pc:spChg chg="mod">
          <ac:chgData name="Chris House" userId="5059c1ca-85b5-4287-8a2b-cb2ea54da421" providerId="ADAL" clId="{152B9CA5-454C-4999-9C12-3BC5A7CA3011}" dt="2022-10-19T09:36:13.201" v="44" actId="1076"/>
          <ac:spMkLst>
            <pc:docMk/>
            <pc:sldMk cId="705421625" sldId="297"/>
            <ac:spMk id="17418" creationId="{00000000-0000-0000-0000-000000000000}"/>
          </ac:spMkLst>
        </pc:spChg>
        <pc:picChg chg="add mod">
          <ac:chgData name="Chris House" userId="5059c1ca-85b5-4287-8a2b-cb2ea54da421" providerId="ADAL" clId="{152B9CA5-454C-4999-9C12-3BC5A7CA3011}" dt="2022-10-19T09:36:06.178" v="43" actId="1076"/>
          <ac:picMkLst>
            <pc:docMk/>
            <pc:sldMk cId="705421625" sldId="297"/>
            <ac:picMk id="2" creationId="{47A86B3C-9F7C-10CB-1901-88B85E0DE836}"/>
          </ac:picMkLst>
        </pc:picChg>
      </pc:sldChg>
      <pc:sldChg chg="modSp mod">
        <pc:chgData name="Chris House" userId="5059c1ca-85b5-4287-8a2b-cb2ea54da421" providerId="ADAL" clId="{152B9CA5-454C-4999-9C12-3BC5A7CA3011}" dt="2022-10-26T09:42:57.060" v="223" actId="12"/>
        <pc:sldMkLst>
          <pc:docMk/>
          <pc:sldMk cId="873051509" sldId="299"/>
        </pc:sldMkLst>
        <pc:spChg chg="mod">
          <ac:chgData name="Chris House" userId="5059c1ca-85b5-4287-8a2b-cb2ea54da421" providerId="ADAL" clId="{152B9CA5-454C-4999-9C12-3BC5A7CA3011}" dt="2022-10-26T09:42:57.060" v="223" actId="12"/>
          <ac:spMkLst>
            <pc:docMk/>
            <pc:sldMk cId="873051509" sldId="299"/>
            <ac:spMk id="2" creationId="{00000000-0000-0000-0000-000000000000}"/>
          </ac:spMkLst>
        </pc:spChg>
      </pc:sldChg>
      <pc:sldChg chg="modSp modAnim">
        <pc:chgData name="Chris House" userId="5059c1ca-85b5-4287-8a2b-cb2ea54da421" providerId="ADAL" clId="{152B9CA5-454C-4999-9C12-3BC5A7CA3011}" dt="2022-10-12T09:23:59.126" v="41"/>
        <pc:sldMkLst>
          <pc:docMk/>
          <pc:sldMk cId="181087850" sldId="309"/>
        </pc:sldMkLst>
        <pc:spChg chg="mod">
          <ac:chgData name="Chris House" userId="5059c1ca-85b5-4287-8a2b-cb2ea54da421" providerId="ADAL" clId="{152B9CA5-454C-4999-9C12-3BC5A7CA3011}" dt="2022-10-12T09:23:27.347" v="40" actId="20577"/>
          <ac:spMkLst>
            <pc:docMk/>
            <pc:sldMk cId="181087850" sldId="309"/>
            <ac:spMk id="3" creationId="{00000000-0000-0000-0000-000000000000}"/>
          </ac:spMkLst>
        </pc:spChg>
      </pc:sldChg>
      <pc:sldChg chg="modSp mod">
        <pc:chgData name="Chris House" userId="5059c1ca-85b5-4287-8a2b-cb2ea54da421" providerId="ADAL" clId="{152B9CA5-454C-4999-9C12-3BC5A7CA3011}" dt="2022-10-12T09:17:52.180" v="21" actId="20577"/>
        <pc:sldMkLst>
          <pc:docMk/>
          <pc:sldMk cId="3396054840" sldId="315"/>
        </pc:sldMkLst>
        <pc:spChg chg="mod">
          <ac:chgData name="Chris House" userId="5059c1ca-85b5-4287-8a2b-cb2ea54da421" providerId="ADAL" clId="{152B9CA5-454C-4999-9C12-3BC5A7CA3011}" dt="2022-10-12T09:17:52.180" v="21" actId="20577"/>
          <ac:spMkLst>
            <pc:docMk/>
            <pc:sldMk cId="3396054840" sldId="315"/>
            <ac:spMk id="10" creationId="{00000000-0000-0000-0000-000000000000}"/>
          </ac:spMkLst>
        </pc:spChg>
      </pc:sldChg>
      <pc:sldChg chg="del">
        <pc:chgData name="Chris House" userId="5059c1ca-85b5-4287-8a2b-cb2ea54da421" providerId="ADAL" clId="{152B9CA5-454C-4999-9C12-3BC5A7CA3011}" dt="2022-10-26T09:57:10.043" v="224" actId="47"/>
        <pc:sldMkLst>
          <pc:docMk/>
          <pc:sldMk cId="3711459661" sldId="320"/>
        </pc:sldMkLst>
      </pc:sldChg>
      <pc:sldChg chg="modSp mod">
        <pc:chgData name="Chris House" userId="5059c1ca-85b5-4287-8a2b-cb2ea54da421" providerId="ADAL" clId="{152B9CA5-454C-4999-9C12-3BC5A7CA3011}" dt="2022-10-19T09:42:53.390" v="56" actId="1076"/>
        <pc:sldMkLst>
          <pc:docMk/>
          <pc:sldMk cId="3562169323" sldId="322"/>
        </pc:sldMkLst>
        <pc:spChg chg="mod">
          <ac:chgData name="Chris House" userId="5059c1ca-85b5-4287-8a2b-cb2ea54da421" providerId="ADAL" clId="{152B9CA5-454C-4999-9C12-3BC5A7CA3011}" dt="2022-10-19T09:42:53.390" v="56" actId="1076"/>
          <ac:spMkLst>
            <pc:docMk/>
            <pc:sldMk cId="3562169323" sldId="322"/>
            <ac:spMk id="4" creationId="{6778901C-5DEF-4514-8A9A-27DD32EF2FE6}"/>
          </ac:spMkLst>
        </pc:spChg>
      </pc:sldChg>
      <pc:sldChg chg="addSp delSp modSp new mod modClrScheme chgLayout">
        <pc:chgData name="Chris House" userId="5059c1ca-85b5-4287-8a2b-cb2ea54da421" providerId="ADAL" clId="{152B9CA5-454C-4999-9C12-3BC5A7CA3011}" dt="2022-10-19T09:51:41.146" v="222" actId="14100"/>
        <pc:sldMkLst>
          <pc:docMk/>
          <pc:sldMk cId="1970784759" sldId="329"/>
        </pc:sldMkLst>
        <pc:spChg chg="del mod ord">
          <ac:chgData name="Chris House" userId="5059c1ca-85b5-4287-8a2b-cb2ea54da421" providerId="ADAL" clId="{152B9CA5-454C-4999-9C12-3BC5A7CA3011}" dt="2022-10-19T09:42:22.112" v="46" actId="700"/>
          <ac:spMkLst>
            <pc:docMk/>
            <pc:sldMk cId="1970784759" sldId="329"/>
            <ac:spMk id="2" creationId="{F6BBBC0D-FA53-2920-08F0-C90BA1B207B2}"/>
          </ac:spMkLst>
        </pc:spChg>
        <pc:spChg chg="add mod ord">
          <ac:chgData name="Chris House" userId="5059c1ca-85b5-4287-8a2b-cb2ea54da421" providerId="ADAL" clId="{152B9CA5-454C-4999-9C12-3BC5A7CA3011}" dt="2022-10-19T09:49:56.546" v="215" actId="14100"/>
          <ac:spMkLst>
            <pc:docMk/>
            <pc:sldMk cId="1970784759" sldId="329"/>
            <ac:spMk id="3" creationId="{AE1F5D09-EA85-6322-5C59-5E8C1121402A}"/>
          </ac:spMkLst>
        </pc:spChg>
        <pc:spChg chg="add mod ord">
          <ac:chgData name="Chris House" userId="5059c1ca-85b5-4287-8a2b-cb2ea54da421" providerId="ADAL" clId="{152B9CA5-454C-4999-9C12-3BC5A7CA3011}" dt="2022-10-19T09:50:50.468" v="221" actId="20577"/>
          <ac:spMkLst>
            <pc:docMk/>
            <pc:sldMk cId="1970784759" sldId="329"/>
            <ac:spMk id="4" creationId="{D2F6D3C7-6FE0-1BE2-054D-B3542E26C006}"/>
          </ac:spMkLst>
        </pc:spChg>
        <pc:spChg chg="add mod ord">
          <ac:chgData name="Chris House" userId="5059c1ca-85b5-4287-8a2b-cb2ea54da421" providerId="ADAL" clId="{152B9CA5-454C-4999-9C12-3BC5A7CA3011}" dt="2022-10-19T09:50:07.467" v="220" actId="1076"/>
          <ac:spMkLst>
            <pc:docMk/>
            <pc:sldMk cId="1970784759" sldId="329"/>
            <ac:spMk id="5" creationId="{AAF29C1F-C39F-0BA8-5B40-0638A02AFA29}"/>
          </ac:spMkLst>
        </pc:spChg>
        <pc:picChg chg="add mod">
          <ac:chgData name="Chris House" userId="5059c1ca-85b5-4287-8a2b-cb2ea54da421" providerId="ADAL" clId="{152B9CA5-454C-4999-9C12-3BC5A7CA3011}" dt="2022-10-19T09:49:16.714" v="188" actId="1076"/>
          <ac:picMkLst>
            <pc:docMk/>
            <pc:sldMk cId="1970784759" sldId="329"/>
            <ac:picMk id="6" creationId="{679E26EE-CA7B-7B0D-0A42-0C8E8B37379C}"/>
          </ac:picMkLst>
        </pc:picChg>
        <pc:picChg chg="add mod">
          <ac:chgData name="Chris House" userId="5059c1ca-85b5-4287-8a2b-cb2ea54da421" providerId="ADAL" clId="{152B9CA5-454C-4999-9C12-3BC5A7CA3011}" dt="2022-10-19T09:51:41.146" v="222" actId="14100"/>
          <ac:picMkLst>
            <pc:docMk/>
            <pc:sldMk cId="1970784759" sldId="329"/>
            <ac:picMk id="7" creationId="{FE76D219-5FB6-E4A2-078E-0A6F05326795}"/>
          </ac:picMkLst>
        </pc:picChg>
      </pc:sldChg>
      <pc:sldChg chg="addSp modSp new mod modNotesTx">
        <pc:chgData name="Chris House" userId="5059c1ca-85b5-4287-8a2b-cb2ea54da421" providerId="ADAL" clId="{152B9CA5-454C-4999-9C12-3BC5A7CA3011}" dt="2022-10-26T10:10:30.713" v="539"/>
        <pc:sldMkLst>
          <pc:docMk/>
          <pc:sldMk cId="3361353320" sldId="330"/>
        </pc:sldMkLst>
        <pc:spChg chg="mod">
          <ac:chgData name="Chris House" userId="5059c1ca-85b5-4287-8a2b-cb2ea54da421" providerId="ADAL" clId="{152B9CA5-454C-4999-9C12-3BC5A7CA3011}" dt="2022-10-26T10:04:05.835" v="227" actId="27636"/>
          <ac:spMkLst>
            <pc:docMk/>
            <pc:sldMk cId="3361353320" sldId="330"/>
            <ac:spMk id="2" creationId="{4A121FD5-DB4A-92C2-EE2E-D483DBE3B828}"/>
          </ac:spMkLst>
        </pc:spChg>
        <pc:spChg chg="mod">
          <ac:chgData name="Chris House" userId="5059c1ca-85b5-4287-8a2b-cb2ea54da421" providerId="ADAL" clId="{152B9CA5-454C-4999-9C12-3BC5A7CA3011}" dt="2022-10-26T10:09:48.578" v="517" actId="27636"/>
          <ac:spMkLst>
            <pc:docMk/>
            <pc:sldMk cId="3361353320" sldId="330"/>
            <ac:spMk id="3" creationId="{6E94A301-27CA-B428-6CDA-978BAD5CDC0E}"/>
          </ac:spMkLst>
        </pc:spChg>
        <pc:spChg chg="add mod">
          <ac:chgData name="Chris House" userId="5059c1ca-85b5-4287-8a2b-cb2ea54da421" providerId="ADAL" clId="{152B9CA5-454C-4999-9C12-3BC5A7CA3011}" dt="2022-10-26T10:10:16.352" v="538" actId="20577"/>
          <ac:spMkLst>
            <pc:docMk/>
            <pc:sldMk cId="3361353320" sldId="330"/>
            <ac:spMk id="5" creationId="{0B90C54B-5AEE-1F1C-BF3F-89F77973F2F0}"/>
          </ac:spMkLst>
        </pc:spChg>
        <pc:picChg chg="add mod">
          <ac:chgData name="Chris House" userId="5059c1ca-85b5-4287-8a2b-cb2ea54da421" providerId="ADAL" clId="{152B9CA5-454C-4999-9C12-3BC5A7CA3011}" dt="2022-10-26T10:09:53.736" v="518" actId="1076"/>
          <ac:picMkLst>
            <pc:docMk/>
            <pc:sldMk cId="3361353320" sldId="330"/>
            <ac:picMk id="4" creationId="{FAAE856B-A427-41CE-ABAC-F33A033E2B89}"/>
          </ac:picMkLst>
        </pc:picChg>
      </pc:sldChg>
    </pc:docChg>
  </pc:docChgLst>
  <pc:docChgLst>
    <pc:chgData name="Chris House" userId="5059c1ca-85b5-4287-8a2b-cb2ea54da421" providerId="ADAL" clId="{BE7777FE-3B05-4146-9624-5E469954B6D3}"/>
    <pc:docChg chg="undo custSel addSld modSld sldOrd">
      <pc:chgData name="Chris House" userId="5059c1ca-85b5-4287-8a2b-cb2ea54da421" providerId="ADAL" clId="{BE7777FE-3B05-4146-9624-5E469954B6D3}" dt="2021-11-16T09:48:44.943" v="873" actId="1076"/>
      <pc:docMkLst>
        <pc:docMk/>
      </pc:docMkLst>
      <pc:sldChg chg="addSp delSp modSp mod delAnim">
        <pc:chgData name="Chris House" userId="5059c1ca-85b5-4287-8a2b-cb2ea54da421" providerId="ADAL" clId="{BE7777FE-3B05-4146-9624-5E469954B6D3}" dt="2021-10-19T08:14:23.716" v="74" actId="478"/>
        <pc:sldMkLst>
          <pc:docMk/>
          <pc:sldMk cId="705421625" sldId="297"/>
        </pc:sldMkLst>
        <pc:spChg chg="add del mod">
          <ac:chgData name="Chris House" userId="5059c1ca-85b5-4287-8a2b-cb2ea54da421" providerId="ADAL" clId="{BE7777FE-3B05-4146-9624-5E469954B6D3}" dt="2021-10-19T08:14:23.716" v="74" actId="478"/>
          <ac:spMkLst>
            <pc:docMk/>
            <pc:sldMk cId="705421625" sldId="297"/>
            <ac:spMk id="6" creationId="{1E951C0B-6289-4CBC-98FF-9599BA7D9692}"/>
          </ac:spMkLst>
        </pc:spChg>
        <pc:spChg chg="del mod">
          <ac:chgData name="Chris House" userId="5059c1ca-85b5-4287-8a2b-cb2ea54da421" providerId="ADAL" clId="{BE7777FE-3B05-4146-9624-5E469954B6D3}" dt="2021-10-19T08:06:32.858" v="53" actId="478"/>
          <ac:spMkLst>
            <pc:docMk/>
            <pc:sldMk cId="705421625" sldId="297"/>
            <ac:spMk id="17417" creationId="{00000000-0000-0000-0000-000000000000}"/>
          </ac:spMkLst>
        </pc:spChg>
        <pc:spChg chg="mod">
          <ac:chgData name="Chris House" userId="5059c1ca-85b5-4287-8a2b-cb2ea54da421" providerId="ADAL" clId="{BE7777FE-3B05-4146-9624-5E469954B6D3}" dt="2021-10-19T08:08:45.657" v="72" actId="1076"/>
          <ac:spMkLst>
            <pc:docMk/>
            <pc:sldMk cId="705421625" sldId="297"/>
            <ac:spMk id="17418" creationId="{00000000-0000-0000-0000-000000000000}"/>
          </ac:spMkLst>
        </pc:spChg>
        <pc:picChg chg="add del mod">
          <ac:chgData name="Chris House" userId="5059c1ca-85b5-4287-8a2b-cb2ea54da421" providerId="ADAL" clId="{BE7777FE-3B05-4146-9624-5E469954B6D3}" dt="2021-10-19T08:05:49.058" v="46" actId="478"/>
          <ac:picMkLst>
            <pc:docMk/>
            <pc:sldMk cId="705421625" sldId="297"/>
            <ac:picMk id="2" creationId="{57821771-2FCA-4555-8F9C-05455D68F190}"/>
          </ac:picMkLst>
        </pc:picChg>
        <pc:picChg chg="add mod">
          <ac:chgData name="Chris House" userId="5059c1ca-85b5-4287-8a2b-cb2ea54da421" providerId="ADAL" clId="{BE7777FE-3B05-4146-9624-5E469954B6D3}" dt="2021-10-19T08:06:02.008" v="50" actId="1076"/>
          <ac:picMkLst>
            <pc:docMk/>
            <pc:sldMk cId="705421625" sldId="297"/>
            <ac:picMk id="3" creationId="{3F28C618-4BBC-48EB-B2F2-2665DBFF60E8}"/>
          </ac:picMkLst>
        </pc:picChg>
        <pc:picChg chg="add mod">
          <ac:chgData name="Chris House" userId="5059c1ca-85b5-4287-8a2b-cb2ea54da421" providerId="ADAL" clId="{BE7777FE-3B05-4146-9624-5E469954B6D3}" dt="2021-10-19T08:08:40.128" v="70" actId="1076"/>
          <ac:picMkLst>
            <pc:docMk/>
            <pc:sldMk cId="705421625" sldId="297"/>
            <ac:picMk id="4" creationId="{2FB8A997-0F11-4B0E-BE2D-C73AEA9F6B20}"/>
          </ac:picMkLst>
        </pc:picChg>
        <pc:picChg chg="add mod">
          <ac:chgData name="Chris House" userId="5059c1ca-85b5-4287-8a2b-cb2ea54da421" providerId="ADAL" clId="{BE7777FE-3B05-4146-9624-5E469954B6D3}" dt="2021-10-19T08:08:20.404" v="66" actId="1076"/>
          <ac:picMkLst>
            <pc:docMk/>
            <pc:sldMk cId="705421625" sldId="297"/>
            <ac:picMk id="5" creationId="{C6C2CA67-0507-4A6B-AA54-78A54C3FD1E8}"/>
          </ac:picMkLst>
        </pc:picChg>
        <pc:picChg chg="mod">
          <ac:chgData name="Chris House" userId="5059c1ca-85b5-4287-8a2b-cb2ea54da421" providerId="ADAL" clId="{BE7777FE-3B05-4146-9624-5E469954B6D3}" dt="2021-10-19T08:06:04.167" v="51" actId="1076"/>
          <ac:picMkLst>
            <pc:docMk/>
            <pc:sldMk cId="705421625" sldId="297"/>
            <ac:picMk id="17413" creationId="{00000000-0000-0000-0000-000000000000}"/>
          </ac:picMkLst>
        </pc:picChg>
        <pc:picChg chg="mod">
          <ac:chgData name="Chris House" userId="5059c1ca-85b5-4287-8a2b-cb2ea54da421" providerId="ADAL" clId="{BE7777FE-3B05-4146-9624-5E469954B6D3}" dt="2021-10-19T08:08:28.190" v="67" actId="1076"/>
          <ac:picMkLst>
            <pc:docMk/>
            <pc:sldMk cId="705421625" sldId="297"/>
            <ac:picMk id="17415" creationId="{00000000-0000-0000-0000-000000000000}"/>
          </ac:picMkLst>
        </pc:picChg>
        <pc:picChg chg="mod">
          <ac:chgData name="Chris House" userId="5059c1ca-85b5-4287-8a2b-cb2ea54da421" providerId="ADAL" clId="{BE7777FE-3B05-4146-9624-5E469954B6D3}" dt="2021-10-19T08:08:42.748" v="71" actId="1076"/>
          <ac:picMkLst>
            <pc:docMk/>
            <pc:sldMk cId="705421625" sldId="297"/>
            <ac:picMk id="17420" creationId="{00000000-0000-0000-0000-000000000000}"/>
          </ac:picMkLst>
        </pc:picChg>
      </pc:sldChg>
      <pc:sldChg chg="addSp modSp mod">
        <pc:chgData name="Chris House" userId="5059c1ca-85b5-4287-8a2b-cb2ea54da421" providerId="ADAL" clId="{BE7777FE-3B05-4146-9624-5E469954B6D3}" dt="2021-10-19T08:28:24.457" v="331" actId="1076"/>
        <pc:sldMkLst>
          <pc:docMk/>
          <pc:sldMk cId="3295117552" sldId="298"/>
        </pc:sldMkLst>
        <pc:spChg chg="add mod">
          <ac:chgData name="Chris House" userId="5059c1ca-85b5-4287-8a2b-cb2ea54da421" providerId="ADAL" clId="{BE7777FE-3B05-4146-9624-5E469954B6D3}" dt="2021-10-19T08:28:24.457" v="331" actId="1076"/>
          <ac:spMkLst>
            <pc:docMk/>
            <pc:sldMk cId="3295117552" sldId="298"/>
            <ac:spMk id="2" creationId="{631B9DB6-82FD-43F1-AE32-C6016AE42A20}"/>
          </ac:spMkLst>
        </pc:spChg>
        <pc:picChg chg="mod">
          <ac:chgData name="Chris House" userId="5059c1ca-85b5-4287-8a2b-cb2ea54da421" providerId="ADAL" clId="{BE7777FE-3B05-4146-9624-5E469954B6D3}" dt="2021-10-19T08:26:54.479" v="252" actId="1076"/>
          <ac:picMkLst>
            <pc:docMk/>
            <pc:sldMk cId="3295117552" sldId="298"/>
            <ac:picMk id="9220" creationId="{00000000-0000-0000-0000-000000000000}"/>
          </ac:picMkLst>
        </pc:picChg>
        <pc:picChg chg="mod">
          <ac:chgData name="Chris House" userId="5059c1ca-85b5-4287-8a2b-cb2ea54da421" providerId="ADAL" clId="{BE7777FE-3B05-4146-9624-5E469954B6D3}" dt="2021-10-19T08:26:56.559" v="253" actId="1076"/>
          <ac:picMkLst>
            <pc:docMk/>
            <pc:sldMk cId="3295117552" sldId="298"/>
            <ac:picMk id="9222" creationId="{00000000-0000-0000-0000-000000000000}"/>
          </ac:picMkLst>
        </pc:picChg>
      </pc:sldChg>
      <pc:sldChg chg="addSp delSp modSp mod ord">
        <pc:chgData name="Chris House" userId="5059c1ca-85b5-4287-8a2b-cb2ea54da421" providerId="ADAL" clId="{BE7777FE-3B05-4146-9624-5E469954B6D3}" dt="2021-11-09T09:57:03.699" v="746"/>
        <pc:sldMkLst>
          <pc:docMk/>
          <pc:sldMk cId="873051509" sldId="299"/>
        </pc:sldMkLst>
        <pc:spChg chg="mod">
          <ac:chgData name="Chris House" userId="5059c1ca-85b5-4287-8a2b-cb2ea54da421" providerId="ADAL" clId="{BE7777FE-3B05-4146-9624-5E469954B6D3}" dt="2021-11-09T09:36:37.643" v="425" actId="1076"/>
          <ac:spMkLst>
            <pc:docMk/>
            <pc:sldMk cId="873051509" sldId="299"/>
            <ac:spMk id="2" creationId="{00000000-0000-0000-0000-000000000000}"/>
          </ac:spMkLst>
        </pc:spChg>
        <pc:spChg chg="mod">
          <ac:chgData name="Chris House" userId="5059c1ca-85b5-4287-8a2b-cb2ea54da421" providerId="ADAL" clId="{BE7777FE-3B05-4146-9624-5E469954B6D3}" dt="2021-11-09T09:56:24.114" v="744" actId="1076"/>
          <ac:spMkLst>
            <pc:docMk/>
            <pc:sldMk cId="873051509" sldId="299"/>
            <ac:spMk id="6146" creationId="{00000000-0000-0000-0000-000000000000}"/>
          </ac:spMkLst>
        </pc:spChg>
        <pc:picChg chg="add del mod">
          <ac:chgData name="Chris House" userId="5059c1ca-85b5-4287-8a2b-cb2ea54da421" providerId="ADAL" clId="{BE7777FE-3B05-4146-9624-5E469954B6D3}" dt="2021-11-09T09:54:52.846" v="732" actId="478"/>
          <ac:picMkLst>
            <pc:docMk/>
            <pc:sldMk cId="873051509" sldId="299"/>
            <ac:picMk id="3" creationId="{B3DE2336-0CA8-45F0-9C81-5B9DCDF49286}"/>
          </ac:picMkLst>
        </pc:picChg>
        <pc:picChg chg="add mod">
          <ac:chgData name="Chris House" userId="5059c1ca-85b5-4287-8a2b-cb2ea54da421" providerId="ADAL" clId="{BE7777FE-3B05-4146-9624-5E469954B6D3}" dt="2021-11-09T09:55:27.971" v="738" actId="1076"/>
          <ac:picMkLst>
            <pc:docMk/>
            <pc:sldMk cId="873051509" sldId="299"/>
            <ac:picMk id="4" creationId="{CCA7E9B2-D1B4-4272-910A-770C715798B1}"/>
          </ac:picMkLst>
        </pc:picChg>
        <pc:picChg chg="add mod">
          <ac:chgData name="Chris House" userId="5059c1ca-85b5-4287-8a2b-cb2ea54da421" providerId="ADAL" clId="{BE7777FE-3B05-4146-9624-5E469954B6D3}" dt="2021-11-09T09:56:21.292" v="743" actId="1076"/>
          <ac:picMkLst>
            <pc:docMk/>
            <pc:sldMk cId="873051509" sldId="299"/>
            <ac:picMk id="5" creationId="{BDEC9969-6795-4746-AB72-0D9E9C53CBF9}"/>
          </ac:picMkLst>
        </pc:picChg>
        <pc:picChg chg="mod">
          <ac:chgData name="Chris House" userId="5059c1ca-85b5-4287-8a2b-cb2ea54da421" providerId="ADAL" clId="{BE7777FE-3B05-4146-9624-5E469954B6D3}" dt="2021-11-09T09:36:40.066" v="426" actId="1076"/>
          <ac:picMkLst>
            <pc:docMk/>
            <pc:sldMk cId="873051509" sldId="299"/>
            <ac:picMk id="6151" creationId="{00000000-0000-0000-0000-000000000000}"/>
          </ac:picMkLst>
        </pc:picChg>
        <pc:picChg chg="mod">
          <ac:chgData name="Chris House" userId="5059c1ca-85b5-4287-8a2b-cb2ea54da421" providerId="ADAL" clId="{BE7777FE-3B05-4146-9624-5E469954B6D3}" dt="2021-11-09T09:56:17.923" v="742" actId="14100"/>
          <ac:picMkLst>
            <pc:docMk/>
            <pc:sldMk cId="873051509" sldId="299"/>
            <ac:picMk id="6152" creationId="{00000000-0000-0000-0000-000000000000}"/>
          </ac:picMkLst>
        </pc:picChg>
      </pc:sldChg>
      <pc:sldChg chg="modSp mod">
        <pc:chgData name="Chris House" userId="5059c1ca-85b5-4287-8a2b-cb2ea54da421" providerId="ADAL" clId="{BE7777FE-3B05-4146-9624-5E469954B6D3}" dt="2021-11-09T13:24:35.312" v="796" actId="20577"/>
        <pc:sldMkLst>
          <pc:docMk/>
          <pc:sldMk cId="3481014455" sldId="301"/>
        </pc:sldMkLst>
        <pc:spChg chg="mod">
          <ac:chgData name="Chris House" userId="5059c1ca-85b5-4287-8a2b-cb2ea54da421" providerId="ADAL" clId="{BE7777FE-3B05-4146-9624-5E469954B6D3}" dt="2021-11-09T13:24:35.312" v="796" actId="20577"/>
          <ac:spMkLst>
            <pc:docMk/>
            <pc:sldMk cId="3481014455" sldId="301"/>
            <ac:spMk id="5" creationId="{00000000-0000-0000-0000-000000000000}"/>
          </ac:spMkLst>
        </pc:spChg>
      </pc:sldChg>
      <pc:sldChg chg="modSp mod">
        <pc:chgData name="Chris House" userId="5059c1ca-85b5-4287-8a2b-cb2ea54da421" providerId="ADAL" clId="{BE7777FE-3B05-4146-9624-5E469954B6D3}" dt="2021-11-09T13:24:48.277" v="799" actId="1036"/>
        <pc:sldMkLst>
          <pc:docMk/>
          <pc:sldMk cId="3750757598" sldId="302"/>
        </pc:sldMkLst>
        <pc:spChg chg="mod">
          <ac:chgData name="Chris House" userId="5059c1ca-85b5-4287-8a2b-cb2ea54da421" providerId="ADAL" clId="{BE7777FE-3B05-4146-9624-5E469954B6D3}" dt="2021-11-09T13:24:48.277" v="799" actId="1036"/>
          <ac:spMkLst>
            <pc:docMk/>
            <pc:sldMk cId="3750757598" sldId="302"/>
            <ac:spMk id="3" creationId="{00000000-0000-0000-0000-000000000000}"/>
          </ac:spMkLst>
        </pc:spChg>
      </pc:sldChg>
      <pc:sldChg chg="modSp modAnim">
        <pc:chgData name="Chris House" userId="5059c1ca-85b5-4287-8a2b-cb2ea54da421" providerId="ADAL" clId="{BE7777FE-3B05-4146-9624-5E469954B6D3}" dt="2021-11-09T09:59:13.951" v="757" actId="20577"/>
        <pc:sldMkLst>
          <pc:docMk/>
          <pc:sldMk cId="3921980064" sldId="306"/>
        </pc:sldMkLst>
        <pc:spChg chg="mod">
          <ac:chgData name="Chris House" userId="5059c1ca-85b5-4287-8a2b-cb2ea54da421" providerId="ADAL" clId="{BE7777FE-3B05-4146-9624-5E469954B6D3}" dt="2021-11-09T09:59:13.951" v="757" actId="20577"/>
          <ac:spMkLst>
            <pc:docMk/>
            <pc:sldMk cId="3921980064" sldId="306"/>
            <ac:spMk id="3" creationId="{00000000-0000-0000-0000-000000000000}"/>
          </ac:spMkLst>
        </pc:spChg>
      </pc:sldChg>
      <pc:sldChg chg="modSp mod">
        <pc:chgData name="Chris House" userId="5059c1ca-85b5-4287-8a2b-cb2ea54da421" providerId="ADAL" clId="{BE7777FE-3B05-4146-9624-5E469954B6D3}" dt="2021-10-05T08:45:40.303" v="21" actId="20577"/>
        <pc:sldMkLst>
          <pc:docMk/>
          <pc:sldMk cId="1763392005" sldId="314"/>
        </pc:sldMkLst>
        <pc:spChg chg="mod">
          <ac:chgData name="Chris House" userId="5059c1ca-85b5-4287-8a2b-cb2ea54da421" providerId="ADAL" clId="{BE7777FE-3B05-4146-9624-5E469954B6D3}" dt="2021-10-05T08:45:40.303" v="21" actId="20577"/>
          <ac:spMkLst>
            <pc:docMk/>
            <pc:sldMk cId="1763392005" sldId="314"/>
            <ac:spMk id="3" creationId="{00000000-0000-0000-0000-000000000000}"/>
          </ac:spMkLst>
        </pc:spChg>
      </pc:sldChg>
      <pc:sldChg chg="modSp mod">
        <pc:chgData name="Chris House" userId="5059c1ca-85b5-4287-8a2b-cb2ea54da421" providerId="ADAL" clId="{BE7777FE-3B05-4146-9624-5E469954B6D3}" dt="2021-10-19T08:00:12.253" v="42" actId="20577"/>
        <pc:sldMkLst>
          <pc:docMk/>
          <pc:sldMk cId="3396054840" sldId="315"/>
        </pc:sldMkLst>
        <pc:spChg chg="mod">
          <ac:chgData name="Chris House" userId="5059c1ca-85b5-4287-8a2b-cb2ea54da421" providerId="ADAL" clId="{BE7777FE-3B05-4146-9624-5E469954B6D3}" dt="2021-10-19T08:00:12.253" v="42" actId="20577"/>
          <ac:spMkLst>
            <pc:docMk/>
            <pc:sldMk cId="3396054840" sldId="315"/>
            <ac:spMk id="10" creationId="{00000000-0000-0000-0000-000000000000}"/>
          </ac:spMkLst>
        </pc:spChg>
      </pc:sldChg>
      <pc:sldChg chg="modSp mod modAnim">
        <pc:chgData name="Chris House" userId="5059c1ca-85b5-4287-8a2b-cb2ea54da421" providerId="ADAL" clId="{BE7777FE-3B05-4146-9624-5E469954B6D3}" dt="2021-11-09T13:13:36.880" v="792" actId="20577"/>
        <pc:sldMkLst>
          <pc:docMk/>
          <pc:sldMk cId="2105749143" sldId="316"/>
        </pc:sldMkLst>
        <pc:spChg chg="mod">
          <ac:chgData name="Chris House" userId="5059c1ca-85b5-4287-8a2b-cb2ea54da421" providerId="ADAL" clId="{BE7777FE-3B05-4146-9624-5E469954B6D3}" dt="2021-11-09T13:13:36.880" v="792" actId="20577"/>
          <ac:spMkLst>
            <pc:docMk/>
            <pc:sldMk cId="2105749143" sldId="316"/>
            <ac:spMk id="3" creationId="{00000000-0000-0000-0000-000000000000}"/>
          </ac:spMkLst>
        </pc:spChg>
        <pc:spChg chg="mod">
          <ac:chgData name="Chris House" userId="5059c1ca-85b5-4287-8a2b-cb2ea54da421" providerId="ADAL" clId="{BE7777FE-3B05-4146-9624-5E469954B6D3}" dt="2021-11-09T09:33:01.730" v="406" actId="1076"/>
          <ac:spMkLst>
            <pc:docMk/>
            <pc:sldMk cId="2105749143" sldId="316"/>
            <ac:spMk id="4" creationId="{00000000-0000-0000-0000-000000000000}"/>
          </ac:spMkLst>
        </pc:spChg>
      </pc:sldChg>
      <pc:sldChg chg="addSp modSp mod">
        <pc:chgData name="Chris House" userId="5059c1ca-85b5-4287-8a2b-cb2ea54da421" providerId="ADAL" clId="{BE7777FE-3B05-4146-9624-5E469954B6D3}" dt="2021-11-09T10:00:51.731" v="777" actId="1076"/>
        <pc:sldMkLst>
          <pc:docMk/>
          <pc:sldMk cId="2112480941" sldId="317"/>
        </pc:sldMkLst>
        <pc:spChg chg="mod">
          <ac:chgData name="Chris House" userId="5059c1ca-85b5-4287-8a2b-cb2ea54da421" providerId="ADAL" clId="{BE7777FE-3B05-4146-9624-5E469954B6D3}" dt="2021-11-09T10:00:22.994" v="775" actId="20577"/>
          <ac:spMkLst>
            <pc:docMk/>
            <pc:sldMk cId="2112480941" sldId="317"/>
            <ac:spMk id="6" creationId="{00000000-0000-0000-0000-000000000000}"/>
          </ac:spMkLst>
        </pc:spChg>
        <pc:spChg chg="mod">
          <ac:chgData name="Chris House" userId="5059c1ca-85b5-4287-8a2b-cb2ea54da421" providerId="ADAL" clId="{BE7777FE-3B05-4146-9624-5E469954B6D3}" dt="2021-11-09T10:00:15.687" v="759" actId="27636"/>
          <ac:spMkLst>
            <pc:docMk/>
            <pc:sldMk cId="2112480941" sldId="317"/>
            <ac:spMk id="8" creationId="{00000000-0000-0000-0000-000000000000}"/>
          </ac:spMkLst>
        </pc:spChg>
        <pc:picChg chg="add mod">
          <ac:chgData name="Chris House" userId="5059c1ca-85b5-4287-8a2b-cb2ea54da421" providerId="ADAL" clId="{BE7777FE-3B05-4146-9624-5E469954B6D3}" dt="2021-11-09T10:00:51.731" v="777" actId="1076"/>
          <ac:picMkLst>
            <pc:docMk/>
            <pc:sldMk cId="2112480941" sldId="317"/>
            <ac:picMk id="4" creationId="{D3EA6A1F-36BB-4E2B-A62F-84808CFA8C69}"/>
          </ac:picMkLst>
        </pc:picChg>
      </pc:sldChg>
      <pc:sldChg chg="addSp delSp modSp new mod">
        <pc:chgData name="Chris House" userId="5059c1ca-85b5-4287-8a2b-cb2ea54da421" providerId="ADAL" clId="{BE7777FE-3B05-4146-9624-5E469954B6D3}" dt="2021-10-19T08:24:44.660" v="251" actId="20577"/>
        <pc:sldMkLst>
          <pc:docMk/>
          <pc:sldMk cId="3562169323" sldId="322"/>
        </pc:sldMkLst>
        <pc:spChg chg="mod">
          <ac:chgData name="Chris House" userId="5059c1ca-85b5-4287-8a2b-cb2ea54da421" providerId="ADAL" clId="{BE7777FE-3B05-4146-9624-5E469954B6D3}" dt="2021-10-19T08:14:46.327" v="122" actId="20577"/>
          <ac:spMkLst>
            <pc:docMk/>
            <pc:sldMk cId="3562169323" sldId="322"/>
            <ac:spMk id="2" creationId="{810FE40B-0AB5-4646-878B-F4368ED5CC9B}"/>
          </ac:spMkLst>
        </pc:spChg>
        <pc:spChg chg="add mod">
          <ac:chgData name="Chris House" userId="5059c1ca-85b5-4287-8a2b-cb2ea54da421" providerId="ADAL" clId="{BE7777FE-3B05-4146-9624-5E469954B6D3}" dt="2021-10-19T08:24:08.607" v="229" actId="1076"/>
          <ac:spMkLst>
            <pc:docMk/>
            <pc:sldMk cId="3562169323" sldId="322"/>
            <ac:spMk id="3" creationId="{8A21835B-5F38-4143-8204-4B896C86051E}"/>
          </ac:spMkLst>
        </pc:spChg>
        <pc:spChg chg="add mod">
          <ac:chgData name="Chris House" userId="5059c1ca-85b5-4287-8a2b-cb2ea54da421" providerId="ADAL" clId="{BE7777FE-3B05-4146-9624-5E469954B6D3}" dt="2021-10-19T08:24:44.660" v="251" actId="20577"/>
          <ac:spMkLst>
            <pc:docMk/>
            <pc:sldMk cId="3562169323" sldId="322"/>
            <ac:spMk id="4" creationId="{6778901C-5DEF-4514-8A9A-27DD32EF2FE6}"/>
          </ac:spMkLst>
        </pc:spChg>
        <pc:picChg chg="add del mod">
          <ac:chgData name="Chris House" userId="5059c1ca-85b5-4287-8a2b-cb2ea54da421" providerId="ADAL" clId="{BE7777FE-3B05-4146-9624-5E469954B6D3}" dt="2021-10-19T08:19:24.827" v="221" actId="478"/>
          <ac:picMkLst>
            <pc:docMk/>
            <pc:sldMk cId="3562169323" sldId="322"/>
            <ac:picMk id="5" creationId="{0B75039E-78F2-46D7-BDA6-5DD9C298DA73}"/>
          </ac:picMkLst>
        </pc:picChg>
        <pc:picChg chg="add mod">
          <ac:chgData name="Chris House" userId="5059c1ca-85b5-4287-8a2b-cb2ea54da421" providerId="ADAL" clId="{BE7777FE-3B05-4146-9624-5E469954B6D3}" dt="2021-10-19T08:24:14.959" v="231" actId="14100"/>
          <ac:picMkLst>
            <pc:docMk/>
            <pc:sldMk cId="3562169323" sldId="322"/>
            <ac:picMk id="6" creationId="{EF54190E-E413-47ED-8A6F-BF424CBB8719}"/>
          </ac:picMkLst>
        </pc:picChg>
        <pc:picChg chg="add mod">
          <ac:chgData name="Chris House" userId="5059c1ca-85b5-4287-8a2b-cb2ea54da421" providerId="ADAL" clId="{BE7777FE-3B05-4146-9624-5E469954B6D3}" dt="2021-10-19T08:24:11.152" v="230" actId="14100"/>
          <ac:picMkLst>
            <pc:docMk/>
            <pc:sldMk cId="3562169323" sldId="322"/>
            <ac:picMk id="7" creationId="{39F4D96C-0CA5-4705-BD25-DBFC0923F51D}"/>
          </ac:picMkLst>
        </pc:picChg>
      </pc:sldChg>
      <pc:sldChg chg="addSp delSp modSp new mod ord modNotesTx">
        <pc:chgData name="Chris House" userId="5059c1ca-85b5-4287-8a2b-cb2ea54da421" providerId="ADAL" clId="{BE7777FE-3B05-4146-9624-5E469954B6D3}" dt="2021-11-09T09:43:21.481" v="533"/>
        <pc:sldMkLst>
          <pc:docMk/>
          <pc:sldMk cId="2215839403" sldId="323"/>
        </pc:sldMkLst>
        <pc:spChg chg="mod">
          <ac:chgData name="Chris House" userId="5059c1ca-85b5-4287-8a2b-cb2ea54da421" providerId="ADAL" clId="{BE7777FE-3B05-4146-9624-5E469954B6D3}" dt="2021-11-09T09:40:25.712" v="500" actId="14100"/>
          <ac:spMkLst>
            <pc:docMk/>
            <pc:sldMk cId="2215839403" sldId="323"/>
            <ac:spMk id="2" creationId="{4B13A1CA-E174-48F9-97C5-021F4D6764BB}"/>
          </ac:spMkLst>
        </pc:spChg>
        <pc:spChg chg="del">
          <ac:chgData name="Chris House" userId="5059c1ca-85b5-4287-8a2b-cb2ea54da421" providerId="ADAL" clId="{BE7777FE-3B05-4146-9624-5E469954B6D3}" dt="2021-11-09T09:37:13.508" v="433"/>
          <ac:spMkLst>
            <pc:docMk/>
            <pc:sldMk cId="2215839403" sldId="323"/>
            <ac:spMk id="3" creationId="{17A7F654-46A1-4867-9FB0-F44303594739}"/>
          </ac:spMkLst>
        </pc:spChg>
        <pc:spChg chg="add mod">
          <ac:chgData name="Chris House" userId="5059c1ca-85b5-4287-8a2b-cb2ea54da421" providerId="ADAL" clId="{BE7777FE-3B05-4146-9624-5E469954B6D3}" dt="2021-11-09T09:39:06.775" v="466" actId="1076"/>
          <ac:spMkLst>
            <pc:docMk/>
            <pc:sldMk cId="2215839403" sldId="323"/>
            <ac:spMk id="5" creationId="{D4629C01-3A84-4D56-A3F5-46D54AA6DB99}"/>
          </ac:spMkLst>
        </pc:spChg>
        <pc:spChg chg="add del mod">
          <ac:chgData name="Chris House" userId="5059c1ca-85b5-4287-8a2b-cb2ea54da421" providerId="ADAL" clId="{BE7777FE-3B05-4146-9624-5E469954B6D3}" dt="2021-11-09T09:43:08.001" v="530" actId="478"/>
          <ac:spMkLst>
            <pc:docMk/>
            <pc:sldMk cId="2215839403" sldId="323"/>
            <ac:spMk id="6" creationId="{450B71B7-DF17-444A-A470-ED6E7AA7B2FC}"/>
          </ac:spMkLst>
        </pc:spChg>
        <pc:picChg chg="add mod">
          <ac:chgData name="Chris House" userId="5059c1ca-85b5-4287-8a2b-cb2ea54da421" providerId="ADAL" clId="{BE7777FE-3B05-4146-9624-5E469954B6D3}" dt="2021-11-09T09:43:10.762" v="531" actId="1076"/>
          <ac:picMkLst>
            <pc:docMk/>
            <pc:sldMk cId="2215839403" sldId="323"/>
            <ac:picMk id="4" creationId="{9F216F3B-86DF-4400-85FB-549D7AA9A9AC}"/>
          </ac:picMkLst>
        </pc:picChg>
      </pc:sldChg>
      <pc:sldChg chg="addSp modSp new mod modAnim">
        <pc:chgData name="Chris House" userId="5059c1ca-85b5-4287-8a2b-cb2ea54da421" providerId="ADAL" clId="{BE7777FE-3B05-4146-9624-5E469954B6D3}" dt="2021-11-16T09:44:18.127" v="836" actId="27636"/>
        <pc:sldMkLst>
          <pc:docMk/>
          <pc:sldMk cId="1587722557" sldId="324"/>
        </pc:sldMkLst>
        <pc:spChg chg="mod">
          <ac:chgData name="Chris House" userId="5059c1ca-85b5-4287-8a2b-cb2ea54da421" providerId="ADAL" clId="{BE7777FE-3B05-4146-9624-5E469954B6D3}" dt="2021-11-09T09:46:32" v="600" actId="20577"/>
          <ac:spMkLst>
            <pc:docMk/>
            <pc:sldMk cId="1587722557" sldId="324"/>
            <ac:spMk id="2" creationId="{30D57E32-708F-4C23-BFB4-8F48971558C9}"/>
          </ac:spMkLst>
        </pc:spChg>
        <pc:spChg chg="mod">
          <ac:chgData name="Chris House" userId="5059c1ca-85b5-4287-8a2b-cb2ea54da421" providerId="ADAL" clId="{BE7777FE-3B05-4146-9624-5E469954B6D3}" dt="2021-11-16T09:44:18.127" v="836" actId="27636"/>
          <ac:spMkLst>
            <pc:docMk/>
            <pc:sldMk cId="1587722557" sldId="324"/>
            <ac:spMk id="3" creationId="{47AA287B-FA0E-43A4-91BD-4FF3A2D89DA1}"/>
          </ac:spMkLst>
        </pc:spChg>
        <pc:picChg chg="add mod">
          <ac:chgData name="Chris House" userId="5059c1ca-85b5-4287-8a2b-cb2ea54da421" providerId="ADAL" clId="{BE7777FE-3B05-4146-9624-5E469954B6D3}" dt="2021-11-09T09:52:36.437" v="689" actId="1076"/>
          <ac:picMkLst>
            <pc:docMk/>
            <pc:sldMk cId="1587722557" sldId="324"/>
            <ac:picMk id="4" creationId="{F8D72AD7-10BB-4030-A67A-923AF8E0853D}"/>
          </ac:picMkLst>
        </pc:picChg>
      </pc:sldChg>
      <pc:sldChg chg="addSp delSp modSp add mod modAnim">
        <pc:chgData name="Chris House" userId="5059c1ca-85b5-4287-8a2b-cb2ea54da421" providerId="ADAL" clId="{BE7777FE-3B05-4146-9624-5E469954B6D3}" dt="2021-11-09T09:54:34.447" v="731" actId="20577"/>
        <pc:sldMkLst>
          <pc:docMk/>
          <pc:sldMk cId="1480392325" sldId="325"/>
        </pc:sldMkLst>
        <pc:spChg chg="mod">
          <ac:chgData name="Chris House" userId="5059c1ca-85b5-4287-8a2b-cb2ea54da421" providerId="ADAL" clId="{BE7777FE-3B05-4146-9624-5E469954B6D3}" dt="2021-11-09T09:54:34.447" v="731" actId="20577"/>
          <ac:spMkLst>
            <pc:docMk/>
            <pc:sldMk cId="1480392325" sldId="325"/>
            <ac:spMk id="3" creationId="{47AA287B-FA0E-43A4-91BD-4FF3A2D89DA1}"/>
          </ac:spMkLst>
        </pc:spChg>
        <pc:picChg chg="add del mod">
          <ac:chgData name="Chris House" userId="5059c1ca-85b5-4287-8a2b-cb2ea54da421" providerId="ADAL" clId="{BE7777FE-3B05-4146-9624-5E469954B6D3}" dt="2021-11-09T09:52:23.062" v="684" actId="21"/>
          <ac:picMkLst>
            <pc:docMk/>
            <pc:sldMk cId="1480392325" sldId="325"/>
            <ac:picMk id="4" creationId="{119403B2-C58B-4698-9C7C-7E494CEFADAC}"/>
          </ac:picMkLst>
        </pc:picChg>
        <pc:picChg chg="add mod">
          <ac:chgData name="Chris House" userId="5059c1ca-85b5-4287-8a2b-cb2ea54da421" providerId="ADAL" clId="{BE7777FE-3B05-4146-9624-5E469954B6D3}" dt="2021-11-09T09:52:20.534" v="683" actId="1076"/>
          <ac:picMkLst>
            <pc:docMk/>
            <pc:sldMk cId="1480392325" sldId="325"/>
            <ac:picMk id="5" creationId="{BFCCA707-30DC-48D6-9279-2D9E03A40629}"/>
          </ac:picMkLst>
        </pc:picChg>
      </pc:sldChg>
      <pc:sldChg chg="addSp modSp new mod modNotesTx">
        <pc:chgData name="Chris House" userId="5059c1ca-85b5-4287-8a2b-cb2ea54da421" providerId="ADAL" clId="{BE7777FE-3B05-4146-9624-5E469954B6D3}" dt="2021-11-09T09:51:28.744" v="674"/>
        <pc:sldMkLst>
          <pc:docMk/>
          <pc:sldMk cId="1767065490" sldId="326"/>
        </pc:sldMkLst>
        <pc:spChg chg="mod">
          <ac:chgData name="Chris House" userId="5059c1ca-85b5-4287-8a2b-cb2ea54da421" providerId="ADAL" clId="{BE7777FE-3B05-4146-9624-5E469954B6D3}" dt="2021-11-09T09:51:17.653" v="673" actId="255"/>
          <ac:spMkLst>
            <pc:docMk/>
            <pc:sldMk cId="1767065490" sldId="326"/>
            <ac:spMk id="2" creationId="{315B543E-09C3-44E7-B6D8-A6167281661D}"/>
          </ac:spMkLst>
        </pc:spChg>
        <pc:picChg chg="add mod">
          <ac:chgData name="Chris House" userId="5059c1ca-85b5-4287-8a2b-cb2ea54da421" providerId="ADAL" clId="{BE7777FE-3B05-4146-9624-5E469954B6D3}" dt="2021-11-09T09:50:19.390" v="651" actId="1076"/>
          <ac:picMkLst>
            <pc:docMk/>
            <pc:sldMk cId="1767065490" sldId="326"/>
            <ac:picMk id="4" creationId="{0B2AE8C1-5051-47F1-BBFD-E4CE5075035E}"/>
          </ac:picMkLst>
        </pc:picChg>
      </pc:sldChg>
      <pc:sldChg chg="addSp delSp modSp add mod modAnim">
        <pc:chgData name="Chris House" userId="5059c1ca-85b5-4287-8a2b-cb2ea54da421" providerId="ADAL" clId="{BE7777FE-3B05-4146-9624-5E469954B6D3}" dt="2021-11-16T09:48:44.943" v="873" actId="1076"/>
        <pc:sldMkLst>
          <pc:docMk/>
          <pc:sldMk cId="1505919812" sldId="327"/>
        </pc:sldMkLst>
        <pc:spChg chg="mod">
          <ac:chgData name="Chris House" userId="5059c1ca-85b5-4287-8a2b-cb2ea54da421" providerId="ADAL" clId="{BE7777FE-3B05-4146-9624-5E469954B6D3}" dt="2021-11-16T09:48:44.943" v="873" actId="1076"/>
          <ac:spMkLst>
            <pc:docMk/>
            <pc:sldMk cId="1505919812" sldId="327"/>
            <ac:spMk id="2" creationId="{30D57E32-708F-4C23-BFB4-8F48971558C9}"/>
          </ac:spMkLst>
        </pc:spChg>
        <pc:spChg chg="mod">
          <ac:chgData name="Chris House" userId="5059c1ca-85b5-4287-8a2b-cb2ea54da421" providerId="ADAL" clId="{BE7777FE-3B05-4146-9624-5E469954B6D3}" dt="2021-11-16T09:48:37.143" v="872" actId="1076"/>
          <ac:spMkLst>
            <pc:docMk/>
            <pc:sldMk cId="1505919812" sldId="327"/>
            <ac:spMk id="3" creationId="{47AA287B-FA0E-43A4-91BD-4FF3A2D89DA1}"/>
          </ac:spMkLst>
        </pc:spChg>
        <pc:picChg chg="del">
          <ac:chgData name="Chris House" userId="5059c1ca-85b5-4287-8a2b-cb2ea54da421" providerId="ADAL" clId="{BE7777FE-3B05-4146-9624-5E469954B6D3}" dt="2021-11-16T09:44:40.669" v="844" actId="478"/>
          <ac:picMkLst>
            <pc:docMk/>
            <pc:sldMk cId="1505919812" sldId="327"/>
            <ac:picMk id="4" creationId="{F8D72AD7-10BB-4030-A67A-923AF8E0853D}"/>
          </ac:picMkLst>
        </pc:picChg>
        <pc:picChg chg="add del">
          <ac:chgData name="Chris House" userId="5059c1ca-85b5-4287-8a2b-cb2ea54da421" providerId="ADAL" clId="{BE7777FE-3B05-4146-9624-5E469954B6D3}" dt="2021-11-16T09:45:51.061" v="847" actId="21"/>
          <ac:picMkLst>
            <pc:docMk/>
            <pc:sldMk cId="1505919812" sldId="327"/>
            <ac:picMk id="5" creationId="{01006031-FD99-499D-AF75-B55C52E93689}"/>
          </ac:picMkLst>
        </pc:picChg>
        <pc:picChg chg="add mod">
          <ac:chgData name="Chris House" userId="5059c1ca-85b5-4287-8a2b-cb2ea54da421" providerId="ADAL" clId="{BE7777FE-3B05-4146-9624-5E469954B6D3}" dt="2021-11-16T09:48:33.488" v="871" actId="1076"/>
          <ac:picMkLst>
            <pc:docMk/>
            <pc:sldMk cId="1505919812" sldId="327"/>
            <ac:picMk id="6" creationId="{3E0FCB95-0FE6-4E0D-84BF-1D85C073452B}"/>
          </ac:picMkLst>
        </pc:picChg>
      </pc:sldChg>
      <pc:sldChg chg="addSp modSp new mod ord modNotesTx">
        <pc:chgData name="Chris House" userId="5059c1ca-85b5-4287-8a2b-cb2ea54da421" providerId="ADAL" clId="{BE7777FE-3B05-4146-9624-5E469954B6D3}" dt="2021-11-16T09:47:19.065" v="864" actId="20577"/>
        <pc:sldMkLst>
          <pc:docMk/>
          <pc:sldMk cId="68844991" sldId="328"/>
        </pc:sldMkLst>
        <pc:spChg chg="add mod">
          <ac:chgData name="Chris House" userId="5059c1ca-85b5-4287-8a2b-cb2ea54da421" providerId="ADAL" clId="{BE7777FE-3B05-4146-9624-5E469954B6D3}" dt="2021-11-16T09:47:19.065" v="864" actId="20577"/>
          <ac:spMkLst>
            <pc:docMk/>
            <pc:sldMk cId="68844991" sldId="328"/>
            <ac:spMk id="5" creationId="{B35668BF-E13B-43B1-8CE6-2D11491F6934}"/>
          </ac:spMkLst>
        </pc:spChg>
        <pc:picChg chg="add mod">
          <ac:chgData name="Chris House" userId="5059c1ca-85b5-4287-8a2b-cb2ea54da421" providerId="ADAL" clId="{BE7777FE-3B05-4146-9624-5E469954B6D3}" dt="2021-11-16T09:46:27.544" v="852" actId="14100"/>
          <ac:picMkLst>
            <pc:docMk/>
            <pc:sldMk cId="68844991" sldId="328"/>
            <ac:picMk id="4" creationId="{C9216528-F058-40F4-B6C6-133C1C1BFF2A}"/>
          </ac:picMkLst>
        </pc:picChg>
      </pc:sldChg>
    </pc:docChg>
  </pc:docChgLst>
  <pc:docChgLst>
    <pc:chgData name="Chris House" userId="S::chris.house@uwtsd.ac.uk::5059c1ca-85b5-4287-8a2b-cb2ea54da421" providerId="AD" clId="Web-{E25E106C-A211-086C-4F7F-9CF19AAE8C79}"/>
    <pc:docChg chg="modSld">
      <pc:chgData name="Chris House" userId="S::chris.house@uwtsd.ac.uk::5059c1ca-85b5-4287-8a2b-cb2ea54da421" providerId="AD" clId="Web-{E25E106C-A211-086C-4F7F-9CF19AAE8C79}" dt="2022-10-05T11:46:57.382" v="16" actId="20577"/>
      <pc:docMkLst>
        <pc:docMk/>
      </pc:docMkLst>
      <pc:sldChg chg="modSp">
        <pc:chgData name="Chris House" userId="S::chris.house@uwtsd.ac.uk::5059c1ca-85b5-4287-8a2b-cb2ea54da421" providerId="AD" clId="Web-{E25E106C-A211-086C-4F7F-9CF19AAE8C79}" dt="2022-10-05T11:44:25.079" v="4" actId="1076"/>
        <pc:sldMkLst>
          <pc:docMk/>
          <pc:sldMk cId="142378478" sldId="313"/>
        </pc:sldMkLst>
        <pc:spChg chg="mod">
          <ac:chgData name="Chris House" userId="S::chris.house@uwtsd.ac.uk::5059c1ca-85b5-4287-8a2b-cb2ea54da421" providerId="AD" clId="Web-{E25E106C-A211-086C-4F7F-9CF19AAE8C79}" dt="2022-10-05T11:44:25.079" v="4" actId="1076"/>
          <ac:spMkLst>
            <pc:docMk/>
            <pc:sldMk cId="142378478" sldId="313"/>
            <ac:spMk id="2" creationId="{00000000-0000-0000-0000-000000000000}"/>
          </ac:spMkLst>
        </pc:spChg>
      </pc:sldChg>
      <pc:sldChg chg="modSp">
        <pc:chgData name="Chris House" userId="S::chris.house@uwtsd.ac.uk::5059c1ca-85b5-4287-8a2b-cb2ea54da421" providerId="AD" clId="Web-{E25E106C-A211-086C-4F7F-9CF19AAE8C79}" dt="2022-10-05T11:46:57.382" v="16" actId="20577"/>
        <pc:sldMkLst>
          <pc:docMk/>
          <pc:sldMk cId="1763392005" sldId="314"/>
        </pc:sldMkLst>
        <pc:spChg chg="mod">
          <ac:chgData name="Chris House" userId="S::chris.house@uwtsd.ac.uk::5059c1ca-85b5-4287-8a2b-cb2ea54da421" providerId="AD" clId="Web-{E25E106C-A211-086C-4F7F-9CF19AAE8C79}" dt="2022-10-05T11:46:57.382" v="16" actId="20577"/>
          <ac:spMkLst>
            <pc:docMk/>
            <pc:sldMk cId="1763392005" sldId="314"/>
            <ac:spMk id="3" creationId="{00000000-0000-0000-0000-000000000000}"/>
          </ac:spMkLst>
        </pc:spChg>
        <pc:picChg chg="mod">
          <ac:chgData name="Chris House" userId="S::chris.house@uwtsd.ac.uk::5059c1ca-85b5-4287-8a2b-cb2ea54da421" providerId="AD" clId="Web-{E25E106C-A211-086C-4F7F-9CF19AAE8C79}" dt="2022-10-05T11:46:50.288" v="11" actId="1076"/>
          <ac:picMkLst>
            <pc:docMk/>
            <pc:sldMk cId="1763392005" sldId="314"/>
            <ac:picMk id="5" creationId="{00000000-0000-0000-0000-000000000000}"/>
          </ac:picMkLst>
        </pc:picChg>
      </pc:sldChg>
    </pc:docChg>
  </pc:docChgLst>
  <pc:docChgLst>
    <pc:chgData name="Chris House" userId="S::chris.house@uwtsd.ac.uk::5059c1ca-85b5-4287-8a2b-cb2ea54da421" providerId="AD" clId="Web-{6046EEF2-623B-7116-C55D-BC0E72BB9516}"/>
    <pc:docChg chg="modSld">
      <pc:chgData name="Chris House" userId="S::chris.house@uwtsd.ac.uk::5059c1ca-85b5-4287-8a2b-cb2ea54da421" providerId="AD" clId="Web-{6046EEF2-623B-7116-C55D-BC0E72BB9516}" dt="2022-10-26T10:01:54.556" v="68" actId="20577"/>
      <pc:docMkLst>
        <pc:docMk/>
      </pc:docMkLst>
      <pc:sldChg chg="modSp">
        <pc:chgData name="Chris House" userId="S::chris.house@uwtsd.ac.uk::5059c1ca-85b5-4287-8a2b-cb2ea54da421" providerId="AD" clId="Web-{6046EEF2-623B-7116-C55D-BC0E72BB9516}" dt="2022-10-26T09:41:52.917" v="31" actId="14100"/>
        <pc:sldMkLst>
          <pc:docMk/>
          <pc:sldMk cId="873051509" sldId="299"/>
        </pc:sldMkLst>
        <pc:spChg chg="mod">
          <ac:chgData name="Chris House" userId="S::chris.house@uwtsd.ac.uk::5059c1ca-85b5-4287-8a2b-cb2ea54da421" providerId="AD" clId="Web-{6046EEF2-623B-7116-C55D-BC0E72BB9516}" dt="2022-10-26T09:41:52.917" v="31" actId="14100"/>
          <ac:spMkLst>
            <pc:docMk/>
            <pc:sldMk cId="873051509" sldId="299"/>
            <ac:spMk id="2" creationId="{00000000-0000-0000-0000-000000000000}"/>
          </ac:spMkLst>
        </pc:spChg>
      </pc:sldChg>
      <pc:sldChg chg="modSp">
        <pc:chgData name="Chris House" userId="S::chris.house@uwtsd.ac.uk::5059c1ca-85b5-4287-8a2b-cb2ea54da421" providerId="AD" clId="Web-{6046EEF2-623B-7116-C55D-BC0E72BB9516}" dt="2022-10-26T10:01:28.274" v="53" actId="20577"/>
        <pc:sldMkLst>
          <pc:docMk/>
          <pc:sldMk cId="1587722557" sldId="324"/>
        </pc:sldMkLst>
        <pc:spChg chg="mod">
          <ac:chgData name="Chris House" userId="S::chris.house@uwtsd.ac.uk::5059c1ca-85b5-4287-8a2b-cb2ea54da421" providerId="AD" clId="Web-{6046EEF2-623B-7116-C55D-BC0E72BB9516}" dt="2022-10-26T10:01:28.274" v="53" actId="20577"/>
          <ac:spMkLst>
            <pc:docMk/>
            <pc:sldMk cId="1587722557" sldId="324"/>
            <ac:spMk id="2" creationId="{30D57E32-708F-4C23-BFB4-8F48971558C9}"/>
          </ac:spMkLst>
        </pc:spChg>
      </pc:sldChg>
      <pc:sldChg chg="modSp">
        <pc:chgData name="Chris House" userId="S::chris.house@uwtsd.ac.uk::5059c1ca-85b5-4287-8a2b-cb2ea54da421" providerId="AD" clId="Web-{6046EEF2-623B-7116-C55D-BC0E72BB9516}" dt="2022-10-26T10:01:54.556" v="68" actId="20577"/>
        <pc:sldMkLst>
          <pc:docMk/>
          <pc:sldMk cId="1480392325" sldId="325"/>
        </pc:sldMkLst>
        <pc:spChg chg="mod">
          <ac:chgData name="Chris House" userId="S::chris.house@uwtsd.ac.uk::5059c1ca-85b5-4287-8a2b-cb2ea54da421" providerId="AD" clId="Web-{6046EEF2-623B-7116-C55D-BC0E72BB9516}" dt="2022-10-26T10:01:54.556" v="68" actId="20577"/>
          <ac:spMkLst>
            <pc:docMk/>
            <pc:sldMk cId="1480392325" sldId="325"/>
            <ac:spMk id="2" creationId="{30D57E32-708F-4C23-BFB4-8F48971558C9}"/>
          </ac:spMkLst>
        </pc:spChg>
      </pc:sldChg>
      <pc:sldChg chg="modSp">
        <pc:chgData name="Chris House" userId="S::chris.house@uwtsd.ac.uk::5059c1ca-85b5-4287-8a2b-cb2ea54da421" providerId="AD" clId="Web-{6046EEF2-623B-7116-C55D-BC0E72BB9516}" dt="2022-10-26T10:01:41.196" v="59" actId="20577"/>
        <pc:sldMkLst>
          <pc:docMk/>
          <pc:sldMk cId="1505919812" sldId="327"/>
        </pc:sldMkLst>
        <pc:spChg chg="mod">
          <ac:chgData name="Chris House" userId="S::chris.house@uwtsd.ac.uk::5059c1ca-85b5-4287-8a2b-cb2ea54da421" providerId="AD" clId="Web-{6046EEF2-623B-7116-C55D-BC0E72BB9516}" dt="2022-10-26T10:01:41.196" v="59" actId="20577"/>
          <ac:spMkLst>
            <pc:docMk/>
            <pc:sldMk cId="1505919812" sldId="327"/>
            <ac:spMk id="2" creationId="{30D57E32-708F-4C23-BFB4-8F48971558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F617CA-C1B7-432C-AEA4-B4B9395CE7C7}"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D3974-602C-4ECE-A4AF-822730E45E30}" type="slidenum">
              <a:rPr lang="en-GB" smtClean="0"/>
              <a:t>‹#›</a:t>
            </a:fld>
            <a:endParaRPr lang="en-GB"/>
          </a:p>
        </p:txBody>
      </p:sp>
    </p:spTree>
    <p:extLst>
      <p:ext uri="{BB962C8B-B14F-4D97-AF65-F5344CB8AC3E}">
        <p14:creationId xmlns:p14="http://schemas.microsoft.com/office/powerpoint/2010/main" val="3404864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14E5999B-C642-4DB4-BA74-735F5D940BB2}" type="slidenum">
              <a:rPr lang="en-GB" altLang="en-US"/>
              <a:pPr/>
              <a:t>10</a:t>
            </a:fld>
            <a:endParaRPr lang="en-GB" altLang="en-US"/>
          </a:p>
        </p:txBody>
      </p:sp>
      <p:sp>
        <p:nvSpPr>
          <p:cNvPr id="28674" name="Rectangle 1026"/>
          <p:cNvSpPr>
            <a:spLocks noGrp="1" noRot="1" noChangeAspect="1" noChangeArrowheads="1" noTextEdit="1"/>
          </p:cNvSpPr>
          <p:nvPr>
            <p:ph type="sldImg"/>
          </p:nvPr>
        </p:nvSpPr>
        <p:spPr>
          <a:ln/>
        </p:spPr>
      </p:sp>
      <p:sp>
        <p:nvSpPr>
          <p:cNvPr id="28675" name="Rectangle 1027"/>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19744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https://www.weadapt.org/knowledge-base/sdc-climate-change-environment-network/cce-nexus-brief-migration</a:t>
            </a:r>
          </a:p>
        </p:txBody>
      </p:sp>
      <p:sp>
        <p:nvSpPr>
          <p:cNvPr id="4" name="Slide Number Placeholder 3"/>
          <p:cNvSpPr>
            <a:spLocks noGrp="1"/>
          </p:cNvSpPr>
          <p:nvPr>
            <p:ph type="sldNum" sz="quarter" idx="5"/>
          </p:nvPr>
        </p:nvSpPr>
        <p:spPr/>
        <p:txBody>
          <a:bodyPr/>
          <a:lstStyle/>
          <a:p>
            <a:fld id="{41AD3974-602C-4ECE-A4AF-822730E45E30}" type="slidenum">
              <a:rPr lang="en-GB" smtClean="0"/>
              <a:t>30</a:t>
            </a:fld>
            <a:endParaRPr lang="en-GB"/>
          </a:p>
        </p:txBody>
      </p:sp>
    </p:spTree>
    <p:extLst>
      <p:ext uri="{BB962C8B-B14F-4D97-AF65-F5344CB8AC3E}">
        <p14:creationId xmlns:p14="http://schemas.microsoft.com/office/powerpoint/2010/main" val="1876089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https://thegreenmarketoracle.com/2013/05/28/what-is-environmental-migration-and-who/</a:t>
            </a:r>
          </a:p>
        </p:txBody>
      </p:sp>
      <p:sp>
        <p:nvSpPr>
          <p:cNvPr id="4" name="Slide Number Placeholder 3"/>
          <p:cNvSpPr>
            <a:spLocks noGrp="1"/>
          </p:cNvSpPr>
          <p:nvPr>
            <p:ph type="sldNum" sz="quarter" idx="5"/>
          </p:nvPr>
        </p:nvSpPr>
        <p:spPr/>
        <p:txBody>
          <a:bodyPr/>
          <a:lstStyle/>
          <a:p>
            <a:fld id="{41AD3974-602C-4ECE-A4AF-822730E45E30}" type="slidenum">
              <a:rPr lang="en-GB" smtClean="0"/>
              <a:t>34</a:t>
            </a:fld>
            <a:endParaRPr lang="en-GB"/>
          </a:p>
        </p:txBody>
      </p:sp>
    </p:spTree>
    <p:extLst>
      <p:ext uri="{BB962C8B-B14F-4D97-AF65-F5344CB8AC3E}">
        <p14:creationId xmlns:p14="http://schemas.microsoft.com/office/powerpoint/2010/main" val="3088475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https://www.uclg.org/en/media/news/migration-and-development-cities-places-inclusion</a:t>
            </a:r>
          </a:p>
        </p:txBody>
      </p:sp>
      <p:sp>
        <p:nvSpPr>
          <p:cNvPr id="4" name="Slide Number Placeholder 3"/>
          <p:cNvSpPr>
            <a:spLocks noGrp="1"/>
          </p:cNvSpPr>
          <p:nvPr>
            <p:ph type="sldNum" sz="quarter" idx="5"/>
          </p:nvPr>
        </p:nvSpPr>
        <p:spPr/>
        <p:txBody>
          <a:bodyPr/>
          <a:lstStyle/>
          <a:p>
            <a:fld id="{41AD3974-602C-4ECE-A4AF-822730E45E30}" type="slidenum">
              <a:rPr lang="en-GB" smtClean="0"/>
              <a:t>35</a:t>
            </a:fld>
            <a:endParaRPr lang="en-GB"/>
          </a:p>
        </p:txBody>
      </p:sp>
    </p:spTree>
    <p:extLst>
      <p:ext uri="{BB962C8B-B14F-4D97-AF65-F5344CB8AC3E}">
        <p14:creationId xmlns:p14="http://schemas.microsoft.com/office/powerpoint/2010/main" val="3393314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https://theglobestalk.com/7-major-global-environmental-problems/</a:t>
            </a:r>
          </a:p>
        </p:txBody>
      </p:sp>
      <p:sp>
        <p:nvSpPr>
          <p:cNvPr id="4" name="Slide Number Placeholder 3"/>
          <p:cNvSpPr>
            <a:spLocks noGrp="1"/>
          </p:cNvSpPr>
          <p:nvPr>
            <p:ph type="sldNum" sz="quarter" idx="5"/>
          </p:nvPr>
        </p:nvSpPr>
        <p:spPr/>
        <p:txBody>
          <a:bodyPr/>
          <a:lstStyle/>
          <a:p>
            <a:fld id="{41AD3974-602C-4ECE-A4AF-822730E45E30}" type="slidenum">
              <a:rPr lang="en-GB" smtClean="0"/>
              <a:t>36</a:t>
            </a:fld>
            <a:endParaRPr lang="en-GB"/>
          </a:p>
        </p:txBody>
      </p:sp>
    </p:spTree>
    <p:extLst>
      <p:ext uri="{BB962C8B-B14F-4D97-AF65-F5344CB8AC3E}">
        <p14:creationId xmlns:p14="http://schemas.microsoft.com/office/powerpoint/2010/main" val="3290630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031"/>
          <p:cNvSpPr>
            <a:spLocks noGrp="1" noChangeArrowheads="1"/>
          </p:cNvSpPr>
          <p:nvPr>
            <p:ph type="sldNum" sz="quarter" idx="5"/>
          </p:nvPr>
        </p:nvSpPr>
        <p:spPr>
          <a:ln/>
        </p:spPr>
        <p:txBody>
          <a:bodyPr/>
          <a:lstStyle/>
          <a:p>
            <a:fld id="{0F2AE03A-9004-415D-84A0-90639A8CE9B2}" type="slidenum">
              <a:rPr lang="en-GB" altLang="en-US"/>
              <a:pPr/>
              <a:t>48</a:t>
            </a:fld>
            <a:endParaRPr lang="en-GB" altLang="en-US"/>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ltLang="en-US"/>
              <a:t> </a:t>
            </a:r>
          </a:p>
        </p:txBody>
      </p:sp>
    </p:spTree>
    <p:extLst>
      <p:ext uri="{BB962C8B-B14F-4D97-AF65-F5344CB8AC3E}">
        <p14:creationId xmlns:p14="http://schemas.microsoft.com/office/powerpoint/2010/main" val="10689909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t>10/26/2022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5529644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588600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dirty="0"/>
              <a:t>10/26/2022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 id="2147483670" r:id="rId19"/>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eur01.safelinks.protection.outlook.com/?url=https%3A%2F%2Fnews.sky.com%2Fstory%2Fworth-first-plaice-cheating-scandal-rocks-competitive-fishing-world-after-weights-found-in-ohio-catches-12711642&amp;data=05%7C01%7Cchris.house%40uwtsd.ac.uk%7C7f3e738f13824cad930408daa69df0f7%7C4e0f11f9046e45059cb8db2152311e21%7C0%7C0%7C638005494520585423%7CUnknown%7CTWFpbGZsb3d8eyJWIjoiMC4wLjAwMDAiLCJQIjoiV2luMzIiLCJBTiI6Ik1haWwiLCJXVCI6Mn0%3D%7C3000%7C%7C%7C&amp;sdata=yp0F%2BMzGTtyPiPKHdDRXq760nKY80mccfi0tKNtWO7E%3D&amp;reserved=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11.gif"/></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earth.org/the-biggest-environmental-problems-of-our-lifetim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audio" Target="../media/audio1.wav"/><Relationship Id="rId7" Type="http://schemas.openxmlformats.org/officeDocument/2006/relationships/image" Target="../media/image15.png"/><Relationship Id="rId2" Type="http://schemas.openxmlformats.org/officeDocument/2006/relationships/audio" Target="../media/audio2.wav"/><Relationship Id="rId1" Type="http://schemas.openxmlformats.org/officeDocument/2006/relationships/slideLayout" Target="../slideLayouts/slideLayout18.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audio" Target="../media/audio3.wav"/></Relationships>
</file>

<file path=ppt/slides/_rels/slide10.xml.rels><?xml version="1.0" encoding="UTF-8" standalone="yes"?>
<Relationships xmlns="http://schemas.openxmlformats.org/package/2006/relationships"><Relationship Id="rId3" Type="http://schemas.openxmlformats.org/officeDocument/2006/relationships/audio" Target="../media/audio4.wav"/><Relationship Id="rId7"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audio" Target="../media/audio1.wav"/></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23.png"/><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audio" Target="../media/audio4.wav"/><Relationship Id="rId7" Type="http://schemas.openxmlformats.org/officeDocument/2006/relationships/image" Target="../media/image27.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audio" Target="../media/audio5.wav"/><Relationship Id="rId7" Type="http://schemas.openxmlformats.org/officeDocument/2006/relationships/image" Target="../media/image30.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29.png"/><Relationship Id="rId5" Type="http://schemas.openxmlformats.org/officeDocument/2006/relationships/image" Target="../media/image28.jpeg"/><Relationship Id="rId4" Type="http://schemas.openxmlformats.org/officeDocument/2006/relationships/audio" Target="../media/audio4.wav"/></Relationships>
</file>

<file path=ppt/slides/_rels/slide14.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34.pn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audio" Target="../media/audio1.wav"/><Relationship Id="rId7" Type="http://schemas.openxmlformats.org/officeDocument/2006/relationships/image" Target="../media/image38.jpeg"/><Relationship Id="rId2" Type="http://schemas.openxmlformats.org/officeDocument/2006/relationships/audio" Target="../media/audio2.wav"/><Relationship Id="rId1" Type="http://schemas.openxmlformats.org/officeDocument/2006/relationships/slideLayout" Target="../slideLayouts/slideLayout6.xml"/><Relationship Id="rId6" Type="http://schemas.openxmlformats.org/officeDocument/2006/relationships/image" Target="../media/image37.png"/><Relationship Id="rId5" Type="http://schemas.openxmlformats.org/officeDocument/2006/relationships/image" Target="../media/image36.jpeg"/><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audio" Target="../media/audio4.wav"/><Relationship Id="rId7" Type="http://schemas.openxmlformats.org/officeDocument/2006/relationships/image" Target="../media/image42.pn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41.jpeg"/><Relationship Id="rId5" Type="http://schemas.openxmlformats.org/officeDocument/2006/relationships/image" Target="../media/image40.png"/><Relationship Id="rId10" Type="http://schemas.openxmlformats.org/officeDocument/2006/relationships/image" Target="../media/image45.png"/><Relationship Id="rId4" Type="http://schemas.openxmlformats.org/officeDocument/2006/relationships/audio" Target="../media/audio1.wav"/><Relationship Id="rId9" Type="http://schemas.openxmlformats.org/officeDocument/2006/relationships/image" Target="../media/image44.png"/></Relationships>
</file>

<file path=ppt/slides/_rels/slide17.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audio" Target="../media/audio1.wav"/><Relationship Id="rId7" Type="http://schemas.openxmlformats.org/officeDocument/2006/relationships/image" Target="../media/image49.png"/><Relationship Id="rId2" Type="http://schemas.openxmlformats.org/officeDocument/2006/relationships/audio" Target="../media/audio4.wav"/><Relationship Id="rId1" Type="http://schemas.openxmlformats.org/officeDocument/2006/relationships/slideLayout" Target="../slideLayouts/slideLayout19.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jpeg"/></Relationships>
</file>

<file path=ppt/slides/_rels/slide1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audio" Target="../media/audio1.wav"/><Relationship Id="rId1" Type="http://schemas.openxmlformats.org/officeDocument/2006/relationships/slideLayout" Target="../slideLayouts/slideLayout19.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9.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image" Target="../media/image57.jpeg"/><Relationship Id="rId4" Type="http://schemas.openxmlformats.org/officeDocument/2006/relationships/image" Target="../media/image56.jpeg"/></Relationships>
</file>

<file path=ppt/slides/_rels/slide22.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jpeg"/><Relationship Id="rId7" Type="http://schemas.openxmlformats.org/officeDocument/2006/relationships/image" Target="../media/image62.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1.png"/><Relationship Id="rId5" Type="http://schemas.openxmlformats.org/officeDocument/2006/relationships/image" Target="../media/image60.jpeg"/><Relationship Id="rId4" Type="http://schemas.openxmlformats.org/officeDocument/2006/relationships/image" Target="../media/image59.png"/><Relationship Id="rId9" Type="http://schemas.openxmlformats.org/officeDocument/2006/relationships/image" Target="../media/image64.png"/></Relationships>
</file>

<file path=ppt/slides/_rels/slide2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theguardian.com/environment/2021/oct/11/cop26-must-not-overshadow-kunming-we-need-joint-climate-and-biodiversity-goals-aoe" TargetMode="External"/><Relationship Id="rId1" Type="http://schemas.openxmlformats.org/officeDocument/2006/relationships/slideLayout" Target="../slideLayouts/slideLayout6.xml"/><Relationship Id="rId4" Type="http://schemas.openxmlformats.org/officeDocument/2006/relationships/image" Target="../media/image66.png"/></Relationships>
</file>

<file path=ppt/slides/_rels/slide24.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unfccc.int/cop27" TargetMode="External"/><Relationship Id="rId1" Type="http://schemas.openxmlformats.org/officeDocument/2006/relationships/slideLayout" Target="../slideLayouts/slideLayout4.xml"/><Relationship Id="rId4" Type="http://schemas.openxmlformats.org/officeDocument/2006/relationships/image" Target="../media/image68.png"/></Relationships>
</file>

<file path=ppt/slides/_rels/slide2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uowtsd-my.sharepoint.com/personal/chris_house_uwtsd_ac_uk/Documents/MSc/strategic%20planning/Environmental%20problems%20seminar%20First%20Carbon.docx" TargetMode="External"/><Relationship Id="rId1" Type="http://schemas.openxmlformats.org/officeDocument/2006/relationships/slideLayout" Target="../slideLayouts/slideLayout2.xml"/><Relationship Id="rId4" Type="http://schemas.openxmlformats.org/officeDocument/2006/relationships/image" Target="../media/image70.png"/></Relationships>
</file>

<file path=ppt/slides/_rels/slide26.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image" Target="../media/image73.wmf"/><Relationship Id="rId4" Type="http://schemas.openxmlformats.org/officeDocument/2006/relationships/image" Target="../media/image7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5.jpeg"/><Relationship Id="rId7" Type="http://schemas.openxmlformats.org/officeDocument/2006/relationships/image" Target="../media/image78.png"/><Relationship Id="rId2" Type="http://schemas.openxmlformats.org/officeDocument/2006/relationships/audio" Target="../media/audio1.wav"/><Relationship Id="rId1" Type="http://schemas.openxmlformats.org/officeDocument/2006/relationships/slideLayout" Target="../slideLayouts/slideLayout18.xml"/><Relationship Id="rId6" Type="http://schemas.openxmlformats.org/officeDocument/2006/relationships/image" Target="../media/image77.png"/><Relationship Id="rId5" Type="http://schemas.openxmlformats.org/officeDocument/2006/relationships/hyperlink" Target="https://www.youtube.com/watch?v=o08ykAqLOxk" TargetMode="External"/><Relationship Id="rId4" Type="http://schemas.openxmlformats.org/officeDocument/2006/relationships/image" Target="../media/image76.jpeg"/></Relationships>
</file>

<file path=ppt/slides/_rels/slide3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47.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00.png"/></Relationships>
</file>

<file path=ppt/slides/_rels/slide49.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2.xml"/><Relationship Id="rId4" Type="http://schemas.openxmlformats.org/officeDocument/2006/relationships/image" Target="../media/image103.png"/></Relationships>
</file>

<file path=ppt/slides/_rels/slide5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www.itv.com/news/2020-10-04/prince-williams-personal-warning-on-drastic-effects-of-climate-change" TargetMode="External"/><Relationship Id="rId1" Type="http://schemas.openxmlformats.org/officeDocument/2006/relationships/slideLayout" Target="../slideLayouts/slideLayout5.xml"/><Relationship Id="rId4" Type="http://schemas.openxmlformats.org/officeDocument/2006/relationships/image" Target="../media/image10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202" y="5023536"/>
            <a:ext cx="9144000" cy="1641490"/>
          </a:xfrm>
        </p:spPr>
        <p:txBody>
          <a:bodyPr/>
          <a:lstStyle/>
          <a:p>
            <a:r>
              <a:rPr lang="en-GB" dirty="0"/>
              <a:t>An overview</a:t>
            </a:r>
          </a:p>
        </p:txBody>
      </p:sp>
      <p:sp>
        <p:nvSpPr>
          <p:cNvPr id="3" name="Subtitle 2"/>
          <p:cNvSpPr>
            <a:spLocks noGrp="1"/>
          </p:cNvSpPr>
          <p:nvPr>
            <p:ph type="subTitle" idx="1"/>
          </p:nvPr>
        </p:nvSpPr>
        <p:spPr>
          <a:xfrm>
            <a:off x="8229600" y="1471174"/>
            <a:ext cx="3757190" cy="2004296"/>
          </a:xfrm>
        </p:spPr>
        <p:txBody>
          <a:bodyPr>
            <a:normAutofit fontScale="77500" lnSpcReduction="20000"/>
          </a:bodyPr>
          <a:lstStyle/>
          <a:p>
            <a:pPr algn="ctr"/>
            <a:r>
              <a:rPr lang="en-GB" sz="4800" dirty="0"/>
              <a:t>Why do we need to make strategic environmental decisions? </a:t>
            </a:r>
          </a:p>
        </p:txBody>
      </p:sp>
      <p:pic>
        <p:nvPicPr>
          <p:cNvPr id="5" name="Picture 4"/>
          <p:cNvPicPr>
            <a:picLocks noChangeAspect="1"/>
          </p:cNvPicPr>
          <p:nvPr/>
        </p:nvPicPr>
        <p:blipFill>
          <a:blip r:embed="rId2"/>
          <a:stretch>
            <a:fillRect/>
          </a:stretch>
        </p:blipFill>
        <p:spPr>
          <a:xfrm>
            <a:off x="459827" y="836875"/>
            <a:ext cx="7400122" cy="4162569"/>
          </a:xfrm>
          <a:prstGeom prst="rect">
            <a:avLst/>
          </a:prstGeom>
        </p:spPr>
      </p:pic>
    </p:spTree>
    <p:extLst>
      <p:ext uri="{BB962C8B-B14F-4D97-AF65-F5344CB8AC3E}">
        <p14:creationId xmlns:p14="http://schemas.microsoft.com/office/powerpoint/2010/main" val="4043403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a:t>
            </a:r>
          </a:p>
        </p:txBody>
      </p:sp>
      <p:sp>
        <p:nvSpPr>
          <p:cNvPr id="3" name="Content Placeholder 2"/>
          <p:cNvSpPr>
            <a:spLocks noGrp="1"/>
          </p:cNvSpPr>
          <p:nvPr>
            <p:ph idx="1"/>
          </p:nvPr>
        </p:nvSpPr>
        <p:spPr/>
        <p:txBody>
          <a:bodyPr/>
          <a:lstStyle/>
          <a:p>
            <a:r>
              <a:rPr lang="en-GB" dirty="0"/>
              <a:t>Module descriptor</a:t>
            </a:r>
          </a:p>
          <a:p>
            <a:r>
              <a:rPr lang="en-GB" dirty="0"/>
              <a:t>Assessment</a:t>
            </a:r>
          </a:p>
          <a:p>
            <a:pPr lvl="1"/>
            <a:r>
              <a:rPr lang="en-GB"/>
              <a:t>COVID</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pic>
        <p:nvPicPr>
          <p:cNvPr id="5" name="Picture 4"/>
          <p:cNvPicPr>
            <a:picLocks noChangeAspect="1"/>
          </p:cNvPicPr>
          <p:nvPr/>
        </p:nvPicPr>
        <p:blipFill>
          <a:blip r:embed="rId2"/>
          <a:stretch>
            <a:fillRect/>
          </a:stretch>
        </p:blipFill>
        <p:spPr>
          <a:xfrm>
            <a:off x="3143672" y="3933057"/>
            <a:ext cx="5680252" cy="2714085"/>
          </a:xfrm>
          <a:prstGeom prst="rect">
            <a:avLst/>
          </a:prstGeom>
        </p:spPr>
      </p:pic>
    </p:spTree>
    <p:extLst>
      <p:ext uri="{BB962C8B-B14F-4D97-AF65-F5344CB8AC3E}">
        <p14:creationId xmlns:p14="http://schemas.microsoft.com/office/powerpoint/2010/main" val="333787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8130" y="223737"/>
            <a:ext cx="8640960" cy="1143000"/>
          </a:xfrm>
        </p:spPr>
        <p:txBody>
          <a:bodyPr>
            <a:normAutofit fontScale="90000"/>
          </a:bodyPr>
          <a:lstStyle/>
          <a:p>
            <a:r>
              <a:rPr lang="en-GB" dirty="0"/>
              <a:t>David Interview September 2020</a:t>
            </a:r>
          </a:p>
        </p:txBody>
      </p:sp>
      <p:sp>
        <p:nvSpPr>
          <p:cNvPr id="3" name="Content Placeholder 2"/>
          <p:cNvSpPr>
            <a:spLocks noGrp="1"/>
          </p:cNvSpPr>
          <p:nvPr>
            <p:ph idx="1"/>
          </p:nvPr>
        </p:nvSpPr>
        <p:spPr>
          <a:xfrm>
            <a:off x="1981200" y="1268761"/>
            <a:ext cx="8229600" cy="5055840"/>
          </a:xfrm>
        </p:spPr>
        <p:txBody>
          <a:bodyPr/>
          <a:lstStyle/>
          <a:p>
            <a:r>
              <a:rPr lang="en-GB" dirty="0">
                <a:hlinkClick r:id="rId2"/>
              </a:rPr>
              <a:t>9 min link</a:t>
            </a:r>
            <a:endParaRPr lang="en-GB" dirty="0"/>
          </a:p>
          <a:p>
            <a:r>
              <a:rPr lang="en-GB" dirty="0"/>
              <a:t>In what ways is David emphasising the importance of environmental governance? Stop, discuss and restart.</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3</a:t>
            </a:fld>
            <a:endParaRPr lang="en-GB" altLang="en-US"/>
          </a:p>
        </p:txBody>
      </p:sp>
      <p:pic>
        <p:nvPicPr>
          <p:cNvPr id="5" name="Picture 4"/>
          <p:cNvPicPr>
            <a:picLocks noChangeAspect="1"/>
          </p:cNvPicPr>
          <p:nvPr/>
        </p:nvPicPr>
        <p:blipFill>
          <a:blip r:embed="rId3"/>
          <a:stretch>
            <a:fillRect/>
          </a:stretch>
        </p:blipFill>
        <p:spPr>
          <a:xfrm>
            <a:off x="5989712" y="2914919"/>
            <a:ext cx="4221088" cy="2374362"/>
          </a:xfrm>
          <a:prstGeom prst="rect">
            <a:avLst/>
          </a:prstGeom>
        </p:spPr>
      </p:pic>
      <p:pic>
        <p:nvPicPr>
          <p:cNvPr id="6" name="Picture 5"/>
          <p:cNvPicPr>
            <a:picLocks noChangeAspect="1"/>
          </p:cNvPicPr>
          <p:nvPr/>
        </p:nvPicPr>
        <p:blipFill>
          <a:blip r:embed="rId4"/>
          <a:stretch>
            <a:fillRect/>
          </a:stretch>
        </p:blipFill>
        <p:spPr>
          <a:xfrm>
            <a:off x="1847528" y="2891929"/>
            <a:ext cx="4008130" cy="2254573"/>
          </a:xfrm>
          <a:prstGeom prst="rect">
            <a:avLst/>
          </a:prstGeom>
        </p:spPr>
      </p:pic>
      <p:pic>
        <p:nvPicPr>
          <p:cNvPr id="7" name="Picture 6"/>
          <p:cNvPicPr>
            <a:picLocks noChangeAspect="1"/>
          </p:cNvPicPr>
          <p:nvPr/>
        </p:nvPicPr>
        <p:blipFill>
          <a:blip r:embed="rId5"/>
          <a:stretch>
            <a:fillRect/>
          </a:stretch>
        </p:blipFill>
        <p:spPr>
          <a:xfrm>
            <a:off x="4156202" y="4871783"/>
            <a:ext cx="3288342" cy="1849692"/>
          </a:xfrm>
          <a:prstGeom prst="rect">
            <a:avLst/>
          </a:prstGeom>
        </p:spPr>
      </p:pic>
    </p:spTree>
    <p:extLst>
      <p:ext uri="{BB962C8B-B14F-4D97-AF65-F5344CB8AC3E}">
        <p14:creationId xmlns:p14="http://schemas.microsoft.com/office/powerpoint/2010/main" val="3281842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845" y="386607"/>
            <a:ext cx="10350314" cy="1143000"/>
          </a:xfrm>
        </p:spPr>
        <p:txBody>
          <a:bodyPr>
            <a:normAutofit fontScale="90000"/>
          </a:bodyPr>
          <a:lstStyle/>
          <a:p>
            <a:r>
              <a:rPr lang="en-GB" dirty="0"/>
              <a:t>From moaning about it to achieving it. </a:t>
            </a:r>
            <a:br>
              <a:rPr lang="en-GB" dirty="0"/>
            </a:br>
            <a:r>
              <a:rPr lang="en-GB" dirty="0"/>
              <a:t>Can governance help?</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4</a:t>
            </a:fld>
            <a:endParaRPr lang="en-GB" altLang="en-US"/>
          </a:p>
        </p:txBody>
      </p:sp>
      <p:pic>
        <p:nvPicPr>
          <p:cNvPr id="5" name="Picture 4"/>
          <p:cNvPicPr>
            <a:picLocks noChangeAspect="1"/>
          </p:cNvPicPr>
          <p:nvPr/>
        </p:nvPicPr>
        <p:blipFill>
          <a:blip r:embed="rId2"/>
          <a:stretch>
            <a:fillRect/>
          </a:stretch>
        </p:blipFill>
        <p:spPr>
          <a:xfrm>
            <a:off x="7896201" y="2924944"/>
            <a:ext cx="2143125" cy="2857500"/>
          </a:xfrm>
          <a:prstGeom prst="rect">
            <a:avLst/>
          </a:prstGeom>
        </p:spPr>
      </p:pic>
      <p:pic>
        <p:nvPicPr>
          <p:cNvPr id="6" name="Picture 5"/>
          <p:cNvPicPr>
            <a:picLocks noChangeAspect="1"/>
          </p:cNvPicPr>
          <p:nvPr/>
        </p:nvPicPr>
        <p:blipFill>
          <a:blip r:embed="rId3"/>
          <a:stretch>
            <a:fillRect/>
          </a:stretch>
        </p:blipFill>
        <p:spPr>
          <a:xfrm>
            <a:off x="2208034" y="2262341"/>
            <a:ext cx="4585813" cy="3704318"/>
          </a:xfrm>
          <a:prstGeom prst="rect">
            <a:avLst/>
          </a:prstGeom>
        </p:spPr>
      </p:pic>
      <p:sp>
        <p:nvSpPr>
          <p:cNvPr id="7" name="Rectangle 6"/>
          <p:cNvSpPr/>
          <p:nvPr/>
        </p:nvSpPr>
        <p:spPr>
          <a:xfrm>
            <a:off x="2696505" y="5966659"/>
            <a:ext cx="3608873"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Yes we can!</a:t>
            </a:r>
          </a:p>
        </p:txBody>
      </p:sp>
    </p:spTree>
    <p:extLst>
      <p:ext uri="{BB962C8B-B14F-4D97-AF65-F5344CB8AC3E}">
        <p14:creationId xmlns:p14="http://schemas.microsoft.com/office/powerpoint/2010/main" val="142378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8400" y="277284"/>
            <a:ext cx="8229600" cy="1143000"/>
          </a:xfrm>
        </p:spPr>
        <p:txBody>
          <a:bodyPr/>
          <a:lstStyle/>
          <a:p>
            <a:r>
              <a:rPr lang="en-GB" dirty="0"/>
              <a:t>Have I got news for you?</a:t>
            </a:r>
          </a:p>
        </p:txBody>
      </p:sp>
      <p:sp>
        <p:nvSpPr>
          <p:cNvPr id="3" name="Content Placeholder 2"/>
          <p:cNvSpPr>
            <a:spLocks noGrp="1"/>
          </p:cNvSpPr>
          <p:nvPr>
            <p:ph idx="1"/>
          </p:nvPr>
        </p:nvSpPr>
        <p:spPr>
          <a:xfrm>
            <a:off x="502133" y="1122828"/>
            <a:ext cx="8229600" cy="4389437"/>
          </a:xfrm>
        </p:spPr>
        <p:txBody>
          <a:bodyPr vert="horz" lIns="91440" tIns="45720" rIns="91440" bIns="45720" rtlCol="0" anchor="t">
            <a:normAutofit/>
          </a:bodyPr>
          <a:lstStyle/>
          <a:p>
            <a:r>
              <a:rPr lang="en-GB" dirty="0"/>
              <a:t>WEEKLY</a:t>
            </a:r>
          </a:p>
          <a:p>
            <a:r>
              <a:rPr lang="en-GB" dirty="0"/>
              <a:t>Truss article this week</a:t>
            </a:r>
          </a:p>
          <a:p>
            <a:r>
              <a:rPr lang="en-GB" dirty="0"/>
              <a:t>Find an article and consider how governance influences it’s message.  PowerPoint slide.</a:t>
            </a:r>
          </a:p>
          <a:p>
            <a:r>
              <a:rPr lang="en-GB" dirty="0">
                <a:hlinkClick r:id="rId2"/>
              </a:rPr>
              <a:t>Sky news 4/10/22</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5</a:t>
            </a:fld>
            <a:endParaRPr lang="en-GB" altLang="en-US"/>
          </a:p>
        </p:txBody>
      </p:sp>
      <p:pic>
        <p:nvPicPr>
          <p:cNvPr id="5" name="Picture 4"/>
          <p:cNvPicPr>
            <a:picLocks noChangeAspect="1"/>
          </p:cNvPicPr>
          <p:nvPr/>
        </p:nvPicPr>
        <p:blipFill>
          <a:blip r:embed="rId3"/>
          <a:stretch>
            <a:fillRect/>
          </a:stretch>
        </p:blipFill>
        <p:spPr>
          <a:xfrm>
            <a:off x="3541991" y="3648212"/>
            <a:ext cx="5098239" cy="2889879"/>
          </a:xfrm>
          <a:prstGeom prst="rect">
            <a:avLst/>
          </a:prstGeom>
        </p:spPr>
      </p:pic>
    </p:spTree>
    <p:extLst>
      <p:ext uri="{BB962C8B-B14F-4D97-AF65-F5344CB8AC3E}">
        <p14:creationId xmlns:p14="http://schemas.microsoft.com/office/powerpoint/2010/main" val="1763392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3"/>
          <p:cNvSpPr>
            <a:spLocks noGrp="1"/>
          </p:cNvSpPr>
          <p:nvPr>
            <p:ph type="ftr" sz="quarter" idx="11"/>
          </p:nvPr>
        </p:nvSpPr>
        <p:spPr/>
        <p:txBody>
          <a:bodyPr/>
          <a:lstStyle/>
          <a:p>
            <a:r>
              <a:rPr lang="en-GB" altLang="en-US"/>
              <a:t>Introduction</a:t>
            </a:r>
          </a:p>
        </p:txBody>
      </p:sp>
      <p:sp>
        <p:nvSpPr>
          <p:cNvPr id="8" name="Slide Number Placeholder 4"/>
          <p:cNvSpPr>
            <a:spLocks noGrp="1"/>
          </p:cNvSpPr>
          <p:nvPr>
            <p:ph type="sldNum" sz="quarter" idx="12"/>
          </p:nvPr>
        </p:nvSpPr>
        <p:spPr/>
        <p:txBody>
          <a:bodyPr/>
          <a:lstStyle/>
          <a:p>
            <a:fld id="{8C4D9504-3783-4DF1-A97E-94A205940886}" type="slidenum">
              <a:rPr lang="en-GB" altLang="en-US"/>
              <a:pPr/>
              <a:t>6</a:t>
            </a:fld>
            <a:endParaRPr lang="en-GB" altLang="en-US"/>
          </a:p>
        </p:txBody>
      </p:sp>
      <p:sp>
        <p:nvSpPr>
          <p:cNvPr id="16386" name="Rectangle 2"/>
          <p:cNvSpPr>
            <a:spLocks noGrp="1" noChangeArrowheads="1"/>
          </p:cNvSpPr>
          <p:nvPr>
            <p:ph type="title"/>
          </p:nvPr>
        </p:nvSpPr>
        <p:spPr>
          <a:xfrm>
            <a:off x="2590800" y="152400"/>
            <a:ext cx="7924800" cy="1403350"/>
          </a:xfrm>
        </p:spPr>
        <p:txBody>
          <a:bodyPr>
            <a:normAutofit/>
          </a:bodyPr>
          <a:lstStyle/>
          <a:p>
            <a:pPr algn="ctr"/>
            <a:r>
              <a:rPr lang="en-GB" altLang="en-US" sz="4000" dirty="0"/>
              <a:t>Global Conservation </a:t>
            </a:r>
            <a:br>
              <a:rPr lang="en-GB" altLang="en-US" sz="4000" dirty="0"/>
            </a:br>
            <a:r>
              <a:rPr lang="en-GB" altLang="en-US" sz="4000" dirty="0"/>
              <a:t>A Continuum of the Local and global </a:t>
            </a:r>
          </a:p>
        </p:txBody>
      </p:sp>
      <p:pic>
        <p:nvPicPr>
          <p:cNvPr id="16394" name="Picture 10" descr="http://www.welshwales.co.uk/swansea-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1692275"/>
            <a:ext cx="4305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16396" name="Picture 12" descr="http://www.casi-rusco.com/partners/images/globe.gif"/>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5410201" y="4876800"/>
            <a:ext cx="1668463" cy="1657350"/>
          </a:xfrm>
          <a:prstGeom prst="rect">
            <a:avLst/>
          </a:prstGeom>
          <a:noFill/>
          <a:extLst>
            <a:ext uri="{909E8E84-426E-40DD-AFC4-6F175D3DCCD1}">
              <a14:hiddenFill xmlns:a14="http://schemas.microsoft.com/office/drawing/2010/main">
                <a:solidFill>
                  <a:srgbClr val="FFFFFF"/>
                </a:solidFill>
              </a14:hiddenFill>
            </a:ext>
          </a:extLst>
        </p:spPr>
      </p:pic>
      <p:sp>
        <p:nvSpPr>
          <p:cNvPr id="16399" name="AutoShape 15"/>
          <p:cNvSpPr>
            <a:spLocks noChangeArrowheads="1"/>
          </p:cNvSpPr>
          <p:nvPr/>
        </p:nvSpPr>
        <p:spPr bwMode="auto">
          <a:xfrm>
            <a:off x="8610600" y="3733800"/>
            <a:ext cx="1295400" cy="2286000"/>
          </a:xfrm>
          <a:prstGeom prst="curvedLeftArrow">
            <a:avLst>
              <a:gd name="adj1" fmla="val 35294"/>
              <a:gd name="adj2" fmla="val 70588"/>
              <a:gd name="adj3" fmla="val 33333"/>
            </a:avLst>
          </a:prstGeom>
          <a:solidFill>
            <a:schemeClr val="accent1"/>
          </a:solidFill>
          <a:ln w="12700" cap="sq">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400" name="AutoShape 16"/>
          <p:cNvSpPr>
            <a:spLocks noChangeArrowheads="1"/>
          </p:cNvSpPr>
          <p:nvPr/>
        </p:nvSpPr>
        <p:spPr bwMode="auto">
          <a:xfrm flipV="1">
            <a:off x="2971800" y="3581400"/>
            <a:ext cx="1219200" cy="2286000"/>
          </a:xfrm>
          <a:prstGeom prst="curvedRightArrow">
            <a:avLst>
              <a:gd name="adj1" fmla="val 37500"/>
              <a:gd name="adj2" fmla="val 75000"/>
              <a:gd name="adj3" fmla="val 33333"/>
            </a:avLst>
          </a:prstGeom>
          <a:solidFill>
            <a:schemeClr val="accent1"/>
          </a:solidFill>
          <a:ln w="12700" cap="sq">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4153122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6386">
                                            <p:txEl>
                                              <p:pRg st="0" end="0"/>
                                            </p:txEl>
                                          </p:spTgt>
                                        </p:tgtEl>
                                        <p:attrNameLst>
                                          <p:attrName>style.visibility</p:attrName>
                                        </p:attrNameLst>
                                      </p:cBhvr>
                                      <p:to>
                                        <p:strVal val="visible"/>
                                      </p:to>
                                    </p:set>
                                    <p:anim calcmode="lin" valueType="num">
                                      <p:cBhvr additive="base">
                                        <p:cTn id="7" dur="500" fill="hold"/>
                                        <p:tgtEl>
                                          <p:spTgt spid="163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63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6394"/>
                                        </p:tgtEl>
                                        <p:attrNameLst>
                                          <p:attrName>style.visibility</p:attrName>
                                        </p:attrNameLst>
                                      </p:cBhvr>
                                      <p:to>
                                        <p:strVal val="visible"/>
                                      </p:to>
                                    </p:set>
                                    <p:anim calcmode="lin" valueType="num">
                                      <p:cBhvr additive="base">
                                        <p:cTn id="13" dur="500" fill="hold"/>
                                        <p:tgtEl>
                                          <p:spTgt spid="16394"/>
                                        </p:tgtEl>
                                        <p:attrNameLst>
                                          <p:attrName>ppt_x</p:attrName>
                                        </p:attrNameLst>
                                      </p:cBhvr>
                                      <p:tavLst>
                                        <p:tav tm="0">
                                          <p:val>
                                            <p:strVal val="0-#ppt_w/2"/>
                                          </p:val>
                                        </p:tav>
                                        <p:tav tm="100000">
                                          <p:val>
                                            <p:strVal val="#ppt_x"/>
                                          </p:val>
                                        </p:tav>
                                      </p:tavLst>
                                    </p:anim>
                                    <p:anim calcmode="lin" valueType="num">
                                      <p:cBhvr additive="base">
                                        <p:cTn id="14" dur="500" fill="hold"/>
                                        <p:tgtEl>
                                          <p:spTgt spid="1639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399"/>
                                        </p:tgtEl>
                                        <p:attrNameLst>
                                          <p:attrName>style.visibility</p:attrName>
                                        </p:attrNameLst>
                                      </p:cBhvr>
                                      <p:to>
                                        <p:strVal val="visible"/>
                                      </p:to>
                                    </p:set>
                                    <p:anim calcmode="lin" valueType="num">
                                      <p:cBhvr additive="base">
                                        <p:cTn id="19" dur="500" fill="hold"/>
                                        <p:tgtEl>
                                          <p:spTgt spid="16399"/>
                                        </p:tgtEl>
                                        <p:attrNameLst>
                                          <p:attrName>ppt_x</p:attrName>
                                        </p:attrNameLst>
                                      </p:cBhvr>
                                      <p:tavLst>
                                        <p:tav tm="0">
                                          <p:val>
                                            <p:strVal val="0-#ppt_w/2"/>
                                          </p:val>
                                        </p:tav>
                                        <p:tav tm="100000">
                                          <p:val>
                                            <p:strVal val="#ppt_x"/>
                                          </p:val>
                                        </p:tav>
                                      </p:tavLst>
                                    </p:anim>
                                    <p:anim calcmode="lin" valueType="num">
                                      <p:cBhvr additive="base">
                                        <p:cTn id="20" dur="500" fill="hold"/>
                                        <p:tgtEl>
                                          <p:spTgt spid="1639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6396"/>
                                        </p:tgtEl>
                                        <p:attrNameLst>
                                          <p:attrName>style.visibility</p:attrName>
                                        </p:attrNameLst>
                                      </p:cBhvr>
                                      <p:to>
                                        <p:strVal val="visible"/>
                                      </p:to>
                                    </p:set>
                                    <p:anim calcmode="lin" valueType="num">
                                      <p:cBhvr additive="base">
                                        <p:cTn id="25" dur="500" fill="hold"/>
                                        <p:tgtEl>
                                          <p:spTgt spid="16396"/>
                                        </p:tgtEl>
                                        <p:attrNameLst>
                                          <p:attrName>ppt_x</p:attrName>
                                        </p:attrNameLst>
                                      </p:cBhvr>
                                      <p:tavLst>
                                        <p:tav tm="0">
                                          <p:val>
                                            <p:strVal val="0-#ppt_w/2"/>
                                          </p:val>
                                        </p:tav>
                                        <p:tav tm="100000">
                                          <p:val>
                                            <p:strVal val="#ppt_x"/>
                                          </p:val>
                                        </p:tav>
                                      </p:tavLst>
                                    </p:anim>
                                    <p:anim calcmode="lin" valueType="num">
                                      <p:cBhvr additive="base">
                                        <p:cTn id="26" dur="500" fill="hold"/>
                                        <p:tgtEl>
                                          <p:spTgt spid="1639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6400"/>
                                        </p:tgtEl>
                                        <p:attrNameLst>
                                          <p:attrName>style.visibility</p:attrName>
                                        </p:attrNameLst>
                                      </p:cBhvr>
                                      <p:to>
                                        <p:strVal val="visible"/>
                                      </p:to>
                                    </p:set>
                                    <p:anim calcmode="lin" valueType="num">
                                      <p:cBhvr additive="base">
                                        <p:cTn id="31" dur="500" fill="hold"/>
                                        <p:tgtEl>
                                          <p:spTgt spid="16400"/>
                                        </p:tgtEl>
                                        <p:attrNameLst>
                                          <p:attrName>ppt_x</p:attrName>
                                        </p:attrNameLst>
                                      </p:cBhvr>
                                      <p:tavLst>
                                        <p:tav tm="0">
                                          <p:val>
                                            <p:strVal val="0-#ppt_w/2"/>
                                          </p:val>
                                        </p:tav>
                                        <p:tav tm="100000">
                                          <p:val>
                                            <p:strVal val="#ppt_x"/>
                                          </p:val>
                                        </p:tav>
                                      </p:tavLst>
                                    </p:anim>
                                    <p:anim calcmode="lin" valueType="num">
                                      <p:cBhvr additive="base">
                                        <p:cTn id="32" dur="500" fill="hold"/>
                                        <p:tgtEl>
                                          <p:spTgt spid="1640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autoUpdateAnimBg="0"/>
      <p:bldP spid="16399" grpId="0" animBg="1"/>
      <p:bldP spid="1640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hlinkClick r:id="rId2"/>
              </a:rPr>
              <a:t>Some of the environmental problems we need to deal with.</a:t>
            </a:r>
            <a:endParaRPr lang="en-GB" dirty="0"/>
          </a:p>
        </p:txBody>
      </p:sp>
      <p:pic>
        <p:nvPicPr>
          <p:cNvPr id="4" name="Picture 3"/>
          <p:cNvPicPr>
            <a:picLocks noChangeAspect="1"/>
          </p:cNvPicPr>
          <p:nvPr/>
        </p:nvPicPr>
        <p:blipFill>
          <a:blip r:embed="rId3"/>
          <a:stretch>
            <a:fillRect/>
          </a:stretch>
        </p:blipFill>
        <p:spPr>
          <a:xfrm>
            <a:off x="3746269" y="2414674"/>
            <a:ext cx="3847061" cy="4113396"/>
          </a:xfrm>
          <a:prstGeom prst="rect">
            <a:avLst/>
          </a:prstGeom>
        </p:spPr>
      </p:pic>
    </p:spTree>
    <p:extLst>
      <p:ext uri="{BB962C8B-B14F-4D97-AF65-F5344CB8AC3E}">
        <p14:creationId xmlns:p14="http://schemas.microsoft.com/office/powerpoint/2010/main" val="725987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 name="Slide Number Placeholder 4"/>
          <p:cNvSpPr>
            <a:spLocks noGrp="1"/>
          </p:cNvSpPr>
          <p:nvPr>
            <p:ph type="sldNum" sz="quarter" idx="12"/>
          </p:nvPr>
        </p:nvSpPr>
        <p:spPr/>
        <p:txBody>
          <a:bodyPr/>
          <a:lstStyle/>
          <a:p>
            <a:fld id="{79F0AECA-A892-4C26-B019-8383FD384D93}" type="slidenum">
              <a:rPr lang="en-GB" altLang="en-US"/>
              <a:pPr/>
              <a:t>8</a:t>
            </a:fld>
            <a:endParaRPr lang="en-GB" altLang="en-US"/>
          </a:p>
        </p:txBody>
      </p:sp>
      <p:sp>
        <p:nvSpPr>
          <p:cNvPr id="20482" name="Rectangle 1026"/>
          <p:cNvSpPr>
            <a:spLocks noGrp="1" noChangeArrowheads="1"/>
          </p:cNvSpPr>
          <p:nvPr>
            <p:ph type="title"/>
          </p:nvPr>
        </p:nvSpPr>
        <p:spPr/>
        <p:txBody>
          <a:bodyPr>
            <a:normAutofit fontScale="90000"/>
          </a:bodyPr>
          <a:lstStyle/>
          <a:p>
            <a:r>
              <a:rPr lang="en-GB" altLang="en-US" dirty="0"/>
              <a:t>Environmental issues that need solving</a:t>
            </a:r>
            <a:br>
              <a:rPr lang="en-GB" altLang="en-US" dirty="0"/>
            </a:br>
            <a:endParaRPr lang="en-GB" altLang="en-US" dirty="0"/>
          </a:p>
        </p:txBody>
      </p:sp>
      <p:sp>
        <p:nvSpPr>
          <p:cNvPr id="20484" name="Rectangle 1028"/>
          <p:cNvSpPr>
            <a:spLocks noChangeArrowheads="1"/>
          </p:cNvSpPr>
          <p:nvPr/>
        </p:nvSpPr>
        <p:spPr bwMode="auto">
          <a:xfrm>
            <a:off x="1399783" y="1508040"/>
            <a:ext cx="995401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buFontTx/>
              <a:buChar char="•"/>
            </a:pPr>
            <a:r>
              <a:rPr lang="en-GB" altLang="en-US" sz="2400" dirty="0"/>
              <a:t>Create a table that splits the following images into local and global</a:t>
            </a:r>
          </a:p>
          <a:p>
            <a:endParaRPr lang="en-GB" altLang="en-US" sz="2400" dirty="0"/>
          </a:p>
          <a:p>
            <a:pPr>
              <a:buFontTx/>
              <a:buChar char="•"/>
            </a:pPr>
            <a:r>
              <a:rPr lang="en-GB" altLang="en-US" sz="2400" dirty="0"/>
              <a:t>What does this table tell you about environmental problems and policies?</a:t>
            </a:r>
          </a:p>
        </p:txBody>
      </p:sp>
      <p:graphicFrame>
        <p:nvGraphicFramePr>
          <p:cNvPr id="20505" name="Group 1049"/>
          <p:cNvGraphicFramePr>
            <a:graphicFrameLocks noGrp="1"/>
          </p:cNvGraphicFramePr>
          <p:nvPr>
            <p:extLst>
              <p:ext uri="{D42A27DB-BD31-4B8C-83A1-F6EECF244321}">
                <p14:modId xmlns:p14="http://schemas.microsoft.com/office/powerpoint/2010/main" val="1588338227"/>
              </p:ext>
            </p:extLst>
          </p:nvPr>
        </p:nvGraphicFramePr>
        <p:xfrm>
          <a:off x="2754683" y="3633592"/>
          <a:ext cx="6096000" cy="207264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dirty="0">
                          <a:ln>
                            <a:noFill/>
                          </a:ln>
                          <a:solidFill>
                            <a:schemeClr val="accent5">
                              <a:lumMod val="60000"/>
                              <a:lumOff val="40000"/>
                            </a:schemeClr>
                          </a:solidFill>
                          <a:effectLst/>
                          <a:latin typeface="Calibri" panose="020F0502020204030204" pitchFamily="34" charset="0"/>
                        </a:rPr>
                        <a:t>Global</a:t>
                      </a: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a:ln>
                            <a:noFill/>
                          </a:ln>
                          <a:solidFill>
                            <a:schemeClr val="accent5">
                              <a:lumMod val="60000"/>
                              <a:lumOff val="40000"/>
                            </a:schemeClr>
                          </a:solidFill>
                          <a:effectLst/>
                          <a:latin typeface="Calibri" panose="020F0502020204030204" pitchFamily="34" charset="0"/>
                        </a:rPr>
                        <a:t>Local</a:t>
                      </a: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dirty="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144042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20484">
                                            <p:txEl>
                                              <p:pRg st="0" end="0"/>
                                            </p:txEl>
                                          </p:spTgt>
                                        </p:tgtEl>
                                        <p:attrNameLst>
                                          <p:attrName>style.visibility</p:attrName>
                                        </p:attrNameLst>
                                      </p:cBhvr>
                                      <p:to>
                                        <p:strVal val="visible"/>
                                      </p:to>
                                    </p:set>
                                    <p:anim calcmode="lin" valueType="num">
                                      <p:cBhvr additive="base">
                                        <p:cTn id="13" dur="300" fill="hold"/>
                                        <p:tgtEl>
                                          <p:spTgt spid="20484">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2048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20484">
                                            <p:txEl>
                                              <p:pRg st="2" end="2"/>
                                            </p:txEl>
                                          </p:spTgt>
                                        </p:tgtEl>
                                        <p:attrNameLst>
                                          <p:attrName>style.visibility</p:attrName>
                                        </p:attrNameLst>
                                      </p:cBhvr>
                                      <p:to>
                                        <p:strVal val="visible"/>
                                      </p:to>
                                    </p:set>
                                    <p:anim calcmode="lin" valueType="num">
                                      <p:cBhvr additive="base">
                                        <p:cTn id="19" dur="300" fill="hold"/>
                                        <p:tgtEl>
                                          <p:spTgt spid="20484">
                                            <p:txEl>
                                              <p:pRg st="2" end="2"/>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20484">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0505"/>
                                        </p:tgtEl>
                                        <p:attrNameLst>
                                          <p:attrName>style.visibility</p:attrName>
                                        </p:attrNameLst>
                                      </p:cBhvr>
                                      <p:to>
                                        <p:strVal val="visible"/>
                                      </p:to>
                                    </p:set>
                                    <p:anim calcmode="lin" valueType="num">
                                      <p:cBhvr additive="base">
                                        <p:cTn id="25" dur="500" fill="hold"/>
                                        <p:tgtEl>
                                          <p:spTgt spid="20505"/>
                                        </p:tgtEl>
                                        <p:attrNameLst>
                                          <p:attrName>ppt_x</p:attrName>
                                        </p:attrNameLst>
                                      </p:cBhvr>
                                      <p:tavLst>
                                        <p:tav tm="0">
                                          <p:val>
                                            <p:strVal val="0-#ppt_w/2"/>
                                          </p:val>
                                        </p:tav>
                                        <p:tav tm="100000">
                                          <p:val>
                                            <p:strVal val="#ppt_x"/>
                                          </p:val>
                                        </p:tav>
                                      </p:tavLst>
                                    </p:anim>
                                    <p:anim calcmode="lin" valueType="num">
                                      <p:cBhvr additive="base">
                                        <p:cTn id="26" dur="500" fill="hold"/>
                                        <p:tgtEl>
                                          <p:spTgt spid="205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20484"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5"/>
          <p:cNvSpPr>
            <a:spLocks noGrp="1"/>
          </p:cNvSpPr>
          <p:nvPr>
            <p:ph type="ftr" sz="quarter" idx="11"/>
          </p:nvPr>
        </p:nvSpPr>
        <p:spPr/>
        <p:txBody>
          <a:bodyPr/>
          <a:lstStyle/>
          <a:p>
            <a:r>
              <a:rPr lang="en-GB" altLang="en-US"/>
              <a:t>Introduction</a:t>
            </a:r>
          </a:p>
        </p:txBody>
      </p:sp>
      <p:sp>
        <p:nvSpPr>
          <p:cNvPr id="8" name="Slide Number Placeholder 6"/>
          <p:cNvSpPr>
            <a:spLocks noGrp="1"/>
          </p:cNvSpPr>
          <p:nvPr>
            <p:ph type="sldNum" sz="quarter" idx="12"/>
          </p:nvPr>
        </p:nvSpPr>
        <p:spPr/>
        <p:txBody>
          <a:bodyPr/>
          <a:lstStyle/>
          <a:p>
            <a:fld id="{DCAF3797-8F1E-4838-8E91-4768BC6D1C29}" type="slidenum">
              <a:rPr lang="en-GB" altLang="en-US"/>
              <a:pPr/>
              <a:t>9</a:t>
            </a:fld>
            <a:endParaRPr lang="en-GB" altLang="en-US"/>
          </a:p>
        </p:txBody>
      </p:sp>
      <p:sp>
        <p:nvSpPr>
          <p:cNvPr id="4098" name="Rectangle 2"/>
          <p:cNvSpPr>
            <a:spLocks noGrp="1" noChangeArrowheads="1"/>
          </p:cNvSpPr>
          <p:nvPr>
            <p:ph type="title"/>
          </p:nvPr>
        </p:nvSpPr>
        <p:spPr>
          <a:xfrm>
            <a:off x="2667000" y="0"/>
            <a:ext cx="7543800" cy="1143000"/>
          </a:xfrm>
        </p:spPr>
        <p:txBody>
          <a:bodyPr/>
          <a:lstStyle/>
          <a:p>
            <a:r>
              <a:rPr lang="en-GB" altLang="en-US" dirty="0"/>
              <a:t>Environmental Problems</a:t>
            </a:r>
          </a:p>
        </p:txBody>
      </p:sp>
      <p:sp>
        <p:nvSpPr>
          <p:cNvPr id="4100" name="Rectangle 4"/>
          <p:cNvSpPr>
            <a:spLocks noGrp="1" noChangeArrowheads="1"/>
          </p:cNvSpPr>
          <p:nvPr>
            <p:ph type="body" sz="half" idx="2"/>
          </p:nvPr>
        </p:nvSpPr>
        <p:spPr>
          <a:xfrm>
            <a:off x="9029700" y="4588796"/>
            <a:ext cx="2362200" cy="533400"/>
          </a:xfrm>
        </p:spPr>
        <p:txBody>
          <a:bodyPr/>
          <a:lstStyle/>
          <a:p>
            <a:pPr>
              <a:buFont typeface="Wingdings" panose="05000000000000000000" pitchFamily="2" charset="2"/>
              <a:buNone/>
            </a:pPr>
            <a:r>
              <a:rPr lang="en-GB" altLang="en-US" sz="2400" dirty="0"/>
              <a:t>Waste Disposal</a:t>
            </a:r>
          </a:p>
        </p:txBody>
      </p:sp>
      <p:pic>
        <p:nvPicPr>
          <p:cNvPr id="4105" name="Picture 9" descr="http://www.greenpeace.org/~toxics/toxfreeasia/pics/t2101001b.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987" y="973137"/>
            <a:ext cx="3995738" cy="3235325"/>
          </a:xfrm>
          <a:prstGeom prst="rect">
            <a:avLst/>
          </a:prstGeom>
          <a:noFill/>
          <a:extLst>
            <a:ext uri="{909E8E84-426E-40DD-AFC4-6F175D3DCCD1}">
              <a14:hiddenFill xmlns:a14="http://schemas.microsoft.com/office/drawing/2010/main">
                <a:solidFill>
                  <a:srgbClr val="FFFFFF"/>
                </a:solidFill>
              </a14:hiddenFill>
            </a:ext>
          </a:extLst>
        </p:spPr>
      </p:pic>
      <p:pic>
        <p:nvPicPr>
          <p:cNvPr id="4107" name="Picture 11" descr="http://www.greens.org.nz/images/photolibrary/canberra/toxic-waste-150.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39279" y="3757612"/>
            <a:ext cx="2076450" cy="310038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stretch>
            <a:fillRect/>
          </a:stretch>
        </p:blipFill>
        <p:spPr>
          <a:xfrm>
            <a:off x="401116" y="3462591"/>
            <a:ext cx="4744856" cy="3161260"/>
          </a:xfrm>
          <a:prstGeom prst="rect">
            <a:avLst/>
          </a:prstGeom>
        </p:spPr>
      </p:pic>
      <p:pic>
        <p:nvPicPr>
          <p:cNvPr id="4" name="Picture 3"/>
          <p:cNvPicPr>
            <a:picLocks noChangeAspect="1"/>
          </p:cNvPicPr>
          <p:nvPr/>
        </p:nvPicPr>
        <p:blipFill>
          <a:blip r:embed="rId8"/>
          <a:stretch>
            <a:fillRect/>
          </a:stretch>
        </p:blipFill>
        <p:spPr>
          <a:xfrm>
            <a:off x="5985408" y="1143000"/>
            <a:ext cx="5431536" cy="2489454"/>
          </a:xfrm>
          <a:prstGeom prst="rect">
            <a:avLst/>
          </a:prstGeom>
        </p:spPr>
      </p:pic>
    </p:spTree>
    <p:extLst>
      <p:ext uri="{BB962C8B-B14F-4D97-AF65-F5344CB8AC3E}">
        <p14:creationId xmlns:p14="http://schemas.microsoft.com/office/powerpoint/2010/main" val="36334025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anim calcmode="lin" valueType="num">
                                      <p:cBhvr additive="base">
                                        <p:cTn id="7" dur="500" fill="hold"/>
                                        <p:tgtEl>
                                          <p:spTgt spid="409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09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100">
                                            <p:txEl>
                                              <p:pRg st="0" end="0"/>
                                            </p:txEl>
                                          </p:spTgt>
                                        </p:tgtEl>
                                        <p:attrNameLst>
                                          <p:attrName>style.visibility</p:attrName>
                                        </p:attrNameLst>
                                      </p:cBhvr>
                                      <p:to>
                                        <p:strVal val="visible"/>
                                      </p:to>
                                    </p:set>
                                    <p:anim calcmode="lin" valueType="num">
                                      <p:cBhvr additive="base">
                                        <p:cTn id="13" dur="500" fill="hold"/>
                                        <p:tgtEl>
                                          <p:spTgt spid="4100">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10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arbrake.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4107"/>
                                        </p:tgtEl>
                                        <p:attrNameLst>
                                          <p:attrName>style.visibility</p:attrName>
                                        </p:attrNameLst>
                                      </p:cBhvr>
                                      <p:to>
                                        <p:strVal val="visible"/>
                                      </p:to>
                                    </p:set>
                                    <p:anim calcmode="lin" valueType="num">
                                      <p:cBhvr additive="base">
                                        <p:cTn id="19" dur="500" fill="hold"/>
                                        <p:tgtEl>
                                          <p:spTgt spid="4107"/>
                                        </p:tgtEl>
                                        <p:attrNameLst>
                                          <p:attrName>ppt_x</p:attrName>
                                        </p:attrNameLst>
                                      </p:cBhvr>
                                      <p:tavLst>
                                        <p:tav tm="0">
                                          <p:val>
                                            <p:strVal val="0-#ppt_w/2"/>
                                          </p:val>
                                        </p:tav>
                                        <p:tav tm="100000">
                                          <p:val>
                                            <p:strVal val="#ppt_x"/>
                                          </p:val>
                                        </p:tav>
                                      </p:tavLst>
                                    </p:anim>
                                    <p:anim calcmode="lin" valueType="num">
                                      <p:cBhvr additive="base">
                                        <p:cTn id="20" dur="500" fill="hold"/>
                                        <p:tgtEl>
                                          <p:spTgt spid="410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4" presetClass="entr" presetSubtype="32" fill="hold" nodeType="clickEffect">
                                  <p:stCondLst>
                                    <p:cond delay="0"/>
                                  </p:stCondLst>
                                  <p:childTnLst>
                                    <p:set>
                                      <p:cBhvr>
                                        <p:cTn id="24" dur="1" fill="hold">
                                          <p:stCondLst>
                                            <p:cond delay="0"/>
                                          </p:stCondLst>
                                        </p:cTn>
                                        <p:tgtEl>
                                          <p:spTgt spid="4105"/>
                                        </p:tgtEl>
                                        <p:attrNameLst>
                                          <p:attrName>style.visibility</p:attrName>
                                        </p:attrNameLst>
                                      </p:cBhvr>
                                      <p:to>
                                        <p:strVal val="visible"/>
                                      </p:to>
                                    </p:set>
                                    <p:animEffect transition="in" filter="box(out)">
                                      <p:cBhvr>
                                        <p:cTn id="25" dur="500"/>
                                        <p:tgtEl>
                                          <p:spTgt spid="4105"/>
                                        </p:tgtEl>
                                      </p:cBhvr>
                                    </p:animEffect>
                                  </p:childTnLst>
                                  <p:subTnLst>
                                    <p:audio>
                                      <p:cMediaNode>
                                        <p:cTn display="0" masterRel="sameClick">
                                          <p:stCondLst>
                                            <p:cond evt="begin" delay="0">
                                              <p:tn val="23"/>
                                            </p:cond>
                                          </p:stCondLst>
                                          <p:endCondLst>
                                            <p:cond evt="onStopAudio" delay="0">
                                              <p:tgtEl>
                                                <p:sldTgt/>
                                              </p:tgtEl>
                                            </p:cond>
                                          </p:endCondLst>
                                        </p:cTn>
                                        <p:tgtEl>
                                          <p:sndTgt r:embed="rId4"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build="p" autoUpdateAnimBg="0"/>
      <p:bldP spid="410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5"/>
          <p:cNvSpPr>
            <a:spLocks noGrp="1"/>
          </p:cNvSpPr>
          <p:nvPr>
            <p:ph type="ftr" sz="quarter" idx="11"/>
          </p:nvPr>
        </p:nvSpPr>
        <p:spPr/>
        <p:txBody>
          <a:bodyPr/>
          <a:lstStyle/>
          <a:p>
            <a:r>
              <a:rPr lang="en-GB" altLang="en-US"/>
              <a:t>Introduction</a:t>
            </a:r>
          </a:p>
        </p:txBody>
      </p:sp>
      <p:sp>
        <p:nvSpPr>
          <p:cNvPr id="8" name="Slide Number Placeholder 6"/>
          <p:cNvSpPr>
            <a:spLocks noGrp="1"/>
          </p:cNvSpPr>
          <p:nvPr>
            <p:ph type="sldNum" sz="quarter" idx="12"/>
          </p:nvPr>
        </p:nvSpPr>
        <p:spPr/>
        <p:txBody>
          <a:bodyPr/>
          <a:lstStyle/>
          <a:p>
            <a:fld id="{9122FC62-3D37-4F7F-B46B-1CF0D378E098}" type="slidenum">
              <a:rPr lang="en-GB" altLang="en-US"/>
              <a:pPr/>
              <a:t>10</a:t>
            </a:fld>
            <a:endParaRPr lang="en-GB" altLang="en-US"/>
          </a:p>
        </p:txBody>
      </p:sp>
      <p:sp>
        <p:nvSpPr>
          <p:cNvPr id="2050" name="Rectangle 2"/>
          <p:cNvSpPr>
            <a:spLocks noGrp="1" noChangeArrowheads="1"/>
          </p:cNvSpPr>
          <p:nvPr>
            <p:ph type="title"/>
          </p:nvPr>
        </p:nvSpPr>
        <p:spPr>
          <a:xfrm>
            <a:off x="2819400" y="0"/>
            <a:ext cx="7543800" cy="1143000"/>
          </a:xfrm>
        </p:spPr>
        <p:txBody>
          <a:bodyPr/>
          <a:lstStyle/>
          <a:p>
            <a:r>
              <a:rPr lang="en-GB" altLang="en-US"/>
              <a:t>Environmental Problems</a:t>
            </a:r>
          </a:p>
        </p:txBody>
      </p:sp>
      <p:sp>
        <p:nvSpPr>
          <p:cNvPr id="2051" name="Rectangle 3"/>
          <p:cNvSpPr>
            <a:spLocks noGrp="1" noChangeArrowheads="1"/>
          </p:cNvSpPr>
          <p:nvPr>
            <p:ph type="body" sz="half" idx="1"/>
          </p:nvPr>
        </p:nvSpPr>
        <p:spPr/>
        <p:txBody>
          <a:bodyPr/>
          <a:lstStyle/>
          <a:p>
            <a:r>
              <a:rPr lang="en-GB" altLang="en-US"/>
              <a:t>Water pollution </a:t>
            </a:r>
          </a:p>
        </p:txBody>
      </p:sp>
      <p:pic>
        <p:nvPicPr>
          <p:cNvPr id="2055" name="Picture 7" descr="http://www.epa.gov/region09/features/animalwaste/images/fish.jpg"/>
          <p:cNvPicPr>
            <a:picLocks noGrp="1" noChangeAspect="1" noChangeArrowheads="1"/>
          </p:cNvPicPr>
          <p:nvPr>
            <p:ph type="clipArt" sz="half" idx="2"/>
          </p:nvPr>
        </p:nvPicPr>
        <p:blipFill>
          <a:blip r:embed="rId5">
            <a:extLst>
              <a:ext uri="{28A0092B-C50C-407E-A947-70E740481C1C}">
                <a14:useLocalDpi xmlns:a14="http://schemas.microsoft.com/office/drawing/2010/main" val="0"/>
              </a:ext>
            </a:extLst>
          </a:blip>
          <a:srcRect/>
          <a:stretch>
            <a:fillRect/>
          </a:stretch>
        </p:blipFill>
        <p:spPr>
          <a:xfrm>
            <a:off x="6629400" y="1066801"/>
            <a:ext cx="3733800" cy="26527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058" name="Picture 10" descr="http://www.surfrider.org/images/danger_sign.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91450" y="3893431"/>
            <a:ext cx="2571750" cy="286861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stretch>
            <a:fillRect/>
          </a:stretch>
        </p:blipFill>
        <p:spPr>
          <a:xfrm>
            <a:off x="0" y="2887249"/>
            <a:ext cx="5294335" cy="3970751"/>
          </a:xfrm>
          <a:prstGeom prst="rect">
            <a:avLst/>
          </a:prstGeom>
        </p:spPr>
      </p:pic>
    </p:spTree>
    <p:extLst>
      <p:ext uri="{BB962C8B-B14F-4D97-AF65-F5344CB8AC3E}">
        <p14:creationId xmlns:p14="http://schemas.microsoft.com/office/powerpoint/2010/main" val="36684311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iterate type="wd">
                                    <p:tmPct val="100000"/>
                                  </p:iterate>
                                  <p:childTnLst>
                                    <p:set>
                                      <p:cBhvr>
                                        <p:cTn id="6" dur="1" fill="hold">
                                          <p:stCondLst>
                                            <p:cond delay="0"/>
                                          </p:stCondLst>
                                        </p:cTn>
                                        <p:tgtEl>
                                          <p:spTgt spid="2050">
                                            <p:txEl>
                                              <p:pRg st="0" end="0"/>
                                            </p:txEl>
                                          </p:spTgt>
                                        </p:tgtEl>
                                        <p:attrNameLst>
                                          <p:attrName>style.visibility</p:attrName>
                                        </p:attrNameLst>
                                      </p:cBhvr>
                                      <p:to>
                                        <p:strVal val="visible"/>
                                      </p:to>
                                    </p:set>
                                    <p:anim calcmode="lin" valueType="num">
                                      <p:cBhvr additive="base">
                                        <p:cTn id="7" dur="300" fill="hold"/>
                                        <p:tgtEl>
                                          <p:spTgt spid="2050">
                                            <p:txEl>
                                              <p:pRg st="0" end="0"/>
                                            </p:txEl>
                                          </p:spTgt>
                                        </p:tgtEl>
                                        <p:attrNameLst>
                                          <p:attrName>ppt_x</p:attrName>
                                        </p:attrNameLst>
                                      </p:cBhvr>
                                      <p:tavLst>
                                        <p:tav tm="0">
                                          <p:val>
                                            <p:strVal val="#ppt_x"/>
                                          </p:val>
                                        </p:tav>
                                        <p:tav tm="100000">
                                          <p:val>
                                            <p:strVal val="#ppt_x"/>
                                          </p:val>
                                        </p:tav>
                                      </p:tavLst>
                                    </p:anim>
                                    <p:anim calcmode="lin" valueType="num">
                                      <p:cBhvr additive="base">
                                        <p:cTn id="8" dur="300" fill="hold"/>
                                        <p:tgtEl>
                                          <p:spTgt spid="205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3" fill="hold" grpId="0" nodeType="clickEffect">
                                  <p:stCondLst>
                                    <p:cond delay="0"/>
                                  </p:stCondLst>
                                  <p:iterate type="lt">
                                    <p:tmPct val="100000"/>
                                  </p:iterate>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75" fill="hold"/>
                                        <p:tgtEl>
                                          <p:spTgt spid="2051">
                                            <p:txEl>
                                              <p:pRg st="0" end="0"/>
                                            </p:txEl>
                                          </p:spTgt>
                                        </p:tgtEl>
                                        <p:attrNameLst>
                                          <p:attrName>ppt_x</p:attrName>
                                        </p:attrNameLst>
                                      </p:cBhvr>
                                      <p:tavLst>
                                        <p:tav tm="0">
                                          <p:val>
                                            <p:strVal val="1+#ppt_w/2"/>
                                          </p:val>
                                        </p:tav>
                                        <p:tav tm="100000">
                                          <p:val>
                                            <p:strVal val="#ppt_x"/>
                                          </p:val>
                                        </p:tav>
                                      </p:tavLst>
                                    </p:anim>
                                    <p:anim calcmode="lin" valueType="num">
                                      <p:cBhvr additive="base">
                                        <p:cTn id="14" dur="75" fill="hold"/>
                                        <p:tgtEl>
                                          <p:spTgt spid="2051">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laser.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055"/>
                                        </p:tgtEl>
                                        <p:attrNameLst>
                                          <p:attrName>style.visibility</p:attrName>
                                        </p:attrNameLst>
                                      </p:cBhvr>
                                      <p:to>
                                        <p:strVal val="visible"/>
                                      </p:to>
                                    </p:set>
                                    <p:anim calcmode="lin" valueType="num">
                                      <p:cBhvr additive="base">
                                        <p:cTn id="19" dur="500" fill="hold"/>
                                        <p:tgtEl>
                                          <p:spTgt spid="2055"/>
                                        </p:tgtEl>
                                        <p:attrNameLst>
                                          <p:attrName>ppt_x</p:attrName>
                                        </p:attrNameLst>
                                      </p:cBhvr>
                                      <p:tavLst>
                                        <p:tav tm="0">
                                          <p:val>
                                            <p:strVal val="0-#ppt_w/2"/>
                                          </p:val>
                                        </p:tav>
                                        <p:tav tm="100000">
                                          <p:val>
                                            <p:strVal val="#ppt_x"/>
                                          </p:val>
                                        </p:tav>
                                      </p:tavLst>
                                    </p:anim>
                                    <p:anim calcmode="lin" valueType="num">
                                      <p:cBhvr additive="base">
                                        <p:cTn id="20" dur="500" fill="hold"/>
                                        <p:tgtEl>
                                          <p:spTgt spid="205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4"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058"/>
                                        </p:tgtEl>
                                        <p:attrNameLst>
                                          <p:attrName>style.visibility</p:attrName>
                                        </p:attrNameLst>
                                      </p:cBhvr>
                                      <p:to>
                                        <p:strVal val="visible"/>
                                      </p:to>
                                    </p:set>
                                    <p:anim calcmode="lin" valueType="num">
                                      <p:cBhvr additive="base">
                                        <p:cTn id="25" dur="500" fill="hold"/>
                                        <p:tgtEl>
                                          <p:spTgt spid="2058"/>
                                        </p:tgtEl>
                                        <p:attrNameLst>
                                          <p:attrName>ppt_x</p:attrName>
                                        </p:attrNameLst>
                                      </p:cBhvr>
                                      <p:tavLst>
                                        <p:tav tm="0">
                                          <p:val>
                                            <p:strVal val="0-#ppt_w/2"/>
                                          </p:val>
                                        </p:tav>
                                        <p:tav tm="100000">
                                          <p:val>
                                            <p:strVal val="#ppt_x"/>
                                          </p:val>
                                        </p:tav>
                                      </p:tavLst>
                                    </p:anim>
                                    <p:anim calcmode="lin" valueType="num">
                                      <p:cBhvr additive="base">
                                        <p:cTn id="26" dur="500" fill="hold"/>
                                        <p:tgtEl>
                                          <p:spTgt spid="205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build="p" autoUpdateAnimBg="0" advAuto="0"/>
      <p:bldP spid="205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Slide Number Placeholder 4"/>
          <p:cNvSpPr>
            <a:spLocks noGrp="1"/>
          </p:cNvSpPr>
          <p:nvPr>
            <p:ph type="sldNum" sz="quarter" idx="12"/>
          </p:nvPr>
        </p:nvSpPr>
        <p:spPr/>
        <p:txBody>
          <a:bodyPr/>
          <a:lstStyle/>
          <a:p>
            <a:fld id="{6807C717-7E1D-4BF9-A89C-13EB146A3C32}" type="slidenum">
              <a:rPr lang="en-GB" altLang="en-US"/>
              <a:pPr/>
              <a:t>11</a:t>
            </a:fld>
            <a:endParaRPr lang="en-GB" altLang="en-US"/>
          </a:p>
        </p:txBody>
      </p:sp>
      <p:sp>
        <p:nvSpPr>
          <p:cNvPr id="18434" name="Rectangle 1026"/>
          <p:cNvSpPr>
            <a:spLocks noGrp="1" noChangeArrowheads="1"/>
          </p:cNvSpPr>
          <p:nvPr>
            <p:ph type="title"/>
          </p:nvPr>
        </p:nvSpPr>
        <p:spPr/>
        <p:txBody>
          <a:bodyPr/>
          <a:lstStyle/>
          <a:p>
            <a:r>
              <a:rPr lang="en-GB" altLang="en-US"/>
              <a:t>Environmental Problems</a:t>
            </a:r>
          </a:p>
        </p:txBody>
      </p:sp>
      <p:pic>
        <p:nvPicPr>
          <p:cNvPr id="18436" name="Picture 1028" descr="http://www.abc.net.au/science/news/img/bur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8889" y="1606693"/>
            <a:ext cx="2487111" cy="3000232"/>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1030" descr="http://www.dur.ac.uk/biological.sciences/Staff/Lindsay/malari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14318" y="3353851"/>
            <a:ext cx="5101432" cy="3330636"/>
          </a:xfrm>
          <a:prstGeom prst="rect">
            <a:avLst/>
          </a:prstGeom>
          <a:noFill/>
          <a:extLst>
            <a:ext uri="{909E8E84-426E-40DD-AFC4-6F175D3DCCD1}">
              <a14:hiddenFill xmlns:a14="http://schemas.microsoft.com/office/drawing/2010/main">
                <a:solidFill>
                  <a:srgbClr val="FFFFFF"/>
                </a:solidFill>
              </a14:hiddenFill>
            </a:ext>
          </a:extLst>
        </p:spPr>
      </p:pic>
      <p:sp>
        <p:nvSpPr>
          <p:cNvPr id="18439" name="Text Box 1031"/>
          <p:cNvSpPr txBox="1">
            <a:spLocks noChangeArrowheads="1"/>
          </p:cNvSpPr>
          <p:nvPr/>
        </p:nvSpPr>
        <p:spPr bwMode="auto">
          <a:xfrm>
            <a:off x="301623" y="2318266"/>
            <a:ext cx="3200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Environmental Health</a:t>
            </a:r>
          </a:p>
        </p:txBody>
      </p:sp>
      <p:sp>
        <p:nvSpPr>
          <p:cNvPr id="18440" name="Text Box 1032"/>
          <p:cNvSpPr txBox="1">
            <a:spLocks noChangeArrowheads="1"/>
          </p:cNvSpPr>
          <p:nvPr/>
        </p:nvSpPr>
        <p:spPr bwMode="auto">
          <a:xfrm>
            <a:off x="10801350" y="2880519"/>
            <a:ext cx="914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dirty="0">
                <a:solidFill>
                  <a:schemeClr val="accent2"/>
                </a:solidFill>
              </a:rPr>
              <a:t>Malaria</a:t>
            </a:r>
          </a:p>
        </p:txBody>
      </p:sp>
      <p:pic>
        <p:nvPicPr>
          <p:cNvPr id="2" name="Picture 1"/>
          <p:cNvPicPr>
            <a:picLocks noChangeAspect="1"/>
          </p:cNvPicPr>
          <p:nvPr/>
        </p:nvPicPr>
        <p:blipFill>
          <a:blip r:embed="rId6"/>
          <a:stretch>
            <a:fillRect/>
          </a:stretch>
        </p:blipFill>
        <p:spPr>
          <a:xfrm>
            <a:off x="0" y="4743450"/>
            <a:ext cx="5276850" cy="2114550"/>
          </a:xfrm>
          <a:prstGeom prst="rect">
            <a:avLst/>
          </a:prstGeom>
        </p:spPr>
      </p:pic>
      <p:pic>
        <p:nvPicPr>
          <p:cNvPr id="4" name="Picture 3"/>
          <p:cNvPicPr>
            <a:picLocks noChangeAspect="1"/>
          </p:cNvPicPr>
          <p:nvPr/>
        </p:nvPicPr>
        <p:blipFill>
          <a:blip r:embed="rId7"/>
          <a:stretch>
            <a:fillRect/>
          </a:stretch>
        </p:blipFill>
        <p:spPr>
          <a:xfrm>
            <a:off x="8131364" y="61902"/>
            <a:ext cx="3956846" cy="2513132"/>
          </a:xfrm>
          <a:prstGeom prst="rect">
            <a:avLst/>
          </a:prstGeom>
        </p:spPr>
      </p:pic>
    </p:spTree>
    <p:extLst>
      <p:ext uri="{BB962C8B-B14F-4D97-AF65-F5344CB8AC3E}">
        <p14:creationId xmlns:p14="http://schemas.microsoft.com/office/powerpoint/2010/main" val="2636796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18439">
                                            <p:txEl>
                                              <p:pRg st="0" end="0"/>
                                            </p:txEl>
                                          </p:spTgt>
                                        </p:tgtEl>
                                        <p:attrNameLst>
                                          <p:attrName>style.visibility</p:attrName>
                                        </p:attrNameLst>
                                      </p:cBhvr>
                                      <p:to>
                                        <p:strVal val="visible"/>
                                      </p:to>
                                    </p:set>
                                    <p:anim calcmode="lin" valueType="num">
                                      <p:cBhvr additive="base">
                                        <p:cTn id="13" dur="300" fill="hold"/>
                                        <p:tgtEl>
                                          <p:spTgt spid="18439">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18439">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8436"/>
                                        </p:tgtEl>
                                        <p:attrNameLst>
                                          <p:attrName>style.visibility</p:attrName>
                                        </p:attrNameLst>
                                      </p:cBhvr>
                                      <p:to>
                                        <p:strVal val="visible"/>
                                      </p:to>
                                    </p:set>
                                    <p:anim calcmode="lin" valueType="num">
                                      <p:cBhvr additive="base">
                                        <p:cTn id="19" dur="500" fill="hold"/>
                                        <p:tgtEl>
                                          <p:spTgt spid="18436"/>
                                        </p:tgtEl>
                                        <p:attrNameLst>
                                          <p:attrName>ppt_x</p:attrName>
                                        </p:attrNameLst>
                                      </p:cBhvr>
                                      <p:tavLst>
                                        <p:tav tm="0">
                                          <p:val>
                                            <p:strVal val="0-#ppt_w/2"/>
                                          </p:val>
                                        </p:tav>
                                        <p:tav tm="100000">
                                          <p:val>
                                            <p:strVal val="#ppt_x"/>
                                          </p:val>
                                        </p:tav>
                                      </p:tavLst>
                                    </p:anim>
                                    <p:anim calcmode="lin" valueType="num">
                                      <p:cBhvr additive="base">
                                        <p:cTn id="20" dur="500" fill="hold"/>
                                        <p:tgtEl>
                                          <p:spTgt spid="1843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1" fill="hold" grpId="0" nodeType="clickEffect">
                                  <p:stCondLst>
                                    <p:cond delay="0"/>
                                  </p:stCondLst>
                                  <p:iterate type="wd">
                                    <p:tmPct val="100000"/>
                                  </p:iterate>
                                  <p:childTnLst>
                                    <p:set>
                                      <p:cBhvr>
                                        <p:cTn id="24" dur="1" fill="hold">
                                          <p:stCondLst>
                                            <p:cond delay="0"/>
                                          </p:stCondLst>
                                        </p:cTn>
                                        <p:tgtEl>
                                          <p:spTgt spid="18440">
                                            <p:txEl>
                                              <p:pRg st="0" end="0"/>
                                            </p:txEl>
                                          </p:spTgt>
                                        </p:tgtEl>
                                        <p:attrNameLst>
                                          <p:attrName>style.visibility</p:attrName>
                                        </p:attrNameLst>
                                      </p:cBhvr>
                                      <p:to>
                                        <p:strVal val="visible"/>
                                      </p:to>
                                    </p:set>
                                    <p:anim calcmode="lin" valueType="num">
                                      <p:cBhvr additive="base">
                                        <p:cTn id="25" dur="300" fill="hold"/>
                                        <p:tgtEl>
                                          <p:spTgt spid="18440">
                                            <p:txEl>
                                              <p:pRg st="0" end="0"/>
                                            </p:txEl>
                                          </p:spTgt>
                                        </p:tgtEl>
                                        <p:attrNameLst>
                                          <p:attrName>ppt_x</p:attrName>
                                        </p:attrNameLst>
                                      </p:cBhvr>
                                      <p:tavLst>
                                        <p:tav tm="0">
                                          <p:val>
                                            <p:strVal val="#ppt_x"/>
                                          </p:val>
                                        </p:tav>
                                        <p:tav tm="100000">
                                          <p:val>
                                            <p:strVal val="#ppt_x"/>
                                          </p:val>
                                        </p:tav>
                                      </p:tavLst>
                                    </p:anim>
                                    <p:anim calcmode="lin" valueType="num">
                                      <p:cBhvr additive="base">
                                        <p:cTn id="26" dur="300" fill="hold"/>
                                        <p:tgtEl>
                                          <p:spTgt spid="1844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18438"/>
                                        </p:tgtEl>
                                        <p:attrNameLst>
                                          <p:attrName>style.visibility</p:attrName>
                                        </p:attrNameLst>
                                      </p:cBhvr>
                                      <p:to>
                                        <p:strVal val="visible"/>
                                      </p:to>
                                    </p:set>
                                    <p:anim calcmode="lin" valueType="num">
                                      <p:cBhvr additive="base">
                                        <p:cTn id="31" dur="500" fill="hold"/>
                                        <p:tgtEl>
                                          <p:spTgt spid="18438"/>
                                        </p:tgtEl>
                                        <p:attrNameLst>
                                          <p:attrName>ppt_x</p:attrName>
                                        </p:attrNameLst>
                                      </p:cBhvr>
                                      <p:tavLst>
                                        <p:tav tm="0">
                                          <p:val>
                                            <p:strVal val="0-#ppt_w/2"/>
                                          </p:val>
                                        </p:tav>
                                        <p:tav tm="100000">
                                          <p:val>
                                            <p:strVal val="#ppt_x"/>
                                          </p:val>
                                        </p:tav>
                                      </p:tavLst>
                                    </p:anim>
                                    <p:anim calcmode="lin" valueType="num">
                                      <p:cBhvr additive="base">
                                        <p:cTn id="32" dur="500" fill="hold"/>
                                        <p:tgtEl>
                                          <p:spTgt spid="1843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advAuto="0"/>
      <p:bldP spid="18439" grpId="0" build="p" autoUpdateAnimBg="0"/>
      <p:bldP spid="18440"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Slide Number Placeholder 4"/>
          <p:cNvSpPr>
            <a:spLocks noGrp="1"/>
          </p:cNvSpPr>
          <p:nvPr>
            <p:ph type="sldNum" sz="quarter" idx="12"/>
          </p:nvPr>
        </p:nvSpPr>
        <p:spPr/>
        <p:txBody>
          <a:bodyPr/>
          <a:lstStyle/>
          <a:p>
            <a:fld id="{3BFAB274-31A7-4990-A80E-CA60D2D5C9D4}" type="slidenum">
              <a:rPr lang="en-GB" altLang="en-US"/>
              <a:pPr/>
              <a:t>12</a:t>
            </a:fld>
            <a:endParaRPr lang="en-GB" altLang="en-US"/>
          </a:p>
        </p:txBody>
      </p:sp>
      <p:sp>
        <p:nvSpPr>
          <p:cNvPr id="12290" name="Rectangle 1026"/>
          <p:cNvSpPr>
            <a:spLocks noGrp="1" noChangeArrowheads="1"/>
          </p:cNvSpPr>
          <p:nvPr>
            <p:ph type="title"/>
          </p:nvPr>
        </p:nvSpPr>
        <p:spPr/>
        <p:txBody>
          <a:bodyPr/>
          <a:lstStyle/>
          <a:p>
            <a:r>
              <a:rPr lang="en-GB" altLang="en-US"/>
              <a:t>Environmental Problems</a:t>
            </a:r>
          </a:p>
        </p:txBody>
      </p:sp>
      <p:pic>
        <p:nvPicPr>
          <p:cNvPr id="12292" name="Picture 1028" descr="This image shows the extent of deforestation in the state of Rondonia, Brazil on August 24, 2000. Tropical rainforest appears bright red, while pale red and brown areas represent cleared land. Black and gray areas have probably been recently burned. The Jiparaná River appears blue. Source: NASA.  Having problems contact our National Energy Information Center on 202-586-8800 for hel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9827" y="2927350"/>
            <a:ext cx="3406775" cy="3429000"/>
          </a:xfrm>
          <a:prstGeom prst="rect">
            <a:avLst/>
          </a:prstGeom>
          <a:noFill/>
          <a:extLst>
            <a:ext uri="{909E8E84-426E-40DD-AFC4-6F175D3DCCD1}">
              <a14:hiddenFill xmlns:a14="http://schemas.microsoft.com/office/drawing/2010/main">
                <a:solidFill>
                  <a:srgbClr val="FFFFFF"/>
                </a:solidFill>
              </a14:hiddenFill>
            </a:ext>
          </a:extLst>
        </p:spPr>
      </p:pic>
      <p:sp>
        <p:nvSpPr>
          <p:cNvPr id="12301" name="Rectangle 1037"/>
          <p:cNvSpPr>
            <a:spLocks noChangeArrowheads="1"/>
          </p:cNvSpPr>
          <p:nvPr/>
        </p:nvSpPr>
        <p:spPr bwMode="auto">
          <a:xfrm>
            <a:off x="2895600" y="6019801"/>
            <a:ext cx="17399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a:solidFill>
                  <a:schemeClr val="tx2"/>
                </a:solidFill>
              </a:rPr>
              <a:t>Rondonia, Brazil</a:t>
            </a:r>
          </a:p>
          <a:p>
            <a:r>
              <a:rPr lang="en-GB" altLang="en-US">
                <a:solidFill>
                  <a:schemeClr val="tx2"/>
                </a:solidFill>
              </a:rPr>
              <a:t>Deforestation</a:t>
            </a:r>
          </a:p>
        </p:txBody>
      </p:sp>
      <p:sp>
        <p:nvSpPr>
          <p:cNvPr id="12303" name="Text Box 1039"/>
          <p:cNvSpPr txBox="1">
            <a:spLocks noChangeArrowheads="1"/>
          </p:cNvSpPr>
          <p:nvPr/>
        </p:nvSpPr>
        <p:spPr bwMode="auto">
          <a:xfrm>
            <a:off x="4987814" y="1939687"/>
            <a:ext cx="25908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Habitat deterioration</a:t>
            </a:r>
          </a:p>
        </p:txBody>
      </p:sp>
      <p:sp>
        <p:nvSpPr>
          <p:cNvPr id="12305" name="Rectangle 1041"/>
          <p:cNvSpPr>
            <a:spLocks noChangeArrowheads="1"/>
          </p:cNvSpPr>
          <p:nvPr/>
        </p:nvSpPr>
        <p:spPr bwMode="auto">
          <a:xfrm>
            <a:off x="9515273" y="5508626"/>
            <a:ext cx="16292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schemeClr val="tx2"/>
                </a:solidFill>
              </a:rPr>
              <a:t>Czech Republic</a:t>
            </a:r>
          </a:p>
          <a:p>
            <a:r>
              <a:rPr lang="en-GB" altLang="en-US" dirty="0">
                <a:solidFill>
                  <a:schemeClr val="tx2"/>
                </a:solidFill>
              </a:rPr>
              <a:t>Acid rain</a:t>
            </a:r>
          </a:p>
        </p:txBody>
      </p:sp>
      <p:pic>
        <p:nvPicPr>
          <p:cNvPr id="2" name="Picture 1"/>
          <p:cNvPicPr>
            <a:picLocks noChangeAspect="1"/>
          </p:cNvPicPr>
          <p:nvPr/>
        </p:nvPicPr>
        <p:blipFill>
          <a:blip r:embed="rId5"/>
          <a:stretch>
            <a:fillRect/>
          </a:stretch>
        </p:blipFill>
        <p:spPr>
          <a:xfrm>
            <a:off x="8172450" y="285751"/>
            <a:ext cx="3619500" cy="5048250"/>
          </a:xfrm>
          <a:prstGeom prst="rect">
            <a:avLst/>
          </a:prstGeom>
        </p:spPr>
      </p:pic>
      <p:pic>
        <p:nvPicPr>
          <p:cNvPr id="3" name="Picture 2"/>
          <p:cNvPicPr>
            <a:picLocks noChangeAspect="1"/>
          </p:cNvPicPr>
          <p:nvPr/>
        </p:nvPicPr>
        <p:blipFill>
          <a:blip r:embed="rId6"/>
          <a:stretch>
            <a:fillRect/>
          </a:stretch>
        </p:blipFill>
        <p:spPr>
          <a:xfrm>
            <a:off x="214638" y="1890466"/>
            <a:ext cx="3955605" cy="1796504"/>
          </a:xfrm>
          <a:prstGeom prst="rect">
            <a:avLst/>
          </a:prstGeom>
        </p:spPr>
      </p:pic>
      <p:pic>
        <p:nvPicPr>
          <p:cNvPr id="4" name="Picture 3"/>
          <p:cNvPicPr>
            <a:picLocks noChangeAspect="1"/>
          </p:cNvPicPr>
          <p:nvPr/>
        </p:nvPicPr>
        <p:blipFill>
          <a:blip r:embed="rId7"/>
          <a:stretch>
            <a:fillRect/>
          </a:stretch>
        </p:blipFill>
        <p:spPr>
          <a:xfrm>
            <a:off x="276225" y="4276726"/>
            <a:ext cx="2619375" cy="1743075"/>
          </a:xfrm>
          <a:prstGeom prst="rect">
            <a:avLst/>
          </a:prstGeom>
        </p:spPr>
      </p:pic>
    </p:spTree>
    <p:extLst>
      <p:ext uri="{BB962C8B-B14F-4D97-AF65-F5344CB8AC3E}">
        <p14:creationId xmlns:p14="http://schemas.microsoft.com/office/powerpoint/2010/main" val="29887882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anim calcmode="lin" valueType="num">
                                      <p:cBhvr additive="base">
                                        <p:cTn id="7" dur="500" fill="hold"/>
                                        <p:tgtEl>
                                          <p:spTgt spid="122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9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12303">
                                            <p:txEl>
                                              <p:pRg st="0" end="0"/>
                                            </p:txEl>
                                          </p:spTgt>
                                        </p:tgtEl>
                                        <p:attrNameLst>
                                          <p:attrName>style.visibility</p:attrName>
                                        </p:attrNameLst>
                                      </p:cBhvr>
                                      <p:to>
                                        <p:strVal val="visible"/>
                                      </p:to>
                                    </p:set>
                                    <p:anim calcmode="lin" valueType="num">
                                      <p:cBhvr additive="base">
                                        <p:cTn id="13" dur="300" fill="hold"/>
                                        <p:tgtEl>
                                          <p:spTgt spid="12303">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1230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3" fill="hold" grpId="0" nodeType="clickEffect">
                                  <p:stCondLst>
                                    <p:cond delay="0"/>
                                  </p:stCondLst>
                                  <p:iterate type="lt">
                                    <p:tmPct val="100000"/>
                                  </p:iterate>
                                  <p:childTnLst>
                                    <p:set>
                                      <p:cBhvr>
                                        <p:cTn id="18" dur="1" fill="hold">
                                          <p:stCondLst>
                                            <p:cond delay="0"/>
                                          </p:stCondLst>
                                        </p:cTn>
                                        <p:tgtEl>
                                          <p:spTgt spid="12301">
                                            <p:txEl>
                                              <p:pRg st="0" end="0"/>
                                            </p:txEl>
                                          </p:spTgt>
                                        </p:tgtEl>
                                        <p:attrNameLst>
                                          <p:attrName>style.visibility</p:attrName>
                                        </p:attrNameLst>
                                      </p:cBhvr>
                                      <p:to>
                                        <p:strVal val="visible"/>
                                      </p:to>
                                    </p:set>
                                    <p:anim calcmode="lin" valueType="num">
                                      <p:cBhvr additive="base">
                                        <p:cTn id="19" dur="75" fill="hold"/>
                                        <p:tgtEl>
                                          <p:spTgt spid="12301">
                                            <p:txEl>
                                              <p:pRg st="0" end="0"/>
                                            </p:txEl>
                                          </p:spTgt>
                                        </p:tgtEl>
                                        <p:attrNameLst>
                                          <p:attrName>ppt_x</p:attrName>
                                        </p:attrNameLst>
                                      </p:cBhvr>
                                      <p:tavLst>
                                        <p:tav tm="0">
                                          <p:val>
                                            <p:strVal val="1+#ppt_w/2"/>
                                          </p:val>
                                        </p:tav>
                                        <p:tav tm="100000">
                                          <p:val>
                                            <p:strVal val="#ppt_x"/>
                                          </p:val>
                                        </p:tav>
                                      </p:tavLst>
                                    </p:anim>
                                    <p:anim calcmode="lin" valueType="num">
                                      <p:cBhvr additive="base">
                                        <p:cTn id="20" dur="75" fill="hold"/>
                                        <p:tgtEl>
                                          <p:spTgt spid="12301">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laser.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3" fill="hold" grpId="0" nodeType="clickEffect">
                                  <p:stCondLst>
                                    <p:cond delay="0"/>
                                  </p:stCondLst>
                                  <p:iterate type="lt">
                                    <p:tmPct val="100000"/>
                                  </p:iterate>
                                  <p:childTnLst>
                                    <p:set>
                                      <p:cBhvr>
                                        <p:cTn id="24" dur="1" fill="hold">
                                          <p:stCondLst>
                                            <p:cond delay="0"/>
                                          </p:stCondLst>
                                        </p:cTn>
                                        <p:tgtEl>
                                          <p:spTgt spid="12301">
                                            <p:txEl>
                                              <p:pRg st="1" end="1"/>
                                            </p:txEl>
                                          </p:spTgt>
                                        </p:tgtEl>
                                        <p:attrNameLst>
                                          <p:attrName>style.visibility</p:attrName>
                                        </p:attrNameLst>
                                      </p:cBhvr>
                                      <p:to>
                                        <p:strVal val="visible"/>
                                      </p:to>
                                    </p:set>
                                    <p:anim calcmode="lin" valueType="num">
                                      <p:cBhvr additive="base">
                                        <p:cTn id="25" dur="75" fill="hold"/>
                                        <p:tgtEl>
                                          <p:spTgt spid="12301">
                                            <p:txEl>
                                              <p:pRg st="1" end="1"/>
                                            </p:txEl>
                                          </p:spTgt>
                                        </p:tgtEl>
                                        <p:attrNameLst>
                                          <p:attrName>ppt_x</p:attrName>
                                        </p:attrNameLst>
                                      </p:cBhvr>
                                      <p:tavLst>
                                        <p:tav tm="0">
                                          <p:val>
                                            <p:strVal val="1+#ppt_w/2"/>
                                          </p:val>
                                        </p:tav>
                                        <p:tav tm="100000">
                                          <p:val>
                                            <p:strVal val="#ppt_x"/>
                                          </p:val>
                                        </p:tav>
                                      </p:tavLst>
                                    </p:anim>
                                    <p:anim calcmode="lin" valueType="num">
                                      <p:cBhvr additive="base">
                                        <p:cTn id="26" dur="75" fill="hold"/>
                                        <p:tgtEl>
                                          <p:spTgt spid="12301">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laser.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12292"/>
                                        </p:tgtEl>
                                        <p:attrNameLst>
                                          <p:attrName>style.visibility</p:attrName>
                                        </p:attrNameLst>
                                      </p:cBhvr>
                                      <p:to>
                                        <p:strVal val="visible"/>
                                      </p:to>
                                    </p:set>
                                    <p:anim calcmode="lin" valueType="num">
                                      <p:cBhvr additive="base">
                                        <p:cTn id="31" dur="500" fill="hold"/>
                                        <p:tgtEl>
                                          <p:spTgt spid="12292"/>
                                        </p:tgtEl>
                                        <p:attrNameLst>
                                          <p:attrName>ppt_x</p:attrName>
                                        </p:attrNameLst>
                                      </p:cBhvr>
                                      <p:tavLst>
                                        <p:tav tm="0">
                                          <p:val>
                                            <p:strVal val="0-#ppt_w/2"/>
                                          </p:val>
                                        </p:tav>
                                        <p:tav tm="100000">
                                          <p:val>
                                            <p:strVal val="#ppt_x"/>
                                          </p:val>
                                        </p:tav>
                                      </p:tavLst>
                                    </p:anim>
                                    <p:anim calcmode="lin" valueType="num">
                                      <p:cBhvr additive="base">
                                        <p:cTn id="32" dur="500" fill="hold"/>
                                        <p:tgtEl>
                                          <p:spTgt spid="1229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3" fill="hold" grpId="0" nodeType="clickEffect">
                                  <p:stCondLst>
                                    <p:cond delay="0"/>
                                  </p:stCondLst>
                                  <p:iterate type="lt">
                                    <p:tmPct val="100000"/>
                                  </p:iterate>
                                  <p:childTnLst>
                                    <p:set>
                                      <p:cBhvr>
                                        <p:cTn id="36" dur="1" fill="hold">
                                          <p:stCondLst>
                                            <p:cond delay="0"/>
                                          </p:stCondLst>
                                        </p:cTn>
                                        <p:tgtEl>
                                          <p:spTgt spid="12305">
                                            <p:txEl>
                                              <p:pRg st="0" end="0"/>
                                            </p:txEl>
                                          </p:spTgt>
                                        </p:tgtEl>
                                        <p:attrNameLst>
                                          <p:attrName>style.visibility</p:attrName>
                                        </p:attrNameLst>
                                      </p:cBhvr>
                                      <p:to>
                                        <p:strVal val="visible"/>
                                      </p:to>
                                    </p:set>
                                    <p:anim calcmode="lin" valueType="num">
                                      <p:cBhvr additive="base">
                                        <p:cTn id="37" dur="75" fill="hold"/>
                                        <p:tgtEl>
                                          <p:spTgt spid="12305">
                                            <p:txEl>
                                              <p:pRg st="0" end="0"/>
                                            </p:txEl>
                                          </p:spTgt>
                                        </p:tgtEl>
                                        <p:attrNameLst>
                                          <p:attrName>ppt_x</p:attrName>
                                        </p:attrNameLst>
                                      </p:cBhvr>
                                      <p:tavLst>
                                        <p:tav tm="0">
                                          <p:val>
                                            <p:strVal val="1+#ppt_w/2"/>
                                          </p:val>
                                        </p:tav>
                                        <p:tav tm="100000">
                                          <p:val>
                                            <p:strVal val="#ppt_x"/>
                                          </p:val>
                                        </p:tav>
                                      </p:tavLst>
                                    </p:anim>
                                    <p:anim calcmode="lin" valueType="num">
                                      <p:cBhvr additive="base">
                                        <p:cTn id="38" dur="75" fill="hold"/>
                                        <p:tgtEl>
                                          <p:spTgt spid="12305">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laser.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3" fill="hold" grpId="0" nodeType="clickEffect">
                                  <p:stCondLst>
                                    <p:cond delay="0"/>
                                  </p:stCondLst>
                                  <p:iterate type="lt">
                                    <p:tmPct val="100000"/>
                                  </p:iterate>
                                  <p:childTnLst>
                                    <p:set>
                                      <p:cBhvr>
                                        <p:cTn id="42" dur="1" fill="hold">
                                          <p:stCondLst>
                                            <p:cond delay="0"/>
                                          </p:stCondLst>
                                        </p:cTn>
                                        <p:tgtEl>
                                          <p:spTgt spid="12305">
                                            <p:txEl>
                                              <p:pRg st="1" end="1"/>
                                            </p:txEl>
                                          </p:spTgt>
                                        </p:tgtEl>
                                        <p:attrNameLst>
                                          <p:attrName>style.visibility</p:attrName>
                                        </p:attrNameLst>
                                      </p:cBhvr>
                                      <p:to>
                                        <p:strVal val="visible"/>
                                      </p:to>
                                    </p:set>
                                    <p:anim calcmode="lin" valueType="num">
                                      <p:cBhvr additive="base">
                                        <p:cTn id="43" dur="75" fill="hold"/>
                                        <p:tgtEl>
                                          <p:spTgt spid="12305">
                                            <p:txEl>
                                              <p:pRg st="1" end="1"/>
                                            </p:txEl>
                                          </p:spTgt>
                                        </p:tgtEl>
                                        <p:attrNameLst>
                                          <p:attrName>ppt_x</p:attrName>
                                        </p:attrNameLst>
                                      </p:cBhvr>
                                      <p:tavLst>
                                        <p:tav tm="0">
                                          <p:val>
                                            <p:strVal val="1+#ppt_w/2"/>
                                          </p:val>
                                        </p:tav>
                                        <p:tav tm="100000">
                                          <p:val>
                                            <p:strVal val="#ppt_x"/>
                                          </p:val>
                                        </p:tav>
                                      </p:tavLst>
                                    </p:anim>
                                    <p:anim calcmode="lin" valueType="num">
                                      <p:cBhvr additive="base">
                                        <p:cTn id="44" dur="75" fill="hold"/>
                                        <p:tgtEl>
                                          <p:spTgt spid="12305">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autoUpdateAnimBg="0" advAuto="0"/>
      <p:bldP spid="12301" grpId="0" build="p" autoUpdateAnimBg="0"/>
      <p:bldP spid="12303" grpId="0" build="p" autoUpdateAnimBg="0"/>
      <p:bldP spid="12305"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Footer Placeholder 3"/>
          <p:cNvSpPr>
            <a:spLocks noGrp="1"/>
          </p:cNvSpPr>
          <p:nvPr>
            <p:ph type="ftr" sz="quarter" idx="11"/>
          </p:nvPr>
        </p:nvSpPr>
        <p:spPr/>
        <p:txBody>
          <a:bodyPr/>
          <a:lstStyle/>
          <a:p>
            <a:r>
              <a:rPr lang="en-GB" altLang="en-US"/>
              <a:t>Introduction</a:t>
            </a:r>
          </a:p>
        </p:txBody>
      </p:sp>
      <p:sp>
        <p:nvSpPr>
          <p:cNvPr id="9" name="Slide Number Placeholder 4"/>
          <p:cNvSpPr>
            <a:spLocks noGrp="1"/>
          </p:cNvSpPr>
          <p:nvPr>
            <p:ph type="sldNum" sz="quarter" idx="12"/>
          </p:nvPr>
        </p:nvSpPr>
        <p:spPr/>
        <p:txBody>
          <a:bodyPr/>
          <a:lstStyle/>
          <a:p>
            <a:fld id="{9C23306F-A9CB-4911-AECF-2D99BAE9D24D}" type="slidenum">
              <a:rPr lang="en-GB" altLang="en-US"/>
              <a:pPr/>
              <a:t>13</a:t>
            </a:fld>
            <a:endParaRPr lang="en-GB" altLang="en-US"/>
          </a:p>
        </p:txBody>
      </p:sp>
      <p:sp>
        <p:nvSpPr>
          <p:cNvPr id="10242" name="Rectangle 2"/>
          <p:cNvSpPr>
            <a:spLocks noGrp="1" noChangeArrowheads="1"/>
          </p:cNvSpPr>
          <p:nvPr>
            <p:ph type="title"/>
          </p:nvPr>
        </p:nvSpPr>
        <p:spPr>
          <a:xfrm>
            <a:off x="2819400" y="152400"/>
            <a:ext cx="7543800" cy="1143000"/>
          </a:xfrm>
        </p:spPr>
        <p:txBody>
          <a:bodyPr/>
          <a:lstStyle/>
          <a:p>
            <a:r>
              <a:rPr lang="en-GB" altLang="en-US"/>
              <a:t>Environmental Problems</a:t>
            </a:r>
          </a:p>
        </p:txBody>
      </p:sp>
      <p:sp>
        <p:nvSpPr>
          <p:cNvPr id="10247" name="Text Box 7"/>
          <p:cNvSpPr txBox="1">
            <a:spLocks noChangeArrowheads="1"/>
          </p:cNvSpPr>
          <p:nvPr/>
        </p:nvSpPr>
        <p:spPr bwMode="auto">
          <a:xfrm>
            <a:off x="5197813" y="2947971"/>
            <a:ext cx="2057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Air pollution</a:t>
            </a:r>
          </a:p>
        </p:txBody>
      </p:sp>
      <p:pic>
        <p:nvPicPr>
          <p:cNvPr id="10249" name="Picture 9" descr="http://www.lippmannforcongress.us/air%20pollution.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89478" y="4533089"/>
            <a:ext cx="2783393" cy="2126203"/>
          </a:xfrm>
          <a:prstGeom prst="rect">
            <a:avLst/>
          </a:prstGeom>
          <a:noFill/>
          <a:extLst>
            <a:ext uri="{909E8E84-426E-40DD-AFC4-6F175D3DCCD1}">
              <a14:hiddenFill xmlns:a14="http://schemas.microsoft.com/office/drawing/2010/main">
                <a:solidFill>
                  <a:srgbClr val="FFFFFF"/>
                </a:solidFill>
              </a14:hiddenFill>
            </a:ext>
          </a:extLst>
        </p:spPr>
      </p:pic>
      <p:sp>
        <p:nvSpPr>
          <p:cNvPr id="10252" name="Text Box 12"/>
          <p:cNvSpPr txBox="1">
            <a:spLocks noChangeArrowheads="1"/>
          </p:cNvSpPr>
          <p:nvPr/>
        </p:nvSpPr>
        <p:spPr bwMode="auto">
          <a:xfrm>
            <a:off x="3200400" y="6172200"/>
            <a:ext cx="2286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tx2"/>
                </a:solidFill>
              </a:rPr>
              <a:t>Past &amp; Present</a:t>
            </a:r>
          </a:p>
        </p:txBody>
      </p:sp>
      <p:pic>
        <p:nvPicPr>
          <p:cNvPr id="2" name="Picture 1"/>
          <p:cNvPicPr>
            <a:picLocks noChangeAspect="1"/>
          </p:cNvPicPr>
          <p:nvPr/>
        </p:nvPicPr>
        <p:blipFill>
          <a:blip r:embed="rId6"/>
          <a:stretch>
            <a:fillRect/>
          </a:stretch>
        </p:blipFill>
        <p:spPr>
          <a:xfrm>
            <a:off x="7353300" y="1084307"/>
            <a:ext cx="4474575" cy="3355931"/>
          </a:xfrm>
          <a:prstGeom prst="rect">
            <a:avLst/>
          </a:prstGeom>
        </p:spPr>
      </p:pic>
      <p:pic>
        <p:nvPicPr>
          <p:cNvPr id="3" name="Picture 2"/>
          <p:cNvPicPr>
            <a:picLocks noChangeAspect="1"/>
          </p:cNvPicPr>
          <p:nvPr/>
        </p:nvPicPr>
        <p:blipFill>
          <a:blip r:embed="rId7"/>
          <a:stretch>
            <a:fillRect/>
          </a:stretch>
        </p:blipFill>
        <p:spPr>
          <a:xfrm>
            <a:off x="295275" y="2274094"/>
            <a:ext cx="4048125" cy="3124200"/>
          </a:xfrm>
          <a:prstGeom prst="rect">
            <a:avLst/>
          </a:prstGeom>
        </p:spPr>
      </p:pic>
    </p:spTree>
    <p:extLst>
      <p:ext uri="{BB962C8B-B14F-4D97-AF65-F5344CB8AC3E}">
        <p14:creationId xmlns:p14="http://schemas.microsoft.com/office/powerpoint/2010/main" val="30261448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anim calcmode="lin" valueType="num">
                                      <p:cBhvr additive="base">
                                        <p:cTn id="7" dur="500" fill="hold"/>
                                        <p:tgtEl>
                                          <p:spTgt spid="102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4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2" presetClass="entr" presetSubtype="1" fill="hold" grpId="0" nodeType="clickEffect">
                                  <p:stCondLst>
                                    <p:cond delay="0"/>
                                  </p:stCondLst>
                                  <p:iterate type="lt">
                                    <p:tmPct val="100000"/>
                                  </p:iterate>
                                  <p:childTnLst>
                                    <p:set>
                                      <p:cBhvr>
                                        <p:cTn id="12" dur="1" fill="hold">
                                          <p:stCondLst>
                                            <p:cond delay="0"/>
                                          </p:stCondLst>
                                        </p:cTn>
                                        <p:tgtEl>
                                          <p:spTgt spid="10247">
                                            <p:txEl>
                                              <p:pRg st="0" end="0"/>
                                            </p:txEl>
                                          </p:spTgt>
                                        </p:tgtEl>
                                        <p:attrNameLst>
                                          <p:attrName>style.visibility</p:attrName>
                                        </p:attrNameLst>
                                      </p:cBhvr>
                                      <p:to>
                                        <p:strVal val="visible"/>
                                      </p:to>
                                    </p:set>
                                    <p:animEffect transition="in" filter="wipe(up)">
                                      <p:cBhvr>
                                        <p:cTn id="13" dur="75"/>
                                        <p:tgtEl>
                                          <p:spTgt spid="10247">
                                            <p:txEl>
                                              <p:pRg st="0" end="0"/>
                                            </p:txEl>
                                          </p:spTgt>
                                        </p:tgtEl>
                                      </p:cBhvr>
                                    </p:animEffect>
                                  </p:childTnLst>
                                  <p:subTnLst>
                                    <p:audio>
                                      <p:cMediaNode>
                                        <p:cTn display="0" masterRel="sameClick">
                                          <p:stCondLst>
                                            <p:cond evt="begin" delay="0">
                                              <p:tn val="11"/>
                                            </p:cond>
                                          </p:stCondLst>
                                          <p:endCondLst>
                                            <p:cond evt="onStopAudio" delay="0">
                                              <p:tgtEl>
                                                <p:sldTgt/>
                                              </p:tgtEl>
                                            </p:cond>
                                          </p:endCondLst>
                                        </p:cTn>
                                        <p:tgtEl>
                                          <p:sndTgt r:embed="rId3" name="type.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3" fill="hold" grpId="0" nodeType="clickEffect">
                                  <p:stCondLst>
                                    <p:cond delay="0"/>
                                  </p:stCondLst>
                                  <p:iterate type="lt">
                                    <p:tmPct val="100000"/>
                                  </p:iterate>
                                  <p:childTnLst>
                                    <p:set>
                                      <p:cBhvr>
                                        <p:cTn id="17" dur="1" fill="hold">
                                          <p:stCondLst>
                                            <p:cond delay="0"/>
                                          </p:stCondLst>
                                        </p:cTn>
                                        <p:tgtEl>
                                          <p:spTgt spid="10252">
                                            <p:txEl>
                                              <p:pRg st="0" end="0"/>
                                            </p:txEl>
                                          </p:spTgt>
                                        </p:tgtEl>
                                        <p:attrNameLst>
                                          <p:attrName>style.visibility</p:attrName>
                                        </p:attrNameLst>
                                      </p:cBhvr>
                                      <p:to>
                                        <p:strVal val="visible"/>
                                      </p:to>
                                    </p:set>
                                    <p:anim calcmode="lin" valueType="num">
                                      <p:cBhvr additive="base">
                                        <p:cTn id="18" dur="75" fill="hold"/>
                                        <p:tgtEl>
                                          <p:spTgt spid="10252">
                                            <p:txEl>
                                              <p:pRg st="0" end="0"/>
                                            </p:txEl>
                                          </p:spTgt>
                                        </p:tgtEl>
                                        <p:attrNameLst>
                                          <p:attrName>ppt_x</p:attrName>
                                        </p:attrNameLst>
                                      </p:cBhvr>
                                      <p:tavLst>
                                        <p:tav tm="0">
                                          <p:val>
                                            <p:strVal val="1+#ppt_w/2"/>
                                          </p:val>
                                        </p:tav>
                                        <p:tav tm="100000">
                                          <p:val>
                                            <p:strVal val="#ppt_x"/>
                                          </p:val>
                                        </p:tav>
                                      </p:tavLst>
                                    </p:anim>
                                    <p:anim calcmode="lin" valueType="num">
                                      <p:cBhvr additive="base">
                                        <p:cTn id="19" dur="75" fill="hold"/>
                                        <p:tgtEl>
                                          <p:spTgt spid="10252">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laser.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nodeType="clickEffect">
                                  <p:stCondLst>
                                    <p:cond delay="0"/>
                                  </p:stCondLst>
                                  <p:childTnLst>
                                    <p:set>
                                      <p:cBhvr>
                                        <p:cTn id="23" dur="1" fill="hold">
                                          <p:stCondLst>
                                            <p:cond delay="0"/>
                                          </p:stCondLst>
                                        </p:cTn>
                                        <p:tgtEl>
                                          <p:spTgt spid="10249"/>
                                        </p:tgtEl>
                                        <p:attrNameLst>
                                          <p:attrName>style.visibility</p:attrName>
                                        </p:attrNameLst>
                                      </p:cBhvr>
                                      <p:to>
                                        <p:strVal val="visible"/>
                                      </p:to>
                                    </p:set>
                                    <p:anim calcmode="lin" valueType="num">
                                      <p:cBhvr additive="base">
                                        <p:cTn id="24" dur="500" fill="hold"/>
                                        <p:tgtEl>
                                          <p:spTgt spid="10249"/>
                                        </p:tgtEl>
                                        <p:attrNameLst>
                                          <p:attrName>ppt_x</p:attrName>
                                        </p:attrNameLst>
                                      </p:cBhvr>
                                      <p:tavLst>
                                        <p:tav tm="0">
                                          <p:val>
                                            <p:strVal val="0-#ppt_w/2"/>
                                          </p:val>
                                        </p:tav>
                                        <p:tav tm="100000">
                                          <p:val>
                                            <p:strVal val="#ppt_x"/>
                                          </p:val>
                                        </p:tav>
                                      </p:tavLst>
                                    </p:anim>
                                    <p:anim calcmode="lin" valueType="num">
                                      <p:cBhvr additive="base">
                                        <p:cTn id="25" dur="500" fill="hold"/>
                                        <p:tgtEl>
                                          <p:spTgt spid="1024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autoUpdateAnimBg="0"/>
      <p:bldP spid="10247" grpId="0" build="p" autoUpdateAnimBg="0"/>
      <p:bldP spid="10252"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3"/>
          <p:cNvSpPr>
            <a:spLocks noGrp="1"/>
          </p:cNvSpPr>
          <p:nvPr>
            <p:ph type="ftr" sz="quarter" idx="11"/>
          </p:nvPr>
        </p:nvSpPr>
        <p:spPr/>
        <p:txBody>
          <a:bodyPr/>
          <a:lstStyle/>
          <a:p>
            <a:r>
              <a:rPr lang="en-GB" altLang="en-US"/>
              <a:t>Introduction</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14</a:t>
            </a:fld>
            <a:endParaRPr lang="en-GB" altLang="en-US"/>
          </a:p>
        </p:txBody>
      </p:sp>
      <p:sp>
        <p:nvSpPr>
          <p:cNvPr id="13314" name="Rectangle 1026"/>
          <p:cNvSpPr>
            <a:spLocks noGrp="1" noChangeArrowheads="1"/>
          </p:cNvSpPr>
          <p:nvPr>
            <p:ph type="title"/>
          </p:nvPr>
        </p:nvSpPr>
        <p:spPr>
          <a:xfrm>
            <a:off x="2895600" y="152400"/>
            <a:ext cx="7543800" cy="1143000"/>
          </a:xfrm>
        </p:spPr>
        <p:txBody>
          <a:bodyPr/>
          <a:lstStyle/>
          <a:p>
            <a:r>
              <a:rPr lang="en-GB" altLang="en-US"/>
              <a:t>Environmental Problems</a:t>
            </a:r>
          </a:p>
        </p:txBody>
      </p:sp>
      <p:pic>
        <p:nvPicPr>
          <p:cNvPr id="13318" name="Picture 1030" descr="http://www.oneworld.net/penguin/global_warming/effect7.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345" y="1198123"/>
            <a:ext cx="4000500" cy="2308225"/>
          </a:xfrm>
          <a:prstGeom prst="rect">
            <a:avLst/>
          </a:prstGeom>
          <a:noFill/>
          <a:extLst>
            <a:ext uri="{909E8E84-426E-40DD-AFC4-6F175D3DCCD1}">
              <a14:hiddenFill xmlns:a14="http://schemas.microsoft.com/office/drawing/2010/main">
                <a:solidFill>
                  <a:srgbClr val="FFFFFF"/>
                </a:solidFill>
              </a14:hiddenFill>
            </a:ext>
          </a:extLst>
        </p:spPr>
      </p:pic>
      <p:sp>
        <p:nvSpPr>
          <p:cNvPr id="13319" name="Text Box 1031"/>
          <p:cNvSpPr txBox="1">
            <a:spLocks noChangeArrowheads="1"/>
          </p:cNvSpPr>
          <p:nvPr/>
        </p:nvSpPr>
        <p:spPr bwMode="auto">
          <a:xfrm>
            <a:off x="3486555" y="4631937"/>
            <a:ext cx="24384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Climate Change</a:t>
            </a:r>
          </a:p>
        </p:txBody>
      </p:sp>
      <p:pic>
        <p:nvPicPr>
          <p:cNvPr id="13320" name="Picture 1032" descr="http://www.ourplanet.com/imgversn/102/images/trittin2.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67172" y="4354512"/>
            <a:ext cx="3733800" cy="2366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22" name="Picture 1034" descr="http://www.oce.orst.edu/po/climate.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850" y="3962401"/>
            <a:ext cx="2444750" cy="2500313"/>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7"/>
          <a:stretch>
            <a:fillRect/>
          </a:stretch>
        </p:blipFill>
        <p:spPr>
          <a:xfrm>
            <a:off x="6138369" y="1267788"/>
            <a:ext cx="4944461" cy="2778970"/>
          </a:xfrm>
          <a:prstGeom prst="rect">
            <a:avLst/>
          </a:prstGeom>
        </p:spPr>
      </p:pic>
    </p:spTree>
    <p:extLst>
      <p:ext uri="{BB962C8B-B14F-4D97-AF65-F5344CB8AC3E}">
        <p14:creationId xmlns:p14="http://schemas.microsoft.com/office/powerpoint/2010/main" val="1862912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1" fill="hold" grpId="0" nodeType="clickEffect">
                                  <p:stCondLst>
                                    <p:cond delay="0"/>
                                  </p:stCondLst>
                                  <p:iterate type="wd">
                                    <p:tmPct val="100000"/>
                                  </p:iterate>
                                  <p:childTnLst>
                                    <p:set>
                                      <p:cBhvr>
                                        <p:cTn id="11" dur="1" fill="hold">
                                          <p:stCondLst>
                                            <p:cond delay="0"/>
                                          </p:stCondLst>
                                        </p:cTn>
                                        <p:tgtEl>
                                          <p:spTgt spid="13319">
                                            <p:txEl>
                                              <p:pRg st="0" end="0"/>
                                            </p:txEl>
                                          </p:spTgt>
                                        </p:tgtEl>
                                        <p:attrNameLst>
                                          <p:attrName>style.visibility</p:attrName>
                                        </p:attrNameLst>
                                      </p:cBhvr>
                                      <p:to>
                                        <p:strVal val="visible"/>
                                      </p:to>
                                    </p:set>
                                    <p:anim calcmode="lin" valueType="num">
                                      <p:cBhvr additive="base">
                                        <p:cTn id="12" dur="300" fill="hold"/>
                                        <p:tgtEl>
                                          <p:spTgt spid="13319">
                                            <p:txEl>
                                              <p:pRg st="0" end="0"/>
                                            </p:txEl>
                                          </p:spTgt>
                                        </p:tgtEl>
                                        <p:attrNameLst>
                                          <p:attrName>ppt_x</p:attrName>
                                        </p:attrNameLst>
                                      </p:cBhvr>
                                      <p:tavLst>
                                        <p:tav tm="0">
                                          <p:val>
                                            <p:strVal val="#ppt_x"/>
                                          </p:val>
                                        </p:tav>
                                        <p:tav tm="100000">
                                          <p:val>
                                            <p:strVal val="#ppt_x"/>
                                          </p:val>
                                        </p:tav>
                                      </p:tavLst>
                                    </p:anim>
                                    <p:anim calcmode="lin" valueType="num">
                                      <p:cBhvr additive="base">
                                        <p:cTn id="13" dur="300" fill="hold"/>
                                        <p:tgtEl>
                                          <p:spTgt spid="13319">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3322"/>
                                        </p:tgtEl>
                                        <p:attrNameLst>
                                          <p:attrName>style.visibility</p:attrName>
                                        </p:attrNameLst>
                                      </p:cBhvr>
                                      <p:to>
                                        <p:strVal val="visible"/>
                                      </p:to>
                                    </p:set>
                                    <p:anim calcmode="lin" valueType="num">
                                      <p:cBhvr additive="base">
                                        <p:cTn id="18" dur="500" fill="hold"/>
                                        <p:tgtEl>
                                          <p:spTgt spid="13322"/>
                                        </p:tgtEl>
                                        <p:attrNameLst>
                                          <p:attrName>ppt_x</p:attrName>
                                        </p:attrNameLst>
                                      </p:cBhvr>
                                      <p:tavLst>
                                        <p:tav tm="0">
                                          <p:val>
                                            <p:strVal val="0-#ppt_w/2"/>
                                          </p:val>
                                        </p:tav>
                                        <p:tav tm="100000">
                                          <p:val>
                                            <p:strVal val="#ppt_x"/>
                                          </p:val>
                                        </p:tav>
                                      </p:tavLst>
                                    </p:anim>
                                    <p:anim calcmode="lin" valueType="num">
                                      <p:cBhvr additive="base">
                                        <p:cTn id="19" dur="500" fill="hold"/>
                                        <p:tgtEl>
                                          <p:spTgt spid="1332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nodeType="clickEffect">
                                  <p:stCondLst>
                                    <p:cond delay="0"/>
                                  </p:stCondLst>
                                  <p:childTnLst>
                                    <p:set>
                                      <p:cBhvr>
                                        <p:cTn id="23" dur="1" fill="hold">
                                          <p:stCondLst>
                                            <p:cond delay="0"/>
                                          </p:stCondLst>
                                        </p:cTn>
                                        <p:tgtEl>
                                          <p:spTgt spid="13320"/>
                                        </p:tgtEl>
                                        <p:attrNameLst>
                                          <p:attrName>style.visibility</p:attrName>
                                        </p:attrNameLst>
                                      </p:cBhvr>
                                      <p:to>
                                        <p:strVal val="visible"/>
                                      </p:to>
                                    </p:set>
                                    <p:anim calcmode="lin" valueType="num">
                                      <p:cBhvr additive="base">
                                        <p:cTn id="24" dur="500" fill="hold"/>
                                        <p:tgtEl>
                                          <p:spTgt spid="13320"/>
                                        </p:tgtEl>
                                        <p:attrNameLst>
                                          <p:attrName>ppt_x</p:attrName>
                                        </p:attrNameLst>
                                      </p:cBhvr>
                                      <p:tavLst>
                                        <p:tav tm="0">
                                          <p:val>
                                            <p:strVal val="0-#ppt_w/2"/>
                                          </p:val>
                                        </p:tav>
                                        <p:tav tm="100000">
                                          <p:val>
                                            <p:strVal val="#ppt_x"/>
                                          </p:val>
                                        </p:tav>
                                      </p:tavLst>
                                    </p:anim>
                                    <p:anim calcmode="lin" valueType="num">
                                      <p:cBhvr additive="base">
                                        <p:cTn id="25" dur="500" fill="hold"/>
                                        <p:tgtEl>
                                          <p:spTgt spid="133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nodeType="clickEffect">
                                  <p:stCondLst>
                                    <p:cond delay="0"/>
                                  </p:stCondLst>
                                  <p:childTnLst>
                                    <p:set>
                                      <p:cBhvr>
                                        <p:cTn id="29" dur="1" fill="hold">
                                          <p:stCondLst>
                                            <p:cond delay="0"/>
                                          </p:stCondLst>
                                        </p:cTn>
                                        <p:tgtEl>
                                          <p:spTgt spid="13318"/>
                                        </p:tgtEl>
                                        <p:attrNameLst>
                                          <p:attrName>style.visibility</p:attrName>
                                        </p:attrNameLst>
                                      </p:cBhvr>
                                      <p:to>
                                        <p:strVal val="visible"/>
                                      </p:to>
                                    </p:set>
                                    <p:anim calcmode="lin" valueType="num">
                                      <p:cBhvr additive="base">
                                        <p:cTn id="30" dur="500" fill="hold"/>
                                        <p:tgtEl>
                                          <p:spTgt spid="13318"/>
                                        </p:tgtEl>
                                        <p:attrNameLst>
                                          <p:attrName>ppt_x</p:attrName>
                                        </p:attrNameLst>
                                      </p:cBhvr>
                                      <p:tavLst>
                                        <p:tav tm="0">
                                          <p:val>
                                            <p:strVal val="0-#ppt_w/2"/>
                                          </p:val>
                                        </p:tav>
                                        <p:tav tm="100000">
                                          <p:val>
                                            <p:strVal val="#ppt_x"/>
                                          </p:val>
                                        </p:tav>
                                      </p:tavLst>
                                    </p:anim>
                                    <p:anim calcmode="lin" valueType="num">
                                      <p:cBhvr additive="base">
                                        <p:cTn id="31" dur="500" fill="hold"/>
                                        <p:tgtEl>
                                          <p:spTgt spid="1331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P spid="13319"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Slide Number Placeholder 4"/>
          <p:cNvSpPr>
            <a:spLocks noGrp="1"/>
          </p:cNvSpPr>
          <p:nvPr>
            <p:ph type="sldNum" sz="quarter" idx="12"/>
          </p:nvPr>
        </p:nvSpPr>
        <p:spPr/>
        <p:txBody>
          <a:bodyPr/>
          <a:lstStyle/>
          <a:p>
            <a:fld id="{05540423-3963-4300-BCE2-D2099E9F0A8E}" type="slidenum">
              <a:rPr lang="en-GB" altLang="en-US"/>
              <a:pPr/>
              <a:t>15</a:t>
            </a:fld>
            <a:endParaRPr lang="en-GB" altLang="en-US"/>
          </a:p>
        </p:txBody>
      </p:sp>
      <p:sp>
        <p:nvSpPr>
          <p:cNvPr id="11266" name="Rectangle 1026"/>
          <p:cNvSpPr>
            <a:spLocks noGrp="1" noChangeArrowheads="1"/>
          </p:cNvSpPr>
          <p:nvPr>
            <p:ph type="title"/>
          </p:nvPr>
        </p:nvSpPr>
        <p:spPr>
          <a:xfrm>
            <a:off x="2819400" y="152400"/>
            <a:ext cx="7543800" cy="1143000"/>
          </a:xfrm>
        </p:spPr>
        <p:txBody>
          <a:bodyPr/>
          <a:lstStyle/>
          <a:p>
            <a:r>
              <a:rPr lang="en-GB" altLang="en-US"/>
              <a:t>Environmental Problems</a:t>
            </a:r>
          </a:p>
        </p:txBody>
      </p:sp>
      <p:pic>
        <p:nvPicPr>
          <p:cNvPr id="11268" name="Picture 1028" descr="http://www.wikipedia.org/upload/d/dc/Dairy_far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162" y="1926431"/>
            <a:ext cx="2647950" cy="3798888"/>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1030" descr="http://www.eia.doe.gov/emeu/cabs/images/brazil-photo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92962" y="941386"/>
            <a:ext cx="2054225"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1032" descr="http://www.oneworld.net/penguin/biodiversity/dodo.gi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76700" y="1438274"/>
            <a:ext cx="1714500" cy="1978025"/>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34" descr="http://images.usatoday.com/news/healthscience/science/biology/images/2002-02-28-dodo-painting-180.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5250" y="3416299"/>
            <a:ext cx="2057400" cy="2251075"/>
          </a:xfrm>
          <a:prstGeom prst="rect">
            <a:avLst/>
          </a:prstGeom>
          <a:noFill/>
          <a:extLst>
            <a:ext uri="{909E8E84-426E-40DD-AFC4-6F175D3DCCD1}">
              <a14:hiddenFill xmlns:a14="http://schemas.microsoft.com/office/drawing/2010/main">
                <a:solidFill>
                  <a:srgbClr val="FFFFFF"/>
                </a:solidFill>
              </a14:hiddenFill>
            </a:ext>
          </a:extLst>
        </p:spPr>
      </p:pic>
      <p:sp>
        <p:nvSpPr>
          <p:cNvPr id="11275" name="Text Box 1035"/>
          <p:cNvSpPr txBox="1">
            <a:spLocks noChangeArrowheads="1"/>
          </p:cNvSpPr>
          <p:nvPr/>
        </p:nvSpPr>
        <p:spPr bwMode="auto">
          <a:xfrm>
            <a:off x="6940685" y="2370922"/>
            <a:ext cx="22098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Animal Welfare</a:t>
            </a:r>
          </a:p>
        </p:txBody>
      </p:sp>
      <p:pic>
        <p:nvPicPr>
          <p:cNvPr id="2" name="Picture 1"/>
          <p:cNvPicPr>
            <a:picLocks noChangeAspect="1"/>
          </p:cNvPicPr>
          <p:nvPr/>
        </p:nvPicPr>
        <p:blipFill>
          <a:blip r:embed="rId8"/>
          <a:stretch>
            <a:fillRect/>
          </a:stretch>
        </p:blipFill>
        <p:spPr>
          <a:xfrm>
            <a:off x="7324927" y="4044416"/>
            <a:ext cx="4622260" cy="2677059"/>
          </a:xfrm>
          <a:prstGeom prst="rect">
            <a:avLst/>
          </a:prstGeom>
        </p:spPr>
      </p:pic>
    </p:spTree>
    <p:extLst>
      <p:ext uri="{BB962C8B-B14F-4D97-AF65-F5344CB8AC3E}">
        <p14:creationId xmlns:p14="http://schemas.microsoft.com/office/powerpoint/2010/main" val="35322655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anim calcmode="lin" valueType="num">
                                      <p:cBhvr additive="base">
                                        <p:cTn id="7" dur="500" fill="hold"/>
                                        <p:tgtEl>
                                          <p:spTgt spid="1126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26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11275">
                                            <p:txEl>
                                              <p:pRg st="0" end="0"/>
                                            </p:txEl>
                                          </p:spTgt>
                                        </p:tgtEl>
                                        <p:attrNameLst>
                                          <p:attrName>style.visibility</p:attrName>
                                        </p:attrNameLst>
                                      </p:cBhvr>
                                      <p:to>
                                        <p:strVal val="visible"/>
                                      </p:to>
                                    </p:set>
                                    <p:anim calcmode="lin" valueType="num">
                                      <p:cBhvr additive="base">
                                        <p:cTn id="13" dur="300" fill="hold"/>
                                        <p:tgtEl>
                                          <p:spTgt spid="11275">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11275">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1268"/>
                                        </p:tgtEl>
                                        <p:attrNameLst>
                                          <p:attrName>style.visibility</p:attrName>
                                        </p:attrNameLst>
                                      </p:cBhvr>
                                      <p:to>
                                        <p:strVal val="visible"/>
                                      </p:to>
                                    </p:set>
                                    <p:anim calcmode="lin" valueType="num">
                                      <p:cBhvr additive="base">
                                        <p:cTn id="19" dur="500" fill="hold"/>
                                        <p:tgtEl>
                                          <p:spTgt spid="11268"/>
                                        </p:tgtEl>
                                        <p:attrNameLst>
                                          <p:attrName>ppt_x</p:attrName>
                                        </p:attrNameLst>
                                      </p:cBhvr>
                                      <p:tavLst>
                                        <p:tav tm="0">
                                          <p:val>
                                            <p:strVal val="0-#ppt_w/2"/>
                                          </p:val>
                                        </p:tav>
                                        <p:tav tm="100000">
                                          <p:val>
                                            <p:strVal val="#ppt_x"/>
                                          </p:val>
                                        </p:tav>
                                      </p:tavLst>
                                    </p:anim>
                                    <p:anim calcmode="lin" valueType="num">
                                      <p:cBhvr additive="base">
                                        <p:cTn id="20" dur="500" fill="hold"/>
                                        <p:tgtEl>
                                          <p:spTgt spid="1126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1272"/>
                                        </p:tgtEl>
                                        <p:attrNameLst>
                                          <p:attrName>style.visibility</p:attrName>
                                        </p:attrNameLst>
                                      </p:cBhvr>
                                      <p:to>
                                        <p:strVal val="visible"/>
                                      </p:to>
                                    </p:set>
                                    <p:anim calcmode="lin" valueType="num">
                                      <p:cBhvr additive="base">
                                        <p:cTn id="25" dur="500" fill="hold"/>
                                        <p:tgtEl>
                                          <p:spTgt spid="11272"/>
                                        </p:tgtEl>
                                        <p:attrNameLst>
                                          <p:attrName>ppt_x</p:attrName>
                                        </p:attrNameLst>
                                      </p:cBhvr>
                                      <p:tavLst>
                                        <p:tav tm="0">
                                          <p:val>
                                            <p:strVal val="0-#ppt_w/2"/>
                                          </p:val>
                                        </p:tav>
                                        <p:tav tm="100000">
                                          <p:val>
                                            <p:strVal val="#ppt_x"/>
                                          </p:val>
                                        </p:tav>
                                      </p:tavLst>
                                    </p:anim>
                                    <p:anim calcmode="lin" valueType="num">
                                      <p:cBhvr additive="base">
                                        <p:cTn id="26" dur="500" fill="hold"/>
                                        <p:tgtEl>
                                          <p:spTgt spid="1127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11274"/>
                                        </p:tgtEl>
                                        <p:attrNameLst>
                                          <p:attrName>style.visibility</p:attrName>
                                        </p:attrNameLst>
                                      </p:cBhvr>
                                      <p:to>
                                        <p:strVal val="visible"/>
                                      </p:to>
                                    </p:set>
                                    <p:anim calcmode="lin" valueType="num">
                                      <p:cBhvr additive="base">
                                        <p:cTn id="31" dur="500" fill="hold"/>
                                        <p:tgtEl>
                                          <p:spTgt spid="11274"/>
                                        </p:tgtEl>
                                        <p:attrNameLst>
                                          <p:attrName>ppt_x</p:attrName>
                                        </p:attrNameLst>
                                      </p:cBhvr>
                                      <p:tavLst>
                                        <p:tav tm="0">
                                          <p:val>
                                            <p:strVal val="0-#ppt_w/2"/>
                                          </p:val>
                                        </p:tav>
                                        <p:tav tm="100000">
                                          <p:val>
                                            <p:strVal val="#ppt_x"/>
                                          </p:val>
                                        </p:tav>
                                      </p:tavLst>
                                    </p:anim>
                                    <p:anim calcmode="lin" valueType="num">
                                      <p:cBhvr additive="base">
                                        <p:cTn id="32" dur="500" fill="hold"/>
                                        <p:tgtEl>
                                          <p:spTgt spid="1127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11270"/>
                                        </p:tgtEl>
                                        <p:attrNameLst>
                                          <p:attrName>style.visibility</p:attrName>
                                        </p:attrNameLst>
                                      </p:cBhvr>
                                      <p:to>
                                        <p:strVal val="visible"/>
                                      </p:to>
                                    </p:set>
                                    <p:anim calcmode="lin" valueType="num">
                                      <p:cBhvr additive="base">
                                        <p:cTn id="37" dur="500" fill="hold"/>
                                        <p:tgtEl>
                                          <p:spTgt spid="11270"/>
                                        </p:tgtEl>
                                        <p:attrNameLst>
                                          <p:attrName>ppt_x</p:attrName>
                                        </p:attrNameLst>
                                      </p:cBhvr>
                                      <p:tavLst>
                                        <p:tav tm="0">
                                          <p:val>
                                            <p:strVal val="0-#ppt_w/2"/>
                                          </p:val>
                                        </p:tav>
                                        <p:tav tm="100000">
                                          <p:val>
                                            <p:strVal val="#ppt_x"/>
                                          </p:val>
                                        </p:tav>
                                      </p:tavLst>
                                    </p:anim>
                                    <p:anim calcmode="lin" valueType="num">
                                      <p:cBhvr additive="base">
                                        <p:cTn id="38" dur="500" fill="hold"/>
                                        <p:tgtEl>
                                          <p:spTgt spid="1127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autoUpdateAnimBg="0"/>
      <p:bldP spid="1127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Slide Number Placeholder 4"/>
          <p:cNvSpPr>
            <a:spLocks noGrp="1"/>
          </p:cNvSpPr>
          <p:nvPr>
            <p:ph type="sldNum" sz="quarter" idx="12"/>
          </p:nvPr>
        </p:nvSpPr>
        <p:spPr/>
        <p:txBody>
          <a:bodyPr/>
          <a:lstStyle/>
          <a:p>
            <a:fld id="{1A52CE88-76FC-4E51-8D21-FCEEE83509F8}" type="slidenum">
              <a:rPr lang="en-GB" altLang="en-US"/>
              <a:pPr/>
              <a:t>16</a:t>
            </a:fld>
            <a:endParaRPr lang="en-GB" altLang="en-US"/>
          </a:p>
        </p:txBody>
      </p:sp>
      <p:sp>
        <p:nvSpPr>
          <p:cNvPr id="1026" name="Rectangle 2"/>
          <p:cNvSpPr>
            <a:spLocks noGrp="1" noChangeArrowheads="1"/>
          </p:cNvSpPr>
          <p:nvPr>
            <p:ph type="title"/>
          </p:nvPr>
        </p:nvSpPr>
        <p:spPr/>
        <p:txBody>
          <a:bodyPr/>
          <a:lstStyle/>
          <a:p>
            <a:r>
              <a:rPr lang="en-GB" altLang="en-US"/>
              <a:t>Environmental Problems</a:t>
            </a:r>
          </a:p>
        </p:txBody>
      </p:sp>
      <p:pic>
        <p:nvPicPr>
          <p:cNvPr id="1028" name="Picture 4" descr="http://www.epp.cmu.edu/research/images/rivers.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64823" y="4606165"/>
            <a:ext cx="1767164" cy="2007163"/>
          </a:xfrm>
          <a:prstGeom prst="rect">
            <a:avLst/>
          </a:prstGeom>
          <a:noFill/>
          <a:extLst>
            <a:ext uri="{909E8E84-426E-40DD-AFC4-6F175D3DCCD1}">
              <a14:hiddenFill xmlns:a14="http://schemas.microsoft.com/office/drawing/2010/main">
                <a:solidFill>
                  <a:srgbClr val="FFFFFF"/>
                </a:solidFill>
              </a14:hiddenFill>
            </a:ext>
          </a:extLst>
        </p:spPr>
      </p:pic>
      <p:sp>
        <p:nvSpPr>
          <p:cNvPr id="1029" name="Text Box 5"/>
          <p:cNvSpPr txBox="1">
            <a:spLocks noChangeArrowheads="1"/>
          </p:cNvSpPr>
          <p:nvPr/>
        </p:nvSpPr>
        <p:spPr bwMode="auto">
          <a:xfrm>
            <a:off x="5258611" y="4890458"/>
            <a:ext cx="21336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Urban Environmental Concerns</a:t>
            </a:r>
          </a:p>
        </p:txBody>
      </p:sp>
      <p:pic>
        <p:nvPicPr>
          <p:cNvPr id="1030" name="Picture 6" descr="http://www.fao.org/docrep/V6640E/v6640e1c.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989187" y="3978612"/>
            <a:ext cx="2058096" cy="28121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Picture 1"/>
          <p:cNvPicPr>
            <a:picLocks noChangeAspect="1"/>
          </p:cNvPicPr>
          <p:nvPr/>
        </p:nvPicPr>
        <p:blipFill>
          <a:blip r:embed="rId7"/>
          <a:stretch>
            <a:fillRect/>
          </a:stretch>
        </p:blipFill>
        <p:spPr>
          <a:xfrm>
            <a:off x="8923083" y="94601"/>
            <a:ext cx="3124200" cy="2905125"/>
          </a:xfrm>
          <a:prstGeom prst="rect">
            <a:avLst/>
          </a:prstGeom>
        </p:spPr>
      </p:pic>
      <p:pic>
        <p:nvPicPr>
          <p:cNvPr id="3" name="Picture 2"/>
          <p:cNvPicPr>
            <a:picLocks noChangeAspect="1"/>
          </p:cNvPicPr>
          <p:nvPr/>
        </p:nvPicPr>
        <p:blipFill>
          <a:blip r:embed="rId8"/>
          <a:stretch>
            <a:fillRect/>
          </a:stretch>
        </p:blipFill>
        <p:spPr>
          <a:xfrm>
            <a:off x="134431" y="1593736"/>
            <a:ext cx="3286886" cy="2487077"/>
          </a:xfrm>
          <a:prstGeom prst="rect">
            <a:avLst/>
          </a:prstGeom>
        </p:spPr>
      </p:pic>
      <p:pic>
        <p:nvPicPr>
          <p:cNvPr id="4" name="Picture 3"/>
          <p:cNvPicPr>
            <a:picLocks noChangeAspect="1"/>
          </p:cNvPicPr>
          <p:nvPr/>
        </p:nvPicPr>
        <p:blipFill>
          <a:blip r:embed="rId9"/>
          <a:stretch>
            <a:fillRect/>
          </a:stretch>
        </p:blipFill>
        <p:spPr>
          <a:xfrm>
            <a:off x="4027038" y="1657384"/>
            <a:ext cx="4290324" cy="2864145"/>
          </a:xfrm>
          <a:prstGeom prst="rect">
            <a:avLst/>
          </a:prstGeom>
        </p:spPr>
      </p:pic>
      <p:pic>
        <p:nvPicPr>
          <p:cNvPr id="5" name="Picture 4"/>
          <p:cNvPicPr>
            <a:picLocks noChangeAspect="1"/>
          </p:cNvPicPr>
          <p:nvPr/>
        </p:nvPicPr>
        <p:blipFill>
          <a:blip r:embed="rId10"/>
          <a:stretch>
            <a:fillRect/>
          </a:stretch>
        </p:blipFill>
        <p:spPr>
          <a:xfrm>
            <a:off x="134431" y="4395037"/>
            <a:ext cx="3785991" cy="2143875"/>
          </a:xfrm>
          <a:prstGeom prst="rect">
            <a:avLst/>
          </a:prstGeom>
        </p:spPr>
      </p:pic>
    </p:spTree>
    <p:extLst>
      <p:ext uri="{BB962C8B-B14F-4D97-AF65-F5344CB8AC3E}">
        <p14:creationId xmlns:p14="http://schemas.microsoft.com/office/powerpoint/2010/main" val="17833753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iterate type="lt">
                                    <p:tmPct val="100000"/>
                                  </p:iterate>
                                  <p:childTnLst>
                                    <p:set>
                                      <p:cBhvr>
                                        <p:cTn id="6" dur="1" fill="hold">
                                          <p:stCondLst>
                                            <p:cond delay="0"/>
                                          </p:stCondLst>
                                        </p:cTn>
                                        <p:tgtEl>
                                          <p:spTgt spid="1026">
                                            <p:txEl>
                                              <p:pRg st="0" end="0"/>
                                            </p:txEl>
                                          </p:spTgt>
                                        </p:tgtEl>
                                        <p:attrNameLst>
                                          <p:attrName>style.visibility</p:attrName>
                                        </p:attrNameLst>
                                      </p:cBhvr>
                                      <p:to>
                                        <p:strVal val="visible"/>
                                      </p:to>
                                    </p:set>
                                    <p:animEffect transition="in" filter="wipe(up)">
                                      <p:cBhvr>
                                        <p:cTn id="7" dur="75"/>
                                        <p:tgtEl>
                                          <p:spTgt spid="1026">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3" fill="hold" grpId="0" nodeType="clickEffect">
                                  <p:stCondLst>
                                    <p:cond delay="0"/>
                                  </p:stCondLst>
                                  <p:iterate type="lt">
                                    <p:tmPct val="100000"/>
                                  </p:iterate>
                                  <p:childTnLst>
                                    <p:set>
                                      <p:cBhvr>
                                        <p:cTn id="11" dur="1" fill="hold">
                                          <p:stCondLst>
                                            <p:cond delay="0"/>
                                          </p:stCondLst>
                                        </p:cTn>
                                        <p:tgtEl>
                                          <p:spTgt spid="1029">
                                            <p:txEl>
                                              <p:pRg st="0" end="0"/>
                                            </p:txEl>
                                          </p:spTgt>
                                        </p:tgtEl>
                                        <p:attrNameLst>
                                          <p:attrName>style.visibility</p:attrName>
                                        </p:attrNameLst>
                                      </p:cBhvr>
                                      <p:to>
                                        <p:strVal val="visible"/>
                                      </p:to>
                                    </p:set>
                                    <p:anim calcmode="lin" valueType="num">
                                      <p:cBhvr additive="base">
                                        <p:cTn id="12" dur="75" fill="hold"/>
                                        <p:tgtEl>
                                          <p:spTgt spid="1029">
                                            <p:txEl>
                                              <p:pRg st="0" end="0"/>
                                            </p:txEl>
                                          </p:spTgt>
                                        </p:tgtEl>
                                        <p:attrNameLst>
                                          <p:attrName>ppt_x</p:attrName>
                                        </p:attrNameLst>
                                      </p:cBhvr>
                                      <p:tavLst>
                                        <p:tav tm="0">
                                          <p:val>
                                            <p:strVal val="1+#ppt_w/2"/>
                                          </p:val>
                                        </p:tav>
                                        <p:tav tm="100000">
                                          <p:val>
                                            <p:strVal val="#ppt_x"/>
                                          </p:val>
                                        </p:tav>
                                      </p:tavLst>
                                    </p:anim>
                                    <p:anim calcmode="lin" valueType="num">
                                      <p:cBhvr additive="base">
                                        <p:cTn id="13" dur="75" fill="hold"/>
                                        <p:tgtEl>
                                          <p:spTgt spid="1029">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laser.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028"/>
                                        </p:tgtEl>
                                        <p:attrNameLst>
                                          <p:attrName>style.visibility</p:attrName>
                                        </p:attrNameLst>
                                      </p:cBhvr>
                                      <p:to>
                                        <p:strVal val="visible"/>
                                      </p:to>
                                    </p:set>
                                    <p:anim calcmode="lin" valueType="num">
                                      <p:cBhvr additive="base">
                                        <p:cTn id="18" dur="500" fill="hold"/>
                                        <p:tgtEl>
                                          <p:spTgt spid="1028"/>
                                        </p:tgtEl>
                                        <p:attrNameLst>
                                          <p:attrName>ppt_x</p:attrName>
                                        </p:attrNameLst>
                                      </p:cBhvr>
                                      <p:tavLst>
                                        <p:tav tm="0">
                                          <p:val>
                                            <p:strVal val="0-#ppt_w/2"/>
                                          </p:val>
                                        </p:tav>
                                        <p:tav tm="100000">
                                          <p:val>
                                            <p:strVal val="#ppt_x"/>
                                          </p:val>
                                        </p:tav>
                                      </p:tavLst>
                                    </p:anim>
                                    <p:anim calcmode="lin" valueType="num">
                                      <p:cBhvr additive="base">
                                        <p:cTn id="19" dur="500" fill="hold"/>
                                        <p:tgtEl>
                                          <p:spTgt spid="102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nodeType="clickEffect">
                                  <p:stCondLst>
                                    <p:cond delay="0"/>
                                  </p:stCondLst>
                                  <p:childTnLst>
                                    <p:set>
                                      <p:cBhvr>
                                        <p:cTn id="23" dur="1" fill="hold">
                                          <p:stCondLst>
                                            <p:cond delay="0"/>
                                          </p:stCondLst>
                                        </p:cTn>
                                        <p:tgtEl>
                                          <p:spTgt spid="1030"/>
                                        </p:tgtEl>
                                        <p:attrNameLst>
                                          <p:attrName>style.visibility</p:attrName>
                                        </p:attrNameLst>
                                      </p:cBhvr>
                                      <p:to>
                                        <p:strVal val="visible"/>
                                      </p:to>
                                    </p:set>
                                    <p:anim calcmode="lin" valueType="num">
                                      <p:cBhvr additive="base">
                                        <p:cTn id="24" dur="500" fill="hold"/>
                                        <p:tgtEl>
                                          <p:spTgt spid="1030"/>
                                        </p:tgtEl>
                                        <p:attrNameLst>
                                          <p:attrName>ppt_x</p:attrName>
                                        </p:attrNameLst>
                                      </p:cBhvr>
                                      <p:tavLst>
                                        <p:tav tm="0">
                                          <p:val>
                                            <p:strVal val="0-#ppt_w/2"/>
                                          </p:val>
                                        </p:tav>
                                        <p:tav tm="100000">
                                          <p:val>
                                            <p:strVal val="#ppt_x"/>
                                          </p:val>
                                        </p:tav>
                                      </p:tavLst>
                                    </p:anim>
                                    <p:anim calcmode="lin" valueType="num">
                                      <p:cBhvr additive="base">
                                        <p:cTn id="25" dur="500" fill="hold"/>
                                        <p:tgtEl>
                                          <p:spTgt spid="103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build="p" autoUpdateAnimBg="0" advAuto="0"/>
      <p:bldP spid="102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fld id="{D97C57BF-2F14-4C5A-9E3C-B9C7074BF9CC}" type="slidenum">
              <a:rPr lang="en-GB" altLang="en-US"/>
              <a:pPr/>
              <a:t>17</a:t>
            </a:fld>
            <a:endParaRPr lang="en-GB" altLang="en-US"/>
          </a:p>
        </p:txBody>
      </p:sp>
      <p:sp>
        <p:nvSpPr>
          <p:cNvPr id="7170" name="Rectangle 1026"/>
          <p:cNvSpPr>
            <a:spLocks noGrp="1" noChangeArrowheads="1"/>
          </p:cNvSpPr>
          <p:nvPr>
            <p:ph type="title"/>
          </p:nvPr>
        </p:nvSpPr>
        <p:spPr>
          <a:xfrm>
            <a:off x="2971800" y="228600"/>
            <a:ext cx="7543800" cy="1143000"/>
          </a:xfrm>
        </p:spPr>
        <p:txBody>
          <a:bodyPr/>
          <a:lstStyle/>
          <a:p>
            <a:r>
              <a:rPr lang="en-GB" altLang="en-US"/>
              <a:t>Environmental Problems</a:t>
            </a:r>
          </a:p>
        </p:txBody>
      </p:sp>
      <p:pic>
        <p:nvPicPr>
          <p:cNvPr id="7178" name="Picture 1034" descr="http://www.groupact.com/images/cont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92910" y="3605360"/>
            <a:ext cx="1609526" cy="2235740"/>
          </a:xfrm>
          <a:prstGeom prst="rect">
            <a:avLst/>
          </a:prstGeom>
          <a:noFill/>
          <a:extLst>
            <a:ext uri="{909E8E84-426E-40DD-AFC4-6F175D3DCCD1}">
              <a14:hiddenFill xmlns:a14="http://schemas.microsoft.com/office/drawing/2010/main">
                <a:solidFill>
                  <a:srgbClr val="FFFFFF"/>
                </a:solidFill>
              </a14:hiddenFill>
            </a:ext>
          </a:extLst>
        </p:spPr>
      </p:pic>
      <p:pic>
        <p:nvPicPr>
          <p:cNvPr id="3" name="Online Image Placeholder 2"/>
          <p:cNvPicPr>
            <a:picLocks noGrp="1" noChangeAspect="1"/>
          </p:cNvPicPr>
          <p:nvPr>
            <p:ph type="clipArt" sz="half" idx="2"/>
          </p:nvPr>
        </p:nvPicPr>
        <p:blipFill>
          <a:blip r:embed="rId5"/>
          <a:stretch>
            <a:fillRect/>
          </a:stretch>
        </p:blipFill>
        <p:spPr>
          <a:xfrm>
            <a:off x="7081836" y="2967971"/>
            <a:ext cx="4978400" cy="3737629"/>
          </a:xfrm>
          <a:prstGeom prst="rect">
            <a:avLst/>
          </a:prstGeom>
        </p:spPr>
      </p:pic>
      <p:sp>
        <p:nvSpPr>
          <p:cNvPr id="7180" name="Text Box 1036"/>
          <p:cNvSpPr txBox="1">
            <a:spLocks noChangeArrowheads="1"/>
          </p:cNvSpPr>
          <p:nvPr/>
        </p:nvSpPr>
        <p:spPr bwMode="auto">
          <a:xfrm>
            <a:off x="5295900" y="2055779"/>
            <a:ext cx="28956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Exploitation of natural resources</a:t>
            </a:r>
          </a:p>
        </p:txBody>
      </p:sp>
      <p:sp>
        <p:nvSpPr>
          <p:cNvPr id="7181" name="WordArt 1037"/>
          <p:cNvSpPr>
            <a:spLocks noChangeArrowheads="1" noChangeShapeType="1" noTextEdit="1"/>
          </p:cNvSpPr>
          <p:nvPr/>
        </p:nvSpPr>
        <p:spPr bwMode="auto">
          <a:xfrm>
            <a:off x="7640636" y="912779"/>
            <a:ext cx="3352800" cy="2819400"/>
          </a:xfrm>
          <a:prstGeom prst="rect">
            <a:avLst/>
          </a:prstGeom>
          <a:extLst>
            <a:ext uri="{AF507438-7753-43E0-B8FC-AC1667EBCBE1}">
              <a14:hiddenEffects xmlns:a14="http://schemas.microsoft.com/office/drawing/2010/main">
                <a:effectLst/>
              </a14:hiddenEffects>
            </a:ext>
          </a:extLst>
        </p:spPr>
        <p:txBody>
          <a:bodyPr wrap="none" fromWordArt="1">
            <a:prstTxWarp prst="textCascadeUp">
              <a:avLst>
                <a:gd name="adj" fmla="val 28569"/>
              </a:avLst>
            </a:prstTxWarp>
            <a:scene3d>
              <a:camera prst="legacyPerspectiveFront">
                <a:rot lat="20519999" lon="1080000" rev="0"/>
              </a:camera>
              <a:lightRig rig="legacyHarsh2" dir="b"/>
            </a:scene3d>
            <a:sp3d extrusionH="430200" prstMaterial="legacyMatte">
              <a:extrusionClr>
                <a:srgbClr val="FF6600"/>
              </a:extrusionClr>
              <a:contourClr>
                <a:srgbClr val="FFE701"/>
              </a:contourClr>
            </a:sp3d>
          </a:bodyPr>
          <a:lstStyle/>
          <a:p>
            <a:pPr algn="ctr"/>
            <a:r>
              <a:rPr lang="en-GB" sz="3600" kern="10" dirty="0">
                <a:ln w="9525" cap="sq">
                  <a:round/>
                  <a:headEnd type="none" w="sm" len="sm"/>
                  <a:tailEnd type="none" w="sm" len="sm"/>
                </a:ln>
                <a:gradFill rotWithShape="0">
                  <a:gsLst>
                    <a:gs pos="0">
                      <a:srgbClr val="FFE701"/>
                    </a:gs>
                    <a:gs pos="100000">
                      <a:srgbClr val="FE3E02"/>
                    </a:gs>
                  </a:gsLst>
                  <a:lin ang="5400000" scaled="1"/>
                </a:gradFill>
                <a:latin typeface="Impact" panose="020B0806030902050204" pitchFamily="34" charset="0"/>
              </a:rPr>
              <a:t>Globalisation</a:t>
            </a:r>
          </a:p>
        </p:txBody>
      </p:sp>
      <p:pic>
        <p:nvPicPr>
          <p:cNvPr id="2" name="Picture 1"/>
          <p:cNvPicPr>
            <a:picLocks noChangeAspect="1"/>
          </p:cNvPicPr>
          <p:nvPr/>
        </p:nvPicPr>
        <p:blipFill>
          <a:blip r:embed="rId6"/>
          <a:stretch>
            <a:fillRect/>
          </a:stretch>
        </p:blipFill>
        <p:spPr>
          <a:xfrm>
            <a:off x="0" y="1150701"/>
            <a:ext cx="5035280" cy="3356853"/>
          </a:xfrm>
          <a:prstGeom prst="rect">
            <a:avLst/>
          </a:prstGeom>
        </p:spPr>
      </p:pic>
      <p:pic>
        <p:nvPicPr>
          <p:cNvPr id="4" name="Picture 3"/>
          <p:cNvPicPr>
            <a:picLocks noChangeAspect="1"/>
          </p:cNvPicPr>
          <p:nvPr/>
        </p:nvPicPr>
        <p:blipFill>
          <a:blip r:embed="rId7"/>
          <a:stretch>
            <a:fillRect/>
          </a:stretch>
        </p:blipFill>
        <p:spPr>
          <a:xfrm>
            <a:off x="23978" y="4502512"/>
            <a:ext cx="3638464" cy="2271106"/>
          </a:xfrm>
          <a:prstGeom prst="rect">
            <a:avLst/>
          </a:prstGeom>
        </p:spPr>
      </p:pic>
      <p:pic>
        <p:nvPicPr>
          <p:cNvPr id="5" name="Picture 4"/>
          <p:cNvPicPr>
            <a:picLocks noChangeAspect="1"/>
          </p:cNvPicPr>
          <p:nvPr/>
        </p:nvPicPr>
        <p:blipFill>
          <a:blip r:embed="rId8"/>
          <a:stretch>
            <a:fillRect/>
          </a:stretch>
        </p:blipFill>
        <p:spPr>
          <a:xfrm>
            <a:off x="0" y="0"/>
            <a:ext cx="2424546" cy="1147255"/>
          </a:xfrm>
          <a:prstGeom prst="rect">
            <a:avLst/>
          </a:prstGeom>
        </p:spPr>
      </p:pic>
    </p:spTree>
    <p:extLst>
      <p:ext uri="{BB962C8B-B14F-4D97-AF65-F5344CB8AC3E}">
        <p14:creationId xmlns:p14="http://schemas.microsoft.com/office/powerpoint/2010/main" val="5633568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3" fill="hold" grpId="0" nodeType="clickEffect">
                                  <p:stCondLst>
                                    <p:cond delay="0"/>
                                  </p:stCondLst>
                                  <p:iterate type="lt">
                                    <p:tmPct val="100000"/>
                                  </p:iterate>
                                  <p:childTnLst>
                                    <p:set>
                                      <p:cBhvr>
                                        <p:cTn id="6" dur="1" fill="hold">
                                          <p:stCondLst>
                                            <p:cond delay="0"/>
                                          </p:stCondLst>
                                        </p:cTn>
                                        <p:tgtEl>
                                          <p:spTgt spid="7170">
                                            <p:txEl>
                                              <p:pRg st="0" end="0"/>
                                            </p:txEl>
                                          </p:spTgt>
                                        </p:tgtEl>
                                        <p:attrNameLst>
                                          <p:attrName>style.visibility</p:attrName>
                                        </p:attrNameLst>
                                      </p:cBhvr>
                                      <p:to>
                                        <p:strVal val="visible"/>
                                      </p:to>
                                    </p:set>
                                    <p:anim calcmode="lin" valueType="num">
                                      <p:cBhvr additive="base">
                                        <p:cTn id="7" dur="75" fill="hold"/>
                                        <p:tgtEl>
                                          <p:spTgt spid="7170">
                                            <p:txEl>
                                              <p:pRg st="0" end="0"/>
                                            </p:txEl>
                                          </p:spTgt>
                                        </p:tgtEl>
                                        <p:attrNameLst>
                                          <p:attrName>ppt_x</p:attrName>
                                        </p:attrNameLst>
                                      </p:cBhvr>
                                      <p:tavLst>
                                        <p:tav tm="0">
                                          <p:val>
                                            <p:strVal val="1+#ppt_w/2"/>
                                          </p:val>
                                        </p:tav>
                                        <p:tav tm="100000">
                                          <p:val>
                                            <p:strVal val="#ppt_x"/>
                                          </p:val>
                                        </p:tav>
                                      </p:tavLst>
                                    </p:anim>
                                    <p:anim calcmode="lin" valueType="num">
                                      <p:cBhvr additive="base">
                                        <p:cTn id="8" dur="75" fill="hold"/>
                                        <p:tgtEl>
                                          <p:spTgt spid="7170">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laser.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7180">
                                            <p:txEl>
                                              <p:pRg st="0" end="0"/>
                                            </p:txEl>
                                          </p:spTgt>
                                        </p:tgtEl>
                                        <p:attrNameLst>
                                          <p:attrName>style.visibility</p:attrName>
                                        </p:attrNameLst>
                                      </p:cBhvr>
                                      <p:to>
                                        <p:strVal val="visible"/>
                                      </p:to>
                                    </p:set>
                                    <p:anim calcmode="lin" valueType="num">
                                      <p:cBhvr additive="base">
                                        <p:cTn id="13" dur="300" fill="hold"/>
                                        <p:tgtEl>
                                          <p:spTgt spid="7180">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718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81"/>
                                        </p:tgtEl>
                                        <p:attrNameLst>
                                          <p:attrName>style.visibility</p:attrName>
                                        </p:attrNameLst>
                                      </p:cBhvr>
                                      <p:to>
                                        <p:strVal val="visible"/>
                                      </p:to>
                                    </p:set>
                                    <p:anim calcmode="lin" valueType="num">
                                      <p:cBhvr additive="base">
                                        <p:cTn id="19" dur="500" fill="hold"/>
                                        <p:tgtEl>
                                          <p:spTgt spid="7181"/>
                                        </p:tgtEl>
                                        <p:attrNameLst>
                                          <p:attrName>ppt_x</p:attrName>
                                        </p:attrNameLst>
                                      </p:cBhvr>
                                      <p:tavLst>
                                        <p:tav tm="0">
                                          <p:val>
                                            <p:strVal val="0-#ppt_w/2"/>
                                          </p:val>
                                        </p:tav>
                                        <p:tav tm="100000">
                                          <p:val>
                                            <p:strVal val="#ppt_x"/>
                                          </p:val>
                                        </p:tav>
                                      </p:tavLst>
                                    </p:anim>
                                    <p:anim calcmode="lin" valueType="num">
                                      <p:cBhvr additive="base">
                                        <p:cTn id="20" dur="500" fill="hold"/>
                                        <p:tgtEl>
                                          <p:spTgt spid="718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7178"/>
                                        </p:tgtEl>
                                        <p:attrNameLst>
                                          <p:attrName>style.visibility</p:attrName>
                                        </p:attrNameLst>
                                      </p:cBhvr>
                                      <p:to>
                                        <p:strVal val="visible"/>
                                      </p:to>
                                    </p:set>
                                    <p:anim calcmode="lin" valueType="num">
                                      <p:cBhvr additive="base">
                                        <p:cTn id="25" dur="500" fill="hold"/>
                                        <p:tgtEl>
                                          <p:spTgt spid="7178"/>
                                        </p:tgtEl>
                                        <p:attrNameLst>
                                          <p:attrName>ppt_x</p:attrName>
                                        </p:attrNameLst>
                                      </p:cBhvr>
                                      <p:tavLst>
                                        <p:tav tm="0">
                                          <p:val>
                                            <p:strVal val="0-#ppt_w/2"/>
                                          </p:val>
                                        </p:tav>
                                        <p:tav tm="100000">
                                          <p:val>
                                            <p:strVal val="#ppt_x"/>
                                          </p:val>
                                        </p:tav>
                                      </p:tavLst>
                                    </p:anim>
                                    <p:anim calcmode="lin" valueType="num">
                                      <p:cBhvr additive="base">
                                        <p:cTn id="26" dur="500" fill="hold"/>
                                        <p:tgtEl>
                                          <p:spTgt spid="717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build="p" autoUpdateAnimBg="0"/>
      <p:bldP spid="7180" grpId="0" build="p" autoUpdateAnimBg="0"/>
      <p:bldP spid="7181"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5"/>
          <p:cNvSpPr>
            <a:spLocks noGrp="1"/>
          </p:cNvSpPr>
          <p:nvPr>
            <p:ph type="ftr" sz="quarter" idx="11"/>
          </p:nvPr>
        </p:nvSpPr>
        <p:spPr>
          <a:xfrm>
            <a:off x="2819400" y="6216525"/>
            <a:ext cx="4572000" cy="457200"/>
          </a:xfrm>
        </p:spPr>
        <p:txBody>
          <a:bodyPr/>
          <a:lstStyle/>
          <a:p>
            <a:r>
              <a:rPr lang="en-GB" altLang="en-US"/>
              <a:t>Introduction</a:t>
            </a:r>
          </a:p>
        </p:txBody>
      </p:sp>
      <p:sp>
        <p:nvSpPr>
          <p:cNvPr id="8" name="Slide Number Placeholder 6"/>
          <p:cNvSpPr>
            <a:spLocks noGrp="1"/>
          </p:cNvSpPr>
          <p:nvPr>
            <p:ph type="sldNum" sz="quarter" idx="12"/>
          </p:nvPr>
        </p:nvSpPr>
        <p:spPr/>
        <p:txBody>
          <a:bodyPr/>
          <a:lstStyle/>
          <a:p>
            <a:fld id="{ED028737-72A9-434B-B9BA-7BDCF8879AF9}" type="slidenum">
              <a:rPr lang="en-GB" altLang="en-US"/>
              <a:pPr/>
              <a:t>18</a:t>
            </a:fld>
            <a:endParaRPr lang="en-GB" altLang="en-US"/>
          </a:p>
        </p:txBody>
      </p:sp>
      <p:sp>
        <p:nvSpPr>
          <p:cNvPr id="3074" name="Rectangle 2"/>
          <p:cNvSpPr>
            <a:spLocks noGrp="1" noChangeArrowheads="1"/>
          </p:cNvSpPr>
          <p:nvPr>
            <p:ph type="title"/>
          </p:nvPr>
        </p:nvSpPr>
        <p:spPr>
          <a:xfrm>
            <a:off x="2819400" y="228600"/>
            <a:ext cx="7543800" cy="1143000"/>
          </a:xfrm>
        </p:spPr>
        <p:txBody>
          <a:bodyPr/>
          <a:lstStyle/>
          <a:p>
            <a:r>
              <a:rPr lang="en-GB" altLang="en-US"/>
              <a:t>Environmental Problems</a:t>
            </a:r>
          </a:p>
        </p:txBody>
      </p:sp>
      <p:sp>
        <p:nvSpPr>
          <p:cNvPr id="3080" name="Text Box 8"/>
          <p:cNvSpPr txBox="1">
            <a:spLocks noChangeArrowheads="1"/>
          </p:cNvSpPr>
          <p:nvPr/>
        </p:nvSpPr>
        <p:spPr bwMode="auto">
          <a:xfrm>
            <a:off x="493712" y="1634094"/>
            <a:ext cx="2362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dirty="0"/>
              <a:t> Tourism</a:t>
            </a:r>
          </a:p>
        </p:txBody>
      </p:sp>
      <p:sp>
        <p:nvSpPr>
          <p:cNvPr id="3081" name="WordArt 9" descr="Paper bag"/>
          <p:cNvSpPr>
            <a:spLocks noChangeArrowheads="1" noChangeShapeType="1" noTextEdit="1"/>
          </p:cNvSpPr>
          <p:nvPr/>
        </p:nvSpPr>
        <p:spPr bwMode="auto">
          <a:xfrm>
            <a:off x="148469" y="2422187"/>
            <a:ext cx="2707443" cy="1445558"/>
          </a:xfrm>
          <a:prstGeom prst="rect">
            <a:avLst/>
          </a:prstGeom>
          <a:extLst>
            <a:ext uri="{AF507438-7753-43E0-B8FC-AC1667EBCBE1}">
              <a14:hiddenEffects xmlns:a14="http://schemas.microsoft.com/office/drawing/2010/main">
                <a:effectLst/>
              </a14:hiddenEffects>
            </a:ext>
          </a:extLst>
        </p:spPr>
        <p:txBody>
          <a:bodyPr wrap="none" fromWordArt="1">
            <a:prstTxWarp prst="textCascadeUp">
              <a:avLst>
                <a:gd name="adj" fmla="val 44444"/>
              </a:avLst>
            </a:prstTxWarp>
            <a:scene3d>
              <a:camera prst="legacyPerspectiveTopLeft">
                <a:rot lat="0" lon="20519999" rev="0"/>
              </a:camera>
              <a:lightRig rig="legacyHarsh3" dir="r"/>
            </a:scene3d>
            <a:sp3d extrusionH="430200" prstMaterial="legacyMatte">
              <a:extrusionClr>
                <a:srgbClr val="006600"/>
              </a:extrusionClr>
              <a:contourClr>
                <a:srgbClr val="006600"/>
              </a:contourClr>
            </a:sp3d>
          </a:bodyPr>
          <a:lstStyle/>
          <a:p>
            <a:pPr algn="ctr"/>
            <a:r>
              <a:rPr lang="en-GB" sz="3600" kern="10" dirty="0">
                <a:ln w="9525" cap="sq">
                  <a:round/>
                  <a:headEnd type="none" w="sm" len="sm"/>
                  <a:tailEnd type="none" w="sm" len="sm"/>
                </a:ln>
                <a:solidFill>
                  <a:schemeClr val="accent1"/>
                </a:solidFill>
                <a:latin typeface="Arial Black" panose="020B0A04020102020204" pitchFamily="34" charset="0"/>
              </a:rPr>
              <a:t>Coastal</a:t>
            </a:r>
            <a:r>
              <a:rPr lang="en-GB" sz="3600" kern="10" dirty="0">
                <a:ln w="9525" cap="sq">
                  <a:round/>
                  <a:headEnd type="none" w="sm" len="sm"/>
                  <a:tailEnd type="none" w="sm" len="sm"/>
                </a:ln>
                <a:blipFill dpi="0" rotWithShape="0">
                  <a:blip r:embed="rId3"/>
                  <a:srcRect/>
                  <a:tile tx="0" ty="0" sx="100000" sy="100000" flip="none" algn="tl"/>
                </a:blipFill>
                <a:latin typeface="Arial Black" panose="020B0A04020102020204" pitchFamily="34" charset="0"/>
              </a:rPr>
              <a:t> </a:t>
            </a:r>
            <a:r>
              <a:rPr lang="en-GB" sz="3600" kern="10" dirty="0">
                <a:ln w="9525" cap="sq">
                  <a:round/>
                  <a:headEnd type="none" w="sm" len="sm"/>
                  <a:tailEnd type="none" w="sm" len="sm"/>
                </a:ln>
                <a:solidFill>
                  <a:schemeClr val="accent1"/>
                </a:solidFill>
                <a:latin typeface="Arial Black" panose="020B0A04020102020204" pitchFamily="34" charset="0"/>
              </a:rPr>
              <a:t>Erosion</a:t>
            </a:r>
          </a:p>
        </p:txBody>
      </p:sp>
      <p:pic>
        <p:nvPicPr>
          <p:cNvPr id="2" name="Picture 1"/>
          <p:cNvPicPr>
            <a:picLocks noChangeAspect="1"/>
          </p:cNvPicPr>
          <p:nvPr/>
        </p:nvPicPr>
        <p:blipFill>
          <a:blip r:embed="rId4"/>
          <a:stretch>
            <a:fillRect/>
          </a:stretch>
        </p:blipFill>
        <p:spPr>
          <a:xfrm>
            <a:off x="3331480" y="2529191"/>
            <a:ext cx="5390643" cy="4042982"/>
          </a:xfrm>
          <a:prstGeom prst="rect">
            <a:avLst/>
          </a:prstGeom>
        </p:spPr>
      </p:pic>
      <p:pic>
        <p:nvPicPr>
          <p:cNvPr id="3" name="Picture 2"/>
          <p:cNvPicPr>
            <a:picLocks noChangeAspect="1"/>
          </p:cNvPicPr>
          <p:nvPr/>
        </p:nvPicPr>
        <p:blipFill>
          <a:blip r:embed="rId5"/>
          <a:stretch>
            <a:fillRect/>
          </a:stretch>
        </p:blipFill>
        <p:spPr>
          <a:xfrm>
            <a:off x="148469" y="4809055"/>
            <a:ext cx="3033321" cy="1763118"/>
          </a:xfrm>
          <a:prstGeom prst="rect">
            <a:avLst/>
          </a:prstGeom>
        </p:spPr>
      </p:pic>
      <p:pic>
        <p:nvPicPr>
          <p:cNvPr id="5" name="Online Image Placeholder 4"/>
          <p:cNvPicPr>
            <a:picLocks noGrp="1" noChangeAspect="1"/>
          </p:cNvPicPr>
          <p:nvPr>
            <p:ph type="clipArt" sz="half" idx="2"/>
          </p:nvPr>
        </p:nvPicPr>
        <p:blipFill>
          <a:blip r:embed="rId6"/>
          <a:stretch>
            <a:fillRect/>
          </a:stretch>
        </p:blipFill>
        <p:spPr>
          <a:xfrm>
            <a:off x="8423924" y="1555565"/>
            <a:ext cx="3615135" cy="2312180"/>
          </a:xfrm>
          <a:prstGeom prst="rect">
            <a:avLst/>
          </a:prstGeom>
        </p:spPr>
      </p:pic>
    </p:spTree>
    <p:extLst>
      <p:ext uri="{BB962C8B-B14F-4D97-AF65-F5344CB8AC3E}">
        <p14:creationId xmlns:p14="http://schemas.microsoft.com/office/powerpoint/2010/main" val="11312500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iterate type="wd">
                                    <p:tmPct val="100000"/>
                                  </p:iterate>
                                  <p:childTnLst>
                                    <p:set>
                                      <p:cBhvr>
                                        <p:cTn id="6" dur="1" fill="hold">
                                          <p:stCondLst>
                                            <p:cond delay="0"/>
                                          </p:stCondLst>
                                        </p:cTn>
                                        <p:tgtEl>
                                          <p:spTgt spid="3074">
                                            <p:txEl>
                                              <p:pRg st="0" end="0"/>
                                            </p:txEl>
                                          </p:spTgt>
                                        </p:tgtEl>
                                        <p:attrNameLst>
                                          <p:attrName>style.visibility</p:attrName>
                                        </p:attrNameLst>
                                      </p:cBhvr>
                                      <p:to>
                                        <p:strVal val="visible"/>
                                      </p:to>
                                    </p:set>
                                    <p:anim calcmode="lin" valueType="num">
                                      <p:cBhvr additive="base">
                                        <p:cTn id="7" dur="300" fill="hold"/>
                                        <p:tgtEl>
                                          <p:spTgt spid="3074">
                                            <p:txEl>
                                              <p:pRg st="0" end="0"/>
                                            </p:txEl>
                                          </p:spTgt>
                                        </p:tgtEl>
                                        <p:attrNameLst>
                                          <p:attrName>ppt_x</p:attrName>
                                        </p:attrNameLst>
                                      </p:cBhvr>
                                      <p:tavLst>
                                        <p:tav tm="0">
                                          <p:val>
                                            <p:strVal val="#ppt_x"/>
                                          </p:val>
                                        </p:tav>
                                        <p:tav tm="100000">
                                          <p:val>
                                            <p:strVal val="#ppt_x"/>
                                          </p:val>
                                        </p:tav>
                                      </p:tavLst>
                                    </p:anim>
                                    <p:anim calcmode="lin" valueType="num">
                                      <p:cBhvr additive="base">
                                        <p:cTn id="8" dur="300" fill="hold"/>
                                        <p:tgtEl>
                                          <p:spTgt spid="307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3080">
                                            <p:txEl>
                                              <p:pRg st="0" end="0"/>
                                            </p:txEl>
                                          </p:spTgt>
                                        </p:tgtEl>
                                        <p:attrNameLst>
                                          <p:attrName>style.visibility</p:attrName>
                                        </p:attrNameLst>
                                      </p:cBhvr>
                                      <p:to>
                                        <p:strVal val="visible"/>
                                      </p:to>
                                    </p:set>
                                    <p:anim calcmode="lin" valueType="num">
                                      <p:cBhvr additive="base">
                                        <p:cTn id="13" dur="300" fill="hold"/>
                                        <p:tgtEl>
                                          <p:spTgt spid="3080">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3080">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81"/>
                                        </p:tgtEl>
                                        <p:attrNameLst>
                                          <p:attrName>style.visibility</p:attrName>
                                        </p:attrNameLst>
                                      </p:cBhvr>
                                      <p:to>
                                        <p:strVal val="visible"/>
                                      </p:to>
                                    </p:set>
                                    <p:anim calcmode="lin" valueType="num">
                                      <p:cBhvr additive="base">
                                        <p:cTn id="19" dur="500" fill="hold"/>
                                        <p:tgtEl>
                                          <p:spTgt spid="3081"/>
                                        </p:tgtEl>
                                        <p:attrNameLst>
                                          <p:attrName>ppt_x</p:attrName>
                                        </p:attrNameLst>
                                      </p:cBhvr>
                                      <p:tavLst>
                                        <p:tav tm="0">
                                          <p:val>
                                            <p:strVal val="0-#ppt_w/2"/>
                                          </p:val>
                                        </p:tav>
                                        <p:tav tm="100000">
                                          <p:val>
                                            <p:strVal val="#ppt_x"/>
                                          </p:val>
                                        </p:tav>
                                      </p:tavLst>
                                    </p:anim>
                                    <p:anim calcmode="lin" valueType="num">
                                      <p:cBhvr additive="base">
                                        <p:cTn id="20" dur="500" fill="hold"/>
                                        <p:tgtEl>
                                          <p:spTgt spid="308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build="p" autoUpdateAnimBg="0" advAuto="0"/>
      <p:bldP spid="3080" grpId="0" build="p" autoUpdateAnimBg="0"/>
      <p:bldP spid="3081"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9683284A-FFB1-4D2C-8F83-C584400AD3C0}" type="slidenum">
              <a:rPr lang="en-GB" altLang="en-US"/>
              <a:pPr/>
              <a:t>19</a:t>
            </a:fld>
            <a:endParaRPr lang="en-GB" altLang="en-US"/>
          </a:p>
        </p:txBody>
      </p:sp>
      <p:sp>
        <p:nvSpPr>
          <p:cNvPr id="29698" name="Rectangle 1026"/>
          <p:cNvSpPr>
            <a:spLocks noGrp="1" noChangeArrowheads="1"/>
          </p:cNvSpPr>
          <p:nvPr>
            <p:ph type="title"/>
          </p:nvPr>
        </p:nvSpPr>
        <p:spPr/>
        <p:txBody>
          <a:bodyPr/>
          <a:lstStyle/>
          <a:p>
            <a:r>
              <a:rPr lang="en-GB" altLang="en-US"/>
              <a:t>Discussion</a:t>
            </a:r>
          </a:p>
        </p:txBody>
      </p:sp>
      <p:sp>
        <p:nvSpPr>
          <p:cNvPr id="29699" name="Rectangle 1027"/>
          <p:cNvSpPr>
            <a:spLocks noGrp="1" noChangeArrowheads="1"/>
          </p:cNvSpPr>
          <p:nvPr>
            <p:ph type="body" idx="1"/>
          </p:nvPr>
        </p:nvSpPr>
        <p:spPr/>
        <p:txBody>
          <a:bodyPr/>
          <a:lstStyle/>
          <a:p>
            <a:pPr>
              <a:lnSpc>
                <a:spcPct val="90000"/>
              </a:lnSpc>
            </a:pPr>
            <a:r>
              <a:rPr lang="en-GB" altLang="en-US" dirty="0">
                <a:solidFill>
                  <a:srgbClr val="FFFF00"/>
                </a:solidFill>
              </a:rPr>
              <a:t>What does the table tell us about environmental problems?</a:t>
            </a:r>
          </a:p>
          <a:p>
            <a:pPr>
              <a:lnSpc>
                <a:spcPct val="90000"/>
              </a:lnSpc>
            </a:pPr>
            <a:endParaRPr lang="en-GB" altLang="en-US" dirty="0">
              <a:solidFill>
                <a:srgbClr val="FFFF00"/>
              </a:solidFill>
            </a:endParaRPr>
          </a:p>
          <a:p>
            <a:pPr>
              <a:lnSpc>
                <a:spcPct val="90000"/>
              </a:lnSpc>
            </a:pPr>
            <a:r>
              <a:rPr lang="en-GB" altLang="en-US" dirty="0">
                <a:solidFill>
                  <a:srgbClr val="FFFF00"/>
                </a:solidFill>
              </a:rPr>
              <a:t>What does the table tell us about environmental decisions?</a:t>
            </a:r>
          </a:p>
          <a:p>
            <a:pPr>
              <a:lnSpc>
                <a:spcPct val="90000"/>
              </a:lnSpc>
              <a:buFont typeface="Wingdings" panose="05000000000000000000" pitchFamily="2" charset="2"/>
              <a:buNone/>
            </a:pPr>
            <a:endParaRPr lang="en-GB" altLang="en-US" dirty="0">
              <a:solidFill>
                <a:srgbClr val="FFFF00"/>
              </a:solidFill>
            </a:endParaRPr>
          </a:p>
          <a:p>
            <a:pPr>
              <a:lnSpc>
                <a:spcPct val="90000"/>
              </a:lnSpc>
            </a:pPr>
            <a:r>
              <a:rPr lang="en-GB" altLang="en-US" dirty="0">
                <a:solidFill>
                  <a:srgbClr val="FFFF00"/>
                </a:solidFill>
              </a:rPr>
              <a:t>What does the table tell us about how we need to deal with conservation issues?</a:t>
            </a:r>
          </a:p>
        </p:txBody>
      </p:sp>
    </p:spTree>
    <p:extLst>
      <p:ext uri="{BB962C8B-B14F-4D97-AF65-F5344CB8AC3E}">
        <p14:creationId xmlns:p14="http://schemas.microsoft.com/office/powerpoint/2010/main" val="20494469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anim calcmode="lin" valueType="num">
                                      <p:cBhvr additive="base">
                                        <p:cTn id="7" dur="500" fill="hold"/>
                                        <p:tgtEl>
                                          <p:spTgt spid="29698">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969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29699">
                                            <p:txEl>
                                              <p:pRg st="0" end="0"/>
                                            </p:txEl>
                                          </p:spTgt>
                                        </p:tgtEl>
                                        <p:attrNameLst>
                                          <p:attrName>style.visibility</p:attrName>
                                        </p:attrNameLst>
                                      </p:cBhvr>
                                      <p:to>
                                        <p:strVal val="visible"/>
                                      </p:to>
                                    </p:set>
                                    <p:animEffect transition="in" filter="wheel(1)">
                                      <p:cBhvr>
                                        <p:cTn id="13" dur="2000"/>
                                        <p:tgtEl>
                                          <p:spTgt spid="29699">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grpId="0" nodeType="clickEffect">
                                  <p:stCondLst>
                                    <p:cond delay="0"/>
                                  </p:stCondLst>
                                  <p:childTnLst>
                                    <p:set>
                                      <p:cBhvr>
                                        <p:cTn id="17" dur="1" fill="hold">
                                          <p:stCondLst>
                                            <p:cond delay="0"/>
                                          </p:stCondLst>
                                        </p:cTn>
                                        <p:tgtEl>
                                          <p:spTgt spid="29699">
                                            <p:txEl>
                                              <p:pRg st="2" end="2"/>
                                            </p:txEl>
                                          </p:spTgt>
                                        </p:tgtEl>
                                        <p:attrNameLst>
                                          <p:attrName>style.visibility</p:attrName>
                                        </p:attrNameLst>
                                      </p:cBhvr>
                                      <p:to>
                                        <p:strVal val="visible"/>
                                      </p:to>
                                    </p:set>
                                    <p:animEffect transition="in" filter="wheel(1)">
                                      <p:cBhvr>
                                        <p:cTn id="18" dur="2000"/>
                                        <p:tgtEl>
                                          <p:spTgt spid="2969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animEffect transition="in" filter="wheel(1)">
                                      <p:cBhvr>
                                        <p:cTn id="23" dur="2000"/>
                                        <p:tgtEl>
                                          <p:spTgt spid="296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p:bldP spid="2969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59323"/>
          </a:xfrm>
        </p:spPr>
        <p:txBody>
          <a:bodyPr>
            <a:normAutofit fontScale="90000"/>
          </a:bodyPr>
          <a:lstStyle/>
          <a:p>
            <a:pPr algn="ctr"/>
            <a:r>
              <a:rPr lang="en-GB" dirty="0"/>
              <a:t>Diachronic assessment of problems</a:t>
            </a:r>
          </a:p>
        </p:txBody>
      </p:sp>
      <p:sp>
        <p:nvSpPr>
          <p:cNvPr id="5" name="Rectangle 4"/>
          <p:cNvSpPr/>
          <p:nvPr/>
        </p:nvSpPr>
        <p:spPr>
          <a:xfrm>
            <a:off x="542611" y="2351314"/>
            <a:ext cx="4531807" cy="369779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r>
              <a:rPr lang="en-GB" dirty="0"/>
              <a:t>Assimilative</a:t>
            </a:r>
          </a:p>
          <a:p>
            <a:pPr algn="ctr"/>
            <a:r>
              <a:rPr lang="en-GB" dirty="0"/>
              <a:t>Capacity of the biosphere </a:t>
            </a:r>
          </a:p>
        </p:txBody>
      </p:sp>
      <p:sp>
        <p:nvSpPr>
          <p:cNvPr id="6" name="Oval 5"/>
          <p:cNvSpPr/>
          <p:nvPr/>
        </p:nvSpPr>
        <p:spPr>
          <a:xfrm>
            <a:off x="2115178" y="3642527"/>
            <a:ext cx="1386672" cy="1115367"/>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a:t>Impact</a:t>
            </a:r>
          </a:p>
        </p:txBody>
      </p:sp>
      <p:sp>
        <p:nvSpPr>
          <p:cNvPr id="7" name="Rectangle 6"/>
          <p:cNvSpPr/>
          <p:nvPr/>
        </p:nvSpPr>
        <p:spPr>
          <a:xfrm>
            <a:off x="6382378" y="2351313"/>
            <a:ext cx="4531807" cy="369779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endParaRPr lang="en-GB" dirty="0"/>
          </a:p>
          <a:p>
            <a:endParaRPr lang="en-GB" dirty="0"/>
          </a:p>
          <a:p>
            <a:endParaRPr lang="en-GB" dirty="0"/>
          </a:p>
        </p:txBody>
      </p:sp>
      <p:sp>
        <p:nvSpPr>
          <p:cNvPr id="8" name="Oval 7"/>
          <p:cNvSpPr/>
          <p:nvPr/>
        </p:nvSpPr>
        <p:spPr>
          <a:xfrm>
            <a:off x="6491235" y="2351313"/>
            <a:ext cx="4320791" cy="3697794"/>
          </a:xfrm>
          <a:prstGeom prst="ellips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b="1" dirty="0"/>
              <a:t>Impact</a:t>
            </a:r>
          </a:p>
          <a:p>
            <a:pPr algn="ctr"/>
            <a:r>
              <a:rPr lang="en-GB" dirty="0"/>
              <a:t>(magnitude, severity)</a:t>
            </a:r>
          </a:p>
          <a:p>
            <a:pPr algn="ctr"/>
            <a:r>
              <a:rPr lang="en-GB" dirty="0"/>
              <a:t>Of human activities and technologies</a:t>
            </a:r>
          </a:p>
        </p:txBody>
      </p:sp>
      <p:sp>
        <p:nvSpPr>
          <p:cNvPr id="9" name="TextBox 8"/>
          <p:cNvSpPr txBox="1"/>
          <p:nvPr/>
        </p:nvSpPr>
        <p:spPr>
          <a:xfrm>
            <a:off x="542611" y="1909186"/>
            <a:ext cx="10359851" cy="369332"/>
          </a:xfrm>
          <a:prstGeom prst="rect">
            <a:avLst/>
          </a:prstGeom>
          <a:noFill/>
        </p:spPr>
        <p:txBody>
          <a:bodyPr wrap="square" rtlCol="0">
            <a:spAutoFit/>
          </a:bodyPr>
          <a:lstStyle/>
          <a:p>
            <a:r>
              <a:rPr lang="en-GB" dirty="0"/>
              <a:t>				PAST 											PRESENT</a:t>
            </a:r>
          </a:p>
        </p:txBody>
      </p:sp>
      <p:sp>
        <p:nvSpPr>
          <p:cNvPr id="10" name="TextBox 9"/>
          <p:cNvSpPr txBox="1"/>
          <p:nvPr/>
        </p:nvSpPr>
        <p:spPr>
          <a:xfrm>
            <a:off x="542610" y="6280109"/>
            <a:ext cx="10359851" cy="369332"/>
          </a:xfrm>
          <a:prstGeom prst="rect">
            <a:avLst/>
          </a:prstGeom>
          <a:noFill/>
        </p:spPr>
        <p:txBody>
          <a:bodyPr wrap="square" rtlCol="0">
            <a:spAutoFit/>
          </a:bodyPr>
          <a:lstStyle/>
          <a:p>
            <a:r>
              <a:rPr lang="en-GB" dirty="0"/>
              <a:t>										FUTURE? Glasgow COP  26? Egypt COP 27?</a:t>
            </a:r>
          </a:p>
        </p:txBody>
      </p:sp>
      <p:sp>
        <p:nvSpPr>
          <p:cNvPr id="12" name="TextBox 11"/>
          <p:cNvSpPr txBox="1"/>
          <p:nvPr/>
        </p:nvSpPr>
        <p:spPr>
          <a:xfrm>
            <a:off x="554334" y="1385389"/>
            <a:ext cx="10359851" cy="369332"/>
          </a:xfrm>
          <a:prstGeom prst="rect">
            <a:avLst/>
          </a:prstGeom>
          <a:noFill/>
        </p:spPr>
        <p:txBody>
          <a:bodyPr wrap="square" rtlCol="0">
            <a:spAutoFit/>
          </a:bodyPr>
          <a:lstStyle/>
          <a:p>
            <a:pPr algn="ctr"/>
            <a:r>
              <a:rPr lang="en-GB" dirty="0">
                <a:solidFill>
                  <a:srgbClr val="FFFF00"/>
                </a:solidFill>
              </a:rPr>
              <a:t>Margin for error in environmental problems and associated decisions</a:t>
            </a:r>
          </a:p>
        </p:txBody>
      </p:sp>
    </p:spTree>
    <p:extLst>
      <p:ext uri="{BB962C8B-B14F-4D97-AF65-F5344CB8AC3E}">
        <p14:creationId xmlns:p14="http://schemas.microsoft.com/office/powerpoint/2010/main" val="3396054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Slide Number Placeholder 4"/>
          <p:cNvSpPr>
            <a:spLocks noGrp="1"/>
          </p:cNvSpPr>
          <p:nvPr>
            <p:ph type="sldNum" sz="quarter" idx="12"/>
          </p:nvPr>
        </p:nvSpPr>
        <p:spPr/>
        <p:txBody>
          <a:bodyPr/>
          <a:lstStyle/>
          <a:p>
            <a:fld id="{B62B482B-10A0-4B00-A2EA-BB98BAE6FC08}" type="slidenum">
              <a:rPr lang="en-GB" altLang="en-US"/>
              <a:pPr/>
              <a:t>21</a:t>
            </a:fld>
            <a:endParaRPr lang="en-GB" altLang="en-US"/>
          </a:p>
        </p:txBody>
      </p:sp>
      <p:sp>
        <p:nvSpPr>
          <p:cNvPr id="19458" name="Rectangle 1026"/>
          <p:cNvSpPr>
            <a:spLocks noGrp="1" noChangeArrowheads="1"/>
          </p:cNvSpPr>
          <p:nvPr>
            <p:ph type="title"/>
          </p:nvPr>
        </p:nvSpPr>
        <p:spPr/>
        <p:txBody>
          <a:bodyPr/>
          <a:lstStyle/>
          <a:p>
            <a:r>
              <a:rPr lang="en-GB" altLang="en-US"/>
              <a:t>Local Response</a:t>
            </a:r>
          </a:p>
        </p:txBody>
      </p:sp>
      <p:pic>
        <p:nvPicPr>
          <p:cNvPr id="19459" name="Picture 1027" descr="http://www.animalark.co.uk/helping/im/logos/wwt.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1524000"/>
            <a:ext cx="1881188" cy="2057400"/>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1028" descr="http://www.tandance1.btinternet.co.uk/cit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2755" y="1820694"/>
            <a:ext cx="1733550" cy="2362200"/>
          </a:xfrm>
          <a:prstGeom prst="rect">
            <a:avLst/>
          </a:prstGeom>
          <a:noFill/>
          <a:extLst>
            <a:ext uri="{909E8E84-426E-40DD-AFC4-6F175D3DCCD1}">
              <a14:hiddenFill xmlns:a14="http://schemas.microsoft.com/office/drawing/2010/main">
                <a:solidFill>
                  <a:srgbClr val="FFFFFF"/>
                </a:solidFill>
              </a14:hiddenFill>
            </a:ext>
          </a:extLst>
        </p:spPr>
      </p:pic>
      <p:sp>
        <p:nvSpPr>
          <p:cNvPr id="19461" name="WordArt 1029"/>
          <p:cNvSpPr>
            <a:spLocks noChangeArrowheads="1" noChangeShapeType="1" noTextEdit="1"/>
          </p:cNvSpPr>
          <p:nvPr/>
        </p:nvSpPr>
        <p:spPr bwMode="auto">
          <a:xfrm>
            <a:off x="5152755" y="4736222"/>
            <a:ext cx="2057400" cy="1066800"/>
          </a:xfrm>
          <a:prstGeom prst="rect">
            <a:avLst/>
          </a:prstGeom>
        </p:spPr>
        <p:txBody>
          <a:bodyPr wrap="none" fromWordArt="1">
            <a:prstTxWarp prst="textPlain">
              <a:avLst>
                <a:gd name="adj" fmla="val 50000"/>
              </a:avLst>
            </a:prstTxWarp>
          </a:bodyPr>
          <a:lstStyle/>
          <a:p>
            <a:pPr algn="ctr"/>
            <a:r>
              <a:rPr lang="en-GB" sz="3600" kern="10" dirty="0">
                <a:ln w="12700" cap="sq">
                  <a:solidFill>
                    <a:srgbClr val="3333CC"/>
                  </a:solidFill>
                  <a:round/>
                  <a:headEnd type="none" w="sm" len="sm"/>
                  <a:tailEnd type="none" w="sm" len="sm"/>
                </a:ln>
                <a:solidFill>
                  <a:srgbClr val="B2B2B2">
                    <a:alpha val="50000"/>
                  </a:srgbClr>
                </a:solidFill>
                <a:effectLst>
                  <a:outerShdw dist="45791" dir="2021404" algn="ctr" rotWithShape="0">
                    <a:srgbClr val="9999FF"/>
                  </a:outerShdw>
                </a:effectLst>
                <a:latin typeface="Arial Black" panose="020B0A04020102020204" pitchFamily="34" charset="0"/>
              </a:rPr>
              <a:t>RSPB</a:t>
            </a:r>
          </a:p>
        </p:txBody>
      </p:sp>
      <p:sp>
        <p:nvSpPr>
          <p:cNvPr id="19462" name="WordArt 1030"/>
          <p:cNvSpPr>
            <a:spLocks noChangeArrowheads="1" noChangeShapeType="1" noTextEdit="1"/>
          </p:cNvSpPr>
          <p:nvPr/>
        </p:nvSpPr>
        <p:spPr bwMode="auto">
          <a:xfrm rot="2923938">
            <a:off x="7372351" y="4810126"/>
            <a:ext cx="3667125" cy="428625"/>
          </a:xfrm>
          <a:prstGeom prst="rect">
            <a:avLst/>
          </a:prstGeom>
        </p:spPr>
        <p:txBody>
          <a:bodyPr wrap="none" fromWordArt="1">
            <a:prstTxWarp prst="textPlain">
              <a:avLst>
                <a:gd name="adj" fmla="val 55065"/>
              </a:avLst>
            </a:prstTxWarp>
          </a:bodyPr>
          <a:lstStyle/>
          <a:p>
            <a:pPr algn="ctr"/>
            <a:r>
              <a:rPr lang="en-GB" kern="10">
                <a:ln w="12700" cap="sq">
                  <a:solidFill>
                    <a:srgbClr val="EAEAEA"/>
                  </a:solidFill>
                  <a:round/>
                  <a:headEnd type="none" w="sm" len="sm"/>
                  <a:tailEnd type="none" w="sm" len="sm"/>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18676062" scaled="1"/>
                </a:gradFill>
                <a:effectLst>
                  <a:outerShdw dist="35921" dir="2700000" sy="50000" kx="2115830" algn="bl" rotWithShape="0">
                    <a:srgbClr val="C0C0C0"/>
                  </a:outerShdw>
                </a:effectLst>
                <a:latin typeface="Arial Black" panose="020B0A04020102020204" pitchFamily="34" charset="0"/>
              </a:rPr>
              <a:t>Environment Centre</a:t>
            </a:r>
          </a:p>
        </p:txBody>
      </p:sp>
      <p:pic>
        <p:nvPicPr>
          <p:cNvPr id="19463" name="Picture 1031" descr="http://www.swansea.gov.uk/environment/settl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0600" y="1820694"/>
            <a:ext cx="2971800" cy="4195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51871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9460"/>
                                        </p:tgtEl>
                                        <p:attrNameLst>
                                          <p:attrName>style.visibility</p:attrName>
                                        </p:attrNameLst>
                                      </p:cBhvr>
                                      <p:to>
                                        <p:strVal val="visible"/>
                                      </p:to>
                                    </p:set>
                                    <p:anim calcmode="lin" valueType="num">
                                      <p:cBhvr additive="base">
                                        <p:cTn id="13" dur="500" fill="hold"/>
                                        <p:tgtEl>
                                          <p:spTgt spid="19460"/>
                                        </p:tgtEl>
                                        <p:attrNameLst>
                                          <p:attrName>ppt_x</p:attrName>
                                        </p:attrNameLst>
                                      </p:cBhvr>
                                      <p:tavLst>
                                        <p:tav tm="0">
                                          <p:val>
                                            <p:strVal val="0-#ppt_w/2"/>
                                          </p:val>
                                        </p:tav>
                                        <p:tav tm="100000">
                                          <p:val>
                                            <p:strVal val="#ppt_x"/>
                                          </p:val>
                                        </p:tav>
                                      </p:tavLst>
                                    </p:anim>
                                    <p:anim calcmode="lin" valueType="num">
                                      <p:cBhvr additive="base">
                                        <p:cTn id="14" dur="500" fill="hold"/>
                                        <p:tgtEl>
                                          <p:spTgt spid="1946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9463"/>
                                        </p:tgtEl>
                                        <p:attrNameLst>
                                          <p:attrName>style.visibility</p:attrName>
                                        </p:attrNameLst>
                                      </p:cBhvr>
                                      <p:to>
                                        <p:strVal val="visible"/>
                                      </p:to>
                                    </p:set>
                                    <p:anim calcmode="lin" valueType="num">
                                      <p:cBhvr additive="base">
                                        <p:cTn id="19" dur="500" fill="hold"/>
                                        <p:tgtEl>
                                          <p:spTgt spid="19463"/>
                                        </p:tgtEl>
                                        <p:attrNameLst>
                                          <p:attrName>ppt_x</p:attrName>
                                        </p:attrNameLst>
                                      </p:cBhvr>
                                      <p:tavLst>
                                        <p:tav tm="0">
                                          <p:val>
                                            <p:strVal val="0-#ppt_w/2"/>
                                          </p:val>
                                        </p:tav>
                                        <p:tav tm="100000">
                                          <p:val>
                                            <p:strVal val="#ppt_x"/>
                                          </p:val>
                                        </p:tav>
                                      </p:tavLst>
                                    </p:anim>
                                    <p:anim calcmode="lin" valueType="num">
                                      <p:cBhvr additive="base">
                                        <p:cTn id="20" dur="500" fill="hold"/>
                                        <p:tgtEl>
                                          <p:spTgt spid="1946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9462"/>
                                        </p:tgtEl>
                                        <p:attrNameLst>
                                          <p:attrName>style.visibility</p:attrName>
                                        </p:attrNameLst>
                                      </p:cBhvr>
                                      <p:to>
                                        <p:strVal val="visible"/>
                                      </p:to>
                                    </p:set>
                                    <p:anim calcmode="lin" valueType="num">
                                      <p:cBhvr additive="base">
                                        <p:cTn id="25" dur="500" fill="hold"/>
                                        <p:tgtEl>
                                          <p:spTgt spid="19462"/>
                                        </p:tgtEl>
                                        <p:attrNameLst>
                                          <p:attrName>ppt_x</p:attrName>
                                        </p:attrNameLst>
                                      </p:cBhvr>
                                      <p:tavLst>
                                        <p:tav tm="0">
                                          <p:val>
                                            <p:strVal val="0-#ppt_w/2"/>
                                          </p:val>
                                        </p:tav>
                                        <p:tav tm="100000">
                                          <p:val>
                                            <p:strVal val="#ppt_x"/>
                                          </p:val>
                                        </p:tav>
                                      </p:tavLst>
                                    </p:anim>
                                    <p:anim calcmode="lin" valueType="num">
                                      <p:cBhvr additive="base">
                                        <p:cTn id="26" dur="500" fill="hold"/>
                                        <p:tgtEl>
                                          <p:spTgt spid="1946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9461"/>
                                        </p:tgtEl>
                                        <p:attrNameLst>
                                          <p:attrName>style.visibility</p:attrName>
                                        </p:attrNameLst>
                                      </p:cBhvr>
                                      <p:to>
                                        <p:strVal val="visible"/>
                                      </p:to>
                                    </p:set>
                                    <p:anim calcmode="lin" valueType="num">
                                      <p:cBhvr additive="base">
                                        <p:cTn id="31" dur="500" fill="hold"/>
                                        <p:tgtEl>
                                          <p:spTgt spid="19461"/>
                                        </p:tgtEl>
                                        <p:attrNameLst>
                                          <p:attrName>ppt_x</p:attrName>
                                        </p:attrNameLst>
                                      </p:cBhvr>
                                      <p:tavLst>
                                        <p:tav tm="0">
                                          <p:val>
                                            <p:strVal val="0-#ppt_w/2"/>
                                          </p:val>
                                        </p:tav>
                                        <p:tav tm="100000">
                                          <p:val>
                                            <p:strVal val="#ppt_x"/>
                                          </p:val>
                                        </p:tav>
                                      </p:tavLst>
                                    </p:anim>
                                    <p:anim calcmode="lin" valueType="num">
                                      <p:cBhvr additive="base">
                                        <p:cTn id="32" dur="500" fill="hold"/>
                                        <p:tgtEl>
                                          <p:spTgt spid="1946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19459"/>
                                        </p:tgtEl>
                                        <p:attrNameLst>
                                          <p:attrName>style.visibility</p:attrName>
                                        </p:attrNameLst>
                                      </p:cBhvr>
                                      <p:to>
                                        <p:strVal val="visible"/>
                                      </p:to>
                                    </p:set>
                                    <p:anim calcmode="lin" valueType="num">
                                      <p:cBhvr additive="base">
                                        <p:cTn id="37" dur="500" fill="hold"/>
                                        <p:tgtEl>
                                          <p:spTgt spid="19459"/>
                                        </p:tgtEl>
                                        <p:attrNameLst>
                                          <p:attrName>ppt_x</p:attrName>
                                        </p:attrNameLst>
                                      </p:cBhvr>
                                      <p:tavLst>
                                        <p:tav tm="0">
                                          <p:val>
                                            <p:strVal val="0-#ppt_w/2"/>
                                          </p:val>
                                        </p:tav>
                                        <p:tav tm="100000">
                                          <p:val>
                                            <p:strVal val="#ppt_x"/>
                                          </p:val>
                                        </p:tav>
                                      </p:tavLst>
                                    </p:anim>
                                    <p:anim calcmode="lin" valueType="num">
                                      <p:cBhvr additive="base">
                                        <p:cTn id="38" dur="500" fill="hold"/>
                                        <p:tgtEl>
                                          <p:spTgt spid="19459"/>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P spid="19461" grpId="0" animBg="1"/>
      <p:bldP spid="19462"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 name="Slide Number Placeholder 4"/>
          <p:cNvSpPr>
            <a:spLocks noGrp="1"/>
          </p:cNvSpPr>
          <p:nvPr>
            <p:ph type="sldNum" sz="quarter" idx="12"/>
          </p:nvPr>
        </p:nvSpPr>
        <p:spPr/>
        <p:txBody>
          <a:bodyPr/>
          <a:lstStyle/>
          <a:p>
            <a:fld id="{07AF77DF-F305-422D-BC35-05308A5BC2C7}" type="slidenum">
              <a:rPr lang="en-GB" altLang="en-US"/>
              <a:pPr/>
              <a:t>22</a:t>
            </a:fld>
            <a:endParaRPr lang="en-GB" altLang="en-US"/>
          </a:p>
        </p:txBody>
      </p:sp>
      <p:sp>
        <p:nvSpPr>
          <p:cNvPr id="17410" name="Rectangle 1026"/>
          <p:cNvSpPr>
            <a:spLocks noGrp="1" noChangeArrowheads="1"/>
          </p:cNvSpPr>
          <p:nvPr>
            <p:ph type="title"/>
          </p:nvPr>
        </p:nvSpPr>
        <p:spPr/>
        <p:txBody>
          <a:bodyPr/>
          <a:lstStyle/>
          <a:p>
            <a:r>
              <a:rPr lang="en-GB" altLang="en-US"/>
              <a:t>National and International Response</a:t>
            </a:r>
          </a:p>
        </p:txBody>
      </p:sp>
      <p:pic>
        <p:nvPicPr>
          <p:cNvPr id="17413" name="Picture 1029" descr="http://org.eea.eu.int/links/une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200" y="1436404"/>
            <a:ext cx="2883976" cy="3237481"/>
          </a:xfrm>
          <a:prstGeom prst="rect">
            <a:avLst/>
          </a:prstGeom>
          <a:noFill/>
          <a:extLst>
            <a:ext uri="{909E8E84-426E-40DD-AFC4-6F175D3DCCD1}">
              <a14:hiddenFill xmlns:a14="http://schemas.microsoft.com/office/drawing/2010/main">
                <a:solidFill>
                  <a:srgbClr val="FFFFFF"/>
                </a:solidFill>
              </a14:hiddenFill>
            </a:ext>
          </a:extLst>
        </p:spPr>
      </p:pic>
      <p:pic>
        <p:nvPicPr>
          <p:cNvPr id="17415" name="Picture 1031" descr="C:\Documents and Settings\Chris House\My Documents\My Pictures\Eurjournalis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9143" y="4858946"/>
            <a:ext cx="1984375" cy="1784350"/>
          </a:xfrm>
          <a:prstGeom prst="rect">
            <a:avLst/>
          </a:prstGeom>
          <a:noFill/>
          <a:extLst>
            <a:ext uri="{909E8E84-426E-40DD-AFC4-6F175D3DCCD1}">
              <a14:hiddenFill xmlns:a14="http://schemas.microsoft.com/office/drawing/2010/main">
                <a:solidFill>
                  <a:srgbClr val="FFFFFF"/>
                </a:solidFill>
              </a14:hiddenFill>
            </a:ext>
          </a:extLst>
        </p:spPr>
      </p:pic>
      <p:sp>
        <p:nvSpPr>
          <p:cNvPr id="17418" name="WordArt 1034" descr="Paper bag"/>
          <p:cNvSpPr>
            <a:spLocks noChangeArrowheads="1" noChangeShapeType="1" noTextEdit="1"/>
          </p:cNvSpPr>
          <p:nvPr/>
        </p:nvSpPr>
        <p:spPr bwMode="auto">
          <a:xfrm>
            <a:off x="3358254" y="1699059"/>
            <a:ext cx="3019425" cy="992188"/>
          </a:xfrm>
          <a:prstGeom prst="rect">
            <a:avLst/>
          </a:prstGeom>
          <a:extLst>
            <a:ext uri="{AF507438-7753-43E0-B8FC-AC1667EBCBE1}">
              <a14:hiddenEffects xmlns:a14="http://schemas.microsoft.com/office/drawing/2010/main">
                <a:effectLst/>
              </a14:hiddenEffects>
            </a:ext>
          </a:extLst>
        </p:spPr>
        <p:txBody>
          <a:bodyPr wrap="none" fromWordArt="1">
            <a:prstTxWarp prst="textCascadeUp">
              <a:avLst>
                <a:gd name="adj" fmla="val 44444"/>
              </a:avLst>
            </a:prstTxWarp>
            <a:scene3d>
              <a:camera prst="legacyPerspectiveTopLeft">
                <a:rot lat="0" lon="20519999" rev="0"/>
              </a:camera>
              <a:lightRig rig="legacyHarsh3" dir="r"/>
            </a:scene3d>
            <a:sp3d extrusionH="430200" prstMaterial="legacyMatte">
              <a:extrusionClr>
                <a:srgbClr val="006600"/>
              </a:extrusionClr>
              <a:contourClr>
                <a:srgbClr val="006600"/>
              </a:contourClr>
            </a:sp3d>
          </a:bodyPr>
          <a:lstStyle/>
          <a:p>
            <a:pPr algn="ctr"/>
            <a:r>
              <a:rPr lang="en-GB" sz="3600" kern="10" dirty="0">
                <a:ln w="9525" cap="sq">
                  <a:round/>
                  <a:headEnd type="none" w="sm" len="sm"/>
                  <a:tailEnd type="none" w="sm" len="sm"/>
                </a:ln>
                <a:solidFill>
                  <a:schemeClr val="accent1"/>
                </a:solidFill>
                <a:latin typeface="Arial Black" panose="020B0A04020102020204" pitchFamily="34" charset="0"/>
              </a:rPr>
              <a:t>Greenpeace</a:t>
            </a:r>
          </a:p>
        </p:txBody>
      </p:sp>
      <p:pic>
        <p:nvPicPr>
          <p:cNvPr id="17420" name="Picture 1036" descr="http://www.greens.org.nz/images/photolibrary/tapawera-fair1-7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78366" y="1473435"/>
            <a:ext cx="3522663" cy="23383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F28C618-4BBC-48EB-B2F2-2665DBFF60E8}"/>
              </a:ext>
            </a:extLst>
          </p:cNvPr>
          <p:cNvPicPr>
            <a:picLocks noChangeAspect="1"/>
          </p:cNvPicPr>
          <p:nvPr/>
        </p:nvPicPr>
        <p:blipFill>
          <a:blip r:embed="rId6"/>
          <a:stretch>
            <a:fillRect/>
          </a:stretch>
        </p:blipFill>
        <p:spPr>
          <a:xfrm>
            <a:off x="116200" y="4858946"/>
            <a:ext cx="3315050" cy="1864716"/>
          </a:xfrm>
          <a:prstGeom prst="rect">
            <a:avLst/>
          </a:prstGeom>
        </p:spPr>
      </p:pic>
      <p:pic>
        <p:nvPicPr>
          <p:cNvPr id="4" name="Picture 3">
            <a:extLst>
              <a:ext uri="{FF2B5EF4-FFF2-40B4-BE49-F238E27FC236}">
                <a16:creationId xmlns:a16="http://schemas.microsoft.com/office/drawing/2014/main" id="{2FB8A997-0F11-4B0E-BE2D-C73AEA9F6B20}"/>
              </a:ext>
            </a:extLst>
          </p:cNvPr>
          <p:cNvPicPr>
            <a:picLocks noChangeAspect="1"/>
          </p:cNvPicPr>
          <p:nvPr/>
        </p:nvPicPr>
        <p:blipFill>
          <a:blip r:embed="rId7"/>
          <a:stretch>
            <a:fillRect/>
          </a:stretch>
        </p:blipFill>
        <p:spPr>
          <a:xfrm>
            <a:off x="9982200" y="3880536"/>
            <a:ext cx="1984375" cy="2840939"/>
          </a:xfrm>
          <a:prstGeom prst="rect">
            <a:avLst/>
          </a:prstGeom>
        </p:spPr>
      </p:pic>
      <p:pic>
        <p:nvPicPr>
          <p:cNvPr id="5" name="Picture 4">
            <a:extLst>
              <a:ext uri="{FF2B5EF4-FFF2-40B4-BE49-F238E27FC236}">
                <a16:creationId xmlns:a16="http://schemas.microsoft.com/office/drawing/2014/main" id="{C6C2CA67-0507-4A6B-AA54-78A54C3FD1E8}"/>
              </a:ext>
            </a:extLst>
          </p:cNvPr>
          <p:cNvPicPr>
            <a:picLocks noChangeAspect="1"/>
          </p:cNvPicPr>
          <p:nvPr/>
        </p:nvPicPr>
        <p:blipFill>
          <a:blip r:embed="rId8"/>
          <a:stretch>
            <a:fillRect/>
          </a:stretch>
        </p:blipFill>
        <p:spPr>
          <a:xfrm>
            <a:off x="3624482" y="4831264"/>
            <a:ext cx="2883976" cy="1920080"/>
          </a:xfrm>
          <a:prstGeom prst="rect">
            <a:avLst/>
          </a:prstGeom>
        </p:spPr>
      </p:pic>
      <p:pic>
        <p:nvPicPr>
          <p:cNvPr id="2" name="Picture 1">
            <a:extLst>
              <a:ext uri="{FF2B5EF4-FFF2-40B4-BE49-F238E27FC236}">
                <a16:creationId xmlns:a16="http://schemas.microsoft.com/office/drawing/2014/main" id="{47A86B3C-9F7C-10CB-1901-88B85E0DE836}"/>
              </a:ext>
            </a:extLst>
          </p:cNvPr>
          <p:cNvPicPr>
            <a:picLocks noChangeAspect="1"/>
          </p:cNvPicPr>
          <p:nvPr/>
        </p:nvPicPr>
        <p:blipFill>
          <a:blip r:embed="rId9"/>
          <a:stretch>
            <a:fillRect/>
          </a:stretch>
        </p:blipFill>
        <p:spPr>
          <a:xfrm>
            <a:off x="3634480" y="3366946"/>
            <a:ext cx="2466975" cy="1847850"/>
          </a:xfrm>
          <a:prstGeom prst="rect">
            <a:avLst/>
          </a:prstGeom>
        </p:spPr>
      </p:pic>
    </p:spTree>
    <p:extLst>
      <p:ext uri="{BB962C8B-B14F-4D97-AF65-F5344CB8AC3E}">
        <p14:creationId xmlns:p14="http://schemas.microsoft.com/office/powerpoint/2010/main" val="70542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7413"/>
                                        </p:tgtEl>
                                        <p:attrNameLst>
                                          <p:attrName>style.visibility</p:attrName>
                                        </p:attrNameLst>
                                      </p:cBhvr>
                                      <p:to>
                                        <p:strVal val="visible"/>
                                      </p:to>
                                    </p:set>
                                    <p:anim calcmode="lin" valueType="num">
                                      <p:cBhvr additive="base">
                                        <p:cTn id="13" dur="500" fill="hold"/>
                                        <p:tgtEl>
                                          <p:spTgt spid="17413"/>
                                        </p:tgtEl>
                                        <p:attrNameLst>
                                          <p:attrName>ppt_x</p:attrName>
                                        </p:attrNameLst>
                                      </p:cBhvr>
                                      <p:tavLst>
                                        <p:tav tm="0">
                                          <p:val>
                                            <p:strVal val="0-#ppt_w/2"/>
                                          </p:val>
                                        </p:tav>
                                        <p:tav tm="100000">
                                          <p:val>
                                            <p:strVal val="#ppt_x"/>
                                          </p:val>
                                        </p:tav>
                                      </p:tavLst>
                                    </p:anim>
                                    <p:anim calcmode="lin" valueType="num">
                                      <p:cBhvr additive="base">
                                        <p:cTn id="14" dur="500" fill="hold"/>
                                        <p:tgtEl>
                                          <p:spTgt spid="174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418"/>
                                        </p:tgtEl>
                                        <p:attrNameLst>
                                          <p:attrName>style.visibility</p:attrName>
                                        </p:attrNameLst>
                                      </p:cBhvr>
                                      <p:to>
                                        <p:strVal val="visible"/>
                                      </p:to>
                                    </p:set>
                                    <p:anim calcmode="lin" valueType="num">
                                      <p:cBhvr additive="base">
                                        <p:cTn id="19" dur="500" fill="hold"/>
                                        <p:tgtEl>
                                          <p:spTgt spid="17418"/>
                                        </p:tgtEl>
                                        <p:attrNameLst>
                                          <p:attrName>ppt_x</p:attrName>
                                        </p:attrNameLst>
                                      </p:cBhvr>
                                      <p:tavLst>
                                        <p:tav tm="0">
                                          <p:val>
                                            <p:strVal val="0-#ppt_w/2"/>
                                          </p:val>
                                        </p:tav>
                                        <p:tav tm="100000">
                                          <p:val>
                                            <p:strVal val="#ppt_x"/>
                                          </p:val>
                                        </p:tav>
                                      </p:tavLst>
                                    </p:anim>
                                    <p:anim calcmode="lin" valueType="num">
                                      <p:cBhvr additive="base">
                                        <p:cTn id="20" dur="500" fill="hold"/>
                                        <p:tgtEl>
                                          <p:spTgt spid="1741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7420"/>
                                        </p:tgtEl>
                                        <p:attrNameLst>
                                          <p:attrName>style.visibility</p:attrName>
                                        </p:attrNameLst>
                                      </p:cBhvr>
                                      <p:to>
                                        <p:strVal val="visible"/>
                                      </p:to>
                                    </p:set>
                                    <p:anim calcmode="lin" valueType="num">
                                      <p:cBhvr additive="base">
                                        <p:cTn id="25" dur="500" fill="hold"/>
                                        <p:tgtEl>
                                          <p:spTgt spid="17420"/>
                                        </p:tgtEl>
                                        <p:attrNameLst>
                                          <p:attrName>ppt_x</p:attrName>
                                        </p:attrNameLst>
                                      </p:cBhvr>
                                      <p:tavLst>
                                        <p:tav tm="0">
                                          <p:val>
                                            <p:strVal val="0-#ppt_w/2"/>
                                          </p:val>
                                        </p:tav>
                                        <p:tav tm="100000">
                                          <p:val>
                                            <p:strVal val="#ppt_x"/>
                                          </p:val>
                                        </p:tav>
                                      </p:tavLst>
                                    </p:anim>
                                    <p:anim calcmode="lin" valueType="num">
                                      <p:cBhvr additive="base">
                                        <p:cTn id="26" dur="500" fill="hold"/>
                                        <p:tgtEl>
                                          <p:spTgt spid="174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P spid="1741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p:txBody>
          <a:bodyPr>
            <a:normAutofit fontScale="90000"/>
          </a:bodyPr>
          <a:lstStyle/>
          <a:p>
            <a:r>
              <a:rPr lang="en-GB" dirty="0"/>
              <a:t>What issues are more important to the world?</a:t>
            </a:r>
          </a:p>
        </p:txBody>
      </p:sp>
      <p:sp>
        <p:nvSpPr>
          <p:cNvPr id="3" name="TextBox 2">
            <a:hlinkClick r:id="rId2"/>
            <a:extLst>
              <a:ext uri="{FF2B5EF4-FFF2-40B4-BE49-F238E27FC236}">
                <a16:creationId xmlns:a16="http://schemas.microsoft.com/office/drawing/2014/main" id="{8A21835B-5F38-4143-8204-4B896C86051E}"/>
              </a:ext>
            </a:extLst>
          </p:cNvPr>
          <p:cNvSpPr txBox="1"/>
          <p:nvPr/>
        </p:nvSpPr>
        <p:spPr>
          <a:xfrm rot="20240933">
            <a:off x="3934159" y="2194257"/>
            <a:ext cx="8471971" cy="584775"/>
          </a:xfrm>
          <a:prstGeom prst="rect">
            <a:avLst/>
          </a:prstGeom>
          <a:noFill/>
        </p:spPr>
        <p:txBody>
          <a:bodyPr wrap="square" rtlCol="0">
            <a:spAutoFit/>
          </a:bodyPr>
          <a:lstStyle/>
          <a:p>
            <a:pPr algn="ctr"/>
            <a:r>
              <a:rPr lang="en-GB" sz="3200" dirty="0">
                <a:solidFill>
                  <a:srgbClr val="FFFF00"/>
                </a:solidFill>
              </a:rPr>
              <a:t>Carbon or Biodiversity?</a:t>
            </a:r>
          </a:p>
        </p:txBody>
      </p:sp>
      <p:sp>
        <p:nvSpPr>
          <p:cNvPr id="4" name="TextBox 3">
            <a:extLst>
              <a:ext uri="{FF2B5EF4-FFF2-40B4-BE49-F238E27FC236}">
                <a16:creationId xmlns:a16="http://schemas.microsoft.com/office/drawing/2014/main" id="{6778901C-5DEF-4514-8A9A-27DD32EF2FE6}"/>
              </a:ext>
            </a:extLst>
          </p:cNvPr>
          <p:cNvSpPr txBox="1"/>
          <p:nvPr/>
        </p:nvSpPr>
        <p:spPr>
          <a:xfrm>
            <a:off x="732322" y="5349218"/>
            <a:ext cx="4318612" cy="923330"/>
          </a:xfrm>
          <a:prstGeom prst="rect">
            <a:avLst/>
          </a:prstGeom>
          <a:noFill/>
        </p:spPr>
        <p:txBody>
          <a:bodyPr wrap="square" rtlCol="0">
            <a:spAutoFit/>
          </a:bodyPr>
          <a:lstStyle/>
          <a:p>
            <a:r>
              <a:rPr lang="en-GB" dirty="0"/>
              <a:t>Read Guardian Article and discuss. Hyperlinked above</a:t>
            </a:r>
          </a:p>
          <a:p>
            <a:endParaRPr lang="en-GB" dirty="0"/>
          </a:p>
        </p:txBody>
      </p:sp>
      <p:pic>
        <p:nvPicPr>
          <p:cNvPr id="6" name="Picture 5">
            <a:extLst>
              <a:ext uri="{FF2B5EF4-FFF2-40B4-BE49-F238E27FC236}">
                <a16:creationId xmlns:a16="http://schemas.microsoft.com/office/drawing/2014/main" id="{EF54190E-E413-47ED-8A6F-BF424CBB8719}"/>
              </a:ext>
            </a:extLst>
          </p:cNvPr>
          <p:cNvPicPr>
            <a:picLocks noChangeAspect="1"/>
          </p:cNvPicPr>
          <p:nvPr/>
        </p:nvPicPr>
        <p:blipFill>
          <a:blip r:embed="rId3"/>
          <a:stretch>
            <a:fillRect/>
          </a:stretch>
        </p:blipFill>
        <p:spPr>
          <a:xfrm>
            <a:off x="332056" y="1690688"/>
            <a:ext cx="5478814" cy="3057582"/>
          </a:xfrm>
          <a:prstGeom prst="rect">
            <a:avLst/>
          </a:prstGeom>
        </p:spPr>
      </p:pic>
      <p:pic>
        <p:nvPicPr>
          <p:cNvPr id="7" name="Picture 6">
            <a:extLst>
              <a:ext uri="{FF2B5EF4-FFF2-40B4-BE49-F238E27FC236}">
                <a16:creationId xmlns:a16="http://schemas.microsoft.com/office/drawing/2014/main" id="{39F4D96C-0CA5-4705-BD25-DBFC0923F51D}"/>
              </a:ext>
            </a:extLst>
          </p:cNvPr>
          <p:cNvPicPr>
            <a:picLocks noChangeAspect="1"/>
          </p:cNvPicPr>
          <p:nvPr/>
        </p:nvPicPr>
        <p:blipFill>
          <a:blip r:embed="rId4"/>
          <a:stretch>
            <a:fillRect/>
          </a:stretch>
        </p:blipFill>
        <p:spPr>
          <a:xfrm>
            <a:off x="6290632" y="3761905"/>
            <a:ext cx="5664976" cy="2963491"/>
          </a:xfrm>
          <a:prstGeom prst="rect">
            <a:avLst/>
          </a:prstGeom>
        </p:spPr>
      </p:pic>
    </p:spTree>
    <p:extLst>
      <p:ext uri="{BB962C8B-B14F-4D97-AF65-F5344CB8AC3E}">
        <p14:creationId xmlns:p14="http://schemas.microsoft.com/office/powerpoint/2010/main" val="35621693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1F5D09-EA85-6322-5C59-5E8C1121402A}"/>
              </a:ext>
            </a:extLst>
          </p:cNvPr>
          <p:cNvSpPr>
            <a:spLocks noGrp="1"/>
          </p:cNvSpPr>
          <p:nvPr>
            <p:ph type="title"/>
          </p:nvPr>
        </p:nvSpPr>
        <p:spPr>
          <a:xfrm>
            <a:off x="501316" y="382654"/>
            <a:ext cx="10515600" cy="810880"/>
          </a:xfrm>
        </p:spPr>
        <p:txBody>
          <a:bodyPr>
            <a:normAutofit fontScale="90000"/>
          </a:bodyPr>
          <a:lstStyle/>
          <a:p>
            <a:r>
              <a:rPr lang="en-GB" dirty="0"/>
              <a:t>But what about COP 27?</a:t>
            </a:r>
            <a:br>
              <a:rPr lang="en-GB" dirty="0"/>
            </a:br>
            <a:endParaRPr lang="en-GB" dirty="0"/>
          </a:p>
        </p:txBody>
      </p:sp>
      <p:sp>
        <p:nvSpPr>
          <p:cNvPr id="4" name="Content Placeholder 3">
            <a:extLst>
              <a:ext uri="{FF2B5EF4-FFF2-40B4-BE49-F238E27FC236}">
                <a16:creationId xmlns:a16="http://schemas.microsoft.com/office/drawing/2014/main" id="{D2F6D3C7-6FE0-1BE2-054D-B3542E26C006}"/>
              </a:ext>
            </a:extLst>
          </p:cNvPr>
          <p:cNvSpPr>
            <a:spLocks noGrp="1"/>
          </p:cNvSpPr>
          <p:nvPr>
            <p:ph sz="half" idx="1"/>
          </p:nvPr>
        </p:nvSpPr>
        <p:spPr>
          <a:xfrm>
            <a:off x="90097" y="1434164"/>
            <a:ext cx="3192118" cy="5041183"/>
          </a:xfrm>
        </p:spPr>
        <p:txBody>
          <a:bodyPr>
            <a:normAutofit fontScale="70000" lnSpcReduction="20000"/>
          </a:bodyPr>
          <a:lstStyle/>
          <a:p>
            <a:r>
              <a:rPr lang="en-GB" dirty="0"/>
              <a:t>Choose a topic.  Read and comment on your topics strategic approach</a:t>
            </a:r>
          </a:p>
          <a:p>
            <a:r>
              <a:rPr lang="en-GB" dirty="0"/>
              <a:t>Present back to class</a:t>
            </a:r>
          </a:p>
          <a:p>
            <a:endParaRPr lang="en-GB" dirty="0">
              <a:solidFill>
                <a:srgbClr val="FFFF00"/>
              </a:solidFill>
            </a:endParaRPr>
          </a:p>
          <a:p>
            <a:r>
              <a:rPr lang="en-GB" dirty="0">
                <a:solidFill>
                  <a:srgbClr val="FFFF00"/>
                </a:solidFill>
                <a:hlinkClick r:id="rId2"/>
              </a:rPr>
              <a:t>COP 27 website</a:t>
            </a:r>
            <a:endParaRPr lang="en-GB" dirty="0">
              <a:solidFill>
                <a:srgbClr val="FFFF00"/>
              </a:solidFill>
            </a:endParaRPr>
          </a:p>
          <a:p>
            <a:r>
              <a:rPr lang="en-GB" dirty="0">
                <a:solidFill>
                  <a:srgbClr val="FFFF00"/>
                </a:solidFill>
              </a:rPr>
              <a:t>Action on Climate and SDGs</a:t>
            </a:r>
          </a:p>
          <a:p>
            <a:r>
              <a:rPr lang="en-GB" dirty="0">
                <a:solidFill>
                  <a:srgbClr val="FFFF00"/>
                </a:solidFill>
              </a:rPr>
              <a:t>Adaptation and resilience</a:t>
            </a:r>
          </a:p>
          <a:p>
            <a:r>
              <a:rPr lang="en-GB" dirty="0">
                <a:solidFill>
                  <a:srgbClr val="FFFF00"/>
                </a:solidFill>
              </a:rPr>
              <a:t>Capacity-building</a:t>
            </a:r>
          </a:p>
          <a:p>
            <a:r>
              <a:rPr lang="en-GB" dirty="0">
                <a:solidFill>
                  <a:srgbClr val="FFFF00"/>
                </a:solidFill>
              </a:rPr>
              <a:t>Climate Finance</a:t>
            </a:r>
          </a:p>
          <a:p>
            <a:r>
              <a:rPr lang="en-GB" dirty="0">
                <a:solidFill>
                  <a:srgbClr val="FFFF00"/>
                </a:solidFill>
              </a:rPr>
              <a:t>Climate Technology</a:t>
            </a:r>
          </a:p>
          <a:p>
            <a:r>
              <a:rPr lang="en-GB" dirty="0">
                <a:solidFill>
                  <a:srgbClr val="FFFF00"/>
                </a:solidFill>
              </a:rPr>
              <a:t>Education &amp; Youth</a:t>
            </a:r>
          </a:p>
          <a:p>
            <a:r>
              <a:rPr lang="en-GB" dirty="0">
                <a:solidFill>
                  <a:srgbClr val="FFFF00"/>
                </a:solidFill>
              </a:rPr>
              <a:t>Gender</a:t>
            </a:r>
          </a:p>
          <a:p>
            <a:r>
              <a:rPr lang="en-GB" dirty="0">
                <a:solidFill>
                  <a:srgbClr val="FFFF00"/>
                </a:solidFill>
              </a:rPr>
              <a:t>Global Stocktake</a:t>
            </a:r>
          </a:p>
        </p:txBody>
      </p:sp>
      <p:sp>
        <p:nvSpPr>
          <p:cNvPr id="5" name="Content Placeholder 4">
            <a:extLst>
              <a:ext uri="{FF2B5EF4-FFF2-40B4-BE49-F238E27FC236}">
                <a16:creationId xmlns:a16="http://schemas.microsoft.com/office/drawing/2014/main" id="{AAF29C1F-C39F-0BA8-5B40-0638A02AFA29}"/>
              </a:ext>
            </a:extLst>
          </p:cNvPr>
          <p:cNvSpPr>
            <a:spLocks noGrp="1"/>
          </p:cNvSpPr>
          <p:nvPr>
            <p:ph sz="half" idx="2"/>
          </p:nvPr>
        </p:nvSpPr>
        <p:spPr>
          <a:xfrm>
            <a:off x="8345103" y="1710434"/>
            <a:ext cx="3566962" cy="5164404"/>
          </a:xfrm>
        </p:spPr>
        <p:txBody>
          <a:bodyPr>
            <a:normAutofit fontScale="70000" lnSpcReduction="20000"/>
          </a:bodyPr>
          <a:lstStyle/>
          <a:p>
            <a:r>
              <a:rPr lang="en-GB" dirty="0">
                <a:solidFill>
                  <a:srgbClr val="FFFF00"/>
                </a:solidFill>
              </a:rPr>
              <a:t>Innovation</a:t>
            </a:r>
          </a:p>
          <a:p>
            <a:r>
              <a:rPr lang="en-GB" dirty="0">
                <a:solidFill>
                  <a:srgbClr val="FFFF00"/>
                </a:solidFill>
              </a:rPr>
              <a:t>Land Use</a:t>
            </a:r>
          </a:p>
          <a:p>
            <a:r>
              <a:rPr lang="en-GB" dirty="0">
                <a:solidFill>
                  <a:srgbClr val="FFFF00"/>
                </a:solidFill>
              </a:rPr>
              <a:t>Local Communities and Indigenous Peoples Platform</a:t>
            </a:r>
          </a:p>
          <a:p>
            <a:r>
              <a:rPr lang="en-GB" dirty="0">
                <a:solidFill>
                  <a:srgbClr val="FFFF00"/>
                </a:solidFill>
              </a:rPr>
              <a:t>Market and Non-Market Mechanisms</a:t>
            </a:r>
          </a:p>
          <a:p>
            <a:r>
              <a:rPr lang="en-GB" dirty="0">
                <a:solidFill>
                  <a:srgbClr val="FFFF00"/>
                </a:solidFill>
              </a:rPr>
              <a:t>Mitigation</a:t>
            </a:r>
          </a:p>
          <a:p>
            <a:r>
              <a:rPr lang="en-GB" dirty="0">
                <a:solidFill>
                  <a:srgbClr val="FFFF00"/>
                </a:solidFill>
              </a:rPr>
              <a:t>The Ocean</a:t>
            </a:r>
          </a:p>
          <a:p>
            <a:r>
              <a:rPr lang="en-GB" dirty="0">
                <a:solidFill>
                  <a:srgbClr val="FFFF00"/>
                </a:solidFill>
              </a:rPr>
              <a:t>Pre-2020 Ambition and Implementation</a:t>
            </a:r>
          </a:p>
          <a:p>
            <a:r>
              <a:rPr lang="en-GB" dirty="0">
                <a:solidFill>
                  <a:srgbClr val="FFFF00"/>
                </a:solidFill>
              </a:rPr>
              <a:t>Science</a:t>
            </a:r>
          </a:p>
          <a:p>
            <a:endParaRPr lang="en-GB" dirty="0"/>
          </a:p>
        </p:txBody>
      </p:sp>
      <p:pic>
        <p:nvPicPr>
          <p:cNvPr id="6" name="Picture 5">
            <a:extLst>
              <a:ext uri="{FF2B5EF4-FFF2-40B4-BE49-F238E27FC236}">
                <a16:creationId xmlns:a16="http://schemas.microsoft.com/office/drawing/2014/main" id="{679E26EE-CA7B-7B0D-0A42-0C8E8B37379C}"/>
              </a:ext>
            </a:extLst>
          </p:cNvPr>
          <p:cNvPicPr>
            <a:picLocks noChangeAspect="1"/>
          </p:cNvPicPr>
          <p:nvPr/>
        </p:nvPicPr>
        <p:blipFill>
          <a:blip r:embed="rId3"/>
          <a:stretch>
            <a:fillRect/>
          </a:stretch>
        </p:blipFill>
        <p:spPr>
          <a:xfrm>
            <a:off x="3522845" y="1710434"/>
            <a:ext cx="4174656" cy="2195061"/>
          </a:xfrm>
          <a:prstGeom prst="rect">
            <a:avLst/>
          </a:prstGeom>
        </p:spPr>
      </p:pic>
      <p:pic>
        <p:nvPicPr>
          <p:cNvPr id="7" name="Picture 6">
            <a:extLst>
              <a:ext uri="{FF2B5EF4-FFF2-40B4-BE49-F238E27FC236}">
                <a16:creationId xmlns:a16="http://schemas.microsoft.com/office/drawing/2014/main" id="{FE76D219-5FB6-E4A2-078E-0A6F05326795}"/>
              </a:ext>
            </a:extLst>
          </p:cNvPr>
          <p:cNvPicPr>
            <a:picLocks noChangeAspect="1"/>
          </p:cNvPicPr>
          <p:nvPr/>
        </p:nvPicPr>
        <p:blipFill>
          <a:blip r:embed="rId4"/>
          <a:stretch>
            <a:fillRect/>
          </a:stretch>
        </p:blipFill>
        <p:spPr>
          <a:xfrm>
            <a:off x="3522845" y="4326282"/>
            <a:ext cx="4174656" cy="2304649"/>
          </a:xfrm>
          <a:prstGeom prst="rect">
            <a:avLst/>
          </a:prstGeom>
        </p:spPr>
      </p:pic>
    </p:spTree>
    <p:extLst>
      <p:ext uri="{BB962C8B-B14F-4D97-AF65-F5344CB8AC3E}">
        <p14:creationId xmlns:p14="http://schemas.microsoft.com/office/powerpoint/2010/main" val="19707847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00" y="-94459"/>
            <a:ext cx="10515600" cy="1325563"/>
          </a:xfrm>
        </p:spPr>
        <p:txBody>
          <a:bodyPr/>
          <a:lstStyle/>
          <a:p>
            <a:r>
              <a:rPr lang="en-GB" dirty="0"/>
              <a:t>Business Response</a:t>
            </a:r>
          </a:p>
        </p:txBody>
      </p:sp>
      <p:sp>
        <p:nvSpPr>
          <p:cNvPr id="3" name="Content Placeholder 2"/>
          <p:cNvSpPr>
            <a:spLocks noGrp="1"/>
          </p:cNvSpPr>
          <p:nvPr>
            <p:ph idx="1"/>
          </p:nvPr>
        </p:nvSpPr>
        <p:spPr>
          <a:xfrm>
            <a:off x="1005700" y="1016920"/>
            <a:ext cx="10678300" cy="4351338"/>
          </a:xfrm>
        </p:spPr>
        <p:txBody>
          <a:bodyPr/>
          <a:lstStyle/>
          <a:p>
            <a:r>
              <a:rPr lang="en-GB" dirty="0"/>
              <a:t>Read the </a:t>
            </a:r>
            <a:r>
              <a:rPr lang="en-GB" dirty="0" err="1"/>
              <a:t>Firstcarbon</a:t>
            </a:r>
            <a:r>
              <a:rPr lang="en-GB" dirty="0"/>
              <a:t> </a:t>
            </a:r>
            <a:r>
              <a:rPr lang="en-GB"/>
              <a:t>Solutions paper </a:t>
            </a:r>
            <a:r>
              <a:rPr lang="en-GB">
                <a:hlinkClick r:id="rId2"/>
              </a:rPr>
              <a:t>First carbon article</a:t>
            </a:r>
            <a:endParaRPr lang="en-GB" dirty="0"/>
          </a:p>
          <a:p>
            <a:r>
              <a:rPr lang="en-GB" dirty="0">
                <a:solidFill>
                  <a:srgbClr val="FFFF00"/>
                </a:solidFill>
              </a:rPr>
              <a:t>What does it tell us about the relationship between strategic problems and solutions?</a:t>
            </a:r>
          </a:p>
          <a:p>
            <a:r>
              <a:rPr lang="en-GB" dirty="0">
                <a:solidFill>
                  <a:srgbClr val="FFFF00"/>
                </a:solidFill>
              </a:rPr>
              <a:t>How can strategic solutions help us answer/address these environmental problems?</a:t>
            </a:r>
          </a:p>
          <a:p>
            <a:r>
              <a:rPr lang="en-GB" dirty="0">
                <a:solidFill>
                  <a:srgbClr val="FFFF00"/>
                </a:solidFill>
              </a:rPr>
              <a:t>What should we do?</a:t>
            </a:r>
          </a:p>
        </p:txBody>
      </p:sp>
      <p:pic>
        <p:nvPicPr>
          <p:cNvPr id="4" name="Picture 3"/>
          <p:cNvPicPr>
            <a:picLocks noChangeAspect="1"/>
          </p:cNvPicPr>
          <p:nvPr/>
        </p:nvPicPr>
        <p:blipFill>
          <a:blip r:embed="rId3"/>
          <a:stretch>
            <a:fillRect/>
          </a:stretch>
        </p:blipFill>
        <p:spPr>
          <a:xfrm>
            <a:off x="7175500" y="4384865"/>
            <a:ext cx="3810000" cy="1666875"/>
          </a:xfrm>
          <a:prstGeom prst="rect">
            <a:avLst/>
          </a:prstGeom>
        </p:spPr>
      </p:pic>
      <p:pic>
        <p:nvPicPr>
          <p:cNvPr id="5" name="Picture 4"/>
          <p:cNvPicPr>
            <a:picLocks noChangeAspect="1"/>
          </p:cNvPicPr>
          <p:nvPr/>
        </p:nvPicPr>
        <p:blipFill>
          <a:blip r:embed="rId4"/>
          <a:stretch>
            <a:fillRect/>
          </a:stretch>
        </p:blipFill>
        <p:spPr>
          <a:xfrm>
            <a:off x="177800" y="4001294"/>
            <a:ext cx="5232400" cy="2733929"/>
          </a:xfrm>
          <a:prstGeom prst="rect">
            <a:avLst/>
          </a:prstGeom>
        </p:spPr>
      </p:pic>
    </p:spTree>
    <p:extLst>
      <p:ext uri="{BB962C8B-B14F-4D97-AF65-F5344CB8AC3E}">
        <p14:creationId xmlns:p14="http://schemas.microsoft.com/office/powerpoint/2010/main" val="181087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Slide Number Placeholder 4"/>
          <p:cNvSpPr>
            <a:spLocks noGrp="1"/>
          </p:cNvSpPr>
          <p:nvPr>
            <p:ph type="sldNum" sz="quarter" idx="12"/>
          </p:nvPr>
        </p:nvSpPr>
        <p:spPr/>
        <p:txBody>
          <a:bodyPr/>
          <a:lstStyle/>
          <a:p>
            <a:fld id="{CB6F4231-A779-4B2D-8763-B2BD189E21B2}" type="slidenum">
              <a:rPr lang="en-GB" altLang="en-US"/>
              <a:pPr/>
              <a:t>26</a:t>
            </a:fld>
            <a:endParaRPr lang="en-GB" altLang="en-US"/>
          </a:p>
        </p:txBody>
      </p:sp>
      <p:sp>
        <p:nvSpPr>
          <p:cNvPr id="9218" name="Rectangle 2"/>
          <p:cNvSpPr>
            <a:spLocks noGrp="1" noChangeArrowheads="1"/>
          </p:cNvSpPr>
          <p:nvPr>
            <p:ph type="title"/>
          </p:nvPr>
        </p:nvSpPr>
        <p:spPr/>
        <p:txBody>
          <a:bodyPr/>
          <a:lstStyle/>
          <a:p>
            <a:pPr algn="l"/>
            <a:r>
              <a:rPr lang="en-GB" altLang="en-US" dirty="0"/>
              <a:t>What is/should be done?</a:t>
            </a:r>
          </a:p>
        </p:txBody>
      </p:sp>
      <p:pic>
        <p:nvPicPr>
          <p:cNvPr id="9220" name="Picture 4" descr="http://www.wpi.org/images/wpienv.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4574" y="3134333"/>
            <a:ext cx="3292475" cy="3028950"/>
          </a:xfrm>
          <a:prstGeom prst="rect">
            <a:avLst/>
          </a:prstGeom>
          <a:noFill/>
          <a:extLst>
            <a:ext uri="{909E8E84-426E-40DD-AFC4-6F175D3DCCD1}">
              <a14:hiddenFill xmlns:a14="http://schemas.microsoft.com/office/drawing/2010/main">
                <a:solidFill>
                  <a:srgbClr val="FFFFFF"/>
                </a:solidFill>
              </a14:hiddenFill>
            </a:ext>
          </a:extLst>
        </p:spPr>
      </p:pic>
      <p:pic>
        <p:nvPicPr>
          <p:cNvPr id="9221" name="Picture 5" descr="http://www.e-tutor.com/kn/backIssues/issue0402/bin_glob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90499" y="3991583"/>
            <a:ext cx="2182813" cy="21717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Program Files\Common Files\Microsoft Shared\Clipart\cagcat50\BD05015_.WM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4290" y="3678845"/>
            <a:ext cx="2255838" cy="248443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31B9DB6-82FD-43F1-AE32-C6016AE42A20}"/>
              </a:ext>
            </a:extLst>
          </p:cNvPr>
          <p:cNvSpPr txBox="1"/>
          <p:nvPr/>
        </p:nvSpPr>
        <p:spPr>
          <a:xfrm>
            <a:off x="4184574" y="2158577"/>
            <a:ext cx="6265194" cy="369332"/>
          </a:xfrm>
          <a:prstGeom prst="rect">
            <a:avLst/>
          </a:prstGeom>
          <a:noFill/>
        </p:spPr>
        <p:txBody>
          <a:bodyPr wrap="square" rtlCol="0">
            <a:spAutoFit/>
          </a:bodyPr>
          <a:lstStyle/>
          <a:p>
            <a:r>
              <a:rPr lang="en-GB" dirty="0">
                <a:solidFill>
                  <a:srgbClr val="FFFF00"/>
                </a:solidFill>
              </a:rPr>
              <a:t>Highlight 3 strategic policies. Discuss.</a:t>
            </a:r>
          </a:p>
        </p:txBody>
      </p:sp>
    </p:spTree>
    <p:extLst>
      <p:ext uri="{BB962C8B-B14F-4D97-AF65-F5344CB8AC3E}">
        <p14:creationId xmlns:p14="http://schemas.microsoft.com/office/powerpoint/2010/main" val="32951175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anim calcmode="lin" valueType="num">
                                      <p:cBhvr additive="base">
                                        <p:cTn id="7" dur="500" fill="hold"/>
                                        <p:tgtEl>
                                          <p:spTgt spid="92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21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9220"/>
                                        </p:tgtEl>
                                        <p:attrNameLst>
                                          <p:attrName>style.visibility</p:attrName>
                                        </p:attrNameLst>
                                      </p:cBhvr>
                                      <p:to>
                                        <p:strVal val="visible"/>
                                      </p:to>
                                    </p:set>
                                    <p:anim calcmode="lin" valueType="num">
                                      <p:cBhvr additive="base">
                                        <p:cTn id="13" dur="500" fill="hold"/>
                                        <p:tgtEl>
                                          <p:spTgt spid="9220"/>
                                        </p:tgtEl>
                                        <p:attrNameLst>
                                          <p:attrName>ppt_x</p:attrName>
                                        </p:attrNameLst>
                                      </p:cBhvr>
                                      <p:tavLst>
                                        <p:tav tm="0">
                                          <p:val>
                                            <p:strVal val="0-#ppt_w/2"/>
                                          </p:val>
                                        </p:tav>
                                        <p:tav tm="100000">
                                          <p:val>
                                            <p:strVal val="#ppt_x"/>
                                          </p:val>
                                        </p:tav>
                                      </p:tavLst>
                                    </p:anim>
                                    <p:anim calcmode="lin" valueType="num">
                                      <p:cBhvr additive="base">
                                        <p:cTn id="14" dur="500" fill="hold"/>
                                        <p:tgtEl>
                                          <p:spTgt spid="92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9222"/>
                                        </p:tgtEl>
                                        <p:attrNameLst>
                                          <p:attrName>style.visibility</p:attrName>
                                        </p:attrNameLst>
                                      </p:cBhvr>
                                      <p:to>
                                        <p:strVal val="visible"/>
                                      </p:to>
                                    </p:set>
                                    <p:anim calcmode="lin" valueType="num">
                                      <p:cBhvr additive="base">
                                        <p:cTn id="19" dur="500" fill="hold"/>
                                        <p:tgtEl>
                                          <p:spTgt spid="9222"/>
                                        </p:tgtEl>
                                        <p:attrNameLst>
                                          <p:attrName>ppt_x</p:attrName>
                                        </p:attrNameLst>
                                      </p:cBhvr>
                                      <p:tavLst>
                                        <p:tav tm="0">
                                          <p:val>
                                            <p:strVal val="0-#ppt_w/2"/>
                                          </p:val>
                                        </p:tav>
                                        <p:tav tm="100000">
                                          <p:val>
                                            <p:strVal val="#ppt_x"/>
                                          </p:val>
                                        </p:tav>
                                      </p:tavLst>
                                    </p:anim>
                                    <p:anim calcmode="lin" valueType="num">
                                      <p:cBhvr additive="base">
                                        <p:cTn id="20" dur="500" fill="hold"/>
                                        <p:tgtEl>
                                          <p:spTgt spid="922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9221"/>
                                        </p:tgtEl>
                                        <p:attrNameLst>
                                          <p:attrName>style.visibility</p:attrName>
                                        </p:attrNameLst>
                                      </p:cBhvr>
                                      <p:to>
                                        <p:strVal val="visible"/>
                                      </p:to>
                                    </p:set>
                                    <p:anim calcmode="lin" valueType="num">
                                      <p:cBhvr additive="base">
                                        <p:cTn id="25" dur="500" fill="hold"/>
                                        <p:tgtEl>
                                          <p:spTgt spid="9221"/>
                                        </p:tgtEl>
                                        <p:attrNameLst>
                                          <p:attrName>ppt_x</p:attrName>
                                        </p:attrNameLst>
                                      </p:cBhvr>
                                      <p:tavLst>
                                        <p:tav tm="0">
                                          <p:val>
                                            <p:strVal val="0-#ppt_w/2"/>
                                          </p:val>
                                        </p:tav>
                                        <p:tav tm="100000">
                                          <p:val>
                                            <p:strVal val="#ppt_x"/>
                                          </p:val>
                                        </p:tav>
                                      </p:tavLst>
                                    </p:anim>
                                    <p:anim calcmode="lin" valueType="num">
                                      <p:cBhvr additive="base">
                                        <p:cTn id="26" dur="500" fill="hold"/>
                                        <p:tgtEl>
                                          <p:spTgt spid="922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 2</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888386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299" y="143371"/>
            <a:ext cx="10515600" cy="1325563"/>
          </a:xfrm>
        </p:spPr>
        <p:txBody>
          <a:bodyPr>
            <a:normAutofit fontScale="90000"/>
          </a:bodyPr>
          <a:lstStyle/>
          <a:p>
            <a:r>
              <a:rPr lang="en-GB" dirty="0"/>
              <a:t>Strategic Decision Making</a:t>
            </a:r>
            <a:br>
              <a:rPr lang="en-GB" dirty="0"/>
            </a:br>
            <a:r>
              <a:rPr lang="en-GB" sz="4400" dirty="0"/>
              <a:t>Learn from our mistakes.</a:t>
            </a:r>
          </a:p>
        </p:txBody>
      </p:sp>
      <p:sp>
        <p:nvSpPr>
          <p:cNvPr id="3" name="Content Placeholder 2"/>
          <p:cNvSpPr>
            <a:spLocks noGrp="1"/>
          </p:cNvSpPr>
          <p:nvPr>
            <p:ph idx="1"/>
          </p:nvPr>
        </p:nvSpPr>
        <p:spPr>
          <a:xfrm>
            <a:off x="198119" y="1728684"/>
            <a:ext cx="7176902" cy="5129315"/>
          </a:xfrm>
        </p:spPr>
        <p:txBody>
          <a:bodyPr>
            <a:normAutofit fontScale="85000" lnSpcReduction="10000"/>
          </a:bodyPr>
          <a:lstStyle/>
          <a:p>
            <a:r>
              <a:rPr lang="en-GB" dirty="0">
                <a:solidFill>
                  <a:schemeClr val="accent2">
                    <a:lumMod val="75000"/>
                  </a:schemeClr>
                </a:solidFill>
              </a:rPr>
              <a:t>Is COP 26 complicated? discuss</a:t>
            </a:r>
          </a:p>
          <a:p>
            <a:r>
              <a:rPr lang="en-GB" dirty="0">
                <a:solidFill>
                  <a:srgbClr val="FFFF00"/>
                </a:solidFill>
              </a:rPr>
              <a:t>Flawed decisions are often the cause of environmental problems. Any examples?</a:t>
            </a:r>
          </a:p>
          <a:p>
            <a:r>
              <a:rPr lang="en-GB" dirty="0"/>
              <a:t>Hence, it is important to learn from our mistakes</a:t>
            </a:r>
          </a:p>
          <a:p>
            <a:r>
              <a:rPr lang="en-GB" dirty="0">
                <a:solidFill>
                  <a:srgbClr val="FFFF00"/>
                </a:solidFill>
              </a:rPr>
              <a:t>We know that everything is connected to everything else: ecosystems demonstrate this principle in the natural world</a:t>
            </a:r>
          </a:p>
          <a:p>
            <a:r>
              <a:rPr lang="en-GB" dirty="0"/>
              <a:t>However, this is rarely considered when we make environmental decisions</a:t>
            </a:r>
          </a:p>
          <a:p>
            <a:r>
              <a:rPr lang="en-GB" dirty="0">
                <a:solidFill>
                  <a:srgbClr val="FFFF00"/>
                </a:solidFill>
              </a:rPr>
              <a:t>Complex, interconnectedness and interdependence</a:t>
            </a:r>
          </a:p>
          <a:p>
            <a:r>
              <a:rPr lang="en-GB" dirty="0"/>
              <a:t>Often a balance/compromise between environmental solutions, economic prosperity and social justice</a:t>
            </a:r>
          </a:p>
          <a:p>
            <a:r>
              <a:rPr lang="en-GB" dirty="0">
                <a:solidFill>
                  <a:schemeClr val="accent2">
                    <a:lumMod val="75000"/>
                  </a:schemeClr>
                </a:solidFill>
              </a:rPr>
              <a:t>Is COP 26 still complicated?</a:t>
            </a:r>
          </a:p>
        </p:txBody>
      </p:sp>
      <p:sp>
        <p:nvSpPr>
          <p:cNvPr id="4" name="Rectangle 3"/>
          <p:cNvSpPr/>
          <p:nvPr/>
        </p:nvSpPr>
        <p:spPr>
          <a:xfrm rot="904676">
            <a:off x="7078069" y="3683314"/>
            <a:ext cx="5242560" cy="2800767"/>
          </a:xfrm>
          <a:prstGeom prst="rect">
            <a:avLst/>
          </a:prstGeom>
          <a:noFill/>
        </p:spPr>
        <p:txBody>
          <a:bodyPr wrap="square" lIns="91440" tIns="45720" rIns="91440" bIns="45720">
            <a:spAutoFit/>
          </a:bodyPr>
          <a:lstStyle/>
          <a:p>
            <a:pPr algn="ctr"/>
            <a:r>
              <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Complex, interconnectedness and </a:t>
            </a:r>
          </a:p>
          <a:p>
            <a:pPr algn="ctr"/>
            <a:r>
              <a:rPr lang="en-US"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interdependence</a:t>
            </a:r>
          </a:p>
        </p:txBody>
      </p:sp>
      <p:pic>
        <p:nvPicPr>
          <p:cNvPr id="5" name="Picture 4"/>
          <p:cNvPicPr>
            <a:picLocks noChangeAspect="1"/>
          </p:cNvPicPr>
          <p:nvPr/>
        </p:nvPicPr>
        <p:blipFill>
          <a:blip r:embed="rId2"/>
          <a:stretch>
            <a:fillRect/>
          </a:stretch>
        </p:blipFill>
        <p:spPr>
          <a:xfrm>
            <a:off x="7633220" y="143371"/>
            <a:ext cx="4417879" cy="2940651"/>
          </a:xfrm>
          <a:prstGeom prst="rect">
            <a:avLst/>
          </a:prstGeom>
        </p:spPr>
      </p:pic>
    </p:spTree>
    <p:extLst>
      <p:ext uri="{BB962C8B-B14F-4D97-AF65-F5344CB8AC3E}">
        <p14:creationId xmlns:p14="http://schemas.microsoft.com/office/powerpoint/2010/main" val="2105749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circle(in)">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circle(in)">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Slide Number Placeholder 6"/>
          <p:cNvSpPr>
            <a:spLocks noGrp="1"/>
          </p:cNvSpPr>
          <p:nvPr>
            <p:ph type="sldNum" sz="quarter" idx="12"/>
          </p:nvPr>
        </p:nvSpPr>
        <p:spPr/>
        <p:txBody>
          <a:bodyPr/>
          <a:lstStyle/>
          <a:p>
            <a:fld id="{E6B1A5F4-794B-46C7-8682-E6F4466F5C9D}" type="slidenum">
              <a:rPr lang="en-GB" altLang="en-US"/>
              <a:pPr/>
              <a:t>29</a:t>
            </a:fld>
            <a:endParaRPr lang="en-GB" altLang="en-US"/>
          </a:p>
        </p:txBody>
      </p:sp>
      <p:sp>
        <p:nvSpPr>
          <p:cNvPr id="6146" name="Rectangle 2"/>
          <p:cNvSpPr>
            <a:spLocks noGrp="1" noChangeArrowheads="1"/>
          </p:cNvSpPr>
          <p:nvPr>
            <p:ph type="title"/>
          </p:nvPr>
        </p:nvSpPr>
        <p:spPr>
          <a:xfrm>
            <a:off x="53607" y="500426"/>
            <a:ext cx="10058400" cy="1143000"/>
          </a:xfrm>
        </p:spPr>
        <p:txBody>
          <a:bodyPr>
            <a:normAutofit fontScale="90000"/>
          </a:bodyPr>
          <a:lstStyle/>
          <a:p>
            <a:r>
              <a:rPr lang="en-GB" altLang="en-US" dirty="0"/>
              <a:t>Problems and environmental decisions are Interrelated with other important issues</a:t>
            </a:r>
          </a:p>
        </p:txBody>
      </p:sp>
      <p:pic>
        <p:nvPicPr>
          <p:cNvPr id="6151" name="Picture 7" descr="http://www.agry.purdue.edu/nres/images/specialty.jpg"/>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231099" y="4187094"/>
            <a:ext cx="2469186" cy="251850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152" name="Picture 8" descr="http://www.dc-gmbh.de/images/pics_leistungen/umwelt_klein_e.jpg"/>
          <p:cNvPicPr>
            <a:picLocks noGrp="1" noChangeAspect="1" noChangeArrowheads="1"/>
          </p:cNvPicPr>
          <p:nvPr>
            <p:ph type="body" sz="half" idx="2"/>
          </p:nvPr>
        </p:nvPicPr>
        <p:blipFill>
          <a:blip r:embed="rId4">
            <a:extLst>
              <a:ext uri="{28A0092B-C50C-407E-A947-70E740481C1C}">
                <a14:useLocalDpi xmlns:a14="http://schemas.microsoft.com/office/drawing/2010/main" val="0"/>
              </a:ext>
            </a:extLst>
          </a:blip>
          <a:srcRect/>
          <a:stretch>
            <a:fillRect/>
          </a:stretch>
        </p:blipFill>
        <p:spPr>
          <a:xfrm>
            <a:off x="8681987" y="3716885"/>
            <a:ext cx="2860040" cy="291716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p:cNvSpPr txBox="1"/>
          <p:nvPr/>
        </p:nvSpPr>
        <p:spPr>
          <a:xfrm>
            <a:off x="231099" y="2133600"/>
            <a:ext cx="2677069" cy="2308324"/>
          </a:xfrm>
          <a:prstGeom prst="rect">
            <a:avLst/>
          </a:prstGeom>
          <a:noFill/>
        </p:spPr>
        <p:txBody>
          <a:bodyPr wrap="square" lIns="91440" tIns="45720" rIns="91440" bIns="45720" rtlCol="0" anchor="t">
            <a:spAutoFit/>
          </a:bodyPr>
          <a:lstStyle/>
          <a:p>
            <a:r>
              <a:rPr lang="en-GB" dirty="0">
                <a:hlinkClick r:id="rId5"/>
              </a:rPr>
              <a:t>Is the world a better place 2030? Michael Green</a:t>
            </a:r>
            <a:endParaRPr lang="en-GB" dirty="0"/>
          </a:p>
          <a:p>
            <a:endParaRPr lang="en-GB" dirty="0"/>
          </a:p>
          <a:p>
            <a:r>
              <a:rPr lang="en-GB" dirty="0"/>
              <a:t>15 minutes discuss</a:t>
            </a:r>
          </a:p>
          <a:p>
            <a:pPr marL="285750" indent="-285750">
              <a:buFont typeface="Arial" panose="020B0604020202020204" pitchFamily="34" charset="0"/>
              <a:buChar char="•"/>
            </a:pPr>
            <a:r>
              <a:rPr lang="en-GB" dirty="0"/>
              <a:t>COP 26/27</a:t>
            </a:r>
          </a:p>
          <a:p>
            <a:pPr marL="285750" indent="-285750">
              <a:buFont typeface="Arial" panose="020B0604020202020204" pitchFamily="34" charset="0"/>
              <a:buChar char="•"/>
            </a:pPr>
            <a:r>
              <a:rPr lang="en-GB" dirty="0"/>
              <a:t>How could this inform Rishi Sunak?</a:t>
            </a:r>
          </a:p>
          <a:p>
            <a:endParaRPr lang="en-GB" dirty="0"/>
          </a:p>
        </p:txBody>
      </p:sp>
      <p:pic>
        <p:nvPicPr>
          <p:cNvPr id="4" name="Picture 3">
            <a:extLst>
              <a:ext uri="{FF2B5EF4-FFF2-40B4-BE49-F238E27FC236}">
                <a16:creationId xmlns:a16="http://schemas.microsoft.com/office/drawing/2014/main" id="{CCA7E9B2-D1B4-4272-910A-770C715798B1}"/>
              </a:ext>
            </a:extLst>
          </p:cNvPr>
          <p:cNvPicPr>
            <a:picLocks noChangeAspect="1"/>
          </p:cNvPicPr>
          <p:nvPr/>
        </p:nvPicPr>
        <p:blipFill>
          <a:blip r:embed="rId6"/>
          <a:stretch>
            <a:fillRect/>
          </a:stretch>
        </p:blipFill>
        <p:spPr>
          <a:xfrm>
            <a:off x="3125326" y="3904393"/>
            <a:ext cx="4211605" cy="2801207"/>
          </a:xfrm>
          <a:prstGeom prst="rect">
            <a:avLst/>
          </a:prstGeom>
        </p:spPr>
      </p:pic>
      <p:pic>
        <p:nvPicPr>
          <p:cNvPr id="5" name="Picture 4">
            <a:extLst>
              <a:ext uri="{FF2B5EF4-FFF2-40B4-BE49-F238E27FC236}">
                <a16:creationId xmlns:a16="http://schemas.microsoft.com/office/drawing/2014/main" id="{BDEC9969-6795-4746-AB72-0D9E9C53CBF9}"/>
              </a:ext>
            </a:extLst>
          </p:cNvPr>
          <p:cNvPicPr>
            <a:picLocks noChangeAspect="1"/>
          </p:cNvPicPr>
          <p:nvPr/>
        </p:nvPicPr>
        <p:blipFill>
          <a:blip r:embed="rId7"/>
          <a:stretch>
            <a:fillRect/>
          </a:stretch>
        </p:blipFill>
        <p:spPr>
          <a:xfrm>
            <a:off x="5111014" y="1369678"/>
            <a:ext cx="5353551" cy="2408643"/>
          </a:xfrm>
          <a:prstGeom prst="rect">
            <a:avLst/>
          </a:prstGeom>
        </p:spPr>
      </p:pic>
    </p:spTree>
    <p:extLst>
      <p:ext uri="{BB962C8B-B14F-4D97-AF65-F5344CB8AC3E}">
        <p14:creationId xmlns:p14="http://schemas.microsoft.com/office/powerpoint/2010/main" val="8730515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 calcmode="lin" valueType="num">
                                      <p:cBhvr additive="base">
                                        <p:cTn id="7" dur="500" fill="hold"/>
                                        <p:tgtEl>
                                          <p:spTgt spid="614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6151"/>
                                        </p:tgtEl>
                                        <p:attrNameLst>
                                          <p:attrName>style.visibility</p:attrName>
                                        </p:attrNameLst>
                                      </p:cBhvr>
                                      <p:to>
                                        <p:strVal val="visible"/>
                                      </p:to>
                                    </p:set>
                                    <p:anim calcmode="lin" valueType="num">
                                      <p:cBhvr additive="base">
                                        <p:cTn id="13" dur="500" fill="hold"/>
                                        <p:tgtEl>
                                          <p:spTgt spid="6151"/>
                                        </p:tgtEl>
                                        <p:attrNameLst>
                                          <p:attrName>ppt_x</p:attrName>
                                        </p:attrNameLst>
                                      </p:cBhvr>
                                      <p:tavLst>
                                        <p:tav tm="0">
                                          <p:val>
                                            <p:strVal val="0-#ppt_w/2"/>
                                          </p:val>
                                        </p:tav>
                                        <p:tav tm="100000">
                                          <p:val>
                                            <p:strVal val="#ppt_x"/>
                                          </p:val>
                                        </p:tav>
                                      </p:tavLst>
                                    </p:anim>
                                    <p:anim calcmode="lin" valueType="num">
                                      <p:cBhvr additive="base">
                                        <p:cTn id="14" dur="500" fill="hold"/>
                                        <p:tgtEl>
                                          <p:spTgt spid="615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6152"/>
                                        </p:tgtEl>
                                        <p:attrNameLst>
                                          <p:attrName>style.visibility</p:attrName>
                                        </p:attrNameLst>
                                      </p:cBhvr>
                                      <p:to>
                                        <p:strVal val="visible"/>
                                      </p:to>
                                    </p:set>
                                    <p:anim calcmode="lin" valueType="num">
                                      <p:cBhvr additive="base">
                                        <p:cTn id="19" dur="500" fill="hold"/>
                                        <p:tgtEl>
                                          <p:spTgt spid="6152"/>
                                        </p:tgtEl>
                                        <p:attrNameLst>
                                          <p:attrName>ppt_x</p:attrName>
                                        </p:attrNameLst>
                                      </p:cBhvr>
                                      <p:tavLst>
                                        <p:tav tm="0">
                                          <p:val>
                                            <p:strVal val="0-#ppt_w/2"/>
                                          </p:val>
                                        </p:tav>
                                        <p:tav tm="100000">
                                          <p:val>
                                            <p:strVal val="#ppt_x"/>
                                          </p:val>
                                        </p:tav>
                                      </p:tavLst>
                                    </p:anim>
                                    <p:anim calcmode="lin" valueType="num">
                                      <p:cBhvr additive="base">
                                        <p:cTn id="20" dur="500" fill="hold"/>
                                        <p:tgtEl>
                                          <p:spTgt spid="615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3A1CA-E174-48F9-97C5-021F4D6764BB}"/>
              </a:ext>
            </a:extLst>
          </p:cNvPr>
          <p:cNvSpPr>
            <a:spLocks noGrp="1"/>
          </p:cNvSpPr>
          <p:nvPr>
            <p:ph type="title"/>
          </p:nvPr>
        </p:nvSpPr>
        <p:spPr>
          <a:xfrm>
            <a:off x="92279" y="365126"/>
            <a:ext cx="11261521" cy="842890"/>
          </a:xfrm>
        </p:spPr>
        <p:txBody>
          <a:bodyPr>
            <a:normAutofit fontScale="90000"/>
          </a:bodyPr>
          <a:lstStyle/>
          <a:p>
            <a:r>
              <a:rPr lang="en-GB" dirty="0"/>
              <a:t>Some examples</a:t>
            </a:r>
            <a:br>
              <a:rPr lang="en-GB" dirty="0"/>
            </a:br>
            <a:r>
              <a:rPr lang="en-GB" sz="2000" dirty="0"/>
              <a:t>Environmental factors have, together with other factors, always acted as a driver of human mobility (</a:t>
            </a:r>
            <a:r>
              <a:rPr lang="en-GB" sz="2000" dirty="0" err="1"/>
              <a:t>weADAPT</a:t>
            </a:r>
            <a:r>
              <a:rPr lang="en-GB" sz="2000" dirty="0"/>
              <a:t>, 2021)</a:t>
            </a:r>
            <a:br>
              <a:rPr lang="en-GB" sz="2000" dirty="0"/>
            </a:br>
            <a:endParaRPr lang="en-GB" dirty="0"/>
          </a:p>
        </p:txBody>
      </p:sp>
      <p:pic>
        <p:nvPicPr>
          <p:cNvPr id="4" name="Content Placeholder 3">
            <a:extLst>
              <a:ext uri="{FF2B5EF4-FFF2-40B4-BE49-F238E27FC236}">
                <a16:creationId xmlns:a16="http://schemas.microsoft.com/office/drawing/2014/main" id="{9F216F3B-86DF-4400-85FB-549D7AA9A9AC}"/>
              </a:ext>
            </a:extLst>
          </p:cNvPr>
          <p:cNvPicPr>
            <a:picLocks noGrp="1" noChangeAspect="1"/>
          </p:cNvPicPr>
          <p:nvPr>
            <p:ph idx="1"/>
          </p:nvPr>
        </p:nvPicPr>
        <p:blipFill>
          <a:blip r:embed="rId3"/>
          <a:stretch>
            <a:fillRect/>
          </a:stretch>
        </p:blipFill>
        <p:spPr>
          <a:xfrm>
            <a:off x="1382820" y="1014657"/>
            <a:ext cx="8997550" cy="4828685"/>
          </a:xfrm>
          <a:prstGeom prst="rect">
            <a:avLst/>
          </a:prstGeom>
        </p:spPr>
      </p:pic>
      <p:sp>
        <p:nvSpPr>
          <p:cNvPr id="5" name="TextBox 4">
            <a:extLst>
              <a:ext uri="{FF2B5EF4-FFF2-40B4-BE49-F238E27FC236}">
                <a16:creationId xmlns:a16="http://schemas.microsoft.com/office/drawing/2014/main" id="{D4629C01-3A84-4D56-A3F5-46D54AA6DB99}"/>
              </a:ext>
            </a:extLst>
          </p:cNvPr>
          <p:cNvSpPr txBox="1"/>
          <p:nvPr/>
        </p:nvSpPr>
        <p:spPr>
          <a:xfrm>
            <a:off x="1486249" y="5934670"/>
            <a:ext cx="9219501" cy="923330"/>
          </a:xfrm>
          <a:prstGeom prst="rect">
            <a:avLst/>
          </a:prstGeom>
          <a:noFill/>
        </p:spPr>
        <p:txBody>
          <a:bodyPr wrap="square" rtlCol="0">
            <a:spAutoFit/>
          </a:bodyPr>
          <a:lstStyle/>
          <a:p>
            <a:r>
              <a:rPr lang="en-GB"/>
              <a:t>Interconnections of climate change and migration, adapted from Global Risks Interconnections Map 2016 of the WEF Global Risk Report 2016. Green: Environmental Risks; red: Societal Risks, orange: Geopolitical Risks, blue: Economic Risks</a:t>
            </a:r>
            <a:endParaRPr lang="en-GB" dirty="0"/>
          </a:p>
        </p:txBody>
      </p:sp>
    </p:spTree>
    <p:extLst>
      <p:ext uri="{BB962C8B-B14F-4D97-AF65-F5344CB8AC3E}">
        <p14:creationId xmlns:p14="http://schemas.microsoft.com/office/powerpoint/2010/main" val="2215839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568291" y="-135389"/>
            <a:ext cx="10515600" cy="1325563"/>
          </a:xfrm>
        </p:spPr>
        <p:txBody>
          <a:bodyPr/>
          <a:lstStyle/>
          <a:p>
            <a:r>
              <a:rPr lang="en-GB"/>
              <a:t>Challenges and explanation</a:t>
            </a:r>
            <a:endParaRPr lang="en-GB" dirty="0"/>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233659" y="2412380"/>
            <a:ext cx="11724682" cy="4688812"/>
          </a:xfrm>
        </p:spPr>
        <p:txBody>
          <a:bodyPr>
            <a:normAutofit/>
          </a:bodyPr>
          <a:lstStyle/>
          <a:p>
            <a:r>
              <a:rPr lang="en-GB" dirty="0"/>
              <a:t>The impact of climate change on migration will increase in the future. There is, however, low confidence in quantitative projections of changes in mobility, due to its multi-causal nature.</a:t>
            </a:r>
          </a:p>
          <a:p>
            <a:r>
              <a:rPr lang="en-GB" dirty="0">
                <a:solidFill>
                  <a:srgbClr val="FFFF00"/>
                </a:solidFill>
              </a:rPr>
              <a:t>Sudden-onset disasters such as flooding, storms and earthquakes have displaced 26.4 million people each year. </a:t>
            </a:r>
          </a:p>
          <a:p>
            <a:pPr lvl="1"/>
            <a:r>
              <a:rPr lang="en-GB" dirty="0">
                <a:solidFill>
                  <a:srgbClr val="FFFF00"/>
                </a:solidFill>
              </a:rPr>
              <a:t>The effects of gradual changes are likely to have an even greater impact on the movement of people in the future than extreme events.</a:t>
            </a:r>
            <a:endParaRPr lang="en-GB" dirty="0"/>
          </a:p>
        </p:txBody>
      </p:sp>
      <p:pic>
        <p:nvPicPr>
          <p:cNvPr id="4" name="Picture 3">
            <a:extLst>
              <a:ext uri="{FF2B5EF4-FFF2-40B4-BE49-F238E27FC236}">
                <a16:creationId xmlns:a16="http://schemas.microsoft.com/office/drawing/2014/main" id="{F8D72AD7-10BB-4030-A67A-923AF8E0853D}"/>
              </a:ext>
            </a:extLst>
          </p:cNvPr>
          <p:cNvPicPr>
            <a:picLocks noChangeAspect="1"/>
          </p:cNvPicPr>
          <p:nvPr/>
        </p:nvPicPr>
        <p:blipFill>
          <a:blip r:embed="rId2"/>
          <a:stretch>
            <a:fillRect/>
          </a:stretch>
        </p:blipFill>
        <p:spPr>
          <a:xfrm>
            <a:off x="9177286" y="201901"/>
            <a:ext cx="2816596" cy="1579001"/>
          </a:xfrm>
          <a:prstGeom prst="rect">
            <a:avLst/>
          </a:prstGeom>
        </p:spPr>
      </p:pic>
    </p:spTree>
    <p:extLst>
      <p:ext uri="{BB962C8B-B14F-4D97-AF65-F5344CB8AC3E}">
        <p14:creationId xmlns:p14="http://schemas.microsoft.com/office/powerpoint/2010/main" val="158772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325099" y="749828"/>
            <a:ext cx="5338483" cy="1325563"/>
          </a:xfrm>
        </p:spPr>
        <p:txBody>
          <a:bodyPr>
            <a:normAutofit fontScale="90000"/>
          </a:bodyPr>
          <a:lstStyle/>
          <a:p>
            <a:r>
              <a:rPr lang="en-GB">
                <a:ea typeface="+mj-lt"/>
                <a:cs typeface="+mj-lt"/>
              </a:rPr>
              <a:t>Challenges and explanation 2</a:t>
            </a:r>
            <a:endParaRPr lang="en-US"/>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99937" y="3589506"/>
            <a:ext cx="11758080" cy="2959588"/>
          </a:xfrm>
        </p:spPr>
        <p:txBody>
          <a:bodyPr>
            <a:normAutofit fontScale="85000" lnSpcReduction="20000"/>
          </a:bodyPr>
          <a:lstStyle/>
          <a:p>
            <a:r>
              <a:rPr lang="en-GB" dirty="0"/>
              <a:t>Climate change and global environmental changes affect migration but are not the sole drivers.</a:t>
            </a:r>
          </a:p>
          <a:p>
            <a:r>
              <a:rPr lang="en-GB" dirty="0">
                <a:solidFill>
                  <a:srgbClr val="FFFF00"/>
                </a:solidFill>
              </a:rPr>
              <a:t>Global environmental change exacerbates existing challenges in urban areas such as unbalanced population structures, lack of social cohesion and social inequality. The extent to which policies create an enabling framework beneficial to migrants and inhabitants will determine to a large extent how functional a city will be. </a:t>
            </a:r>
            <a:endParaRPr lang="en-GB" dirty="0"/>
          </a:p>
          <a:p>
            <a:r>
              <a:rPr lang="en-GB" dirty="0"/>
              <a:t>Migration is increasingly considered in the discussion of climate change, while environmental and climate issues are included in policy processes on migration. Nevertheless, there is still a lack of comprehensive policy responses on migration and the environment. COP 26?</a:t>
            </a:r>
          </a:p>
        </p:txBody>
      </p:sp>
      <p:pic>
        <p:nvPicPr>
          <p:cNvPr id="6" name="Picture 5">
            <a:extLst>
              <a:ext uri="{FF2B5EF4-FFF2-40B4-BE49-F238E27FC236}">
                <a16:creationId xmlns:a16="http://schemas.microsoft.com/office/drawing/2014/main" id="{3E0FCB95-0FE6-4E0D-84BF-1D85C073452B}"/>
              </a:ext>
            </a:extLst>
          </p:cNvPr>
          <p:cNvPicPr>
            <a:picLocks noChangeAspect="1"/>
          </p:cNvPicPr>
          <p:nvPr/>
        </p:nvPicPr>
        <p:blipFill>
          <a:blip r:embed="rId2"/>
          <a:stretch>
            <a:fillRect/>
          </a:stretch>
        </p:blipFill>
        <p:spPr>
          <a:xfrm>
            <a:off x="5732369" y="161114"/>
            <a:ext cx="6224545" cy="3267886"/>
          </a:xfrm>
          <a:prstGeom prst="rect">
            <a:avLst/>
          </a:prstGeom>
        </p:spPr>
      </p:pic>
    </p:spTree>
    <p:extLst>
      <p:ext uri="{BB962C8B-B14F-4D97-AF65-F5344CB8AC3E}">
        <p14:creationId xmlns:p14="http://schemas.microsoft.com/office/powerpoint/2010/main" val="150591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568291" y="-135389"/>
            <a:ext cx="10515600" cy="1325563"/>
          </a:xfrm>
        </p:spPr>
        <p:txBody>
          <a:bodyPr/>
          <a:lstStyle/>
          <a:p>
            <a:r>
              <a:rPr lang="en-GB">
                <a:ea typeface="+mj-lt"/>
                <a:cs typeface="+mj-lt"/>
              </a:rPr>
              <a:t>Challenges and explanation 3</a:t>
            </a:r>
            <a:endParaRPr lang="en-US"/>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298383" y="991402"/>
            <a:ext cx="11569361" cy="3601800"/>
          </a:xfrm>
        </p:spPr>
        <p:txBody>
          <a:bodyPr>
            <a:normAutofit fontScale="92500" lnSpcReduction="10000"/>
          </a:bodyPr>
          <a:lstStyle/>
          <a:p>
            <a:r>
              <a:rPr lang="en-GB" dirty="0">
                <a:solidFill>
                  <a:srgbClr val="FFFF00"/>
                </a:solidFill>
              </a:rPr>
              <a:t>Populations with limited resources may not have the means to benefit from migration as an adaptation strategy and therefore find themselves trapped in vulnerable situations. Is money enough?</a:t>
            </a:r>
            <a:endParaRPr lang="en-GB" dirty="0"/>
          </a:p>
          <a:p>
            <a:r>
              <a:rPr lang="en-GB" dirty="0"/>
              <a:t>Classic strategies of development cooperation in rural areas, such as livelihood diversification and sustainable management of natural resources, seem to be valid approaches for climate change adaptation and for reducing the pressure to migrate to urban areas. Agree?</a:t>
            </a:r>
          </a:p>
          <a:p>
            <a:r>
              <a:rPr lang="en-GB" dirty="0">
                <a:solidFill>
                  <a:srgbClr val="FFFF00"/>
                </a:solidFill>
              </a:rPr>
              <a:t>Swiss Agency for Development and Cooperation (SDC) has identified the need to further enhance the knowledge base, and to foster interaction and intersectoral cooperation on the nexus between climate change and migration.</a:t>
            </a:r>
          </a:p>
        </p:txBody>
      </p:sp>
      <p:pic>
        <p:nvPicPr>
          <p:cNvPr id="5" name="Picture 4">
            <a:extLst>
              <a:ext uri="{FF2B5EF4-FFF2-40B4-BE49-F238E27FC236}">
                <a16:creationId xmlns:a16="http://schemas.microsoft.com/office/drawing/2014/main" id="{BFCCA707-30DC-48D6-9279-2D9E03A40629}"/>
              </a:ext>
            </a:extLst>
          </p:cNvPr>
          <p:cNvPicPr>
            <a:picLocks noChangeAspect="1"/>
          </p:cNvPicPr>
          <p:nvPr/>
        </p:nvPicPr>
        <p:blipFill>
          <a:blip r:embed="rId2"/>
          <a:stretch>
            <a:fillRect/>
          </a:stretch>
        </p:blipFill>
        <p:spPr>
          <a:xfrm>
            <a:off x="3359969" y="4593202"/>
            <a:ext cx="5614804" cy="2159540"/>
          </a:xfrm>
          <a:prstGeom prst="rect">
            <a:avLst/>
          </a:prstGeom>
        </p:spPr>
      </p:pic>
    </p:spTree>
    <p:extLst>
      <p:ext uri="{BB962C8B-B14F-4D97-AF65-F5344CB8AC3E}">
        <p14:creationId xmlns:p14="http://schemas.microsoft.com/office/powerpoint/2010/main" val="148039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543E-09C3-44E7-B6D8-A6167281661D}"/>
              </a:ext>
            </a:extLst>
          </p:cNvPr>
          <p:cNvSpPr>
            <a:spLocks noGrp="1"/>
          </p:cNvSpPr>
          <p:nvPr>
            <p:ph type="title"/>
          </p:nvPr>
        </p:nvSpPr>
        <p:spPr>
          <a:xfrm>
            <a:off x="712269" y="0"/>
            <a:ext cx="10515600" cy="1325563"/>
          </a:xfrm>
        </p:spPr>
        <p:txBody>
          <a:bodyPr>
            <a:normAutofit fontScale="90000"/>
          </a:bodyPr>
          <a:lstStyle/>
          <a:p>
            <a:r>
              <a:rPr lang="en-GB" dirty="0"/>
              <a:t>Geography of environmental migration </a:t>
            </a:r>
            <a:r>
              <a:rPr lang="en-GB" sz="2700" dirty="0"/>
              <a:t>(International Organization for Migration, 2021)</a:t>
            </a:r>
            <a:endParaRPr lang="en-GB" dirty="0"/>
          </a:p>
        </p:txBody>
      </p:sp>
      <p:sp>
        <p:nvSpPr>
          <p:cNvPr id="3" name="Content Placeholder 2">
            <a:extLst>
              <a:ext uri="{FF2B5EF4-FFF2-40B4-BE49-F238E27FC236}">
                <a16:creationId xmlns:a16="http://schemas.microsoft.com/office/drawing/2014/main" id="{9B9AE3E5-1DDE-4402-9D38-4026AEC3304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B2AE8C1-5051-47F1-BBFD-E4CE5075035E}"/>
              </a:ext>
            </a:extLst>
          </p:cNvPr>
          <p:cNvPicPr>
            <a:picLocks noChangeAspect="1"/>
          </p:cNvPicPr>
          <p:nvPr/>
        </p:nvPicPr>
        <p:blipFill>
          <a:blip r:embed="rId3"/>
          <a:stretch>
            <a:fillRect/>
          </a:stretch>
        </p:blipFill>
        <p:spPr>
          <a:xfrm>
            <a:off x="1318400" y="1253331"/>
            <a:ext cx="9753600" cy="5495925"/>
          </a:xfrm>
          <a:prstGeom prst="rect">
            <a:avLst/>
          </a:prstGeom>
        </p:spPr>
      </p:pic>
    </p:spTree>
    <p:extLst>
      <p:ext uri="{BB962C8B-B14F-4D97-AF65-F5344CB8AC3E}">
        <p14:creationId xmlns:p14="http://schemas.microsoft.com/office/powerpoint/2010/main" val="1767065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BC3EA-CA0E-4328-A63C-1D1F8D8BC5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C3ADA8-65FB-4295-A2AB-E35C8241F3D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9216528-F058-40F4-B6C6-133C1C1BFF2A}"/>
              </a:ext>
            </a:extLst>
          </p:cNvPr>
          <p:cNvPicPr>
            <a:picLocks noChangeAspect="1"/>
          </p:cNvPicPr>
          <p:nvPr/>
        </p:nvPicPr>
        <p:blipFill>
          <a:blip r:embed="rId3"/>
          <a:stretch>
            <a:fillRect/>
          </a:stretch>
        </p:blipFill>
        <p:spPr>
          <a:xfrm>
            <a:off x="67377" y="0"/>
            <a:ext cx="12124623" cy="6858000"/>
          </a:xfrm>
          <a:prstGeom prst="rect">
            <a:avLst/>
          </a:prstGeom>
        </p:spPr>
      </p:pic>
      <p:sp>
        <p:nvSpPr>
          <p:cNvPr id="5" name="TextBox 4">
            <a:extLst>
              <a:ext uri="{FF2B5EF4-FFF2-40B4-BE49-F238E27FC236}">
                <a16:creationId xmlns:a16="http://schemas.microsoft.com/office/drawing/2014/main" id="{B35668BF-E13B-43B1-8CE6-2D11491F6934}"/>
              </a:ext>
            </a:extLst>
          </p:cNvPr>
          <p:cNvSpPr txBox="1"/>
          <p:nvPr/>
        </p:nvSpPr>
        <p:spPr>
          <a:xfrm>
            <a:off x="250257" y="6410425"/>
            <a:ext cx="1953928" cy="369332"/>
          </a:xfrm>
          <a:prstGeom prst="rect">
            <a:avLst/>
          </a:prstGeom>
          <a:noFill/>
        </p:spPr>
        <p:txBody>
          <a:bodyPr wrap="square" rtlCol="0">
            <a:spAutoFit/>
          </a:bodyPr>
          <a:lstStyle/>
          <a:p>
            <a:r>
              <a:rPr lang="en-GB" dirty="0"/>
              <a:t>UCLG, 2021</a:t>
            </a:r>
          </a:p>
        </p:txBody>
      </p:sp>
    </p:spTree>
    <p:extLst>
      <p:ext uri="{BB962C8B-B14F-4D97-AF65-F5344CB8AC3E}">
        <p14:creationId xmlns:p14="http://schemas.microsoft.com/office/powerpoint/2010/main" val="688449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21FD5-DB4A-92C2-EE2E-D483DBE3B828}"/>
              </a:ext>
            </a:extLst>
          </p:cNvPr>
          <p:cNvSpPr>
            <a:spLocks noGrp="1"/>
          </p:cNvSpPr>
          <p:nvPr>
            <p:ph type="title"/>
          </p:nvPr>
        </p:nvSpPr>
        <p:spPr/>
        <p:txBody>
          <a:bodyPr>
            <a:normAutofit fontScale="90000"/>
          </a:bodyPr>
          <a:lstStyle/>
          <a:p>
            <a:r>
              <a:rPr lang="en-GB" dirty="0"/>
              <a:t>Nexus Brief</a:t>
            </a:r>
            <a:br>
              <a:rPr lang="en-GB" dirty="0"/>
            </a:br>
            <a:r>
              <a:rPr lang="en-GB" dirty="0"/>
              <a:t>Climate Change &amp; Environment</a:t>
            </a:r>
          </a:p>
        </p:txBody>
      </p:sp>
      <p:sp>
        <p:nvSpPr>
          <p:cNvPr id="3" name="Content Placeholder 2">
            <a:extLst>
              <a:ext uri="{FF2B5EF4-FFF2-40B4-BE49-F238E27FC236}">
                <a16:creationId xmlns:a16="http://schemas.microsoft.com/office/drawing/2014/main" id="{6E94A301-27CA-B428-6CDA-978BAD5CDC0E}"/>
              </a:ext>
            </a:extLst>
          </p:cNvPr>
          <p:cNvSpPr>
            <a:spLocks noGrp="1"/>
          </p:cNvSpPr>
          <p:nvPr>
            <p:ph idx="1"/>
          </p:nvPr>
        </p:nvSpPr>
        <p:spPr>
          <a:xfrm>
            <a:off x="1120000" y="1825625"/>
            <a:ext cx="3983341" cy="4351338"/>
          </a:xfrm>
        </p:spPr>
        <p:txBody>
          <a:bodyPr>
            <a:normAutofit lnSpcReduction="10000"/>
          </a:bodyPr>
          <a:lstStyle/>
          <a:p>
            <a:r>
              <a:rPr lang="en-GB" dirty="0"/>
              <a:t>Read through handout</a:t>
            </a:r>
          </a:p>
          <a:p>
            <a:r>
              <a:rPr lang="en-GB" dirty="0"/>
              <a:t>Individually consider ONE of the key issues.</a:t>
            </a:r>
          </a:p>
          <a:p>
            <a:pPr lvl="1"/>
            <a:r>
              <a:rPr lang="en-GB" dirty="0">
                <a:solidFill>
                  <a:srgbClr val="FFFF00"/>
                </a:solidFill>
              </a:rPr>
              <a:t>Explain the issue to the rest of the class and propose potential solutions.</a:t>
            </a:r>
          </a:p>
          <a:p>
            <a:pPr lvl="1"/>
            <a:r>
              <a:rPr lang="en-GB" dirty="0">
                <a:solidFill>
                  <a:srgbClr val="FFFF00"/>
                </a:solidFill>
              </a:rPr>
              <a:t>Why is this important to achieving our strategic environmental goals?</a:t>
            </a:r>
          </a:p>
          <a:p>
            <a:pPr lvl="1"/>
            <a:r>
              <a:rPr lang="en-GB" dirty="0">
                <a:solidFill>
                  <a:srgbClr val="FFFF00"/>
                </a:solidFill>
              </a:rPr>
              <a:t>Are there any lessons for COP 27 Cop 15 etc? </a:t>
            </a:r>
          </a:p>
        </p:txBody>
      </p:sp>
      <p:pic>
        <p:nvPicPr>
          <p:cNvPr id="4" name="Picture 3">
            <a:extLst>
              <a:ext uri="{FF2B5EF4-FFF2-40B4-BE49-F238E27FC236}">
                <a16:creationId xmlns:a16="http://schemas.microsoft.com/office/drawing/2014/main" id="{FAAE856B-A427-41CE-ABAC-F33A033E2B89}"/>
              </a:ext>
            </a:extLst>
          </p:cNvPr>
          <p:cNvPicPr>
            <a:picLocks noChangeAspect="1"/>
          </p:cNvPicPr>
          <p:nvPr/>
        </p:nvPicPr>
        <p:blipFill>
          <a:blip r:embed="rId3"/>
          <a:stretch>
            <a:fillRect/>
          </a:stretch>
        </p:blipFill>
        <p:spPr>
          <a:xfrm>
            <a:off x="5402002" y="1964724"/>
            <a:ext cx="6654074" cy="4720281"/>
          </a:xfrm>
          <a:prstGeom prst="rect">
            <a:avLst/>
          </a:prstGeom>
        </p:spPr>
      </p:pic>
      <p:sp>
        <p:nvSpPr>
          <p:cNvPr id="5" name="TextBox 4">
            <a:extLst>
              <a:ext uri="{FF2B5EF4-FFF2-40B4-BE49-F238E27FC236}">
                <a16:creationId xmlns:a16="http://schemas.microsoft.com/office/drawing/2014/main" id="{0B90C54B-5AEE-1F1C-BF3F-89F77973F2F0}"/>
              </a:ext>
            </a:extLst>
          </p:cNvPr>
          <p:cNvSpPr txBox="1"/>
          <p:nvPr/>
        </p:nvSpPr>
        <p:spPr>
          <a:xfrm>
            <a:off x="1977081" y="6314303"/>
            <a:ext cx="2211860" cy="370702"/>
          </a:xfrm>
          <a:prstGeom prst="rect">
            <a:avLst/>
          </a:prstGeom>
          <a:noFill/>
        </p:spPr>
        <p:txBody>
          <a:bodyPr wrap="square" rtlCol="0">
            <a:spAutoFit/>
          </a:bodyPr>
          <a:lstStyle/>
          <a:p>
            <a:r>
              <a:rPr lang="en-GB" dirty="0"/>
              <a:t>Global Talk, 2022</a:t>
            </a:r>
          </a:p>
        </p:txBody>
      </p:sp>
    </p:spTree>
    <p:extLst>
      <p:ext uri="{BB962C8B-B14F-4D97-AF65-F5344CB8AC3E}">
        <p14:creationId xmlns:p14="http://schemas.microsoft.com/office/powerpoint/2010/main" val="33613533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are the characteristics of decisions to deal with these problems?</a:t>
            </a:r>
          </a:p>
        </p:txBody>
      </p:sp>
      <p:sp>
        <p:nvSpPr>
          <p:cNvPr id="3" name="Content Placeholder 2"/>
          <p:cNvSpPr>
            <a:spLocks noGrp="1"/>
          </p:cNvSpPr>
          <p:nvPr>
            <p:ph sz="half" idx="1"/>
          </p:nvPr>
        </p:nvSpPr>
        <p:spPr>
          <a:xfrm>
            <a:off x="612174" y="1731056"/>
            <a:ext cx="5025216" cy="4351338"/>
          </a:xfrm>
        </p:spPr>
        <p:txBody>
          <a:bodyPr/>
          <a:lstStyle/>
          <a:p>
            <a:pPr marL="514350" indent="-514350">
              <a:buFont typeface="+mj-lt"/>
              <a:buAutoNum type="arabicPeriod"/>
            </a:pPr>
            <a:r>
              <a:rPr lang="en-GB" dirty="0">
                <a:solidFill>
                  <a:srgbClr val="FFFF00"/>
                </a:solidFill>
              </a:rPr>
              <a:t>Social level</a:t>
            </a:r>
          </a:p>
          <a:p>
            <a:pPr marL="514350" indent="-514350">
              <a:buFont typeface="+mj-lt"/>
              <a:buAutoNum type="arabicPeriod"/>
            </a:pPr>
            <a:r>
              <a:rPr lang="en-GB" dirty="0">
                <a:solidFill>
                  <a:srgbClr val="FFFF00"/>
                </a:solidFill>
              </a:rPr>
              <a:t>Substantive domain</a:t>
            </a:r>
          </a:p>
          <a:p>
            <a:pPr marL="514350" indent="-514350">
              <a:buFont typeface="+mj-lt"/>
              <a:buAutoNum type="arabicPeriod"/>
            </a:pPr>
            <a:r>
              <a:rPr lang="en-GB" dirty="0">
                <a:solidFill>
                  <a:srgbClr val="FFFF00"/>
                </a:solidFill>
              </a:rPr>
              <a:t>Social setting</a:t>
            </a:r>
          </a:p>
          <a:p>
            <a:pPr marL="0" indent="0">
              <a:buNone/>
            </a:pPr>
            <a:endParaRPr lang="en-GB" dirty="0"/>
          </a:p>
        </p:txBody>
      </p:sp>
      <p:sp>
        <p:nvSpPr>
          <p:cNvPr id="4" name="Content Placeholder 3"/>
          <p:cNvSpPr>
            <a:spLocks noGrp="1"/>
          </p:cNvSpPr>
          <p:nvPr>
            <p:ph sz="half" idx="2"/>
          </p:nvPr>
        </p:nvSpPr>
        <p:spPr>
          <a:xfrm>
            <a:off x="7158040" y="1759970"/>
            <a:ext cx="5033960" cy="1611518"/>
          </a:xfrm>
        </p:spPr>
        <p:txBody>
          <a:bodyPr/>
          <a:lstStyle/>
          <a:p>
            <a:pPr marL="514350" indent="-514350">
              <a:buFont typeface="+mj-lt"/>
              <a:buAutoNum type="arabicPeriod" startAt="4"/>
            </a:pPr>
            <a:r>
              <a:rPr lang="en-GB" dirty="0">
                <a:solidFill>
                  <a:srgbClr val="FFFF00"/>
                </a:solidFill>
              </a:rPr>
              <a:t>Type of decision</a:t>
            </a:r>
          </a:p>
          <a:p>
            <a:pPr marL="514350" indent="-514350">
              <a:buFont typeface="+mj-lt"/>
              <a:buAutoNum type="arabicPeriod" startAt="4"/>
            </a:pPr>
            <a:r>
              <a:rPr lang="en-GB" dirty="0">
                <a:solidFill>
                  <a:srgbClr val="FFFF00"/>
                </a:solidFill>
              </a:rPr>
              <a:t>Assumptions</a:t>
            </a:r>
          </a:p>
          <a:p>
            <a:pPr marL="514350" indent="-514350">
              <a:buFont typeface="+mj-lt"/>
              <a:buAutoNum type="arabicPeriod" startAt="4"/>
            </a:pPr>
            <a:r>
              <a:rPr lang="en-GB" dirty="0">
                <a:solidFill>
                  <a:srgbClr val="FFFF00"/>
                </a:solidFill>
              </a:rPr>
              <a:t>Evaluation criteria</a:t>
            </a:r>
          </a:p>
        </p:txBody>
      </p:sp>
      <p:sp>
        <p:nvSpPr>
          <p:cNvPr id="16" name="Footer Placeholder 2"/>
          <p:cNvSpPr>
            <a:spLocks noGrp="1"/>
          </p:cNvSpPr>
          <p:nvPr>
            <p:ph type="ftr" sz="quarter" idx="11"/>
          </p:nvPr>
        </p:nvSpPr>
        <p:spPr/>
        <p:txBody>
          <a:bodyPr/>
          <a:lstStyle/>
          <a:p>
            <a:r>
              <a:rPr lang="en-GB" altLang="en-US"/>
              <a:t>Introduction</a:t>
            </a:r>
          </a:p>
        </p:txBody>
      </p:sp>
      <p:sp>
        <p:nvSpPr>
          <p:cNvPr id="17" name="Slide Number Placeholder 3"/>
          <p:cNvSpPr>
            <a:spLocks noGrp="1"/>
          </p:cNvSpPr>
          <p:nvPr>
            <p:ph type="sldNum" sz="quarter" idx="12"/>
          </p:nvPr>
        </p:nvSpPr>
        <p:spPr/>
        <p:txBody>
          <a:bodyPr/>
          <a:lstStyle/>
          <a:p>
            <a:fld id="{ADAD9E5F-C498-452B-96CE-BA05F9C52768}" type="slidenum">
              <a:rPr lang="en-GB" altLang="en-US"/>
              <a:pPr/>
              <a:t>37</a:t>
            </a:fld>
            <a:endParaRPr lang="en-GB" altLang="en-US"/>
          </a:p>
        </p:txBody>
      </p:sp>
      <p:sp>
        <p:nvSpPr>
          <p:cNvPr id="31877" name="AutoShape 133" descr="http://images/air1.gif"/>
          <p:cNvSpPr>
            <a:spLocks noChangeAspect="1" noChangeArrowheads="1"/>
          </p:cNvSpPr>
          <p:nvPr/>
        </p:nvSpPr>
        <p:spPr bwMode="auto">
          <a:xfrm>
            <a:off x="5372100" y="5492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80" name="AutoShape 136" descr="http://images/forests1.gif"/>
          <p:cNvSpPr>
            <a:spLocks noChangeAspect="1" noChangeArrowheads="1"/>
          </p:cNvSpPr>
          <p:nvPr/>
        </p:nvSpPr>
        <p:spPr bwMode="auto">
          <a:xfrm>
            <a:off x="5330825" y="10064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83" name="AutoShape 139" descr="http://images/drinking_water.gif"/>
          <p:cNvSpPr>
            <a:spLocks noChangeAspect="1" noChangeArrowheads="1"/>
          </p:cNvSpPr>
          <p:nvPr/>
        </p:nvSpPr>
        <p:spPr bwMode="auto">
          <a:xfrm>
            <a:off x="5330825" y="141922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86" name="AutoShape 142" descr="http://images/species1.gif"/>
          <p:cNvSpPr>
            <a:spLocks noChangeAspect="1" noChangeArrowheads="1"/>
          </p:cNvSpPr>
          <p:nvPr/>
        </p:nvSpPr>
        <p:spPr bwMode="auto">
          <a:xfrm>
            <a:off x="5330825" y="18319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89" name="AutoShape 145" descr="http://images/sperm1.gif"/>
          <p:cNvSpPr>
            <a:spLocks noChangeAspect="1" noChangeArrowheads="1"/>
          </p:cNvSpPr>
          <p:nvPr/>
        </p:nvSpPr>
        <p:spPr bwMode="auto">
          <a:xfrm>
            <a:off x="5330825" y="224472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92" name="AutoShape 148" descr="http://images/global1.gif"/>
          <p:cNvSpPr>
            <a:spLocks noChangeAspect="1" noChangeArrowheads="1"/>
          </p:cNvSpPr>
          <p:nvPr/>
        </p:nvSpPr>
        <p:spPr bwMode="auto">
          <a:xfrm>
            <a:off x="5330825" y="26574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95" name="AutoShape 151" descr="http://images/pipe1.gif"/>
          <p:cNvSpPr>
            <a:spLocks noChangeAspect="1" noChangeArrowheads="1"/>
          </p:cNvSpPr>
          <p:nvPr/>
        </p:nvSpPr>
        <p:spPr bwMode="auto">
          <a:xfrm>
            <a:off x="5330825" y="307022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898" name="AutoShape 154" descr="http://images/skull1.gif"/>
          <p:cNvSpPr>
            <a:spLocks noChangeAspect="1" noChangeArrowheads="1"/>
          </p:cNvSpPr>
          <p:nvPr/>
        </p:nvSpPr>
        <p:spPr bwMode="auto">
          <a:xfrm>
            <a:off x="5330825" y="34829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01" name="AutoShape 157" descr="http://images/pipe1.gif"/>
          <p:cNvSpPr>
            <a:spLocks noChangeAspect="1" noChangeArrowheads="1"/>
          </p:cNvSpPr>
          <p:nvPr/>
        </p:nvSpPr>
        <p:spPr bwMode="auto">
          <a:xfrm>
            <a:off x="5330825" y="389572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04" name="AutoShape 160" descr="http://images/sperm1.gif"/>
          <p:cNvSpPr>
            <a:spLocks noChangeAspect="1" noChangeArrowheads="1"/>
          </p:cNvSpPr>
          <p:nvPr/>
        </p:nvSpPr>
        <p:spPr bwMode="auto">
          <a:xfrm>
            <a:off x="5330825" y="4308475"/>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07" name="AutoShape 163" descr="http://images/mad_cow1.gif"/>
          <p:cNvSpPr>
            <a:spLocks noChangeAspect="1" noChangeArrowheads="1"/>
          </p:cNvSpPr>
          <p:nvPr/>
        </p:nvSpPr>
        <p:spPr bwMode="auto">
          <a:xfrm>
            <a:off x="5330825" y="4721226"/>
            <a:ext cx="342900" cy="354013"/>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10" name="AutoShape 166" descr="http://images/fish1.gif"/>
          <p:cNvSpPr>
            <a:spLocks noChangeAspect="1" noChangeArrowheads="1"/>
          </p:cNvSpPr>
          <p:nvPr/>
        </p:nvSpPr>
        <p:spPr bwMode="auto">
          <a:xfrm>
            <a:off x="5330825" y="5148263"/>
            <a:ext cx="342900" cy="354012"/>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13" name="AutoShape 169" descr="http://images/mining1.gif"/>
          <p:cNvSpPr>
            <a:spLocks noChangeAspect="1" noChangeArrowheads="1"/>
          </p:cNvSpPr>
          <p:nvPr/>
        </p:nvSpPr>
        <p:spPr bwMode="auto">
          <a:xfrm>
            <a:off x="5330825" y="5575300"/>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1916" name="AutoShape 172" descr="http://images/radiation1.gif"/>
          <p:cNvSpPr>
            <a:spLocks noChangeAspect="1" noChangeArrowheads="1"/>
          </p:cNvSpPr>
          <p:nvPr/>
        </p:nvSpPr>
        <p:spPr bwMode="auto">
          <a:xfrm>
            <a:off x="5330825" y="5988050"/>
            <a:ext cx="342900" cy="3429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6" name="Picture 5"/>
          <p:cNvPicPr>
            <a:picLocks noChangeAspect="1"/>
          </p:cNvPicPr>
          <p:nvPr/>
        </p:nvPicPr>
        <p:blipFill>
          <a:blip r:embed="rId2"/>
          <a:stretch>
            <a:fillRect/>
          </a:stretch>
        </p:blipFill>
        <p:spPr>
          <a:xfrm>
            <a:off x="3712004" y="3376024"/>
            <a:ext cx="4765172" cy="3340915"/>
          </a:xfrm>
          <a:prstGeom prst="rect">
            <a:avLst/>
          </a:prstGeom>
        </p:spPr>
      </p:pic>
      <p:sp>
        <p:nvSpPr>
          <p:cNvPr id="5" name="TextBox 4"/>
          <p:cNvSpPr txBox="1"/>
          <p:nvPr/>
        </p:nvSpPr>
        <p:spPr>
          <a:xfrm>
            <a:off x="9169400" y="6356350"/>
            <a:ext cx="1854200" cy="369332"/>
          </a:xfrm>
          <a:prstGeom prst="rect">
            <a:avLst/>
          </a:prstGeom>
          <a:noFill/>
        </p:spPr>
        <p:txBody>
          <a:bodyPr wrap="square" rtlCol="0">
            <a:spAutoFit/>
          </a:bodyPr>
          <a:lstStyle/>
          <a:p>
            <a:r>
              <a:rPr lang="en-GB" dirty="0"/>
              <a:t>Sexton et al.2020</a:t>
            </a:r>
          </a:p>
        </p:txBody>
      </p:sp>
      <p:sp>
        <p:nvSpPr>
          <p:cNvPr id="7" name="TextBox 6"/>
          <p:cNvSpPr txBox="1"/>
          <p:nvPr/>
        </p:nvSpPr>
        <p:spPr>
          <a:xfrm rot="19872309">
            <a:off x="4381500" y="2244725"/>
            <a:ext cx="2324100" cy="369332"/>
          </a:xfrm>
          <a:prstGeom prst="rect">
            <a:avLst/>
          </a:prstGeom>
          <a:noFill/>
        </p:spPr>
        <p:txBody>
          <a:bodyPr wrap="square" rtlCol="0">
            <a:spAutoFit/>
          </a:bodyPr>
          <a:lstStyle/>
          <a:p>
            <a:r>
              <a:rPr lang="en-GB" dirty="0"/>
              <a:t>Multi-dimensional</a:t>
            </a:r>
          </a:p>
        </p:txBody>
      </p:sp>
    </p:spTree>
    <p:extLst>
      <p:ext uri="{BB962C8B-B14F-4D97-AF65-F5344CB8AC3E}">
        <p14:creationId xmlns:p14="http://schemas.microsoft.com/office/powerpoint/2010/main" val="34810144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Social level</a:t>
            </a:r>
          </a:p>
        </p:txBody>
      </p:sp>
      <p:sp>
        <p:nvSpPr>
          <p:cNvPr id="3" name="Content Placeholder 2"/>
          <p:cNvSpPr>
            <a:spLocks noGrp="1"/>
          </p:cNvSpPr>
          <p:nvPr>
            <p:ph idx="1"/>
          </p:nvPr>
        </p:nvSpPr>
        <p:spPr>
          <a:xfrm>
            <a:off x="1120000" y="1846565"/>
            <a:ext cx="10233800" cy="4351338"/>
          </a:xfrm>
        </p:spPr>
        <p:txBody>
          <a:bodyPr/>
          <a:lstStyle/>
          <a:p>
            <a:r>
              <a:rPr lang="en-GB" dirty="0">
                <a:solidFill>
                  <a:srgbClr val="FFFF00"/>
                </a:solidFill>
              </a:rPr>
              <a:t>Individual</a:t>
            </a:r>
          </a:p>
          <a:p>
            <a:r>
              <a:rPr lang="en-GB" dirty="0">
                <a:solidFill>
                  <a:srgbClr val="FFFF00"/>
                </a:solidFill>
              </a:rPr>
              <a:t>Group</a:t>
            </a:r>
          </a:p>
          <a:p>
            <a:r>
              <a:rPr lang="en-GB" dirty="0">
                <a:solidFill>
                  <a:srgbClr val="FFFF00"/>
                </a:solidFill>
              </a:rPr>
              <a:t>Organisation</a:t>
            </a:r>
          </a:p>
          <a:p>
            <a:r>
              <a:rPr lang="en-GB" dirty="0">
                <a:solidFill>
                  <a:srgbClr val="FFFF00"/>
                </a:solidFill>
              </a:rPr>
              <a:t>Society</a:t>
            </a:r>
          </a:p>
        </p:txBody>
      </p:sp>
      <p:pic>
        <p:nvPicPr>
          <p:cNvPr id="4" name="Picture 3"/>
          <p:cNvPicPr>
            <a:picLocks noChangeAspect="1"/>
          </p:cNvPicPr>
          <p:nvPr/>
        </p:nvPicPr>
        <p:blipFill>
          <a:blip r:embed="rId2"/>
          <a:stretch>
            <a:fillRect/>
          </a:stretch>
        </p:blipFill>
        <p:spPr>
          <a:xfrm>
            <a:off x="4197777" y="2314574"/>
            <a:ext cx="7079823" cy="3045365"/>
          </a:xfrm>
          <a:prstGeom prst="rect">
            <a:avLst/>
          </a:prstGeom>
        </p:spPr>
      </p:pic>
    </p:spTree>
    <p:extLst>
      <p:ext uri="{BB962C8B-B14F-4D97-AF65-F5344CB8AC3E}">
        <p14:creationId xmlns:p14="http://schemas.microsoft.com/office/powerpoint/2010/main" val="375075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45" y="569406"/>
            <a:ext cx="10515600" cy="1325563"/>
          </a:xfrm>
        </p:spPr>
        <p:txBody>
          <a:bodyPr>
            <a:normAutofit fontScale="90000"/>
          </a:bodyPr>
          <a:lstStyle/>
          <a:p>
            <a:r>
              <a:rPr lang="en-GB" dirty="0"/>
              <a:t>Substantive domain 1</a:t>
            </a:r>
            <a:br>
              <a:rPr lang="en-GB" dirty="0"/>
            </a:br>
            <a:r>
              <a:rPr lang="en-GB" dirty="0">
                <a:solidFill>
                  <a:srgbClr val="FFFF00"/>
                </a:solidFill>
              </a:rPr>
              <a:t>Type of problem/issue</a:t>
            </a:r>
            <a:br>
              <a:rPr lang="en-GB" dirty="0">
                <a:solidFill>
                  <a:srgbClr val="FFFF00"/>
                </a:solidFill>
              </a:rPr>
            </a:br>
            <a:endParaRPr lang="en-GB" dirty="0"/>
          </a:p>
        </p:txBody>
      </p:sp>
      <p:sp>
        <p:nvSpPr>
          <p:cNvPr id="3" name="Content Placeholder 2"/>
          <p:cNvSpPr>
            <a:spLocks noGrp="1"/>
          </p:cNvSpPr>
          <p:nvPr>
            <p:ph idx="1"/>
          </p:nvPr>
        </p:nvSpPr>
        <p:spPr>
          <a:xfrm>
            <a:off x="0" y="1825625"/>
            <a:ext cx="10233800" cy="4351338"/>
          </a:xfrm>
        </p:spPr>
        <p:txBody>
          <a:bodyPr>
            <a:normAutofit fontScale="92500" lnSpcReduction="20000"/>
          </a:bodyPr>
          <a:lstStyle/>
          <a:p>
            <a:r>
              <a:rPr lang="en-GB" dirty="0"/>
              <a:t>Air quality control</a:t>
            </a:r>
          </a:p>
          <a:p>
            <a:r>
              <a:rPr lang="en-GB" dirty="0"/>
              <a:t>Natural areas</a:t>
            </a:r>
          </a:p>
          <a:p>
            <a:r>
              <a:rPr lang="en-GB" dirty="0"/>
              <a:t>Energy production/distribution</a:t>
            </a:r>
          </a:p>
          <a:p>
            <a:r>
              <a:rPr lang="en-GB" dirty="0"/>
              <a:t>Sustainable technologies</a:t>
            </a:r>
          </a:p>
          <a:p>
            <a:r>
              <a:rPr lang="en-GB" dirty="0"/>
              <a:t>Natural resource management</a:t>
            </a:r>
          </a:p>
          <a:p>
            <a:r>
              <a:rPr lang="en-GB" dirty="0"/>
              <a:t>Historical and cultural resource</a:t>
            </a:r>
          </a:p>
          <a:p>
            <a:r>
              <a:rPr lang="en-GB" dirty="0"/>
              <a:t>Aesthetics</a:t>
            </a:r>
          </a:p>
          <a:p>
            <a:r>
              <a:rPr lang="en-GB" dirty="0"/>
              <a:t>Urban needs and plans</a:t>
            </a:r>
          </a:p>
          <a:p>
            <a:r>
              <a:rPr lang="en-GB" dirty="0"/>
              <a:t>Waste management</a:t>
            </a:r>
          </a:p>
          <a:p>
            <a:r>
              <a:rPr lang="en-GB" dirty="0"/>
              <a:t>Water quality and management</a:t>
            </a:r>
          </a:p>
        </p:txBody>
      </p:sp>
      <p:pic>
        <p:nvPicPr>
          <p:cNvPr id="4" name="Picture 3"/>
          <p:cNvPicPr>
            <a:picLocks noChangeAspect="1"/>
          </p:cNvPicPr>
          <p:nvPr/>
        </p:nvPicPr>
        <p:blipFill>
          <a:blip r:embed="rId2"/>
          <a:stretch>
            <a:fillRect/>
          </a:stretch>
        </p:blipFill>
        <p:spPr>
          <a:xfrm>
            <a:off x="5856514" y="1825625"/>
            <a:ext cx="6096000" cy="4057650"/>
          </a:xfrm>
          <a:prstGeom prst="rect">
            <a:avLst/>
          </a:prstGeom>
        </p:spPr>
      </p:pic>
    </p:spTree>
    <p:extLst>
      <p:ext uri="{BB962C8B-B14F-4D97-AF65-F5344CB8AC3E}">
        <p14:creationId xmlns:p14="http://schemas.microsoft.com/office/powerpoint/2010/main" val="1705516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47227"/>
            <a:ext cx="10515600" cy="1325563"/>
          </a:xfrm>
        </p:spPr>
        <p:txBody>
          <a:bodyPr>
            <a:normAutofit fontScale="90000"/>
          </a:bodyPr>
          <a:lstStyle/>
          <a:p>
            <a:r>
              <a:rPr lang="en-GB" dirty="0"/>
              <a:t>Substantive domain 2</a:t>
            </a:r>
            <a:br>
              <a:rPr lang="en-GB" dirty="0"/>
            </a:br>
            <a:r>
              <a:rPr lang="en-GB" dirty="0">
                <a:solidFill>
                  <a:srgbClr val="FFFF00"/>
                </a:solidFill>
              </a:rPr>
              <a:t>Spatial extent</a:t>
            </a:r>
            <a:br>
              <a:rPr lang="en-GB" dirty="0">
                <a:solidFill>
                  <a:srgbClr val="FFFF00"/>
                </a:solidFill>
              </a:rPr>
            </a:br>
            <a:endParaRPr lang="en-GB" dirty="0"/>
          </a:p>
        </p:txBody>
      </p:sp>
      <p:sp>
        <p:nvSpPr>
          <p:cNvPr id="3" name="Content Placeholder 2"/>
          <p:cNvSpPr>
            <a:spLocks noGrp="1"/>
          </p:cNvSpPr>
          <p:nvPr>
            <p:ph idx="1"/>
          </p:nvPr>
        </p:nvSpPr>
        <p:spPr>
          <a:xfrm>
            <a:off x="1120000" y="1825624"/>
            <a:ext cx="4839929" cy="4575175"/>
          </a:xfrm>
        </p:spPr>
        <p:txBody>
          <a:bodyPr/>
          <a:lstStyle/>
          <a:p>
            <a:r>
              <a:rPr lang="en-GB" dirty="0"/>
              <a:t>Socially constructed: neighbourhood, county </a:t>
            </a:r>
            <a:r>
              <a:rPr lang="en-GB" dirty="0" err="1"/>
              <a:t>etc</a:t>
            </a:r>
            <a:endParaRPr lang="en-GB" dirty="0"/>
          </a:p>
          <a:p>
            <a:r>
              <a:rPr lang="en-GB" dirty="0"/>
              <a:t>Natural systems :Watersheds etc.</a:t>
            </a:r>
          </a:p>
          <a:p>
            <a:r>
              <a:rPr lang="en-GB" dirty="0"/>
              <a:t>Geologically based: Valley, plain </a:t>
            </a:r>
            <a:r>
              <a:rPr lang="en-GB" dirty="0" err="1"/>
              <a:t>etc</a:t>
            </a:r>
            <a:endParaRPr lang="en-GB" dirty="0"/>
          </a:p>
          <a:p>
            <a:r>
              <a:rPr lang="en-GB" dirty="0"/>
              <a:t>Biologically based: habitats </a:t>
            </a:r>
            <a:r>
              <a:rPr lang="en-GB" dirty="0" err="1"/>
              <a:t>etc</a:t>
            </a:r>
            <a:endParaRPr lang="en-GB" dirty="0"/>
          </a:p>
        </p:txBody>
      </p:sp>
      <p:pic>
        <p:nvPicPr>
          <p:cNvPr id="4" name="Picture 3"/>
          <p:cNvPicPr>
            <a:picLocks noChangeAspect="1"/>
          </p:cNvPicPr>
          <p:nvPr/>
        </p:nvPicPr>
        <p:blipFill>
          <a:blip r:embed="rId2"/>
          <a:stretch>
            <a:fillRect/>
          </a:stretch>
        </p:blipFill>
        <p:spPr>
          <a:xfrm>
            <a:off x="7471028" y="1690688"/>
            <a:ext cx="4267174" cy="4808083"/>
          </a:xfrm>
          <a:prstGeom prst="rect">
            <a:avLst/>
          </a:prstGeom>
        </p:spPr>
      </p:pic>
    </p:spTree>
    <p:extLst>
      <p:ext uri="{BB962C8B-B14F-4D97-AF65-F5344CB8AC3E}">
        <p14:creationId xmlns:p14="http://schemas.microsoft.com/office/powerpoint/2010/main" val="303724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017" y="738941"/>
            <a:ext cx="10515600" cy="1325563"/>
          </a:xfrm>
        </p:spPr>
        <p:txBody>
          <a:bodyPr>
            <a:normAutofit fontScale="90000"/>
          </a:bodyPr>
          <a:lstStyle/>
          <a:p>
            <a:r>
              <a:rPr lang="en-GB" dirty="0"/>
              <a:t>Substantive domain 3</a:t>
            </a:r>
            <a:br>
              <a:rPr lang="en-GB" dirty="0"/>
            </a:br>
            <a:r>
              <a:rPr lang="en-GB" dirty="0">
                <a:solidFill>
                  <a:srgbClr val="FFFF00"/>
                </a:solidFill>
              </a:rPr>
              <a:t>Temporal issues</a:t>
            </a:r>
            <a:br>
              <a:rPr lang="en-GB" dirty="0">
                <a:solidFill>
                  <a:srgbClr val="FFFF00"/>
                </a:solidFill>
              </a:rPr>
            </a:br>
            <a:endParaRPr lang="en-GB" dirty="0"/>
          </a:p>
        </p:txBody>
      </p:sp>
      <p:sp>
        <p:nvSpPr>
          <p:cNvPr id="3" name="Content Placeholder 2"/>
          <p:cNvSpPr>
            <a:spLocks noGrp="1"/>
          </p:cNvSpPr>
          <p:nvPr>
            <p:ph idx="1"/>
          </p:nvPr>
        </p:nvSpPr>
        <p:spPr>
          <a:xfrm>
            <a:off x="627970" y="1920122"/>
            <a:ext cx="5110843" cy="4351338"/>
          </a:xfrm>
        </p:spPr>
        <p:txBody>
          <a:bodyPr/>
          <a:lstStyle/>
          <a:p>
            <a:r>
              <a:rPr lang="en-GB" dirty="0"/>
              <a:t>Persistent</a:t>
            </a:r>
          </a:p>
          <a:p>
            <a:r>
              <a:rPr lang="en-GB" dirty="0"/>
              <a:t>Reversible</a:t>
            </a:r>
          </a:p>
          <a:p>
            <a:r>
              <a:rPr lang="en-GB" dirty="0"/>
              <a:t>Cumulative</a:t>
            </a:r>
          </a:p>
          <a:p>
            <a:r>
              <a:rPr lang="en-GB" dirty="0"/>
              <a:t>Context (past, current, future decisions)</a:t>
            </a:r>
          </a:p>
        </p:txBody>
      </p:sp>
      <p:pic>
        <p:nvPicPr>
          <p:cNvPr id="4" name="Picture 3"/>
          <p:cNvPicPr>
            <a:picLocks noChangeAspect="1"/>
          </p:cNvPicPr>
          <p:nvPr/>
        </p:nvPicPr>
        <p:blipFill>
          <a:blip r:embed="rId2"/>
          <a:stretch>
            <a:fillRect/>
          </a:stretch>
        </p:blipFill>
        <p:spPr>
          <a:xfrm>
            <a:off x="5528582" y="1690688"/>
            <a:ext cx="6457950" cy="3629025"/>
          </a:xfrm>
          <a:prstGeom prst="rect">
            <a:avLst/>
          </a:prstGeom>
        </p:spPr>
      </p:pic>
    </p:spTree>
    <p:extLst>
      <p:ext uri="{BB962C8B-B14F-4D97-AF65-F5344CB8AC3E}">
        <p14:creationId xmlns:p14="http://schemas.microsoft.com/office/powerpoint/2010/main" val="152340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257" y="250031"/>
            <a:ext cx="10515600" cy="1325563"/>
          </a:xfrm>
        </p:spPr>
        <p:txBody>
          <a:bodyPr/>
          <a:lstStyle/>
          <a:p>
            <a:r>
              <a:rPr lang="en-GB" dirty="0"/>
              <a:t>Social setting</a:t>
            </a:r>
          </a:p>
        </p:txBody>
      </p:sp>
      <p:sp>
        <p:nvSpPr>
          <p:cNvPr id="3" name="Content Placeholder 2"/>
          <p:cNvSpPr>
            <a:spLocks noGrp="1"/>
          </p:cNvSpPr>
          <p:nvPr>
            <p:ph idx="1"/>
          </p:nvPr>
        </p:nvSpPr>
        <p:spPr>
          <a:xfrm>
            <a:off x="189271" y="1855107"/>
            <a:ext cx="7256558" cy="4351338"/>
          </a:xfrm>
        </p:spPr>
        <p:txBody>
          <a:bodyPr>
            <a:normAutofit/>
          </a:bodyPr>
          <a:lstStyle/>
          <a:p>
            <a:r>
              <a:rPr lang="en-GB" dirty="0">
                <a:solidFill>
                  <a:srgbClr val="FFFF00"/>
                </a:solidFill>
              </a:rPr>
              <a:t>Key decision maker</a:t>
            </a:r>
          </a:p>
          <a:p>
            <a:pPr lvl="1"/>
            <a:r>
              <a:rPr lang="en-GB" dirty="0"/>
              <a:t>Individual acting independently</a:t>
            </a:r>
          </a:p>
          <a:p>
            <a:pPr lvl="1"/>
            <a:r>
              <a:rPr lang="en-GB" dirty="0"/>
              <a:t>Individual acting as a member of advocacy coalition, organisation.</a:t>
            </a:r>
          </a:p>
          <a:p>
            <a:pPr marL="457200" lvl="1" indent="0">
              <a:buNone/>
            </a:pPr>
            <a:endParaRPr lang="en-GB" dirty="0"/>
          </a:p>
        </p:txBody>
      </p:sp>
      <p:pic>
        <p:nvPicPr>
          <p:cNvPr id="4" name="Picture 3"/>
          <p:cNvPicPr>
            <a:picLocks noChangeAspect="1"/>
          </p:cNvPicPr>
          <p:nvPr/>
        </p:nvPicPr>
        <p:blipFill>
          <a:blip r:embed="rId2"/>
          <a:stretch>
            <a:fillRect/>
          </a:stretch>
        </p:blipFill>
        <p:spPr>
          <a:xfrm>
            <a:off x="7617926" y="0"/>
            <a:ext cx="4574074" cy="6858000"/>
          </a:xfrm>
          <a:prstGeom prst="rect">
            <a:avLst/>
          </a:prstGeom>
        </p:spPr>
      </p:pic>
    </p:spTree>
    <p:extLst>
      <p:ext uri="{BB962C8B-B14F-4D97-AF65-F5344CB8AC3E}">
        <p14:creationId xmlns:p14="http://schemas.microsoft.com/office/powerpoint/2010/main" val="850860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257" y="250031"/>
            <a:ext cx="10515600" cy="1325563"/>
          </a:xfrm>
        </p:spPr>
        <p:txBody>
          <a:bodyPr/>
          <a:lstStyle/>
          <a:p>
            <a:r>
              <a:rPr lang="en-GB" dirty="0"/>
              <a:t>Social setting cont’d</a:t>
            </a:r>
          </a:p>
        </p:txBody>
      </p:sp>
      <p:sp>
        <p:nvSpPr>
          <p:cNvPr id="3" name="Content Placeholder 2"/>
          <p:cNvSpPr>
            <a:spLocks noGrp="1"/>
          </p:cNvSpPr>
          <p:nvPr>
            <p:ph idx="1"/>
          </p:nvPr>
        </p:nvSpPr>
        <p:spPr>
          <a:xfrm>
            <a:off x="189271" y="1855107"/>
            <a:ext cx="7256558" cy="4351338"/>
          </a:xfrm>
        </p:spPr>
        <p:txBody>
          <a:bodyPr>
            <a:normAutofit/>
          </a:bodyPr>
          <a:lstStyle/>
          <a:p>
            <a:r>
              <a:rPr lang="en-GB" dirty="0">
                <a:solidFill>
                  <a:srgbClr val="FFFF00"/>
                </a:solidFill>
              </a:rPr>
              <a:t>Participants</a:t>
            </a:r>
          </a:p>
          <a:p>
            <a:pPr lvl="1"/>
            <a:r>
              <a:rPr lang="en-GB" dirty="0"/>
              <a:t>Central Governments</a:t>
            </a:r>
          </a:p>
          <a:p>
            <a:pPr lvl="1"/>
            <a:r>
              <a:rPr lang="en-GB" dirty="0"/>
              <a:t>Regional / local Governments</a:t>
            </a:r>
          </a:p>
          <a:p>
            <a:pPr lvl="1"/>
            <a:r>
              <a:rPr lang="en-GB" dirty="0"/>
              <a:t>Business/ associations</a:t>
            </a:r>
          </a:p>
          <a:p>
            <a:pPr lvl="1"/>
            <a:r>
              <a:rPr lang="en-GB" dirty="0"/>
              <a:t>Environmental advocacy coalitions</a:t>
            </a:r>
          </a:p>
          <a:p>
            <a:pPr lvl="1"/>
            <a:r>
              <a:rPr lang="en-GB" dirty="0"/>
              <a:t>Community/ neighbourhood groups</a:t>
            </a:r>
          </a:p>
          <a:p>
            <a:pPr lvl="1"/>
            <a:r>
              <a:rPr lang="en-GB" dirty="0"/>
              <a:t>Individuals affected by or interested in issue</a:t>
            </a:r>
          </a:p>
          <a:p>
            <a:r>
              <a:rPr lang="en-GB" dirty="0">
                <a:solidFill>
                  <a:srgbClr val="FFFF00"/>
                </a:solidFill>
              </a:rPr>
              <a:t>Level of urgency</a:t>
            </a:r>
          </a:p>
          <a:p>
            <a:pPr lvl="1"/>
            <a:r>
              <a:rPr lang="en-GB" dirty="0"/>
              <a:t>Urgent </a:t>
            </a:r>
          </a:p>
          <a:p>
            <a:pPr lvl="1"/>
            <a:r>
              <a:rPr lang="en-GB" dirty="0"/>
              <a:t>Deliberative/strategic</a:t>
            </a:r>
          </a:p>
          <a:p>
            <a:pPr lvl="1"/>
            <a:endParaRPr lang="en-GB" dirty="0"/>
          </a:p>
        </p:txBody>
      </p:sp>
      <p:pic>
        <p:nvPicPr>
          <p:cNvPr id="4" name="Picture 3"/>
          <p:cNvPicPr>
            <a:picLocks noChangeAspect="1"/>
          </p:cNvPicPr>
          <p:nvPr/>
        </p:nvPicPr>
        <p:blipFill>
          <a:blip r:embed="rId2"/>
          <a:stretch>
            <a:fillRect/>
          </a:stretch>
        </p:blipFill>
        <p:spPr>
          <a:xfrm>
            <a:off x="7617926" y="0"/>
            <a:ext cx="4574074" cy="6858000"/>
          </a:xfrm>
          <a:prstGeom prst="rect">
            <a:avLst/>
          </a:prstGeom>
        </p:spPr>
      </p:pic>
    </p:spTree>
    <p:extLst>
      <p:ext uri="{BB962C8B-B14F-4D97-AF65-F5344CB8AC3E}">
        <p14:creationId xmlns:p14="http://schemas.microsoft.com/office/powerpoint/2010/main" val="981569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par>
                                <p:cTn id="17" presetID="6" presetClass="entr" presetSubtype="16"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circle(in)">
                                      <p:cBhvr>
                                        <p:cTn id="19" dur="2000"/>
                                        <p:tgtEl>
                                          <p:spTgt spid="3">
                                            <p:txEl>
                                              <p:pRg st="4" end="4"/>
                                            </p:txEl>
                                          </p:spTgt>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circle(in)">
                                      <p:cBhvr>
                                        <p:cTn id="22" dur="2000"/>
                                        <p:tgtEl>
                                          <p:spTgt spid="3">
                                            <p:txEl>
                                              <p:pRg st="5" end="5"/>
                                            </p:txEl>
                                          </p:spTgt>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circle(in)">
                                      <p:cBhvr>
                                        <p:cTn id="25" dur="20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circle(in)">
                                      <p:cBhvr>
                                        <p:cTn id="30" dur="2000"/>
                                        <p:tgtEl>
                                          <p:spTgt spid="3">
                                            <p:txEl>
                                              <p:pRg st="7" end="7"/>
                                            </p:txEl>
                                          </p:spTgt>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circle(in)">
                                      <p:cBhvr>
                                        <p:cTn id="33" dur="2000"/>
                                        <p:tgtEl>
                                          <p:spTgt spid="3">
                                            <p:txEl>
                                              <p:pRg st="8" end="8"/>
                                            </p:txEl>
                                          </p:spTgt>
                                        </p:tgtEl>
                                      </p:cBhvr>
                                    </p:animEffect>
                                  </p:childTnLst>
                                </p:cTn>
                              </p:par>
                              <p:par>
                                <p:cTn id="34" presetID="6" presetClass="entr" presetSubtype="16" fill="hold" grpId="0" nodeType="with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circle(in)">
                                      <p:cBhvr>
                                        <p:cTn id="36"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Types of decision</a:t>
            </a:r>
          </a:p>
        </p:txBody>
      </p:sp>
      <p:sp>
        <p:nvSpPr>
          <p:cNvPr id="3" name="Content Placeholder 2"/>
          <p:cNvSpPr>
            <a:spLocks noGrp="1"/>
          </p:cNvSpPr>
          <p:nvPr>
            <p:ph idx="1"/>
          </p:nvPr>
        </p:nvSpPr>
        <p:spPr/>
        <p:txBody>
          <a:bodyPr/>
          <a:lstStyle/>
          <a:p>
            <a:r>
              <a:rPr lang="en-GB" dirty="0">
                <a:solidFill>
                  <a:srgbClr val="FFFF00"/>
                </a:solidFill>
              </a:rPr>
              <a:t>Emergency</a:t>
            </a:r>
          </a:p>
          <a:p>
            <a:r>
              <a:rPr lang="en-GB" dirty="0">
                <a:solidFill>
                  <a:srgbClr val="FFFF00"/>
                </a:solidFill>
              </a:rPr>
              <a:t>Routine procedures</a:t>
            </a:r>
          </a:p>
          <a:p>
            <a:r>
              <a:rPr lang="en-GB" dirty="0">
                <a:solidFill>
                  <a:srgbClr val="FFFF00"/>
                </a:solidFill>
              </a:rPr>
              <a:t>Analysis-centred</a:t>
            </a:r>
          </a:p>
          <a:p>
            <a:r>
              <a:rPr lang="en-GB" dirty="0">
                <a:solidFill>
                  <a:srgbClr val="FFFF00"/>
                </a:solidFill>
              </a:rPr>
              <a:t>Elite groups</a:t>
            </a:r>
          </a:p>
          <a:p>
            <a:r>
              <a:rPr lang="en-GB" dirty="0">
                <a:solidFill>
                  <a:srgbClr val="FFFF00"/>
                </a:solidFill>
              </a:rPr>
              <a:t>Conflict management</a:t>
            </a:r>
          </a:p>
          <a:p>
            <a:r>
              <a:rPr lang="en-GB" dirty="0">
                <a:solidFill>
                  <a:srgbClr val="FFFF00"/>
                </a:solidFill>
              </a:rPr>
              <a:t>Collaborative learning</a:t>
            </a:r>
          </a:p>
          <a:p>
            <a:r>
              <a:rPr lang="en-GB" dirty="0">
                <a:solidFill>
                  <a:srgbClr val="FFFF00"/>
                </a:solidFill>
              </a:rPr>
              <a:t>Resilience</a:t>
            </a:r>
          </a:p>
        </p:txBody>
      </p:sp>
      <p:pic>
        <p:nvPicPr>
          <p:cNvPr id="4" name="Picture 3"/>
          <p:cNvPicPr>
            <a:picLocks noChangeAspect="1"/>
          </p:cNvPicPr>
          <p:nvPr/>
        </p:nvPicPr>
        <p:blipFill>
          <a:blip r:embed="rId2"/>
          <a:stretch>
            <a:fillRect/>
          </a:stretch>
        </p:blipFill>
        <p:spPr>
          <a:xfrm>
            <a:off x="6890657" y="1298122"/>
            <a:ext cx="4761819" cy="2315715"/>
          </a:xfrm>
          <a:prstGeom prst="rect">
            <a:avLst/>
          </a:prstGeom>
        </p:spPr>
      </p:pic>
      <p:pic>
        <p:nvPicPr>
          <p:cNvPr id="5" name="Picture 4"/>
          <p:cNvPicPr>
            <a:picLocks noChangeAspect="1"/>
          </p:cNvPicPr>
          <p:nvPr/>
        </p:nvPicPr>
        <p:blipFill>
          <a:blip r:embed="rId3"/>
          <a:stretch>
            <a:fillRect/>
          </a:stretch>
        </p:blipFill>
        <p:spPr>
          <a:xfrm>
            <a:off x="7455935" y="2898321"/>
            <a:ext cx="3032449" cy="3714750"/>
          </a:xfrm>
          <a:prstGeom prst="rect">
            <a:avLst/>
          </a:prstGeom>
        </p:spPr>
      </p:pic>
    </p:spTree>
    <p:extLst>
      <p:ext uri="{BB962C8B-B14F-4D97-AF65-F5344CB8AC3E}">
        <p14:creationId xmlns:p14="http://schemas.microsoft.com/office/powerpoint/2010/main" val="392198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All decisions make assumptions</a:t>
            </a:r>
          </a:p>
        </p:txBody>
      </p:sp>
      <p:sp>
        <p:nvSpPr>
          <p:cNvPr id="3" name="Content Placeholder 2"/>
          <p:cNvSpPr>
            <a:spLocks noGrp="1"/>
          </p:cNvSpPr>
          <p:nvPr>
            <p:ph idx="1"/>
          </p:nvPr>
        </p:nvSpPr>
        <p:spPr/>
        <p:txBody>
          <a:bodyPr/>
          <a:lstStyle/>
          <a:p>
            <a:r>
              <a:rPr lang="en-GB" dirty="0">
                <a:solidFill>
                  <a:srgbClr val="FFFF00"/>
                </a:solidFill>
              </a:rPr>
              <a:t>Scientific knowledge</a:t>
            </a:r>
          </a:p>
          <a:p>
            <a:r>
              <a:rPr lang="en-GB" dirty="0">
                <a:solidFill>
                  <a:srgbClr val="FFFF00"/>
                </a:solidFill>
              </a:rPr>
              <a:t>Accepted understanding about natural systems</a:t>
            </a:r>
          </a:p>
          <a:p>
            <a:r>
              <a:rPr lang="en-GB" dirty="0">
                <a:solidFill>
                  <a:srgbClr val="FFFF00"/>
                </a:solidFill>
              </a:rPr>
              <a:t>Technological availability</a:t>
            </a:r>
          </a:p>
          <a:p>
            <a:r>
              <a:rPr lang="en-GB" dirty="0">
                <a:solidFill>
                  <a:srgbClr val="FFFF00"/>
                </a:solidFill>
              </a:rPr>
              <a:t>Economic incentives available</a:t>
            </a:r>
          </a:p>
          <a:p>
            <a:r>
              <a:rPr lang="en-GB" dirty="0">
                <a:solidFill>
                  <a:srgbClr val="FFFF00"/>
                </a:solidFill>
              </a:rPr>
              <a:t>Belief systems and values (</a:t>
            </a:r>
            <a:r>
              <a:rPr lang="en-GB" dirty="0" err="1">
                <a:solidFill>
                  <a:srgbClr val="FFFF00"/>
                </a:solidFill>
              </a:rPr>
              <a:t>mis</a:t>
            </a:r>
            <a:r>
              <a:rPr lang="en-GB" dirty="0">
                <a:solidFill>
                  <a:srgbClr val="FFFF00"/>
                </a:solidFill>
              </a:rPr>
              <a:t>-placed)</a:t>
            </a:r>
          </a:p>
          <a:p>
            <a:r>
              <a:rPr lang="en-GB" dirty="0">
                <a:solidFill>
                  <a:srgbClr val="FFFF00"/>
                </a:solidFill>
              </a:rPr>
              <a:t>Previous environmental decisions</a:t>
            </a:r>
          </a:p>
          <a:p>
            <a:pPr marL="0" indent="0">
              <a:buNone/>
            </a:pPr>
            <a:endParaRPr lang="en-GB" dirty="0"/>
          </a:p>
        </p:txBody>
      </p:sp>
      <p:pic>
        <p:nvPicPr>
          <p:cNvPr id="4" name="Picture 3"/>
          <p:cNvPicPr>
            <a:picLocks noChangeAspect="1"/>
          </p:cNvPicPr>
          <p:nvPr/>
        </p:nvPicPr>
        <p:blipFill>
          <a:blip r:embed="rId2"/>
          <a:stretch>
            <a:fillRect/>
          </a:stretch>
        </p:blipFill>
        <p:spPr>
          <a:xfrm>
            <a:off x="8399780" y="1551215"/>
            <a:ext cx="3563620" cy="5176157"/>
          </a:xfrm>
          <a:prstGeom prst="rect">
            <a:avLst/>
          </a:prstGeom>
        </p:spPr>
      </p:pic>
    </p:spTree>
    <p:extLst>
      <p:ext uri="{BB962C8B-B14F-4D97-AF65-F5344CB8AC3E}">
        <p14:creationId xmlns:p14="http://schemas.microsoft.com/office/powerpoint/2010/main" val="71487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evaluate decisions?</a:t>
            </a:r>
          </a:p>
        </p:txBody>
      </p:sp>
      <p:sp>
        <p:nvSpPr>
          <p:cNvPr id="3" name="Content Placeholder 2"/>
          <p:cNvSpPr>
            <a:spLocks noGrp="1"/>
          </p:cNvSpPr>
          <p:nvPr>
            <p:ph idx="1"/>
          </p:nvPr>
        </p:nvSpPr>
        <p:spPr/>
        <p:txBody>
          <a:bodyPr>
            <a:normAutofit/>
          </a:bodyPr>
          <a:lstStyle/>
          <a:p>
            <a:r>
              <a:rPr lang="en-GB" dirty="0">
                <a:solidFill>
                  <a:srgbClr val="FFFF00"/>
                </a:solidFill>
              </a:rPr>
              <a:t>Decision process</a:t>
            </a:r>
          </a:p>
          <a:p>
            <a:pPr lvl="1"/>
            <a:r>
              <a:rPr lang="en-GB" dirty="0"/>
              <a:t>Fair</a:t>
            </a:r>
          </a:p>
          <a:p>
            <a:pPr lvl="1"/>
            <a:r>
              <a:rPr lang="en-GB" dirty="0"/>
              <a:t>Inclusive</a:t>
            </a:r>
          </a:p>
          <a:p>
            <a:pPr lvl="1"/>
            <a:r>
              <a:rPr lang="en-GB" dirty="0"/>
              <a:t>Informed</a:t>
            </a:r>
          </a:p>
        </p:txBody>
      </p:sp>
      <p:pic>
        <p:nvPicPr>
          <p:cNvPr id="4" name="Picture 3"/>
          <p:cNvPicPr>
            <a:picLocks noChangeAspect="1"/>
          </p:cNvPicPr>
          <p:nvPr/>
        </p:nvPicPr>
        <p:blipFill>
          <a:blip r:embed="rId2"/>
          <a:stretch>
            <a:fillRect/>
          </a:stretch>
        </p:blipFill>
        <p:spPr>
          <a:xfrm rot="19779680">
            <a:off x="8193932" y="4790915"/>
            <a:ext cx="3530600" cy="1490376"/>
          </a:xfrm>
          <a:prstGeom prst="rect">
            <a:avLst/>
          </a:prstGeom>
        </p:spPr>
      </p:pic>
      <p:pic>
        <p:nvPicPr>
          <p:cNvPr id="7" name="Picture 6"/>
          <p:cNvPicPr>
            <a:picLocks noChangeAspect="1"/>
          </p:cNvPicPr>
          <p:nvPr/>
        </p:nvPicPr>
        <p:blipFill>
          <a:blip r:embed="rId3"/>
          <a:stretch>
            <a:fillRect/>
          </a:stretch>
        </p:blipFill>
        <p:spPr>
          <a:xfrm>
            <a:off x="614615" y="4145771"/>
            <a:ext cx="2661906" cy="2322513"/>
          </a:xfrm>
          <a:prstGeom prst="rect">
            <a:avLst/>
          </a:prstGeom>
        </p:spPr>
      </p:pic>
      <p:pic>
        <p:nvPicPr>
          <p:cNvPr id="5" name="Picture 4"/>
          <p:cNvPicPr>
            <a:picLocks noChangeAspect="1"/>
          </p:cNvPicPr>
          <p:nvPr/>
        </p:nvPicPr>
        <p:blipFill>
          <a:blip r:embed="rId4"/>
          <a:stretch>
            <a:fillRect/>
          </a:stretch>
        </p:blipFill>
        <p:spPr>
          <a:xfrm>
            <a:off x="4322211" y="1471499"/>
            <a:ext cx="5749481" cy="3234083"/>
          </a:xfrm>
          <a:prstGeom prst="rect">
            <a:avLst/>
          </a:prstGeom>
        </p:spPr>
      </p:pic>
    </p:spTree>
    <p:extLst>
      <p:ext uri="{BB962C8B-B14F-4D97-AF65-F5344CB8AC3E}">
        <p14:creationId xmlns:p14="http://schemas.microsoft.com/office/powerpoint/2010/main" val="356393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anim calcmode="lin" valueType="num">
                                      <p:cBhvr>
                                        <p:cTn id="1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2" end="2"/>
                                            </p:txEl>
                                          </p:spTgt>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anim calcmode="lin" valueType="num">
                                      <p:cBhvr>
                                        <p:cTn id="2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evaluate decisions cont’d</a:t>
            </a:r>
          </a:p>
        </p:txBody>
      </p:sp>
      <p:sp>
        <p:nvSpPr>
          <p:cNvPr id="3" name="Content Placeholder 2"/>
          <p:cNvSpPr>
            <a:spLocks noGrp="1"/>
          </p:cNvSpPr>
          <p:nvPr>
            <p:ph idx="1"/>
          </p:nvPr>
        </p:nvSpPr>
        <p:spPr/>
        <p:txBody>
          <a:bodyPr>
            <a:normAutofit/>
          </a:bodyPr>
          <a:lstStyle/>
          <a:p>
            <a:r>
              <a:rPr lang="en-GB" dirty="0">
                <a:solidFill>
                  <a:srgbClr val="FFFF00"/>
                </a:solidFill>
              </a:rPr>
              <a:t>Outcome and output</a:t>
            </a:r>
          </a:p>
          <a:p>
            <a:pPr lvl="1"/>
            <a:r>
              <a:rPr lang="en-GB" dirty="0"/>
              <a:t>Workable</a:t>
            </a:r>
          </a:p>
          <a:p>
            <a:pPr lvl="1"/>
            <a:r>
              <a:rPr lang="en-GB" dirty="0"/>
              <a:t>Accountable</a:t>
            </a:r>
          </a:p>
          <a:p>
            <a:pPr lvl="1"/>
            <a:r>
              <a:rPr lang="en-GB" dirty="0"/>
              <a:t>Effective</a:t>
            </a:r>
          </a:p>
          <a:p>
            <a:pPr lvl="1"/>
            <a:r>
              <a:rPr lang="en-GB" dirty="0"/>
              <a:t>Efficient</a:t>
            </a:r>
          </a:p>
          <a:p>
            <a:pPr lvl="1"/>
            <a:r>
              <a:rPr lang="en-GB" dirty="0"/>
              <a:t>Equitable</a:t>
            </a:r>
          </a:p>
          <a:p>
            <a:pPr lvl="1"/>
            <a:r>
              <a:rPr lang="en-GB" dirty="0"/>
              <a:t>Sustainable</a:t>
            </a:r>
          </a:p>
          <a:p>
            <a:pPr lvl="1"/>
            <a:r>
              <a:rPr lang="en-GB" dirty="0"/>
              <a:t>Measurable?</a:t>
            </a:r>
          </a:p>
        </p:txBody>
      </p:sp>
      <p:pic>
        <p:nvPicPr>
          <p:cNvPr id="5" name="Picture 4"/>
          <p:cNvPicPr>
            <a:picLocks noChangeAspect="1"/>
          </p:cNvPicPr>
          <p:nvPr/>
        </p:nvPicPr>
        <p:blipFill>
          <a:blip r:embed="rId2"/>
          <a:stretch>
            <a:fillRect/>
          </a:stretch>
        </p:blipFill>
        <p:spPr>
          <a:xfrm>
            <a:off x="5855127" y="1393363"/>
            <a:ext cx="5992355" cy="3370700"/>
          </a:xfrm>
          <a:prstGeom prst="rect">
            <a:avLst/>
          </a:prstGeom>
        </p:spPr>
      </p:pic>
      <p:pic>
        <p:nvPicPr>
          <p:cNvPr id="8" name="Picture 7"/>
          <p:cNvPicPr>
            <a:picLocks noChangeAspect="1"/>
          </p:cNvPicPr>
          <p:nvPr/>
        </p:nvPicPr>
        <p:blipFill>
          <a:blip r:embed="rId3"/>
          <a:stretch>
            <a:fillRect/>
          </a:stretch>
        </p:blipFill>
        <p:spPr>
          <a:xfrm>
            <a:off x="5149734" y="3760125"/>
            <a:ext cx="4646813" cy="3097875"/>
          </a:xfrm>
          <a:prstGeom prst="rect">
            <a:avLst/>
          </a:prstGeom>
        </p:spPr>
      </p:pic>
    </p:spTree>
    <p:extLst>
      <p:ext uri="{BB962C8B-B14F-4D97-AF65-F5344CB8AC3E}">
        <p14:creationId xmlns:p14="http://schemas.microsoft.com/office/powerpoint/2010/main" val="380391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anim calcmode="lin" valueType="num">
                                      <p:cBhvr>
                                        <p:cTn id="18"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3">
                                            <p:txEl>
                                              <p:pRg st="2" end="2"/>
                                            </p:txEl>
                                          </p:spTgt>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anim calcmode="lin" valueType="num">
                                      <p:cBhvr>
                                        <p:cTn id="23"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4" dur="2000" fill="hold"/>
                                        <p:tgtEl>
                                          <p:spTgt spid="3">
                                            <p:txEl>
                                              <p:pRg st="3" end="3"/>
                                            </p:txEl>
                                          </p:spTgt>
                                        </p:tgtEl>
                                        <p:attrNameLst>
                                          <p:attrName>ppt_h</p:attrName>
                                        </p:attrNameLst>
                                      </p:cBhvr>
                                      <p:tavLst>
                                        <p:tav tm="0">
                                          <p:val>
                                            <p:strVal val="#ppt_h"/>
                                          </p:val>
                                        </p:tav>
                                        <p:tav tm="100000">
                                          <p:val>
                                            <p:strVal val="#ppt_h"/>
                                          </p:val>
                                        </p:tav>
                                      </p:tavLst>
                                    </p:anim>
                                  </p:childTnLst>
                                </p:cTn>
                              </p:par>
                              <p:par>
                                <p:cTn id="25" presetID="45"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anim calcmode="lin" valueType="num">
                                      <p:cBhvr>
                                        <p:cTn id="28"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9" dur="2000" fill="hold"/>
                                        <p:tgtEl>
                                          <p:spTgt spid="3">
                                            <p:txEl>
                                              <p:pRg st="4" end="4"/>
                                            </p:txEl>
                                          </p:spTgt>
                                        </p:tgtEl>
                                        <p:attrNameLst>
                                          <p:attrName>ppt_h</p:attrName>
                                        </p:attrNameLst>
                                      </p:cBhvr>
                                      <p:tavLst>
                                        <p:tav tm="0">
                                          <p:val>
                                            <p:strVal val="#ppt_h"/>
                                          </p:val>
                                        </p:tav>
                                        <p:tav tm="100000">
                                          <p:val>
                                            <p:strVal val="#ppt_h"/>
                                          </p:val>
                                        </p:tav>
                                      </p:tavLst>
                                    </p:anim>
                                  </p:childTnLst>
                                </p:cTn>
                              </p:par>
                              <p:par>
                                <p:cTn id="30" presetID="45"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anim calcmode="lin" valueType="num">
                                      <p:cBhvr>
                                        <p:cTn id="33"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4" dur="2000" fill="hold"/>
                                        <p:tgtEl>
                                          <p:spTgt spid="3">
                                            <p:txEl>
                                              <p:pRg st="5" end="5"/>
                                            </p:txEl>
                                          </p:spTgt>
                                        </p:tgtEl>
                                        <p:attrNameLst>
                                          <p:attrName>ppt_h</p:attrName>
                                        </p:attrNameLst>
                                      </p:cBhvr>
                                      <p:tavLst>
                                        <p:tav tm="0">
                                          <p:val>
                                            <p:strVal val="#ppt_h"/>
                                          </p:val>
                                        </p:tav>
                                        <p:tav tm="100000">
                                          <p:val>
                                            <p:strVal val="#ppt_h"/>
                                          </p:val>
                                        </p:tav>
                                      </p:tavLst>
                                    </p:anim>
                                  </p:childTnLst>
                                </p:cTn>
                              </p:par>
                              <p:par>
                                <p:cTn id="35" presetID="45"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anim calcmode="lin" valueType="num">
                                      <p:cBhvr>
                                        <p:cTn id="38"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9" dur="2000" fill="hold"/>
                                        <p:tgtEl>
                                          <p:spTgt spid="3">
                                            <p:txEl>
                                              <p:pRg st="6" end="6"/>
                                            </p:txEl>
                                          </p:spTgt>
                                        </p:tgtEl>
                                        <p:attrNameLst>
                                          <p:attrName>ppt_h</p:attrName>
                                        </p:attrNameLst>
                                      </p:cBhvr>
                                      <p:tavLst>
                                        <p:tav tm="0">
                                          <p:val>
                                            <p:strVal val="#ppt_h"/>
                                          </p:val>
                                        </p:tav>
                                        <p:tav tm="100000">
                                          <p:val>
                                            <p:strVal val="#ppt_h"/>
                                          </p:val>
                                        </p:tav>
                                      </p:tavLst>
                                    </p:anim>
                                  </p:childTnLst>
                                </p:cTn>
                              </p:par>
                              <p:par>
                                <p:cTn id="40" presetID="45" presetClass="entr" presetSubtype="0"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anim calcmode="lin" valueType="num">
                                      <p:cBhvr>
                                        <p:cTn id="43"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4"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Slide Number Placeholder 6"/>
          <p:cNvSpPr>
            <a:spLocks noGrp="1"/>
          </p:cNvSpPr>
          <p:nvPr>
            <p:ph type="sldNum" sz="quarter" idx="12"/>
          </p:nvPr>
        </p:nvSpPr>
        <p:spPr/>
        <p:txBody>
          <a:bodyPr/>
          <a:lstStyle/>
          <a:p>
            <a:fld id="{0749A2D2-1A91-491B-BD08-B3AD1C80D916}" type="slidenum">
              <a:rPr lang="en-GB" altLang="en-US"/>
              <a:pPr/>
              <a:t>48</a:t>
            </a:fld>
            <a:endParaRPr lang="en-GB" altLang="en-US"/>
          </a:p>
        </p:txBody>
      </p:sp>
      <p:sp>
        <p:nvSpPr>
          <p:cNvPr id="30722" name="Rectangle 2"/>
          <p:cNvSpPr>
            <a:spLocks noGrp="1" noChangeArrowheads="1"/>
          </p:cNvSpPr>
          <p:nvPr>
            <p:ph type="title"/>
          </p:nvPr>
        </p:nvSpPr>
        <p:spPr>
          <a:xfrm>
            <a:off x="419704" y="182320"/>
            <a:ext cx="10058400" cy="1143000"/>
          </a:xfrm>
        </p:spPr>
        <p:txBody>
          <a:bodyPr>
            <a:noAutofit/>
          </a:bodyPr>
          <a:lstStyle/>
          <a:p>
            <a:r>
              <a:rPr lang="en-GB" altLang="en-US" sz="4400" dirty="0">
                <a:solidFill>
                  <a:schemeClr val="tx1"/>
                </a:solidFill>
                <a:latin typeface="Calibri" panose="020F0502020204030204" pitchFamily="34" charset="0"/>
                <a:cs typeface="Calibri" panose="020F0502020204030204" pitchFamily="34" charset="0"/>
              </a:rPr>
              <a:t>Environmental Decisions </a:t>
            </a:r>
            <a:br>
              <a:rPr lang="en-GB" altLang="en-US" sz="4400" dirty="0">
                <a:solidFill>
                  <a:schemeClr val="tx1"/>
                </a:solidFill>
                <a:latin typeface="Calibri" panose="020F0502020204030204" pitchFamily="34" charset="0"/>
                <a:cs typeface="Calibri" panose="020F0502020204030204" pitchFamily="34" charset="0"/>
              </a:rPr>
            </a:br>
            <a:r>
              <a:rPr lang="en-GB" altLang="en-US" sz="4400" dirty="0">
                <a:solidFill>
                  <a:schemeClr val="tx1"/>
                </a:solidFill>
                <a:latin typeface="Calibri" panose="020F0502020204030204" pitchFamily="34" charset="0"/>
                <a:cs typeface="Calibri" panose="020F0502020204030204" pitchFamily="34" charset="0"/>
              </a:rPr>
              <a:t>within a Strategic context</a:t>
            </a:r>
          </a:p>
        </p:txBody>
      </p:sp>
      <p:sp>
        <p:nvSpPr>
          <p:cNvPr id="30723" name="Rectangle 3"/>
          <p:cNvSpPr>
            <a:spLocks noGrp="1" noChangeArrowheads="1"/>
          </p:cNvSpPr>
          <p:nvPr>
            <p:ph type="body" sz="half" idx="1"/>
          </p:nvPr>
        </p:nvSpPr>
        <p:spPr>
          <a:xfrm>
            <a:off x="131862" y="1598579"/>
            <a:ext cx="7027695" cy="4822660"/>
          </a:xfrm>
        </p:spPr>
        <p:txBody>
          <a:bodyPr>
            <a:normAutofit fontScale="92500" lnSpcReduction="10000"/>
          </a:bodyPr>
          <a:lstStyle/>
          <a:p>
            <a:pPr marL="0" indent="0">
              <a:buNone/>
            </a:pPr>
            <a:r>
              <a:rPr lang="en-GB" altLang="en-US" sz="3200" dirty="0">
                <a:solidFill>
                  <a:srgbClr val="FFFF00"/>
                </a:solidFill>
                <a:latin typeface="Calibri" panose="020F0502020204030204" pitchFamily="34" charset="0"/>
                <a:cs typeface="Calibri" panose="020F0502020204030204" pitchFamily="34" charset="0"/>
              </a:rPr>
              <a:t>Consider an environmental problem of your choice (individually)</a:t>
            </a:r>
          </a:p>
          <a:p>
            <a:pPr marL="0" indent="0">
              <a:buNone/>
            </a:pPr>
            <a:endParaRPr lang="en-GB" altLang="en-US" sz="3200" dirty="0">
              <a:solidFill>
                <a:srgbClr val="FFFF00"/>
              </a:solidFill>
              <a:latin typeface="Calibri" panose="020F0502020204030204" pitchFamily="34" charset="0"/>
              <a:cs typeface="Calibri" panose="020F0502020204030204" pitchFamily="34" charset="0"/>
            </a:endParaRPr>
          </a:p>
          <a:p>
            <a:pPr marL="457200" indent="-457200">
              <a:buFont typeface="+mj-lt"/>
              <a:buAutoNum type="arabicPeriod"/>
            </a:pPr>
            <a:r>
              <a:rPr lang="en-GB" altLang="en-US" sz="2400" dirty="0">
                <a:latin typeface="Calibri" panose="020F0502020204030204" pitchFamily="34" charset="0"/>
                <a:cs typeface="Calibri" panose="020F0502020204030204" pitchFamily="34" charset="0"/>
              </a:rPr>
              <a:t>What are the important substantive aspects of the decision process?</a:t>
            </a:r>
          </a:p>
          <a:p>
            <a:pPr marL="457200" indent="-457200">
              <a:buFont typeface="+mj-lt"/>
              <a:buAutoNum type="arabicPeriod"/>
            </a:pPr>
            <a:r>
              <a:rPr lang="en-GB" altLang="en-US" sz="2400" dirty="0">
                <a:solidFill>
                  <a:schemeClr val="accent6">
                    <a:lumMod val="75000"/>
                  </a:schemeClr>
                </a:solidFill>
                <a:latin typeface="Calibri" panose="020F0502020204030204" pitchFamily="34" charset="0"/>
                <a:cs typeface="Calibri" panose="020F0502020204030204" pitchFamily="34" charset="0"/>
              </a:rPr>
              <a:t>At what social level does an environmental decision occur?</a:t>
            </a:r>
          </a:p>
          <a:p>
            <a:pPr marL="457200" indent="-457200">
              <a:buFont typeface="+mj-lt"/>
              <a:buAutoNum type="arabicPeriod"/>
            </a:pPr>
            <a:r>
              <a:rPr lang="en-GB" altLang="en-US" sz="2400" dirty="0">
                <a:latin typeface="Calibri" panose="020F0502020204030204" pitchFamily="34" charset="0"/>
                <a:cs typeface="Calibri" panose="020F0502020204030204" pitchFamily="34" charset="0"/>
              </a:rPr>
              <a:t>What is the social setting?</a:t>
            </a:r>
          </a:p>
          <a:p>
            <a:pPr marL="457200" indent="-457200">
              <a:buFont typeface="+mj-lt"/>
              <a:buAutoNum type="arabicPeriod"/>
            </a:pPr>
            <a:r>
              <a:rPr lang="en-GB" altLang="en-US" sz="2400" dirty="0">
                <a:solidFill>
                  <a:schemeClr val="accent6">
                    <a:lumMod val="75000"/>
                  </a:schemeClr>
                </a:solidFill>
                <a:latin typeface="Calibri" panose="020F0502020204030204" pitchFamily="34" charset="0"/>
                <a:cs typeface="Calibri" panose="020F0502020204030204" pitchFamily="34" charset="0"/>
              </a:rPr>
              <a:t>What is the type of environmental decision?</a:t>
            </a:r>
          </a:p>
          <a:p>
            <a:pPr marL="457200" indent="-457200">
              <a:buFont typeface="+mj-lt"/>
              <a:buAutoNum type="arabicPeriod"/>
            </a:pPr>
            <a:r>
              <a:rPr lang="en-GB" altLang="en-US" sz="2400" dirty="0">
                <a:latin typeface="Calibri" panose="020F0502020204030204" pitchFamily="34" charset="0"/>
                <a:cs typeface="Calibri" panose="020F0502020204030204" pitchFamily="34" charset="0"/>
              </a:rPr>
              <a:t>What are the assumptions?</a:t>
            </a:r>
          </a:p>
          <a:p>
            <a:pPr marL="457200" indent="-457200">
              <a:buFont typeface="+mj-lt"/>
              <a:buAutoNum type="arabicPeriod"/>
            </a:pPr>
            <a:r>
              <a:rPr lang="en-GB" altLang="en-US" sz="2400" dirty="0">
                <a:solidFill>
                  <a:schemeClr val="accent6">
                    <a:lumMod val="75000"/>
                  </a:schemeClr>
                </a:solidFill>
                <a:latin typeface="Calibri" panose="020F0502020204030204" pitchFamily="34" charset="0"/>
                <a:cs typeface="Calibri" panose="020F0502020204030204" pitchFamily="34" charset="0"/>
              </a:rPr>
              <a:t>How do you evaluate success and failure of decisions?</a:t>
            </a:r>
          </a:p>
          <a:p>
            <a:pPr marL="457200" indent="-457200">
              <a:buFont typeface="+mj-lt"/>
              <a:buAutoNum type="arabicPeriod"/>
            </a:pPr>
            <a:r>
              <a:rPr lang="en-GB" altLang="en-US" sz="2400" dirty="0">
                <a:solidFill>
                  <a:schemeClr val="tx1"/>
                </a:solidFill>
                <a:latin typeface="Calibri" panose="020F0502020204030204" pitchFamily="34" charset="0"/>
                <a:cs typeface="Calibri" panose="020F0502020204030204" pitchFamily="34" charset="0"/>
              </a:rPr>
              <a:t>In what ways are these strategic?</a:t>
            </a:r>
          </a:p>
          <a:p>
            <a:pPr marL="457200" indent="-457200">
              <a:buNone/>
            </a:pPr>
            <a:endParaRPr lang="en-GB" altLang="en-US" sz="1800" dirty="0"/>
          </a:p>
        </p:txBody>
      </p:sp>
      <p:pic>
        <p:nvPicPr>
          <p:cNvPr id="3" name="Online Image Placeholder 2"/>
          <p:cNvPicPr>
            <a:picLocks noGrp="1" noChangeAspect="1"/>
          </p:cNvPicPr>
          <p:nvPr>
            <p:ph type="clipArt" sz="half" idx="2"/>
          </p:nvPr>
        </p:nvPicPr>
        <p:blipFill>
          <a:blip r:embed="rId4"/>
          <a:stretch>
            <a:fillRect/>
          </a:stretch>
        </p:blipFill>
        <p:spPr>
          <a:xfrm>
            <a:off x="7044447" y="2019127"/>
            <a:ext cx="4978400" cy="3474742"/>
          </a:xfrm>
          <a:prstGeom prst="rect">
            <a:avLst/>
          </a:prstGeom>
        </p:spPr>
      </p:pic>
    </p:spTree>
    <p:extLst>
      <p:ext uri="{BB962C8B-B14F-4D97-AF65-F5344CB8AC3E}">
        <p14:creationId xmlns:p14="http://schemas.microsoft.com/office/powerpoint/2010/main" val="10488188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xEl>
                                              <p:pRg st="0" end="0"/>
                                            </p:txEl>
                                          </p:spTgt>
                                        </p:tgtEl>
                                        <p:attrNameLst>
                                          <p:attrName>style.visibility</p:attrName>
                                        </p:attrNameLst>
                                      </p:cBhvr>
                                      <p:to>
                                        <p:strVal val="visible"/>
                                      </p:to>
                                    </p:set>
                                    <p:anim calcmode="lin" valueType="num">
                                      <p:cBhvr additive="base">
                                        <p:cTn id="7" dur="500" fill="hold"/>
                                        <p:tgtEl>
                                          <p:spTgt spid="3072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72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3">
                                            <p:txEl>
                                              <p:pRg st="0" end="0"/>
                                            </p:txEl>
                                          </p:spTgt>
                                        </p:tgtEl>
                                        <p:attrNameLst>
                                          <p:attrName>style.visibility</p:attrName>
                                        </p:attrNameLst>
                                      </p:cBhvr>
                                      <p:to>
                                        <p:strVal val="visible"/>
                                      </p:to>
                                    </p:set>
                                    <p:anim calcmode="lin" valueType="num">
                                      <p:cBhvr additive="base">
                                        <p:cTn id="13" dur="500" fill="hold"/>
                                        <p:tgtEl>
                                          <p:spTgt spid="3072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3">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500" fill="hold"/>
                                        <p:tgtEl>
                                          <p:spTgt spid="3072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500" fill="hold"/>
                                        <p:tgtEl>
                                          <p:spTgt spid="3072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72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0723">
                                            <p:txEl>
                                              <p:pRg st="4" end="4"/>
                                            </p:txEl>
                                          </p:spTgt>
                                        </p:tgtEl>
                                        <p:attrNameLst>
                                          <p:attrName>style.visibility</p:attrName>
                                        </p:attrNameLst>
                                      </p:cBhvr>
                                      <p:to>
                                        <p:strVal val="visible"/>
                                      </p:to>
                                    </p:set>
                                    <p:anim calcmode="lin" valueType="num">
                                      <p:cBhvr additive="base">
                                        <p:cTn id="31" dur="500" fill="hold"/>
                                        <p:tgtEl>
                                          <p:spTgt spid="3072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072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0723">
                                            <p:txEl>
                                              <p:pRg st="5" end="5"/>
                                            </p:txEl>
                                          </p:spTgt>
                                        </p:tgtEl>
                                        <p:attrNameLst>
                                          <p:attrName>style.visibility</p:attrName>
                                        </p:attrNameLst>
                                      </p:cBhvr>
                                      <p:to>
                                        <p:strVal val="visible"/>
                                      </p:to>
                                    </p:set>
                                    <p:anim calcmode="lin" valueType="num">
                                      <p:cBhvr additive="base">
                                        <p:cTn id="37" dur="500" fill="hold"/>
                                        <p:tgtEl>
                                          <p:spTgt spid="3072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072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0723">
                                            <p:txEl>
                                              <p:pRg st="6" end="6"/>
                                            </p:txEl>
                                          </p:spTgt>
                                        </p:tgtEl>
                                        <p:attrNameLst>
                                          <p:attrName>style.visibility</p:attrName>
                                        </p:attrNameLst>
                                      </p:cBhvr>
                                      <p:to>
                                        <p:strVal val="visible"/>
                                      </p:to>
                                    </p:set>
                                    <p:anim calcmode="lin" valueType="num">
                                      <p:cBhvr additive="base">
                                        <p:cTn id="43" dur="500" fill="hold"/>
                                        <p:tgtEl>
                                          <p:spTgt spid="3072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072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oosh.wav"/>
                                        </p:tgtEl>
                                      </p:cMediaNode>
                                    </p:audio>
                                  </p:sub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0723">
                                            <p:txEl>
                                              <p:pRg st="7" end="7"/>
                                            </p:txEl>
                                          </p:spTgt>
                                        </p:tgtEl>
                                        <p:attrNameLst>
                                          <p:attrName>style.visibility</p:attrName>
                                        </p:attrNameLst>
                                      </p:cBhvr>
                                      <p:to>
                                        <p:strVal val="visible"/>
                                      </p:to>
                                    </p:set>
                                    <p:anim calcmode="lin" valueType="num">
                                      <p:cBhvr additive="base">
                                        <p:cTn id="49" dur="500" fill="hold"/>
                                        <p:tgtEl>
                                          <p:spTgt spid="30723">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30723">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3" name="whoosh.wav"/>
                                        </p:tgtEl>
                                      </p:cMediaNode>
                                    </p:audio>
                                  </p:sub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0723">
                                            <p:txEl>
                                              <p:pRg st="8" end="8"/>
                                            </p:txEl>
                                          </p:spTgt>
                                        </p:tgtEl>
                                        <p:attrNameLst>
                                          <p:attrName>style.visibility</p:attrName>
                                        </p:attrNameLst>
                                      </p:cBhvr>
                                      <p:to>
                                        <p:strVal val="visible"/>
                                      </p:to>
                                    </p:set>
                                    <p:anim calcmode="lin" valueType="num">
                                      <p:cBhvr additive="base">
                                        <p:cTn id="55" dur="500" fill="hold"/>
                                        <p:tgtEl>
                                          <p:spTgt spid="30723">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0723">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build="p" autoUpdateAnimBg="0"/>
      <p:bldP spid="30723" grpId="0" build="p"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9443" y="258121"/>
            <a:ext cx="10515600" cy="1325563"/>
          </a:xfrm>
        </p:spPr>
        <p:txBody>
          <a:bodyPr>
            <a:normAutofit fontScale="90000"/>
          </a:bodyPr>
          <a:lstStyle/>
          <a:p>
            <a:r>
              <a:rPr lang="en-GB" dirty="0"/>
              <a:t>Conclusion</a:t>
            </a:r>
            <a:br>
              <a:rPr lang="en-GB" dirty="0"/>
            </a:br>
            <a:endParaRPr lang="en-GB" dirty="0"/>
          </a:p>
        </p:txBody>
      </p:sp>
      <p:pic>
        <p:nvPicPr>
          <p:cNvPr id="4" name="Picture 3"/>
          <p:cNvPicPr>
            <a:picLocks noChangeAspect="1"/>
          </p:cNvPicPr>
          <p:nvPr/>
        </p:nvPicPr>
        <p:blipFill>
          <a:blip r:embed="rId2"/>
          <a:stretch>
            <a:fillRect/>
          </a:stretch>
        </p:blipFill>
        <p:spPr>
          <a:xfrm>
            <a:off x="7466098" y="1253217"/>
            <a:ext cx="4415518" cy="5444903"/>
          </a:xfrm>
          <a:prstGeom prst="rect">
            <a:avLst/>
          </a:prstGeom>
        </p:spPr>
      </p:pic>
      <p:pic>
        <p:nvPicPr>
          <p:cNvPr id="6" name="Picture 5"/>
          <p:cNvPicPr>
            <a:picLocks noChangeAspect="1"/>
          </p:cNvPicPr>
          <p:nvPr/>
        </p:nvPicPr>
        <p:blipFill>
          <a:blip r:embed="rId3"/>
          <a:stretch>
            <a:fillRect/>
          </a:stretch>
        </p:blipFill>
        <p:spPr>
          <a:xfrm>
            <a:off x="147115" y="3594538"/>
            <a:ext cx="7026978" cy="3103582"/>
          </a:xfrm>
          <a:prstGeom prst="rect">
            <a:avLst/>
          </a:prstGeom>
        </p:spPr>
      </p:pic>
      <p:pic>
        <p:nvPicPr>
          <p:cNvPr id="5" name="Picture 4"/>
          <p:cNvPicPr>
            <a:picLocks noChangeAspect="1"/>
          </p:cNvPicPr>
          <p:nvPr/>
        </p:nvPicPr>
        <p:blipFill>
          <a:blip r:embed="rId4"/>
          <a:stretch>
            <a:fillRect/>
          </a:stretch>
        </p:blipFill>
        <p:spPr>
          <a:xfrm>
            <a:off x="486383" y="471133"/>
            <a:ext cx="3700564" cy="2467043"/>
          </a:xfrm>
          <a:prstGeom prst="rect">
            <a:avLst/>
          </a:prstGeom>
        </p:spPr>
      </p:pic>
    </p:spTree>
    <p:extLst>
      <p:ext uri="{BB962C8B-B14F-4D97-AF65-F5344CB8AC3E}">
        <p14:creationId xmlns:p14="http://schemas.microsoft.com/office/powerpoint/2010/main" val="3341652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51093"/>
            <a:ext cx="8229600" cy="1143000"/>
          </a:xfrm>
        </p:spPr>
        <p:txBody>
          <a:bodyPr>
            <a:normAutofit fontScale="90000"/>
          </a:bodyPr>
          <a:lstStyle/>
          <a:p>
            <a:r>
              <a:rPr lang="en-GB" dirty="0"/>
              <a:t>Personalities and institutions</a:t>
            </a:r>
          </a:p>
        </p:txBody>
      </p:sp>
      <p:sp>
        <p:nvSpPr>
          <p:cNvPr id="3" name="Text Placeholder 2"/>
          <p:cNvSpPr>
            <a:spLocks noGrp="1"/>
          </p:cNvSpPr>
          <p:nvPr>
            <p:ph type="body" idx="1"/>
          </p:nvPr>
        </p:nvSpPr>
        <p:spPr>
          <a:xfrm>
            <a:off x="957789" y="1466493"/>
            <a:ext cx="4040188" cy="659352"/>
          </a:xfrm>
        </p:spPr>
        <p:txBody>
          <a:bodyPr/>
          <a:lstStyle/>
          <a:p>
            <a:r>
              <a:rPr lang="en-GB" dirty="0"/>
              <a:t>Prince William</a:t>
            </a:r>
          </a:p>
        </p:txBody>
      </p:sp>
      <p:sp>
        <p:nvSpPr>
          <p:cNvPr id="7" name="Text Placeholder 6"/>
          <p:cNvSpPr>
            <a:spLocks noGrp="1"/>
          </p:cNvSpPr>
          <p:nvPr>
            <p:ph type="body" sz="half" idx="3"/>
          </p:nvPr>
        </p:nvSpPr>
        <p:spPr>
          <a:xfrm>
            <a:off x="5292726" y="1556600"/>
            <a:ext cx="4041775" cy="654843"/>
          </a:xfrm>
        </p:spPr>
        <p:txBody>
          <a:bodyPr/>
          <a:lstStyle/>
          <a:p>
            <a:r>
              <a:rPr lang="en-GB" dirty="0"/>
              <a:t>Royal Family</a:t>
            </a:r>
          </a:p>
        </p:txBody>
      </p:sp>
      <p:sp>
        <p:nvSpPr>
          <p:cNvPr id="6" name="Content Placeholder 5"/>
          <p:cNvSpPr>
            <a:spLocks noGrp="1"/>
          </p:cNvSpPr>
          <p:nvPr>
            <p:ph sz="quarter" idx="2"/>
          </p:nvPr>
        </p:nvSpPr>
        <p:spPr>
          <a:xfrm>
            <a:off x="663039" y="2215359"/>
            <a:ext cx="4040188" cy="3845720"/>
          </a:xfrm>
        </p:spPr>
        <p:txBody>
          <a:bodyPr>
            <a:normAutofit fontScale="70000" lnSpcReduction="20000"/>
          </a:bodyPr>
          <a:lstStyle/>
          <a:p>
            <a:r>
              <a:rPr lang="en-GB" dirty="0"/>
              <a:t>Is good for the environment?</a:t>
            </a:r>
          </a:p>
          <a:p>
            <a:r>
              <a:rPr lang="en-GB" dirty="0"/>
              <a:t>Locally</a:t>
            </a:r>
          </a:p>
          <a:p>
            <a:r>
              <a:rPr lang="en-GB" dirty="0"/>
              <a:t>Nationally?</a:t>
            </a:r>
          </a:p>
          <a:p>
            <a:r>
              <a:rPr lang="en-GB" dirty="0"/>
              <a:t>Internationally?</a:t>
            </a:r>
          </a:p>
          <a:p>
            <a:r>
              <a:rPr lang="en-GB" dirty="0"/>
              <a:t>ITV </a:t>
            </a:r>
            <a:r>
              <a:rPr lang="en-GB" dirty="0">
                <a:hlinkClick r:id="rId2"/>
              </a:rPr>
              <a:t>Oct 2020 documentary</a:t>
            </a:r>
            <a:endParaRPr lang="en-GB" dirty="0"/>
          </a:p>
          <a:p>
            <a:r>
              <a:rPr lang="en-GB" dirty="0"/>
              <a:t>Watch documentaries and research news stories.</a:t>
            </a:r>
          </a:p>
          <a:p>
            <a:r>
              <a:rPr lang="en-GB" dirty="0" err="1"/>
              <a:t>Earthshot</a:t>
            </a:r>
            <a:r>
              <a:rPr lang="en-GB" dirty="0"/>
              <a:t> 2021?</a:t>
            </a:r>
          </a:p>
          <a:p>
            <a:r>
              <a:rPr lang="en-GB" dirty="0"/>
              <a:t>Construct an argument to agree (Group 1) and disagree (Group 2) with the stipulations above.</a:t>
            </a:r>
          </a:p>
          <a:p>
            <a:r>
              <a:rPr lang="en-GB" dirty="0"/>
              <a:t>PowerPoint next week</a:t>
            </a:r>
          </a:p>
        </p:txBody>
      </p:sp>
      <p:sp>
        <p:nvSpPr>
          <p:cNvPr id="8" name="Content Placeholder 7"/>
          <p:cNvSpPr>
            <a:spLocks noGrp="1"/>
          </p:cNvSpPr>
          <p:nvPr>
            <p:ph sz="quarter" idx="4"/>
          </p:nvPr>
        </p:nvSpPr>
        <p:spPr>
          <a:xfrm>
            <a:off x="5058849" y="2370557"/>
            <a:ext cx="4041775" cy="3845720"/>
          </a:xfrm>
        </p:spPr>
        <p:txBody>
          <a:bodyPr>
            <a:normAutofit fontScale="70000" lnSpcReduction="20000"/>
          </a:bodyPr>
          <a:lstStyle/>
          <a:p>
            <a:r>
              <a:rPr lang="en-GB" dirty="0"/>
              <a:t>Is good for the environment?</a:t>
            </a:r>
          </a:p>
          <a:p>
            <a:r>
              <a:rPr lang="en-GB" dirty="0"/>
              <a:t>Locally</a:t>
            </a:r>
          </a:p>
          <a:p>
            <a:r>
              <a:rPr lang="en-GB" dirty="0"/>
              <a:t>Nationally?</a:t>
            </a:r>
          </a:p>
          <a:p>
            <a:r>
              <a:rPr lang="en-GB" dirty="0"/>
              <a:t>Internationally?</a:t>
            </a:r>
          </a:p>
          <a:p>
            <a:pPr marL="0" indent="0">
              <a:buNone/>
            </a:pP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50</a:t>
            </a:fld>
            <a:endParaRPr lang="en-GB" altLang="en-US"/>
          </a:p>
        </p:txBody>
      </p:sp>
      <p:sp>
        <p:nvSpPr>
          <p:cNvPr id="9" name="Rectangle 8"/>
          <p:cNvSpPr/>
          <p:nvPr/>
        </p:nvSpPr>
        <p:spPr>
          <a:xfrm rot="557128">
            <a:off x="7917759" y="3913728"/>
            <a:ext cx="4114973" cy="2308324"/>
          </a:xfrm>
          <a:prstGeom prst="rect">
            <a:avLst/>
          </a:prstGeom>
          <a:noFill/>
        </p:spPr>
        <p:txBody>
          <a:bodyPr wrap="non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rPr>
              <a:t>Prince William's </a:t>
            </a:r>
          </a:p>
          <a:p>
            <a:pPr algn="ctr"/>
            <a:r>
              <a:rPr lang="en-GB" sz="3600" dirty="0">
                <a:ln w="0"/>
                <a:solidFill>
                  <a:schemeClr val="accent1"/>
                </a:solidFill>
                <a:effectLst>
                  <a:outerShdw blurRad="38100" dist="25400" dir="5400000" algn="ctr" rotWithShape="0">
                    <a:srgbClr val="6E747A">
                      <a:alpha val="43000"/>
                    </a:srgbClr>
                  </a:outerShdw>
                </a:effectLst>
              </a:rPr>
              <a:t>personal warning on </a:t>
            </a:r>
          </a:p>
          <a:p>
            <a:pPr algn="ctr"/>
            <a:r>
              <a:rPr lang="en-GB" sz="3600" dirty="0">
                <a:ln w="0"/>
                <a:solidFill>
                  <a:schemeClr val="accent1"/>
                </a:solidFill>
                <a:effectLst>
                  <a:outerShdw blurRad="38100" dist="25400" dir="5400000" algn="ctr" rotWithShape="0">
                    <a:srgbClr val="6E747A">
                      <a:alpha val="43000"/>
                    </a:srgbClr>
                  </a:outerShdw>
                </a:effectLst>
              </a:rPr>
              <a:t>'drastic' effects of </a:t>
            </a:r>
          </a:p>
          <a:p>
            <a:pPr algn="ctr"/>
            <a:r>
              <a:rPr lang="en-GB" sz="3600" dirty="0">
                <a:ln w="0"/>
                <a:solidFill>
                  <a:schemeClr val="accent1"/>
                </a:solidFill>
                <a:effectLst>
                  <a:outerShdw blurRad="38100" dist="25400" dir="5400000" algn="ctr" rotWithShape="0">
                    <a:srgbClr val="6E747A">
                      <a:alpha val="43000"/>
                    </a:srgbClr>
                  </a:outerShdw>
                </a:effectLst>
              </a:rPr>
              <a:t>climate change</a:t>
            </a:r>
            <a:endParaRPr lang="en-US" sz="3600" dirty="0">
              <a:ln w="0"/>
              <a:solidFill>
                <a:schemeClr val="accent1"/>
              </a:solidFill>
              <a:effectLst>
                <a:outerShdw blurRad="38100" dist="25400" dir="5400000" algn="ctr" rotWithShape="0">
                  <a:srgbClr val="6E747A">
                    <a:alpha val="43000"/>
                  </a:srgbClr>
                </a:outerShdw>
              </a:effectLst>
            </a:endParaRPr>
          </a:p>
        </p:txBody>
      </p:sp>
      <p:pic>
        <p:nvPicPr>
          <p:cNvPr id="10" name="Picture 9"/>
          <p:cNvPicPr>
            <a:picLocks noChangeAspect="1"/>
          </p:cNvPicPr>
          <p:nvPr/>
        </p:nvPicPr>
        <p:blipFill>
          <a:blip r:embed="rId3"/>
          <a:stretch>
            <a:fillRect/>
          </a:stretch>
        </p:blipFill>
        <p:spPr>
          <a:xfrm>
            <a:off x="9100624" y="1324165"/>
            <a:ext cx="2790380" cy="2092785"/>
          </a:xfrm>
          <a:prstGeom prst="rect">
            <a:avLst/>
          </a:prstGeom>
        </p:spPr>
      </p:pic>
      <p:pic>
        <p:nvPicPr>
          <p:cNvPr id="4" name="Picture 3">
            <a:extLst>
              <a:ext uri="{FF2B5EF4-FFF2-40B4-BE49-F238E27FC236}">
                <a16:creationId xmlns:a16="http://schemas.microsoft.com/office/drawing/2014/main" id="{D3EA6A1F-36BB-4E2B-A62F-84808CFA8C69}"/>
              </a:ext>
            </a:extLst>
          </p:cNvPr>
          <p:cNvPicPr>
            <a:picLocks noChangeAspect="1"/>
          </p:cNvPicPr>
          <p:nvPr/>
        </p:nvPicPr>
        <p:blipFill>
          <a:blip r:embed="rId4"/>
          <a:stretch>
            <a:fillRect/>
          </a:stretch>
        </p:blipFill>
        <p:spPr>
          <a:xfrm>
            <a:off x="4979920" y="5029994"/>
            <a:ext cx="2857500" cy="1600200"/>
          </a:xfrm>
          <a:prstGeom prst="rect">
            <a:avLst/>
          </a:prstGeom>
        </p:spPr>
      </p:pic>
    </p:spTree>
    <p:extLst>
      <p:ext uri="{BB962C8B-B14F-4D97-AF65-F5344CB8AC3E}">
        <p14:creationId xmlns:p14="http://schemas.microsoft.com/office/powerpoint/2010/main" val="2112480941"/>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30306E-A607-42AC-89AA-86B2682C2100}">
  <ds:schemaRefs>
    <ds:schemaRef ds:uri="http://schemas.microsoft.com/sharepoint/v3/contenttype/forms"/>
  </ds:schemaRefs>
</ds:datastoreItem>
</file>

<file path=customXml/itemProps2.xml><?xml version="1.0" encoding="utf-8"?>
<ds:datastoreItem xmlns:ds="http://schemas.openxmlformats.org/officeDocument/2006/customXml" ds:itemID="{D6F2018B-B3D6-4D6D-B85A-090D635A8A0D}">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CA5AF1F-A3D5-425F-BCFB-6914E7F9A9EC}">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TM04033923[[fn=Depth]]</Template>
  <TotalTime>829</TotalTime>
  <Words>1517</Words>
  <Application>Microsoft Office PowerPoint</Application>
  <PresentationFormat>Widescreen</PresentationFormat>
  <Paragraphs>319</Paragraphs>
  <Slides>50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Arial</vt:lpstr>
      <vt:lpstr>Arial Black</vt:lpstr>
      <vt:lpstr>Calibri</vt:lpstr>
      <vt:lpstr>Corbel</vt:lpstr>
      <vt:lpstr>Impact</vt:lpstr>
      <vt:lpstr>Wingdings</vt:lpstr>
      <vt:lpstr>Depth</vt:lpstr>
      <vt:lpstr>An overview</vt:lpstr>
      <vt:lpstr>Course</vt:lpstr>
      <vt:lpstr>David Interview September 2020</vt:lpstr>
      <vt:lpstr>From moaning about it to achieving it.  Can governance help?</vt:lpstr>
      <vt:lpstr>Have I got news for you?</vt:lpstr>
      <vt:lpstr>Global Conservation  A Continuum of the Local and global </vt:lpstr>
      <vt:lpstr>Introduction</vt:lpstr>
      <vt:lpstr>Environmental issues that need solving </vt:lpstr>
      <vt:lpstr>Environmental Problems</vt:lpstr>
      <vt:lpstr>Environmental Problems</vt:lpstr>
      <vt:lpstr>Environmental Problems</vt:lpstr>
      <vt:lpstr>Environmental Problems</vt:lpstr>
      <vt:lpstr>Environmental Problems</vt:lpstr>
      <vt:lpstr>Environmental Problems</vt:lpstr>
      <vt:lpstr>Environmental Problems</vt:lpstr>
      <vt:lpstr>Environmental Problems</vt:lpstr>
      <vt:lpstr>Environmental Problems</vt:lpstr>
      <vt:lpstr>Environmental Problems</vt:lpstr>
      <vt:lpstr>Discussion</vt:lpstr>
      <vt:lpstr>Diachronic assessment of problems</vt:lpstr>
      <vt:lpstr>Local Response</vt:lpstr>
      <vt:lpstr>National and International Response</vt:lpstr>
      <vt:lpstr>What issues are more important to the world?</vt:lpstr>
      <vt:lpstr>But what about COP 27? </vt:lpstr>
      <vt:lpstr>Business Response</vt:lpstr>
      <vt:lpstr>What is/should be done?</vt:lpstr>
      <vt:lpstr>Lecture 2</vt:lpstr>
      <vt:lpstr>Strategic Decision Making Learn from our mistakes.</vt:lpstr>
      <vt:lpstr>Problems and environmental decisions are Interrelated with other important issues</vt:lpstr>
      <vt:lpstr>Some examples Environmental factors have, together with other factors, always acted as a driver of human mobility (weADAPT, 2021) </vt:lpstr>
      <vt:lpstr>Challenges and explanation</vt:lpstr>
      <vt:lpstr>Challenges and explanation 2</vt:lpstr>
      <vt:lpstr>Challenges and explanation 3</vt:lpstr>
      <vt:lpstr>Geography of environmental migration (International Organization for Migration, 2021)</vt:lpstr>
      <vt:lpstr>PowerPoint Presentation</vt:lpstr>
      <vt:lpstr>Nexus Brief Climate Change &amp; Environment</vt:lpstr>
      <vt:lpstr>What are the characteristics of decisions to deal with these problems?</vt:lpstr>
      <vt:lpstr> Social level</vt:lpstr>
      <vt:lpstr>Substantive domain 1 Type of problem/issue </vt:lpstr>
      <vt:lpstr>Substantive domain 2 Spatial extent </vt:lpstr>
      <vt:lpstr>Substantive domain 3 Temporal issues </vt:lpstr>
      <vt:lpstr>Social setting</vt:lpstr>
      <vt:lpstr>Social setting cont’d</vt:lpstr>
      <vt:lpstr>Types of decision</vt:lpstr>
      <vt:lpstr>All decisions make assumptions</vt:lpstr>
      <vt:lpstr>How do we evaluate decisions?</vt:lpstr>
      <vt:lpstr>How do we evaluate decisions cont’d</vt:lpstr>
      <vt:lpstr>Environmental Decisions  within a Strategic context</vt:lpstr>
      <vt:lpstr>Conclusion </vt:lpstr>
      <vt:lpstr>Personalities and institutions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dc:title>
  <dc:creator>Chris House</dc:creator>
  <cp:lastModifiedBy>Chris House</cp:lastModifiedBy>
  <cp:revision>58</cp:revision>
  <dcterms:created xsi:type="dcterms:W3CDTF">2016-11-21T10:10:01Z</dcterms:created>
  <dcterms:modified xsi:type="dcterms:W3CDTF">2022-10-26T10:10:36Z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