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13" r:id="rId5"/>
    <p:sldMasterId id="2147483725" r:id="rId6"/>
  </p:sldMasterIdLst>
  <p:notesMasterIdLst>
    <p:notesMasterId r:id="rId23"/>
  </p:notesMasterIdLst>
  <p:handoutMasterIdLst>
    <p:handoutMasterId r:id="rId24"/>
  </p:handoutMasterIdLst>
  <p:sldIdLst>
    <p:sldId id="314" r:id="rId7"/>
    <p:sldId id="279" r:id="rId8"/>
    <p:sldId id="310" r:id="rId9"/>
    <p:sldId id="316" r:id="rId10"/>
    <p:sldId id="339" r:id="rId11"/>
    <p:sldId id="317" r:id="rId12"/>
    <p:sldId id="318" r:id="rId13"/>
    <p:sldId id="321" r:id="rId14"/>
    <p:sldId id="322" r:id="rId15"/>
    <p:sldId id="326" r:id="rId16"/>
    <p:sldId id="336" r:id="rId17"/>
    <p:sldId id="328" r:id="rId18"/>
    <p:sldId id="329" r:id="rId19"/>
    <p:sldId id="330" r:id="rId20"/>
    <p:sldId id="331" r:id="rId21"/>
    <p:sldId id="334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801" autoAdjust="0"/>
    <p:restoredTop sz="81657" autoAdjust="0"/>
  </p:normalViewPr>
  <p:slideViewPr>
    <p:cSldViewPr>
      <p:cViewPr varScale="1">
        <p:scale>
          <a:sx n="91" d="100"/>
          <a:sy n="91" d="100"/>
        </p:scale>
        <p:origin x="178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69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F2808-28C5-4C2F-ADD4-CCB869B289E2}" type="datetimeFigureOut">
              <a:rPr lang="en-GB" smtClean="0"/>
              <a:t>21/01/2022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9DB66-2591-438F-8FFF-EBCF132F7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0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B60EE10-3554-4DB7-8687-BD40C3733E7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2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4C25-0E6F-4674-82AB-42C21C15F2B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196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AF08-F09C-44F4-9CE7-69942AD01A2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4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1789-719B-4754-A74F-41BFF83744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74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F60F5-D667-4E9E-995A-2474EDDA5D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1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504D6-919F-4AD5-A81B-F2F7A0B951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875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63B62-64BB-45C9-A9D6-7988E88495A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42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7E1DB-6691-4C20-A483-8A3FFD0E0F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90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E879-07FD-4641-8E05-F9FE66390E2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442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3C01-9CD5-4973-B893-6BFCE7A6D2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79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B5AE-1AE0-4BB0-822D-65018EE676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79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756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4164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374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58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050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987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197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3930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75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55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pPr/>
              <a:t>21/01/2022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575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914400"/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047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 defTabSz="914400"/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892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3283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4206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2456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6066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3440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5792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13365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5669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958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9CD3-6D2C-4578-AD5B-BCEF4FE3C9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21/01/2022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74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defTabSz="914400"/>
            <a:fld id="{6C51C733-A289-4299-9E1B-8B91330BF333}" type="datetime1">
              <a:rPr lang="en-GB" smtClean="0"/>
              <a:pPr defTabSz="914400"/>
              <a:t>21/01/2022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defTabSz="9144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 defTabSz="914400"/>
            <a:fld id="{5F2F8A10-4287-4BE8-ACD7-B40DB3D6C2A8}" type="slidenum">
              <a:rPr lang="en-GB" smtClean="0"/>
              <a:pPr defTabSz="91440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955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21/01/2022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537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Management of Resources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10000" b="1" dirty="0">
                <a:solidFill>
                  <a:schemeClr val="bg1"/>
                </a:solidFill>
              </a:rPr>
              <a:t>2021/22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609600" y="1556792"/>
            <a:ext cx="8229600" cy="48241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Management of Resources within the Public Sector </a:t>
            </a: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BMPS 6001</a:t>
            </a:r>
          </a:p>
          <a:p>
            <a:pPr lvl="0" algn="ctr">
              <a:buClr>
                <a:srgbClr val="93A299"/>
              </a:buClr>
              <a:defRPr/>
            </a:pP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2000" dirty="0">
              <a:solidFill>
                <a:schemeClr val="tx1"/>
              </a:solidFill>
              <a:latin typeface="Arial"/>
              <a:hlinkClick r:id="rId3"/>
            </a:endParaRPr>
          </a:p>
          <a:p>
            <a:pPr lvl="0" algn="ctr">
              <a:buClr>
                <a:srgbClr val="93A299"/>
              </a:buClr>
            </a:pPr>
            <a:r>
              <a:rPr lang="en-GB" sz="2000" dirty="0">
                <a:solidFill>
                  <a:schemeClr val="tx1"/>
                </a:solidFill>
                <a:latin typeface="Arial"/>
                <a:hlinkClick r:id="rId3"/>
              </a:rPr>
              <a:t>https://democracy.swansea.gov.uk/mgUserInfo.aspx?UID=392&amp;LLL=-1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Module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98531"/>
            <a:ext cx="8229600" cy="728337"/>
          </a:xfrm>
        </p:spPr>
        <p:txBody>
          <a:bodyPr>
            <a:noAutofit/>
          </a:bodyPr>
          <a:lstStyle/>
          <a:p>
            <a:r>
              <a:rPr lang="en-GB" sz="6000" dirty="0"/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00233" y="917798"/>
            <a:ext cx="8743533" cy="2204252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24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2022 – 28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February 2022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– Friday 4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11.59pm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7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– reading week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dirty="0">
              <a:solidFill>
                <a:srgbClr val="292934"/>
              </a:solidFill>
              <a:latin typeface="Arial"/>
            </a:endParaRP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00234" y="3264169"/>
            <a:ext cx="8743532" cy="3287054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Weeks 8 - 10 (w/b)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14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 – 28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Easter break 4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 – </a:t>
            </a:r>
            <a:r>
              <a:rPr lang="en-GB" sz="2800">
                <a:solidFill>
                  <a:srgbClr val="292934"/>
                </a:solidFill>
                <a:latin typeface="Arial"/>
              </a:rPr>
              <a:t>22</a:t>
            </a:r>
            <a:r>
              <a:rPr lang="en-GB" sz="2800" baseline="30000">
                <a:solidFill>
                  <a:srgbClr val="292934"/>
                </a:solidFill>
                <a:latin typeface="Arial"/>
              </a:rPr>
              <a:t>nd</a:t>
            </a:r>
            <a:r>
              <a:rPr lang="en-GB" sz="2800">
                <a:solidFill>
                  <a:srgbClr val="292934"/>
                </a:solidFill>
                <a:latin typeface="Arial"/>
              </a:rPr>
              <a:t>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April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 11 - 12 (w/b)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25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 – 2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nd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2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- Friday 6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May 11.59pm</a:t>
            </a:r>
          </a:p>
        </p:txBody>
      </p:sp>
      <p:sp>
        <p:nvSpPr>
          <p:cNvPr id="4" name="Rectangle 3"/>
          <p:cNvSpPr/>
          <p:nvPr/>
        </p:nvSpPr>
        <p:spPr>
          <a:xfrm>
            <a:off x="6680557" y="78709"/>
            <a:ext cx="20521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818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435280" cy="387931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400" b="1" dirty="0"/>
              <a:t>Weekly Lectures</a:t>
            </a:r>
          </a:p>
          <a:p>
            <a:pPr marL="0" indent="0" algn="ctr">
              <a:buNone/>
            </a:pPr>
            <a:r>
              <a:rPr lang="en-GB" sz="3200" b="1" dirty="0"/>
              <a:t>Released every Thursday after 4pm</a:t>
            </a:r>
          </a:p>
          <a:p>
            <a:pPr marL="0" indent="0" algn="ctr">
              <a:buNone/>
            </a:pPr>
            <a:r>
              <a:rPr lang="en-GB" sz="4400" b="1" dirty="0"/>
              <a:t>Tutorial Group</a:t>
            </a:r>
          </a:p>
          <a:p>
            <a:pPr marL="0" indent="0" algn="ctr">
              <a:buNone/>
            </a:pPr>
            <a:r>
              <a:rPr lang="en-GB" sz="3200" b="1" dirty="0"/>
              <a:t>Online: Mondays 1-2pm</a:t>
            </a:r>
          </a:p>
          <a:p>
            <a:pPr marL="0" indent="0" algn="ctr">
              <a:buNone/>
            </a:pPr>
            <a:r>
              <a:rPr lang="en-GB" sz="4400" b="1" dirty="0"/>
              <a:t>Workshop</a:t>
            </a:r>
            <a:r>
              <a:rPr lang="en-GB" sz="3200" b="1" dirty="0"/>
              <a:t> </a:t>
            </a:r>
          </a:p>
          <a:p>
            <a:pPr marL="0" indent="0" algn="ctr">
              <a:buNone/>
            </a:pPr>
            <a:r>
              <a:rPr lang="en-GB" sz="3200" b="1" dirty="0"/>
              <a:t>AS501: Fridays 1-3pm</a:t>
            </a:r>
          </a:p>
          <a:p>
            <a:pPr marL="0" indent="0" algn="ctr">
              <a:buNone/>
            </a:pP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455876" y="5597123"/>
            <a:ext cx="2232248" cy="10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1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6C55648-77A7-4703-838C-ECE871004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Workshops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B1F5BD-4712-48DF-A58E-81A500315A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>
            <a:normAutofit/>
          </a:bodyPr>
          <a:lstStyle/>
          <a:p>
            <a:r>
              <a:rPr lang="en-GB" dirty="0"/>
              <a:t>On campus workshops not permitted at present and so will be held online until further notice</a:t>
            </a:r>
          </a:p>
          <a:p>
            <a:r>
              <a:rPr lang="en-GB" dirty="0"/>
              <a:t>If you have ongoing concerns, then we will stream the workshops to enable remote attendance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645B09-951B-4B22-87AE-833A294BFC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24" r="25743" b="3"/>
          <a:stretch/>
        </p:blipFill>
        <p:spPr>
          <a:xfrm>
            <a:off x="4648200" y="1673352"/>
            <a:ext cx="4038600" cy="4718304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D22F93F-2016-4EA9-A07A-0E7F7E6E8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F2F8A10-4287-4BE8-ACD7-B40DB3D6C2A8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56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0859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579296" cy="4323163"/>
          </a:xfrm>
        </p:spPr>
        <p:txBody>
          <a:bodyPr>
            <a:noAutofit/>
          </a:bodyPr>
          <a:lstStyle/>
          <a:p>
            <a:r>
              <a:rPr lang="en-US" dirty="0"/>
              <a:t>Achievement at Level 6 reflects the ability to refine and use relevant understanding, methods and skills to address </a:t>
            </a:r>
            <a:r>
              <a:rPr lang="en-US" b="1" dirty="0"/>
              <a:t>complex problems that have limited definition</a:t>
            </a:r>
            <a:r>
              <a:rPr lang="en-US" dirty="0"/>
              <a:t>. </a:t>
            </a:r>
          </a:p>
          <a:p>
            <a:r>
              <a:rPr lang="en-US" dirty="0"/>
              <a:t>It includes taking responsibility for planning and developing courses of action that are able to underpin substantial change or development, as well as exercising </a:t>
            </a:r>
            <a:r>
              <a:rPr lang="en-US" b="1" dirty="0"/>
              <a:t>broad autonomy and judgement</a:t>
            </a:r>
            <a:r>
              <a:rPr lang="en-US" dirty="0"/>
              <a:t>. </a:t>
            </a:r>
          </a:p>
          <a:p>
            <a:r>
              <a:rPr lang="en-US" dirty="0"/>
              <a:t>It also reflects an understanding of </a:t>
            </a:r>
            <a:r>
              <a:rPr lang="en-US" b="1" dirty="0"/>
              <a:t>different perspectives</a:t>
            </a:r>
            <a:r>
              <a:rPr lang="en-US" dirty="0"/>
              <a:t>, approaches or schools of thought and the theories that underpin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10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7332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4" y="2492896"/>
            <a:ext cx="8507288" cy="4114040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students with the knowledge and skills required to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evaluate critically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dynamic environment and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specific features of financial management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including processes and practical application within the public sector.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students with an understanding of the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role of managers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with regard to performance measurement and management techniques. </a:t>
            </a:r>
            <a:endParaRPr lang="en-US" b="1" dirty="0"/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324133" y="629808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37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1"/>
            <a:ext cx="8352928" cy="4790301"/>
          </a:xfrm>
        </p:spPr>
        <p:txBody>
          <a:bodyPr>
            <a:normAutofit/>
          </a:bodyPr>
          <a:lstStyle/>
          <a:p>
            <a:pPr marL="0" lvl="0" indent="0">
              <a:buClr>
                <a:srgbClr val="93A299"/>
              </a:buClr>
              <a:buNone/>
            </a:pPr>
            <a:r>
              <a:rPr lang="en-US" dirty="0">
                <a:solidFill>
                  <a:srgbClr val="292934"/>
                </a:solidFill>
              </a:rPr>
              <a:t>Upon the successful completion of this module, the student should be able to demonstrate the ability to:</a:t>
            </a:r>
          </a:p>
          <a:p>
            <a:r>
              <a:rPr lang="en-GB" dirty="0"/>
              <a:t>systematically evaluate the various </a:t>
            </a:r>
            <a:r>
              <a:rPr lang="en-GB" b="1" dirty="0"/>
              <a:t>sources of revenue </a:t>
            </a:r>
            <a:r>
              <a:rPr lang="en-GB" dirty="0"/>
              <a:t>for public services and policing at national, regional and local levels and consider the </a:t>
            </a:r>
            <a:r>
              <a:rPr lang="en-GB" b="1" dirty="0"/>
              <a:t>implications of year-on-year reductions</a:t>
            </a:r>
            <a:r>
              <a:rPr lang="en-GB" dirty="0"/>
              <a:t>; </a:t>
            </a:r>
          </a:p>
          <a:p>
            <a:r>
              <a:rPr lang="en-GB" b="1" dirty="0"/>
              <a:t>critically analyse public sector organisation financial plans </a:t>
            </a:r>
            <a:r>
              <a:rPr lang="en-GB" dirty="0"/>
              <a:t>and assess commensurate courses of action, including the use of performance measurement and management systems as a tool for effective problem solving and decision making.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6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24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564498" cy="4922880"/>
          </a:xfrm>
        </p:spPr>
        <p:txBody>
          <a:bodyPr>
            <a:normAutofit fontScale="92500" lnSpcReduction="20000"/>
          </a:bodyPr>
          <a:lstStyle/>
          <a:p>
            <a:pPr marL="342900" lvl="0" indent="-34290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dynamic environment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the public or police service and the impact on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management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activity.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Strategic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decision-making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processes and consideration for effective implementation.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Setting of key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organisational objectives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meet service delivery within revised budgets. 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Role of collaborative and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partnership working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Role of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performance measurement and management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techniques as a managerial tool for monitoring, review and decision making.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 management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technological processes and the effect of available resources.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17820" y="245593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6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423664" y="1706512"/>
            <a:ext cx="8612831" cy="4585871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defTabSz="914400"/>
            <a:r>
              <a:rPr lang="en-US" sz="3200" b="1" dirty="0">
                <a:solidFill>
                  <a:srgbClr val="292934"/>
                </a:solidFill>
              </a:rPr>
              <a:t>Assessment Component 1 – 50% Coursework (3,000-word report)</a:t>
            </a:r>
          </a:p>
          <a:p>
            <a:pPr defTabSz="914400"/>
            <a:endParaRPr lang="en-GB" sz="2800" b="1" dirty="0">
              <a:solidFill>
                <a:srgbClr val="292934"/>
              </a:solidFill>
            </a:endParaRPr>
          </a:p>
          <a:p>
            <a:pPr defTabSz="914400"/>
            <a:r>
              <a:rPr lang="en-GB" sz="2800" b="1" dirty="0">
                <a:solidFill>
                  <a:srgbClr val="292934"/>
                </a:solidFill>
              </a:rPr>
              <a:t>Public Services Budgetary Constraints (austerity)</a:t>
            </a:r>
          </a:p>
          <a:p>
            <a:pPr defTabSz="914400"/>
            <a:endParaRPr lang="en-GB" sz="2800" b="1" dirty="0">
              <a:solidFill>
                <a:srgbClr val="292934"/>
              </a:solidFill>
            </a:endParaRPr>
          </a:p>
          <a:p>
            <a:pPr defTabSz="914400"/>
            <a:r>
              <a:rPr lang="en-US" sz="2400" dirty="0">
                <a:solidFill>
                  <a:srgbClr val="292934"/>
                </a:solidFill>
              </a:rPr>
              <a:t>Students are required will write a 3,000-word report to consider the sources and use of public funding and the impact of funding reductions where these might be evident. In addition, critical analysis of an </a:t>
            </a:r>
            <a:r>
              <a:rPr lang="en-US" sz="2400" dirty="0" err="1">
                <a:solidFill>
                  <a:srgbClr val="292934"/>
                </a:solidFill>
              </a:rPr>
              <a:t>organisation’s</a:t>
            </a:r>
            <a:r>
              <a:rPr lang="en-US" sz="2400" dirty="0">
                <a:solidFill>
                  <a:srgbClr val="292934"/>
                </a:solidFill>
              </a:rPr>
              <a:t> financial plans will help to identify performance measurement and management systems.</a:t>
            </a:r>
            <a:endParaRPr lang="en-GB" sz="2400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034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464104" y="1719970"/>
            <a:ext cx="8435280" cy="4801314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Assessment Component 2 – 50%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Examination (2 hours)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dirty="0">
                <a:solidFill>
                  <a:srgbClr val="292934"/>
                </a:solidFill>
                <a:latin typeface="Arial"/>
              </a:rPr>
              <a:t>4 questions in 2 hours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Open book rules (2x A4 sheets)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Critical analysis of the UK budget cycle and principle financial theories, and evaluation of their effectiveness with regard to public services/ policing in the 21</a:t>
            </a:r>
            <a:r>
              <a:rPr kumimoji="0" lang="en-US" sz="2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century.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Students should consider contemporary methods of efficient and effective public services/ policing and demonstrate critical evaluation of performance measurement and management systems as a management tool for effective decision-making.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357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87524" y="246002"/>
            <a:ext cx="8568952" cy="208823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  <a:endParaRPr lang="en-GB" sz="4800" b="1" dirty="0"/>
          </a:p>
          <a:p>
            <a:pPr marL="0" indent="0" algn="ctr">
              <a:buNone/>
            </a:pPr>
            <a:r>
              <a:rPr lang="en-GB" sz="4800" dirty="0"/>
              <a:t>23.59 Friday 4</a:t>
            </a:r>
            <a:r>
              <a:rPr lang="en-GB" sz="4800" baseline="30000" dirty="0"/>
              <a:t>th</a:t>
            </a:r>
            <a:r>
              <a:rPr lang="en-GB" sz="4800" dirty="0"/>
              <a:t> March</a:t>
            </a:r>
          </a:p>
        </p:txBody>
      </p:sp>
      <p:sp>
        <p:nvSpPr>
          <p:cNvPr id="2" name="Rectangle 1"/>
          <p:cNvSpPr/>
          <p:nvPr/>
        </p:nvSpPr>
        <p:spPr>
          <a:xfrm>
            <a:off x="287524" y="1988840"/>
            <a:ext cx="8568952" cy="34901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spcBef>
                <a:spcPct val="20000"/>
              </a:spcBef>
            </a:pPr>
            <a:r>
              <a:rPr lang="en-GB" sz="4800" b="1" u="sng" dirty="0">
                <a:solidFill>
                  <a:prstClr val="black"/>
                </a:solidFill>
              </a:rPr>
              <a:t>Assignment 2</a:t>
            </a:r>
          </a:p>
          <a:p>
            <a:pPr algn="ctr" defTabSz="914400">
              <a:spcBef>
                <a:spcPct val="20000"/>
              </a:spcBef>
            </a:pPr>
            <a:r>
              <a:rPr lang="en-GB" sz="4800" dirty="0">
                <a:solidFill>
                  <a:prstClr val="black"/>
                </a:solidFill>
              </a:rPr>
              <a:t>23.59 on Friday6</a:t>
            </a:r>
            <a:r>
              <a:rPr lang="en-GB" sz="4800" baseline="30000" dirty="0">
                <a:solidFill>
                  <a:prstClr val="black"/>
                </a:solidFill>
              </a:rPr>
              <a:t>th</a:t>
            </a:r>
            <a:r>
              <a:rPr lang="en-GB" sz="4800" dirty="0">
                <a:solidFill>
                  <a:prstClr val="black"/>
                </a:solidFill>
              </a:rPr>
              <a:t> May</a:t>
            </a:r>
          </a:p>
          <a:p>
            <a:pPr algn="ctr" defTabSz="914400">
              <a:spcBef>
                <a:spcPct val="20000"/>
              </a:spcBef>
            </a:pPr>
            <a:r>
              <a:rPr lang="en-GB" sz="4800" dirty="0">
                <a:solidFill>
                  <a:prstClr val="black"/>
                </a:solidFill>
              </a:rPr>
              <a:t>Exam period </a:t>
            </a:r>
          </a:p>
          <a:p>
            <a:pPr algn="ctr" defTabSz="914400">
              <a:spcBef>
                <a:spcPct val="20000"/>
              </a:spcBef>
            </a:pPr>
            <a:r>
              <a:rPr lang="en-GB" sz="4800" dirty="0">
                <a:solidFill>
                  <a:prstClr val="black"/>
                </a:solidFill>
              </a:rPr>
              <a:t>4th  – 18</a:t>
            </a:r>
            <a:r>
              <a:rPr lang="en-GB" sz="4800" baseline="30000" dirty="0">
                <a:solidFill>
                  <a:prstClr val="black"/>
                </a:solidFill>
              </a:rPr>
              <a:t>th</a:t>
            </a:r>
            <a:r>
              <a:rPr lang="en-GB" sz="4800" dirty="0">
                <a:solidFill>
                  <a:prstClr val="black"/>
                </a:solidFill>
              </a:rPr>
              <a:t> May 2021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74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45544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 &amp; Reading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435280" cy="3312368"/>
          </a:xfrm>
        </p:spPr>
        <p:txBody>
          <a:bodyPr/>
          <a:lstStyle/>
          <a:p>
            <a:r>
              <a:rPr lang="en-GB" sz="2800" dirty="0"/>
              <a:t>As masters of Harvard, we won’t discuss that important referencing system here</a:t>
            </a:r>
          </a:p>
          <a:p>
            <a:r>
              <a:rPr lang="en-GB" sz="2800" dirty="0"/>
              <a:t>Leganto contains accessible online sources of information</a:t>
            </a:r>
          </a:p>
          <a:p>
            <a:r>
              <a:rPr lang="en-GB" sz="2800" dirty="0"/>
              <a:t>Let me know if you need help</a:t>
            </a:r>
          </a:p>
          <a:p>
            <a:r>
              <a:rPr lang="en-GB" sz="2800" dirty="0"/>
              <a:t>Library staff always on hand too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6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507288" cy="3816424"/>
          </a:xfrm>
        </p:spPr>
        <p:txBody>
          <a:bodyPr>
            <a:normAutofit/>
          </a:bodyPr>
          <a:lstStyle/>
          <a:p>
            <a:r>
              <a:rPr lang="en-GB" dirty="0"/>
              <a:t>You can use campus libraries in this building (Swansea Business School), and others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8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7704856" cy="1527448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Reading List – Public Services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15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8455410"/>
              </p:ext>
            </p:extLst>
          </p:nvPr>
        </p:nvGraphicFramePr>
        <p:xfrm>
          <a:off x="708158" y="2076128"/>
          <a:ext cx="8003232" cy="3455921"/>
        </p:xfrm>
        <a:graphic>
          <a:graphicData uri="http://schemas.openxmlformats.org/drawingml/2006/table">
            <a:tbl>
              <a:tblPr firstRow="1" firstCol="1" bandRow="1"/>
              <a:tblGrid>
                <a:gridCol w="14955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010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66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41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Module Code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BMPS6001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41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Module Title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Management of Resources within the Public sector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41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Classification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Reading List entry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Electronic*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8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Atrill, P (2011) Financial Management for decision makers, 7th Edition.  Pearson Education. London.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8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Bergman, A. (2009) Public Sector Management, 1st Ed., Pearson Education: London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8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Flynn, N. (2012) Public Sector Management. 6th Ed. London, Sage Publications Ltd.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8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Bandy, G. (2011) Financial Management and Accounting in the Public Sector, 1st Ed., Routledge, Oxford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2003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16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243908"/>
              </p:ext>
            </p:extLst>
          </p:nvPr>
        </p:nvGraphicFramePr>
        <p:xfrm>
          <a:off x="467544" y="1484784"/>
          <a:ext cx="8568952" cy="4220652"/>
        </p:xfrm>
        <a:graphic>
          <a:graphicData uri="http://schemas.openxmlformats.org/drawingml/2006/table">
            <a:tbl>
              <a:tblPr firstRow="1" firstCol="1" bandRow="1"/>
              <a:tblGrid>
                <a:gridCol w="1601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757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19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360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Module Code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360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Module Title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20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Police specific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360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Classification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Reading List entry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Electronic*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Aepli P. Ribaux O. and Summerfield E. (2011) Decision making in policing – Operations and Management. EPFL Press. Florida.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Atrill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P (2011) Financial Management for decision makers, 7th Edition.  Pearson Education. London.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Bandy, G. (2011) Financial Management and Accounting in the Public Sector, 1st Ed., Routledge,Oxford.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360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Caless B (2011) Policing at the top. The Policy Press. Bristol.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Flynn, N. (2012) Public Sector Management. 6th Ed. London, Sage Publications Ltd.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Paterson C. and Pollock E. (2011) Policing and Criminology. Learning Matters. Exeter.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Segoe UI Symbol" panose="020B0502040204020203" pitchFamily="34" charset="0"/>
                          <a:ea typeface="Calibri" panose="020F0502020204030204" pitchFamily="34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050961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2047</TotalTime>
  <Words>1040</Words>
  <Application>Microsoft Office PowerPoint</Application>
  <PresentationFormat>On-screen Show (4:3)</PresentationFormat>
  <Paragraphs>146</Paragraphs>
  <Slides>16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Myriad Pro</vt:lpstr>
      <vt:lpstr>Segoe UI Symbol</vt:lpstr>
      <vt:lpstr>Symbol</vt:lpstr>
      <vt:lpstr>20140311PresentationUWTSDTemplate</vt:lpstr>
      <vt:lpstr>Clarity</vt:lpstr>
      <vt:lpstr>2_20140311PresentationUWTSDTemplate</vt:lpstr>
      <vt:lpstr>Management of Resources</vt:lpstr>
      <vt:lpstr>Introduction to Module</vt:lpstr>
      <vt:lpstr>Overview</vt:lpstr>
      <vt:lpstr>Overview</vt:lpstr>
      <vt:lpstr>Workshops</vt:lpstr>
      <vt:lpstr>Level of Study</vt:lpstr>
      <vt:lpstr>Aims of Module</vt:lpstr>
      <vt:lpstr>Learning Outcomes</vt:lpstr>
      <vt:lpstr>Lesson Content</vt:lpstr>
      <vt:lpstr>Assessments</vt:lpstr>
      <vt:lpstr>Assessments</vt:lpstr>
      <vt:lpstr>PowerPoint Presentation</vt:lpstr>
      <vt:lpstr>Referencing &amp; Reading </vt:lpstr>
      <vt:lpstr>Reading Lists</vt:lpstr>
      <vt:lpstr>Reading List – Public Services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Mike Durke</cp:lastModifiedBy>
  <cp:revision>96</cp:revision>
  <dcterms:created xsi:type="dcterms:W3CDTF">2015-04-14T15:21:28Z</dcterms:created>
  <dcterms:modified xsi:type="dcterms:W3CDTF">2022-01-21T16:05:46Z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