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72" r:id="rId3"/>
    <p:sldId id="257" r:id="rId4"/>
    <p:sldId id="258" r:id="rId5"/>
    <p:sldId id="259" r:id="rId6"/>
    <p:sldId id="260" r:id="rId7"/>
    <p:sldId id="261" r:id="rId8"/>
    <p:sldId id="262" r:id="rId9"/>
    <p:sldId id="263" r:id="rId10"/>
    <p:sldId id="264" r:id="rId11"/>
    <p:sldId id="265" r:id="rId12"/>
    <p:sldId id="274" r:id="rId13"/>
    <p:sldId id="275" r:id="rId14"/>
    <p:sldId id="266" r:id="rId15"/>
    <p:sldId id="267" r:id="rId16"/>
    <p:sldId id="268" r:id="rId17"/>
    <p:sldId id="269" r:id="rId18"/>
    <p:sldId id="270" r:id="rId19"/>
    <p:sldId id="271"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291" autoAdjust="0"/>
  </p:normalViewPr>
  <p:slideViewPr>
    <p:cSldViewPr>
      <p:cViewPr varScale="1">
        <p:scale>
          <a:sx n="52" d="100"/>
          <a:sy n="52" d="100"/>
        </p:scale>
        <p:origin x="-102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7E05B6-BB65-444A-979A-25BBF57F851B}" type="datetimeFigureOut">
              <a:rPr lang="en-US" smtClean="0"/>
              <a:t>10/26/2016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5944A3-CCF1-4711-B1BE-9C50D128DEF1}" type="slidenum">
              <a:rPr lang="en-US" smtClean="0"/>
              <a:t>‹#›</a:t>
            </a:fld>
            <a:endParaRPr lang="en-US"/>
          </a:p>
        </p:txBody>
      </p:sp>
    </p:spTree>
    <p:extLst>
      <p:ext uri="{BB962C8B-B14F-4D97-AF65-F5344CB8AC3E}">
        <p14:creationId xmlns:p14="http://schemas.microsoft.com/office/powerpoint/2010/main" val="2635117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Introduction</a:t>
            </a:r>
          </a:p>
          <a:p>
            <a:r>
              <a:rPr lang="en-US" dirty="0" smtClean="0"/>
              <a:t>In the previous chapter we looked at the arithmetic involved in investment appraisal using the</a:t>
            </a:r>
            <a:r>
              <a:rPr lang="en-US" baseline="0" dirty="0" smtClean="0"/>
              <a:t> </a:t>
            </a:r>
            <a:r>
              <a:rPr lang="en-US" dirty="0" smtClean="0"/>
              <a:t>Discounted Cash Flow approach.</a:t>
            </a:r>
          </a:p>
          <a:p>
            <a:r>
              <a:rPr lang="en-US" dirty="0" smtClean="0"/>
              <a:t>However, the main problem in examination questions is arriving at the cash flows in the first</a:t>
            </a:r>
            <a:r>
              <a:rPr lang="en-US" baseline="0" dirty="0" smtClean="0"/>
              <a:t> </a:t>
            </a:r>
            <a:r>
              <a:rPr lang="en-US" dirty="0" smtClean="0"/>
              <a:t>place. In this lecture we will consider how to establish the cash flows of investments in order to be then able to apply the DCF</a:t>
            </a:r>
            <a:r>
              <a:rPr lang="en-US" baseline="0" dirty="0" smtClean="0"/>
              <a:t> </a:t>
            </a:r>
            <a:r>
              <a:rPr lang="en-US" dirty="0" smtClean="0"/>
              <a:t>techniques. In doing this we have</a:t>
            </a:r>
            <a:r>
              <a:rPr lang="en-US" baseline="0" dirty="0" smtClean="0"/>
              <a:t> to consider things that effect these flows.</a:t>
            </a:r>
            <a:endParaRPr lang="en-US" dirty="0" smtClean="0"/>
          </a:p>
          <a:p>
            <a:endParaRPr lang="en-GB" dirty="0" smtClean="0"/>
          </a:p>
          <a:p>
            <a:pPr marL="171450" indent="-171450">
              <a:buFont typeface="Arial" panose="020B0604020202020204" pitchFamily="34" charset="0"/>
              <a:buChar char="•"/>
            </a:pPr>
            <a:r>
              <a:rPr lang="en-US" dirty="0" smtClean="0"/>
              <a:t>Relevant costs</a:t>
            </a:r>
          </a:p>
          <a:p>
            <a:r>
              <a:rPr lang="en-US" dirty="0" smtClean="0"/>
              <a:t>The general rule is that we are interested in all future, incremental (or extra), cash flows to the</a:t>
            </a:r>
            <a:r>
              <a:rPr lang="en-US" baseline="0" dirty="0" smtClean="0"/>
              <a:t> </a:t>
            </a:r>
            <a:r>
              <a:rPr lang="en-US" dirty="0" smtClean="0"/>
              <a:t>company as a result of undertaking the investment. </a:t>
            </a:r>
            <a:r>
              <a:rPr lang="en-GB" dirty="0" smtClean="0"/>
              <a:t>We are only interested in things that effect our future cash flows. One area the examiner likes to put in is depreciation this does not effect cash flows only profits so if this comes up ignore it. Also we are only interested in the future cash flow so if the examiner mentions money which has already been spent in the question e.g. on a marketing campaign ignore it.</a:t>
            </a:r>
            <a:endParaRPr lang="en-US" dirty="0" smtClean="0"/>
          </a:p>
          <a:p>
            <a:r>
              <a:rPr lang="en-US" dirty="0" smtClean="0"/>
              <a:t>We are not interested in the following:</a:t>
            </a:r>
          </a:p>
          <a:p>
            <a:r>
              <a:rPr lang="en-US" dirty="0" smtClean="0"/>
              <a:t>• money already committed (or sunk costs)</a:t>
            </a:r>
          </a:p>
          <a:p>
            <a:r>
              <a:rPr lang="en-US" dirty="0" smtClean="0"/>
              <a:t>• historic costs</a:t>
            </a:r>
          </a:p>
          <a:p>
            <a:r>
              <a:rPr lang="en-US" dirty="0" smtClean="0"/>
              <a:t>• non-cash flows (especially depreciation)</a:t>
            </a:r>
          </a:p>
          <a:p>
            <a:r>
              <a:rPr lang="en-US" dirty="0" smtClean="0"/>
              <a:t>• book values</a:t>
            </a:r>
          </a:p>
          <a:p>
            <a:r>
              <a:rPr lang="en-US" dirty="0" smtClean="0"/>
              <a:t>• interest costs (because these are dealt with by the discounting)</a:t>
            </a:r>
          </a:p>
          <a:p>
            <a:endParaRPr lang="en-US" dirty="0" smtClean="0"/>
          </a:p>
          <a:p>
            <a:pPr marL="171450" indent="-171450">
              <a:buFont typeface="Arial" panose="020B0604020202020204" pitchFamily="34" charset="0"/>
              <a:buChar char="•"/>
            </a:pPr>
            <a:r>
              <a:rPr lang="en-US" dirty="0" smtClean="0"/>
              <a:t>We are interested in both direct and opportunity cash costs and revenues.</a:t>
            </a:r>
            <a:r>
              <a:rPr lang="en-US" baseline="0" dirty="0" smtClean="0"/>
              <a:t> </a:t>
            </a:r>
            <a:r>
              <a:rPr lang="en-US" dirty="0" smtClean="0"/>
              <a:t>Direct costs are those costs directly related to the investment e.g. the new machine will incur</a:t>
            </a:r>
            <a:r>
              <a:rPr lang="en-US" baseline="0" dirty="0" smtClean="0"/>
              <a:t> </a:t>
            </a:r>
            <a:r>
              <a:rPr lang="en-US" dirty="0" smtClean="0"/>
              <a:t>running costs of $10,000 p.a..</a:t>
            </a:r>
          </a:p>
          <a:p>
            <a:pPr lvl="1"/>
            <a:r>
              <a:rPr lang="en-US" dirty="0" smtClean="0"/>
              <a:t>Opportunity costs are costs that occur elsewhere in the company due to acceptance of an</a:t>
            </a:r>
          </a:p>
          <a:p>
            <a:r>
              <a:rPr lang="en-US" dirty="0" smtClean="0"/>
              <a:t>investment e.g. buying a new machine will result in losing revenue of $10,000 p.a. that is currently</a:t>
            </a:r>
          </a:p>
          <a:p>
            <a:r>
              <a:rPr lang="en-US" dirty="0" smtClean="0"/>
              <a:t>being earned by the company from another machine.</a:t>
            </a:r>
            <a:endParaRPr lang="en-US" dirty="0"/>
          </a:p>
        </p:txBody>
      </p:sp>
      <p:sp>
        <p:nvSpPr>
          <p:cNvPr id="4" name="Slide Number Placeholder 3"/>
          <p:cNvSpPr>
            <a:spLocks noGrp="1"/>
          </p:cNvSpPr>
          <p:nvPr>
            <p:ph type="sldNum" sz="quarter" idx="10"/>
          </p:nvPr>
        </p:nvSpPr>
        <p:spPr/>
        <p:txBody>
          <a:bodyPr/>
          <a:lstStyle/>
          <a:p>
            <a:fld id="{AB5944A3-CCF1-4711-B1BE-9C50D128DEF1}" type="slidenum">
              <a:rPr lang="en-US" smtClean="0"/>
              <a:t>3</a:t>
            </a:fld>
            <a:endParaRPr lang="en-US"/>
          </a:p>
        </p:txBody>
      </p:sp>
    </p:spTree>
    <p:extLst>
      <p:ext uri="{BB962C8B-B14F-4D97-AF65-F5344CB8AC3E}">
        <p14:creationId xmlns:p14="http://schemas.microsoft.com/office/powerpoint/2010/main" val="4057776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only interested in things</a:t>
            </a:r>
            <a:r>
              <a:rPr lang="en-GB" baseline="0" dirty="0" smtClean="0"/>
              <a:t> that effect our future cash flows. One area the examiner likes to put in is depreciation this does not effect cash flows only profits so if this comes up ignore it. Also we are only interested in the future cash flow so if the examiner mentions money which has already been spent in the question e.g. on a marketing campaign ignore it.</a:t>
            </a:r>
          </a:p>
          <a:p>
            <a:endParaRPr lang="en-GB" baseline="0" dirty="0" smtClean="0"/>
          </a:p>
          <a:p>
            <a:r>
              <a:rPr lang="en-GB" baseline="0" dirty="0" smtClean="0"/>
              <a:t>So in this example we are just seeing if the answer results in a cash surplus and if so the project continues. Or if the answer is a cash flow deficit we stop the project. So we don’t carry out any discounting in this example.</a:t>
            </a:r>
          </a:p>
          <a:p>
            <a:endParaRPr lang="en-GB" baseline="0" dirty="0" smtClean="0"/>
          </a:p>
          <a:p>
            <a:r>
              <a:rPr lang="en-GB" baseline="0" dirty="0" smtClean="0"/>
              <a:t>The 150,000  cost of the project so far in first line of question is irrelevant due to it having already having been spent – we are only interested in future values. It is a sunk cost and these are not relevant.</a:t>
            </a:r>
            <a:endParaRPr lang="en-GB" dirty="0"/>
          </a:p>
        </p:txBody>
      </p:sp>
      <p:sp>
        <p:nvSpPr>
          <p:cNvPr id="4" name="Slide Number Placeholder 3"/>
          <p:cNvSpPr>
            <a:spLocks noGrp="1"/>
          </p:cNvSpPr>
          <p:nvPr>
            <p:ph type="sldNum" sz="quarter" idx="10"/>
          </p:nvPr>
        </p:nvSpPr>
        <p:spPr/>
        <p:txBody>
          <a:bodyPr/>
          <a:lstStyle/>
          <a:p>
            <a:fld id="{AB5944A3-CCF1-4711-B1BE-9C50D128DEF1}" type="slidenum">
              <a:rPr lang="en-US" smtClean="0"/>
              <a:t>4</a:t>
            </a:fld>
            <a:endParaRPr lang="en-US"/>
          </a:p>
        </p:txBody>
      </p:sp>
    </p:spTree>
    <p:extLst>
      <p:ext uri="{BB962C8B-B14F-4D97-AF65-F5344CB8AC3E}">
        <p14:creationId xmlns:p14="http://schemas.microsoft.com/office/powerpoint/2010/main" val="1774387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Cash inflow of doing the project will be $300,000 generated from sales.</a:t>
            </a:r>
          </a:p>
          <a:p>
            <a:endParaRPr lang="en-GB" dirty="0" smtClean="0"/>
          </a:p>
          <a:p>
            <a:r>
              <a:rPr lang="en-GB" dirty="0" smtClean="0"/>
              <a:t>Cash</a:t>
            </a:r>
            <a:r>
              <a:rPr lang="en-GB" baseline="0" dirty="0" smtClean="0"/>
              <a:t> outflows</a:t>
            </a:r>
          </a:p>
          <a:p>
            <a:endParaRPr lang="en-GB" baseline="0" dirty="0" smtClean="0"/>
          </a:p>
          <a:p>
            <a:pPr marL="171450" indent="-171450">
              <a:buFont typeface="Arial" panose="020B0604020202020204" pitchFamily="34" charset="0"/>
              <a:buChar char="•"/>
            </a:pPr>
            <a:r>
              <a:rPr lang="en-GB" baseline="0" dirty="0" smtClean="0"/>
              <a:t>Materials only 5,000 is  included from this as the 60,000 already spent is a sunk cost not a future cost like our 5,000 deposal cost is.</a:t>
            </a:r>
          </a:p>
          <a:p>
            <a:pPr marL="171450" indent="-171450">
              <a:buFont typeface="Arial" panose="020B0604020202020204" pitchFamily="34" charset="0"/>
              <a:buChar char="•"/>
            </a:pPr>
            <a:r>
              <a:rPr lang="en-GB" baseline="0" dirty="0" smtClean="0"/>
              <a:t>Labour. Prime cost wording means materials plus labour. The prime cost = 60,000 + 40,000. We were given the 100,000 and the 40,000 but we had to work out the 60,000 from these in this example as on previous slide. By doing the project we are forfeiting 150,000 sales on another project these labourers could be working (opportunity cost) if we don’t do the project we are appraising. However we will save 60,000 in materials we would have used in the other project we decide not to do if we go ahead with the project we are appraising. So our opportunity cost is 90,000. The 40,000 labour costs are irrelevant as these will be paid whichever project runs.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Research staff by doing the project you have to pay the research staff 60,000.  If you do </a:t>
            </a:r>
            <a:r>
              <a:rPr lang="en-GB" baseline="0" dirty="0" err="1" smtClean="0"/>
              <a:t>do</a:t>
            </a:r>
            <a:r>
              <a:rPr lang="en-GB" baseline="0" dirty="0" smtClean="0"/>
              <a:t> the project you will have to pay research staff 35,000 </a:t>
            </a:r>
            <a:r>
              <a:rPr lang="en-GB" baseline="0" dirty="0" err="1" smtClean="0"/>
              <a:t>severence</a:t>
            </a:r>
            <a:r>
              <a:rPr lang="en-GB" baseline="0" dirty="0" smtClean="0"/>
              <a:t> at the end but you were going to have to pay them 15,000 even if you didn’t as </a:t>
            </a:r>
            <a:r>
              <a:rPr lang="en-GB" baseline="0" dirty="0" err="1" smtClean="0"/>
              <a:t>severence</a:t>
            </a:r>
            <a:r>
              <a:rPr lang="en-GB" baseline="0" dirty="0" smtClean="0"/>
              <a:t> pay now so you minus this from the 35,000 this gives you 20,000 costs in </a:t>
            </a:r>
            <a:r>
              <a:rPr lang="en-GB" baseline="0" dirty="0" err="1" smtClean="0"/>
              <a:t>severence</a:t>
            </a:r>
            <a:r>
              <a:rPr lang="en-GB" baseline="0" dirty="0" smtClean="0"/>
              <a:t> of doing the project.</a:t>
            </a:r>
          </a:p>
          <a:p>
            <a:pPr marL="171450" indent="-171450">
              <a:buFont typeface="Arial" panose="020B0604020202020204" pitchFamily="34" charset="0"/>
              <a:buChar char="•"/>
            </a:pPr>
            <a:r>
              <a:rPr lang="en-GB" baseline="0" dirty="0" smtClean="0"/>
              <a:t>Equipment the 18,000 already spent on the microscope is irrelevant as it is a sunk cost. The 3000 residual value of the microscope is irrelevant as it is in two years and the project is one. By doing the project the microscope in terms of disposal costs is 2,000 8,000 – 6,000 = 2,000. That is an opportunity cost as it is lost income.</a:t>
            </a:r>
          </a:p>
          <a:p>
            <a:pPr marL="171450" indent="-171450">
              <a:buFont typeface="Arial" panose="020B0604020202020204" pitchFamily="34" charset="0"/>
              <a:buChar char="•"/>
            </a:pPr>
            <a:r>
              <a:rPr lang="en-GB" baseline="0" dirty="0" smtClean="0"/>
              <a:t>Share of general building maintenance – ignore the 35,000 as we are the building owner and hence have to pay this cost whether the project commences or does not. We do include the 7,000 we lose by carrying out the project an opportunity cost.</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Then we just take our 174,000 costs from the sales price and get a value of 126,000 so the cash flow will be positive so we carry out the project.</a:t>
            </a:r>
            <a:endParaRPr lang="en-GB" dirty="0"/>
          </a:p>
        </p:txBody>
      </p:sp>
      <p:sp>
        <p:nvSpPr>
          <p:cNvPr id="4" name="Slide Number Placeholder 3"/>
          <p:cNvSpPr>
            <a:spLocks noGrp="1"/>
          </p:cNvSpPr>
          <p:nvPr>
            <p:ph type="sldNum" sz="quarter" idx="10"/>
          </p:nvPr>
        </p:nvSpPr>
        <p:spPr/>
        <p:txBody>
          <a:bodyPr/>
          <a:lstStyle/>
          <a:p>
            <a:fld id="{AB5944A3-CCF1-4711-B1BE-9C50D128DEF1}" type="slidenum">
              <a:rPr lang="en-US" smtClean="0"/>
              <a:t>5</a:t>
            </a:fld>
            <a:endParaRPr lang="en-US"/>
          </a:p>
        </p:txBody>
      </p:sp>
    </p:spTree>
    <p:extLst>
      <p:ext uri="{BB962C8B-B14F-4D97-AF65-F5344CB8AC3E}">
        <p14:creationId xmlns:p14="http://schemas.microsoft.com/office/powerpoint/2010/main" val="2128233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It is very common in questions to be told that in addition to the cash needed to buy a machine,</a:t>
            </a:r>
            <a:r>
              <a:rPr lang="en-US" baseline="0" dirty="0" smtClean="0"/>
              <a:t> </a:t>
            </a:r>
            <a:r>
              <a:rPr lang="en-US" dirty="0" smtClean="0"/>
              <a:t>cash is also needed immediately to finance working capital requirements.</a:t>
            </a:r>
          </a:p>
          <a:p>
            <a:endParaRPr lang="en-US" dirty="0" smtClean="0"/>
          </a:p>
          <a:p>
            <a:r>
              <a:rPr lang="en-US" dirty="0" smtClean="0"/>
              <a:t>The working capital requirements relate to such things as the carrying of inventory of raw materials</a:t>
            </a:r>
            <a:r>
              <a:rPr lang="en-US" baseline="0" dirty="0" smtClean="0"/>
              <a:t> </a:t>
            </a:r>
            <a:r>
              <a:rPr lang="en-US" dirty="0" smtClean="0"/>
              <a:t>and the financing of receivables resulting from the sales.</a:t>
            </a:r>
          </a:p>
          <a:p>
            <a:endParaRPr lang="en-US" dirty="0" smtClean="0"/>
          </a:p>
          <a:p>
            <a:r>
              <a:rPr lang="en-US" dirty="0" smtClean="0"/>
              <a:t>Unless told differently, we always assume that the working capital results in a cash outflow at the</a:t>
            </a:r>
            <a:r>
              <a:rPr lang="en-US" baseline="0" dirty="0" smtClean="0"/>
              <a:t> </a:t>
            </a:r>
            <a:r>
              <a:rPr lang="en-US" dirty="0" smtClean="0"/>
              <a:t>time it is needed, that the requirement remains for the life of the investment, but that it is released</a:t>
            </a:r>
            <a:r>
              <a:rPr lang="en-US" baseline="0" dirty="0" smtClean="0"/>
              <a:t> </a:t>
            </a:r>
            <a:r>
              <a:rPr lang="en-US" dirty="0" smtClean="0"/>
              <a:t>(and therefore results in a cash inflow) at the end of the project.</a:t>
            </a:r>
          </a:p>
          <a:p>
            <a:endParaRPr lang="en-GB" dirty="0" smtClean="0"/>
          </a:p>
          <a:p>
            <a:r>
              <a:rPr lang="en-GB" dirty="0" smtClean="0"/>
              <a:t>From the internet description of working capital</a:t>
            </a:r>
          </a:p>
          <a:p>
            <a:r>
              <a:rPr lang="en-US" dirty="0" smtClean="0"/>
              <a:t>Working capital is money available to a company for day-to-day operations.</a:t>
            </a:r>
          </a:p>
          <a:p>
            <a:r>
              <a:rPr lang="en-US" dirty="0" smtClean="0"/>
              <a:t>  </a:t>
            </a:r>
          </a:p>
          <a:p>
            <a:r>
              <a:rPr lang="en-US" dirty="0" smtClean="0"/>
              <a:t> </a:t>
            </a:r>
            <a:r>
              <a:rPr lang="en-US" b="1" dirty="0" smtClean="0"/>
              <a:t>The formula for working capital is:</a:t>
            </a:r>
          </a:p>
          <a:p>
            <a:r>
              <a:rPr lang="en-US" dirty="0" smtClean="0"/>
              <a:t>Current Assets - Current Liabilities see word document called working capital lecturer explanation for better explanation using</a:t>
            </a:r>
            <a:r>
              <a:rPr lang="en-US" baseline="0" dirty="0" smtClean="0"/>
              <a:t> figures.</a:t>
            </a:r>
          </a:p>
          <a:p>
            <a:endParaRPr lang="en-GB" baseline="0" dirty="0" smtClean="0"/>
          </a:p>
          <a:p>
            <a:r>
              <a:rPr lang="en-US" dirty="0" smtClean="0"/>
              <a:t>Working capital is a common measure of a company's liquidity, efficiency, and overall health. Because it includes cash, inventory, accounts receivable, accounts payable, the portion of debt due within one year, and other short-term accounts, a company's working capital reflects the results of a host of company activities, including inventory management, debt management, revenue collection, and payments to suppliers.</a:t>
            </a:r>
          </a:p>
          <a:p>
            <a:r>
              <a:rPr lang="en-US" dirty="0" smtClean="0"/>
              <a:t> </a:t>
            </a:r>
          </a:p>
          <a:p>
            <a:r>
              <a:rPr lang="en-US" dirty="0" smtClean="0"/>
              <a:t>Positive working capital generally indicates that a company is able to pay off its short-term liabilities almost immediately. Negative working capital generally indicates a company is unable to do so. This is why analysts are sensitive to decreases in working capital; they suggest a company is becoming overleveraged, is struggling to maintain or grow sales, is paying bills too quickly, or is collecting receivables too slowly. Increases in working capital, on the other hand, suggest the opposite. There are several ways to evaluate a company's working capital further, including calculating the inventory-turnover ratio, the receivables ratio, days payable, the current ratio, and the quick ratio.</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AB5944A3-CCF1-4711-B1BE-9C50D128DEF1}" type="slidenum">
              <a:rPr lang="en-US" smtClean="0"/>
              <a:t>6</a:t>
            </a:fld>
            <a:endParaRPr lang="en-US"/>
          </a:p>
        </p:txBody>
      </p:sp>
    </p:spTree>
    <p:extLst>
      <p:ext uri="{BB962C8B-B14F-4D97-AF65-F5344CB8AC3E}">
        <p14:creationId xmlns:p14="http://schemas.microsoft.com/office/powerpoint/2010/main" val="283643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working capital in this example means we have to finance the extra</a:t>
            </a:r>
            <a:r>
              <a:rPr lang="en-GB" baseline="0" dirty="0" smtClean="0"/>
              <a:t> inventory (receivables) at the start of the project to a tune of $20,000. However at the end of the project as we do not need the $20,000 for receivable any more we assume we get it back, hence the 20,000 figure in year 4. unless told differently in the question you always assume that the working capital comes back at the end of a project. This is a rule you need to remember</a:t>
            </a:r>
            <a:endParaRPr lang="en-GB" dirty="0"/>
          </a:p>
        </p:txBody>
      </p:sp>
      <p:sp>
        <p:nvSpPr>
          <p:cNvPr id="4" name="Slide Number Placeholder 3"/>
          <p:cNvSpPr>
            <a:spLocks noGrp="1"/>
          </p:cNvSpPr>
          <p:nvPr>
            <p:ph type="sldNum" sz="quarter" idx="10"/>
          </p:nvPr>
        </p:nvSpPr>
        <p:spPr/>
        <p:txBody>
          <a:bodyPr/>
          <a:lstStyle/>
          <a:p>
            <a:fld id="{AB5944A3-CCF1-4711-B1BE-9C50D128DEF1}" type="slidenum">
              <a:rPr lang="en-US" smtClean="0"/>
              <a:t>7</a:t>
            </a:fld>
            <a:endParaRPr lang="en-US"/>
          </a:p>
        </p:txBody>
      </p:sp>
    </p:spTree>
    <p:extLst>
      <p:ext uri="{BB962C8B-B14F-4D97-AF65-F5344CB8AC3E}">
        <p14:creationId xmlns:p14="http://schemas.microsoft.com/office/powerpoint/2010/main" val="192517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US" sz="1200" b="0" i="0" u="none" strike="noStrike" baseline="0" dirty="0" smtClean="0">
                <a:solidFill>
                  <a:srgbClr val="000000"/>
                </a:solidFill>
                <a:latin typeface="WarnockPro-Regular"/>
              </a:rPr>
              <a:t>So far, in looking at project appraisal, we have ignored taxation. However, payments of tax, or reductions of tax payments, are cash flows and ought to be considered in DCF analysis.</a:t>
            </a:r>
          </a:p>
          <a:p>
            <a:pPr marL="0" indent="0" algn="l">
              <a:buFont typeface="Arial" panose="020B0604020202020204" pitchFamily="34" charset="0"/>
              <a:buNone/>
            </a:pPr>
            <a:r>
              <a:rPr lang="en-US" sz="1200" b="1" i="0" u="none" strike="noStrike" baseline="0" dirty="0" smtClean="0">
                <a:solidFill>
                  <a:srgbClr val="000000"/>
                </a:solidFill>
                <a:latin typeface="WarnockPro-Regular"/>
              </a:rPr>
              <a:t>Assumption:</a:t>
            </a:r>
          </a:p>
          <a:p>
            <a:pPr marL="171450" indent="-171450" algn="l">
              <a:buFont typeface="Arial" panose="020B0604020202020204" pitchFamily="34" charset="0"/>
              <a:buChar char="•"/>
            </a:pPr>
            <a:r>
              <a:rPr lang="en-US" sz="1200" b="0" i="0" u="none" strike="noStrike" baseline="0" dirty="0" smtClean="0">
                <a:solidFill>
                  <a:srgbClr val="000000"/>
                </a:solidFill>
                <a:latin typeface="WarnockPro-Regular"/>
              </a:rPr>
              <a:t>Tax is payable in the year following the one in which the taxable profits are made. Thus, if a project increases taxable profits by $10,000 in year 2, there will be a tax payment, assuming tax at 30%, of $3,000 in year 3.</a:t>
            </a:r>
          </a:p>
          <a:p>
            <a:pPr marL="171450" indent="-171450" algn="l">
              <a:buFont typeface="Arial" panose="020B0604020202020204" pitchFamily="34" charset="0"/>
              <a:buChar char="•"/>
            </a:pPr>
            <a:endParaRPr lang="en-US" sz="1200" b="0" i="0" u="none" strike="noStrike" baseline="0" dirty="0" smtClean="0">
              <a:solidFill>
                <a:srgbClr val="000000"/>
              </a:solidFill>
              <a:latin typeface="WarnockPro-Regular"/>
            </a:endParaRPr>
          </a:p>
          <a:p>
            <a:pPr algn="l"/>
            <a:endParaRPr lang="en-US" sz="1200" b="0" i="0" u="none" strike="noStrike" baseline="0" dirty="0" smtClean="0">
              <a:solidFill>
                <a:srgbClr val="000000"/>
              </a:solidFill>
              <a:latin typeface="WarnockPro-Regular"/>
            </a:endParaRPr>
          </a:p>
          <a:p>
            <a:pPr algn="l"/>
            <a:r>
              <a:rPr lang="en-US" sz="1200" b="0" i="0" u="none" strike="noStrike" baseline="0" dirty="0" smtClean="0">
                <a:solidFill>
                  <a:srgbClr val="000000"/>
                </a:solidFill>
                <a:latin typeface="WarnockPro-Regular"/>
              </a:rPr>
              <a:t>If a company undertakes a new investment which generates higher profits, then there will be extra tax payable as a result. This extra tax payable is an extra cash flow resulting from the project and therefore needs including on our table of cash flows. (Note that if a new investment were to make a loss, then the company would as a result pay less tax than before. This tax saving is effectively a cash receipt (or cash inflow) resulting from the project.)</a:t>
            </a:r>
          </a:p>
          <a:p>
            <a:pPr algn="l"/>
            <a:endParaRPr lang="en-US" sz="1200" b="0" i="0" u="none" strike="noStrike" baseline="0" dirty="0" smtClean="0">
              <a:solidFill>
                <a:srgbClr val="000000"/>
              </a:solidFill>
              <a:latin typeface="WarnockPro-Regular"/>
            </a:endParaRPr>
          </a:p>
          <a:p>
            <a:pPr algn="l"/>
            <a:r>
              <a:rPr lang="en-US" sz="1200" b="0" i="0" u="none" strike="noStrike" baseline="0" dirty="0" smtClean="0">
                <a:solidFill>
                  <a:srgbClr val="000000"/>
                </a:solidFill>
                <a:latin typeface="WarnockPro-Regular"/>
              </a:rPr>
              <a:t>There are two tax affects on our appraisal.</a:t>
            </a:r>
          </a:p>
          <a:p>
            <a:pPr algn="l"/>
            <a:r>
              <a:rPr lang="en-US" sz="1200" b="0" i="0" u="none" strike="noStrike" baseline="0" dirty="0" smtClean="0">
                <a:solidFill>
                  <a:srgbClr val="000000"/>
                </a:solidFill>
                <a:latin typeface="WarnockPro-Regular"/>
              </a:rPr>
              <a:t>In each year, any extra profit will result in extra tax payable. Additionally, the initial capital investment will result in additional capital allowances being available to the company which will result in less tax payable (a tax saving).</a:t>
            </a:r>
          </a:p>
          <a:p>
            <a:pPr algn="l"/>
            <a:endParaRPr lang="en-US" sz="1200" b="0" i="0" u="none" strike="noStrike" baseline="0" dirty="0" smtClean="0">
              <a:solidFill>
                <a:srgbClr val="000000"/>
              </a:solidFill>
              <a:latin typeface="WarnockPro-Regular"/>
            </a:endParaRPr>
          </a:p>
          <a:p>
            <a:pPr algn="l"/>
            <a:r>
              <a:rPr lang="en-US" sz="1200" b="0" i="0" u="none" strike="noStrike" baseline="0" dirty="0" smtClean="0">
                <a:solidFill>
                  <a:srgbClr val="000000"/>
                </a:solidFill>
                <a:latin typeface="WarnockPro-Regular"/>
              </a:rPr>
              <a:t>In the examination you will be told the rate of tax, when the tax is payable and also the way in which capital allowances are given. Your task is to read the question carefully, perform the relevant calculations, and include the resulting tax cash flows in your table of cash flows.</a:t>
            </a:r>
          </a:p>
          <a:p>
            <a:pPr algn="l"/>
            <a:endParaRPr lang="en-US" sz="1200" b="0" i="0" u="none" strike="noStrike" baseline="0" dirty="0" smtClean="0">
              <a:solidFill>
                <a:srgbClr val="000000"/>
              </a:solidFill>
              <a:latin typeface="WarnockPro-Regular"/>
            </a:endParaRPr>
          </a:p>
        </p:txBody>
      </p:sp>
      <p:sp>
        <p:nvSpPr>
          <p:cNvPr id="4" name="Slide Number Placeholder 3"/>
          <p:cNvSpPr>
            <a:spLocks noGrp="1"/>
          </p:cNvSpPr>
          <p:nvPr>
            <p:ph type="sldNum" sz="quarter" idx="10"/>
          </p:nvPr>
        </p:nvSpPr>
        <p:spPr/>
        <p:txBody>
          <a:bodyPr/>
          <a:lstStyle/>
          <a:p>
            <a:fld id="{AB5944A3-CCF1-4711-B1BE-9C50D128DEF1}" type="slidenum">
              <a:rPr lang="en-US" smtClean="0"/>
              <a:t>8</a:t>
            </a:fld>
            <a:endParaRPr lang="en-US"/>
          </a:p>
        </p:txBody>
      </p:sp>
    </p:spTree>
    <p:extLst>
      <p:ext uri="{BB962C8B-B14F-4D97-AF65-F5344CB8AC3E}">
        <p14:creationId xmlns:p14="http://schemas.microsoft.com/office/powerpoint/2010/main" val="700657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dealing with tax in this examination we make the following simplifying assumptions:</a:t>
            </a:r>
          </a:p>
          <a:p>
            <a:r>
              <a:rPr lang="en-US" dirty="0" smtClean="0"/>
              <a:t>• tax is calculated on operating cash flows (in practice it is on adjusted operating profits)</a:t>
            </a:r>
          </a:p>
          <a:p>
            <a:r>
              <a:rPr lang="en-US" dirty="0" smtClean="0"/>
              <a:t>• there is no advance tax payable</a:t>
            </a:r>
          </a:p>
          <a:p>
            <a:r>
              <a:rPr lang="en-US" dirty="0" smtClean="0"/>
              <a:t>• there is no tax on working capital (either the outflow or the inflow)</a:t>
            </a:r>
          </a:p>
          <a:p>
            <a:r>
              <a:rPr lang="en-US" dirty="0" smtClean="0"/>
              <a:t>• there is no ‘pool’ of assets for capital allowance calculations – capital allowances are calculated in isolation for the investment in question</a:t>
            </a:r>
          </a:p>
          <a:p>
            <a:r>
              <a:rPr lang="en-US" dirty="0" smtClean="0"/>
              <a:t>• no other taxes are relevant (e.g. capital gains tax)</a:t>
            </a:r>
          </a:p>
          <a:p>
            <a:endParaRPr lang="en-US" dirty="0"/>
          </a:p>
        </p:txBody>
      </p:sp>
      <p:sp>
        <p:nvSpPr>
          <p:cNvPr id="4" name="Slide Number Placeholder 3"/>
          <p:cNvSpPr>
            <a:spLocks noGrp="1"/>
          </p:cNvSpPr>
          <p:nvPr>
            <p:ph type="sldNum" sz="quarter" idx="10"/>
          </p:nvPr>
        </p:nvSpPr>
        <p:spPr/>
        <p:txBody>
          <a:bodyPr/>
          <a:lstStyle/>
          <a:p>
            <a:fld id="{AB5944A3-CCF1-4711-B1BE-9C50D128DEF1}" type="slidenum">
              <a:rPr lang="en-US" smtClean="0"/>
              <a:t>9</a:t>
            </a:fld>
            <a:endParaRPr lang="en-US"/>
          </a:p>
        </p:txBody>
      </p:sp>
    </p:spTree>
    <p:extLst>
      <p:ext uri="{BB962C8B-B14F-4D97-AF65-F5344CB8AC3E}">
        <p14:creationId xmlns:p14="http://schemas.microsoft.com/office/powerpoint/2010/main" val="2776651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Capital allowances are tax allowable</a:t>
            </a:r>
            <a:r>
              <a:rPr lang="en-GB" baseline="0" dirty="0" smtClean="0"/>
              <a:t> depreciation.</a:t>
            </a:r>
          </a:p>
          <a:p>
            <a:endParaRPr lang="en-GB" baseline="0" dirty="0" smtClean="0"/>
          </a:p>
          <a:p>
            <a:r>
              <a:rPr lang="en-GB" b="1" baseline="0" dirty="0" smtClean="0"/>
              <a:t>Pre-example 3 introduction not on slide but explained below: </a:t>
            </a:r>
          </a:p>
          <a:p>
            <a:r>
              <a:rPr lang="en-GB" baseline="0" dirty="0" smtClean="0"/>
              <a:t>Adjusted profit = profit before depreciation. To get the taxable profit the capital allowances (tax allowable depreciation) are adjusted profit minus the capital allowances. So if we had 100000 adjusted profit and 20,000 capital allowances. To get the taxable profit we would subtract 20000 (capital allowances) from 100000 (adjusted profit) = 80,000.  If the tax rate was 30% then the tax payable would be 80,000 * 0.3 (30% tax) = $24,000</a:t>
            </a:r>
          </a:p>
          <a:p>
            <a:endParaRPr lang="en-GB" baseline="0" dirty="0" smtClean="0"/>
          </a:p>
          <a:p>
            <a:r>
              <a:rPr lang="en-GB" b="1" baseline="0" dirty="0" smtClean="0"/>
              <a:t>Example three explained</a:t>
            </a:r>
          </a:p>
          <a:p>
            <a:r>
              <a:rPr lang="en-GB" baseline="0" dirty="0" smtClean="0"/>
              <a:t>Always leave an extra year if working these out if tax is involved for example here the project last two years so we add a spare third year column because tax is involved mention to students.</a:t>
            </a:r>
          </a:p>
          <a:p>
            <a:endParaRPr lang="en-GB" baseline="0" dirty="0" smtClean="0"/>
          </a:p>
          <a:p>
            <a:r>
              <a:rPr lang="en-GB" baseline="0" dirty="0" smtClean="0"/>
              <a:t>Looking at the operating costs in the first row of the table we put in the operating cash flows at the end of the year first year 5,000 and second year 7,000. On the next column we work out 30% tax on each of these two operating cash flows. So before taking into consideration of capital allowances (tax allowable depreciation) which gives -1,500  and -2,100.</a:t>
            </a:r>
          </a:p>
          <a:p>
            <a:r>
              <a:rPr lang="en-GB" baseline="0" dirty="0" smtClean="0"/>
              <a:t>On the next line we look at capital costs -10,000 for buying the machine in year 0 and in year two we receive 6,000 for scrapping the machine.</a:t>
            </a:r>
          </a:p>
          <a:p>
            <a:r>
              <a:rPr lang="en-GB" baseline="0" dirty="0" smtClean="0"/>
              <a:t>On the next line we work out the tax saving on capital allowances</a:t>
            </a:r>
          </a:p>
          <a:p>
            <a:r>
              <a:rPr lang="en-GB" baseline="0" dirty="0" smtClean="0"/>
              <a:t>So we look up at our capital workings at the top of the slide. And in the first one (y/e 31.12.03) we can see have 10,000 costs for the machine minus 25% of these costs equals 2,500. so we take the 2,500 allowable capital deductions from our 10,000 machine capital giving us 7,500. To work out our tax saving if 2,500 is not taxed is worked out by 2,500 * 30% which gives you $750. This saving will be seen in two years time because it is on the year end of first year so comes in at end of year two. It comes in the first year you pay taxes that is why. Normally you would get this for each year from then to the last and then in this last year (y/e 31.12.04 workings)you would work out these allowance differently, instead you would get a balancing allowance. Which means - Instead you just subtract the sale proceeds of selling your machine (scrap) 6000 from your taxable part capital costs after capital allowances in the year before which in the working above came to 7,500. This gives us a balance of 1,500 which is multiplied by 30% to give us a tax saving of $450</a:t>
            </a:r>
          </a:p>
          <a:p>
            <a:endParaRPr lang="en-GB" baseline="0" dirty="0" smtClean="0"/>
          </a:p>
          <a:p>
            <a:r>
              <a:rPr lang="en-GB" baseline="0" dirty="0" smtClean="0"/>
              <a:t>Then on the line after capital allowances in the table we work out working capital which does not effect tax. We need $1,000 at the start of the project and we sell it at the end for the same value as the rule on working capital states, what you put in you get back at the end of the project as you saw in example two.</a:t>
            </a:r>
          </a:p>
          <a:p>
            <a:endParaRPr lang="en-GB" baseline="0" dirty="0" smtClean="0"/>
          </a:p>
          <a:p>
            <a:r>
              <a:rPr lang="en-GB" baseline="0" dirty="0" smtClean="0"/>
              <a:t>Next we work out the Net cash flow in each year </a:t>
            </a:r>
            <a:r>
              <a:rPr lang="en-GB" baseline="0" dirty="0" err="1" smtClean="0"/>
              <a:t>anf</a:t>
            </a:r>
            <a:r>
              <a:rPr lang="en-GB" baseline="0" dirty="0" smtClean="0"/>
              <a:t> the discount factor of 10% for each </a:t>
            </a:r>
            <a:r>
              <a:rPr lang="en-GB" baseline="0" smtClean="0"/>
              <a:t>and multiple </a:t>
            </a:r>
            <a:r>
              <a:rPr lang="en-GB" baseline="0" dirty="0" smtClean="0"/>
              <a:t>one by the other for each year to work out the present value in each year and then work out the Net present value and see that it is positive cash flow so we should proceed with </a:t>
            </a:r>
            <a:r>
              <a:rPr lang="en-GB" baseline="0" smtClean="0"/>
              <a:t>the project</a:t>
            </a:r>
            <a:endParaRPr lang="en-GB" baseline="0" dirty="0" smtClean="0"/>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AB5944A3-CCF1-4711-B1BE-9C50D128DEF1}" type="slidenum">
              <a:rPr lang="en-US" smtClean="0"/>
              <a:t>11</a:t>
            </a:fld>
            <a:endParaRPr lang="en-US"/>
          </a:p>
        </p:txBody>
      </p:sp>
    </p:spTree>
    <p:extLst>
      <p:ext uri="{BB962C8B-B14F-4D97-AF65-F5344CB8AC3E}">
        <p14:creationId xmlns:p14="http://schemas.microsoft.com/office/powerpoint/2010/main" val="278481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 take the initial investment 6m and minus the scrap</a:t>
            </a:r>
            <a:r>
              <a:rPr lang="en-GB" baseline="0" dirty="0" smtClean="0"/>
              <a:t> value = $5,250,000 applicable to capital allowance </a:t>
            </a:r>
          </a:p>
          <a:p>
            <a:r>
              <a:rPr lang="en-GB" baseline="0" dirty="0" smtClean="0"/>
              <a:t>We divide this figure by the number of years of the project as it is straight line depreciation. </a:t>
            </a:r>
          </a:p>
          <a:p>
            <a:endParaRPr lang="en-GB" baseline="0" dirty="0" smtClean="0"/>
          </a:p>
          <a:p>
            <a:r>
              <a:rPr lang="en-GB" baseline="0" dirty="0" smtClean="0"/>
              <a:t>Then the capital allowance for each year will be the same for each year we times by the corporation tax to get the tax benefit for each year.</a:t>
            </a:r>
            <a:endParaRPr lang="en-GB" dirty="0"/>
          </a:p>
        </p:txBody>
      </p:sp>
      <p:sp>
        <p:nvSpPr>
          <p:cNvPr id="4" name="Slide Number Placeholder 3"/>
          <p:cNvSpPr>
            <a:spLocks noGrp="1"/>
          </p:cNvSpPr>
          <p:nvPr>
            <p:ph type="sldNum" sz="quarter" idx="10"/>
          </p:nvPr>
        </p:nvSpPr>
        <p:spPr/>
        <p:txBody>
          <a:bodyPr/>
          <a:lstStyle/>
          <a:p>
            <a:fld id="{AB5944A3-CCF1-4711-B1BE-9C50D128DEF1}"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303217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So far we have not considered the effect of inflation on the appraisal of capital investment proposals. As</a:t>
            </a:r>
            <a:r>
              <a:rPr lang="en-US" baseline="0" dirty="0" smtClean="0"/>
              <a:t> </a:t>
            </a:r>
            <a:r>
              <a:rPr lang="en-US" dirty="0" smtClean="0"/>
              <a:t>the inflation rate increases so will the minimum return required by an investor. For example, you might be</a:t>
            </a:r>
            <a:r>
              <a:rPr lang="en-US" baseline="0" dirty="0" smtClean="0"/>
              <a:t> </a:t>
            </a:r>
            <a:r>
              <a:rPr lang="en-US" dirty="0" smtClean="0"/>
              <a:t>happy with a return of 5% in an inflation-free world, but if inflation were running at 15% you would expect</a:t>
            </a:r>
            <a:r>
              <a:rPr lang="en-US" baseline="0" dirty="0" smtClean="0"/>
              <a:t> </a:t>
            </a:r>
            <a:r>
              <a:rPr lang="en-US" dirty="0" smtClean="0"/>
              <a:t>a considerably greater yield.</a:t>
            </a:r>
          </a:p>
          <a:p>
            <a:endParaRPr lang="en-GB" dirty="0" smtClean="0"/>
          </a:p>
          <a:p>
            <a:pPr marL="171450" indent="-171450">
              <a:buFont typeface="Arial" panose="020B0604020202020204" pitchFamily="34" charset="0"/>
              <a:buChar char="•"/>
            </a:pPr>
            <a:r>
              <a:rPr lang="en-US" dirty="0" smtClean="0"/>
              <a:t>In order to calculate an NPV we need to estimate the cash flows which we expect will occur for</a:t>
            </a:r>
          </a:p>
          <a:p>
            <a:r>
              <a:rPr lang="en-US" dirty="0" smtClean="0"/>
              <a:t>each year of the investments life.</a:t>
            </a:r>
          </a:p>
          <a:p>
            <a:endParaRPr lang="en-US" dirty="0" smtClean="0"/>
          </a:p>
          <a:p>
            <a:r>
              <a:rPr lang="en-US" dirty="0" smtClean="0"/>
              <a:t>In practice (and, more importantly, in the examination) it is often the case that some cash flows</a:t>
            </a:r>
            <a:r>
              <a:rPr lang="en-US" baseline="0" dirty="0" smtClean="0"/>
              <a:t> </a:t>
            </a:r>
            <a:r>
              <a:rPr lang="en-US" dirty="0" smtClean="0"/>
              <a:t>would be expected to be constant each year were it not for the effect of inflation. E.g. we might need</a:t>
            </a:r>
            <a:r>
              <a:rPr lang="en-US" baseline="0" dirty="0" smtClean="0"/>
              <a:t> </a:t>
            </a:r>
            <a:r>
              <a:rPr lang="en-US" dirty="0" smtClean="0"/>
              <a:t>to pay rent for new premises of $10,000 each year. We do not expect to need different premises</a:t>
            </a:r>
            <a:r>
              <a:rPr lang="en-US" baseline="0" dirty="0" smtClean="0"/>
              <a:t> </a:t>
            </a:r>
            <a:r>
              <a:rPr lang="en-US" dirty="0" smtClean="0"/>
              <a:t>and therefore the rent would remain at $10,000 for each year subject to inflationary increases.</a:t>
            </a:r>
          </a:p>
          <a:p>
            <a:endParaRPr lang="en-US" dirty="0" smtClean="0"/>
          </a:p>
          <a:p>
            <a:r>
              <a:rPr lang="en-US" dirty="0" smtClean="0"/>
              <a:t>As a result it is often the case that future cash flows are quoted at the current amount together</a:t>
            </a:r>
            <a:r>
              <a:rPr lang="en-US" baseline="0" dirty="0" smtClean="0"/>
              <a:t> </a:t>
            </a:r>
            <a:r>
              <a:rPr lang="en-US" dirty="0" smtClean="0"/>
              <a:t>with an estimate for inflation. E.g. rent of $10,000 p.a. inflating at 5% p.a..</a:t>
            </a:r>
          </a:p>
          <a:p>
            <a:endParaRPr lang="en-US" dirty="0" smtClean="0"/>
          </a:p>
          <a:p>
            <a:r>
              <a:rPr lang="en-US" dirty="0" smtClean="0"/>
              <a:t>For our DCF calculations we need to discount the actual forecasted cash flows, and therefore it is</a:t>
            </a:r>
            <a:r>
              <a:rPr lang="en-US" baseline="0" dirty="0" smtClean="0"/>
              <a:t> </a:t>
            </a:r>
            <a:r>
              <a:rPr lang="en-US" dirty="0" smtClean="0"/>
              <a:t>often necessary for us to do the arithmetic inflating the cash flows by the rate of inflation in order</a:t>
            </a:r>
            <a:r>
              <a:rPr lang="en-US" baseline="0" dirty="0" smtClean="0"/>
              <a:t> </a:t>
            </a:r>
            <a:r>
              <a:rPr lang="en-US" dirty="0" smtClean="0"/>
              <a:t>to complete our cash flow table.</a:t>
            </a:r>
          </a:p>
          <a:p>
            <a:endParaRPr lang="en-US" dirty="0" smtClean="0"/>
          </a:p>
          <a:p>
            <a:r>
              <a:rPr lang="en-US" dirty="0" smtClean="0"/>
              <a:t>The nominal interest rate incorporates inflation. When the nominal rate of interest is higher than the rate</a:t>
            </a:r>
            <a:r>
              <a:rPr lang="en-US" baseline="0" dirty="0" smtClean="0"/>
              <a:t> </a:t>
            </a:r>
            <a:r>
              <a:rPr lang="en-US" dirty="0" smtClean="0"/>
              <a:t>of inflation, there is a positive real rate. When the rate of inflation is higher than the nominal rate of</a:t>
            </a:r>
            <a:r>
              <a:rPr lang="en-US" baseline="0" dirty="0" smtClean="0"/>
              <a:t> </a:t>
            </a:r>
            <a:r>
              <a:rPr lang="en-US" dirty="0" smtClean="0"/>
              <a:t>interest, the real rate of interest will be negative. The relationship between real and nominal rates of interest is given by the Fisher formula</a:t>
            </a:r>
            <a:r>
              <a:rPr lang="en-US" baseline="0" dirty="0" smtClean="0"/>
              <a:t> which we look at later in the course.</a:t>
            </a:r>
            <a:endParaRPr lang="en-US" dirty="0"/>
          </a:p>
        </p:txBody>
      </p:sp>
      <p:sp>
        <p:nvSpPr>
          <p:cNvPr id="4" name="Slide Number Placeholder 3"/>
          <p:cNvSpPr>
            <a:spLocks noGrp="1"/>
          </p:cNvSpPr>
          <p:nvPr>
            <p:ph type="sldNum" sz="quarter" idx="10"/>
          </p:nvPr>
        </p:nvSpPr>
        <p:spPr/>
        <p:txBody>
          <a:bodyPr/>
          <a:lstStyle/>
          <a:p>
            <a:fld id="{AB5944A3-CCF1-4711-B1BE-9C50D128DEF1}" type="slidenum">
              <a:rPr lang="en-US" smtClean="0"/>
              <a:t>14</a:t>
            </a:fld>
            <a:endParaRPr lang="en-US"/>
          </a:p>
        </p:txBody>
      </p:sp>
    </p:spTree>
    <p:extLst>
      <p:ext uri="{BB962C8B-B14F-4D97-AF65-F5344CB8AC3E}">
        <p14:creationId xmlns:p14="http://schemas.microsoft.com/office/powerpoint/2010/main" val="2473454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example includes</a:t>
            </a:r>
            <a:r>
              <a:rPr lang="en-GB" baseline="0" dirty="0" smtClean="0"/>
              <a:t> for the first time inflation and it includes it on </a:t>
            </a:r>
            <a:r>
              <a:rPr lang="en-GB" baseline="0" smtClean="0"/>
              <a:t>materials cost cash flows (8%), </a:t>
            </a:r>
            <a:r>
              <a:rPr lang="en-GB" baseline="0" dirty="0" smtClean="0"/>
              <a:t>labour costs (5%) cash flows and the price of </a:t>
            </a:r>
            <a:r>
              <a:rPr lang="en-GB" baseline="0" smtClean="0"/>
              <a:t>the product (7%).</a:t>
            </a:r>
            <a:endParaRPr lang="en-GB" dirty="0" smtClean="0"/>
          </a:p>
          <a:p>
            <a:endParaRPr lang="en-GB" dirty="0" smtClean="0"/>
          </a:p>
          <a:p>
            <a:endParaRPr lang="en-GB" dirty="0" smtClean="0"/>
          </a:p>
          <a:p>
            <a:r>
              <a:rPr lang="en-GB" b="1" dirty="0" smtClean="0"/>
              <a:t>The</a:t>
            </a:r>
            <a:r>
              <a:rPr lang="en-GB" b="1" baseline="0" dirty="0" smtClean="0"/>
              <a:t> NPV bit not the capital allowances calculations</a:t>
            </a:r>
            <a:endParaRPr lang="en-GB" b="1" dirty="0" smtClean="0"/>
          </a:p>
          <a:p>
            <a:endParaRPr lang="en-GB" dirty="0" smtClean="0"/>
          </a:p>
          <a:p>
            <a:r>
              <a:rPr lang="en-GB" b="1" dirty="0" smtClean="0"/>
              <a:t>Of the operating flows </a:t>
            </a:r>
          </a:p>
          <a:p>
            <a:r>
              <a:rPr lang="en-GB" dirty="0" smtClean="0"/>
              <a:t>To work out the cash sale revenues - in year one the question specifies that in year one</a:t>
            </a:r>
            <a:r>
              <a:rPr lang="en-GB" baseline="0" dirty="0" smtClean="0"/>
              <a:t> we expect to sell 100,000 at $20. This will give us 2,000,000 but we are working to the nearest 1000 so we write it as 2,000 as you can see. In the following years as you can see in the question the selling price of the product increases by 7% pa. So in the second year 100,000 * 20 * 1.07 would allow you to get the value with a 7% increase in the value of $20 per unit. We do the same in the next year and the next year because the product will increase by 7% per annum. For the third one you just take 2140000 from the second and time by 1.07 to get 2290000.</a:t>
            </a:r>
          </a:p>
          <a:p>
            <a:endParaRPr lang="en-GB" baseline="0" dirty="0" smtClean="0"/>
          </a:p>
          <a:p>
            <a:r>
              <a:rPr lang="en-GB" baseline="0" dirty="0" smtClean="0"/>
              <a:t>Materials – we can see that current materials cost $8 per unit that means now. And you can also see that the question says materials inflate at $8 pa. So for year one we won’t be paying $8 per unit we will be paying this and the 8% inflation on it as this won’t be the current year.</a:t>
            </a:r>
          </a:p>
          <a:p>
            <a:endParaRPr lang="en-GB" baseline="0" dirty="0" smtClean="0"/>
          </a:p>
          <a:p>
            <a:r>
              <a:rPr lang="en-GB" baseline="0" dirty="0" smtClean="0"/>
              <a:t>Labour we are increasing the price of labour from $7 per unit in year 0 current year by 5% inflation each year including and starting with our first figure in year one. To get this just </a:t>
            </a:r>
            <a:r>
              <a:rPr lang="en-GB" baseline="0" dirty="0" err="1" smtClean="0"/>
              <a:t>mulitple</a:t>
            </a:r>
            <a:r>
              <a:rPr lang="en-GB" baseline="0" dirty="0" smtClean="0"/>
              <a:t> the current $7 per unit by 1.05 to increase it by 5% inflation and carry on doing this for proceeding years.</a:t>
            </a:r>
          </a:p>
          <a:p>
            <a:endParaRPr lang="en-GB" baseline="0" dirty="0" smtClean="0"/>
          </a:p>
          <a:p>
            <a:r>
              <a:rPr lang="en-GB" baseline="0" dirty="0" smtClean="0"/>
              <a:t>Overheads in this question we ignore them as they are just charged or absorbed which means they would be in place whether project goes ahead or not. We only calculate the overheads if the project going ahead increases overheads or any extra overhead costs it causes.</a:t>
            </a:r>
          </a:p>
          <a:p>
            <a:endParaRPr lang="en-GB" baseline="0" dirty="0" smtClean="0"/>
          </a:p>
          <a:p>
            <a:r>
              <a:rPr lang="en-GB" b="1" baseline="0" dirty="0" smtClean="0"/>
              <a:t>Tax on operating flows</a:t>
            </a:r>
          </a:p>
          <a:p>
            <a:r>
              <a:rPr lang="en-GB" b="0" dirty="0" smtClean="0"/>
              <a:t>To</a:t>
            </a:r>
            <a:r>
              <a:rPr lang="en-GB" b="0" baseline="0" dirty="0" smtClean="0"/>
              <a:t> get these we just multiple the operating cash flows by 25% tax and pay it in arrears year later than what is worked out on.</a:t>
            </a:r>
          </a:p>
          <a:p>
            <a:endParaRPr lang="en-GB" b="0" baseline="0" dirty="0" smtClean="0"/>
          </a:p>
          <a:p>
            <a:r>
              <a:rPr lang="en-GB" b="1" baseline="0" dirty="0" smtClean="0"/>
              <a:t>Capital flows cost</a:t>
            </a:r>
          </a:p>
          <a:p>
            <a:r>
              <a:rPr lang="en-GB" b="0" baseline="0" dirty="0" smtClean="0"/>
              <a:t>Machine costs 2,800,000 in year 0 and scraps for 1,000,000</a:t>
            </a:r>
          </a:p>
          <a:p>
            <a:endParaRPr lang="en-GB" b="0" dirty="0" smtClean="0"/>
          </a:p>
          <a:p>
            <a:r>
              <a:rPr lang="en-GB" b="1" dirty="0" smtClean="0"/>
              <a:t>Tax saving on capital allowances</a:t>
            </a:r>
          </a:p>
          <a:p>
            <a:r>
              <a:rPr lang="en-GB" b="0" dirty="0" smtClean="0"/>
              <a:t>See</a:t>
            </a:r>
            <a:r>
              <a:rPr lang="en-GB" b="0" baseline="0" dirty="0" smtClean="0"/>
              <a:t> the capital allowance calculations to get the figures for our tables tax on savings on working capital row.</a:t>
            </a:r>
          </a:p>
          <a:p>
            <a:endParaRPr lang="en-GB" b="0" baseline="0" dirty="0" smtClean="0"/>
          </a:p>
          <a:p>
            <a:r>
              <a:rPr lang="en-GB" b="1" baseline="0" dirty="0" smtClean="0"/>
              <a:t>Working capital</a:t>
            </a:r>
          </a:p>
          <a:p>
            <a:r>
              <a:rPr lang="en-GB" b="0" baseline="0" dirty="0" smtClean="0"/>
              <a:t>An additional working capital is needed so we add this in year 0 and as always with additional working capital needed we </a:t>
            </a:r>
            <a:r>
              <a:rPr lang="en-GB" b="0" baseline="0" dirty="0" err="1" smtClean="0"/>
              <a:t>reaquire</a:t>
            </a:r>
            <a:r>
              <a:rPr lang="en-GB" b="0" baseline="0" dirty="0" smtClean="0"/>
              <a:t> the value in the final year of the project</a:t>
            </a:r>
          </a:p>
          <a:p>
            <a:endParaRPr lang="en-GB" b="0" baseline="0" dirty="0" smtClean="0"/>
          </a:p>
          <a:p>
            <a:r>
              <a:rPr lang="en-GB" b="1" baseline="0" dirty="0" smtClean="0"/>
              <a:t>Then on the next few lines in the table</a:t>
            </a:r>
            <a:endParaRPr lang="en-GB" b="0" baseline="0" dirty="0" smtClean="0"/>
          </a:p>
          <a:p>
            <a:r>
              <a:rPr lang="en-GB" b="0" baseline="0" dirty="0" smtClean="0"/>
              <a:t>Then we work out the Net Cash flows for each year and discount these by 10% discount factor to get the present value of each years cash flow. Then we add each years present value cash flow together to get the </a:t>
            </a:r>
            <a:r>
              <a:rPr lang="en-GB" b="0" baseline="0" dirty="0" err="1" smtClean="0"/>
              <a:t>netw</a:t>
            </a:r>
            <a:r>
              <a:rPr lang="en-GB" b="0" baseline="0" dirty="0" smtClean="0"/>
              <a:t> present value which comes to (-924,000) so we reject the project as it is a negative cash flow.</a:t>
            </a:r>
            <a:endParaRPr lang="en-GB" b="0" dirty="0"/>
          </a:p>
        </p:txBody>
      </p:sp>
      <p:sp>
        <p:nvSpPr>
          <p:cNvPr id="4" name="Slide Number Placeholder 3"/>
          <p:cNvSpPr>
            <a:spLocks noGrp="1"/>
          </p:cNvSpPr>
          <p:nvPr>
            <p:ph type="sldNum" sz="quarter" idx="10"/>
          </p:nvPr>
        </p:nvSpPr>
        <p:spPr/>
        <p:txBody>
          <a:bodyPr/>
          <a:lstStyle/>
          <a:p>
            <a:fld id="{AB5944A3-CCF1-4711-B1BE-9C50D128DEF1}" type="slidenum">
              <a:rPr lang="en-US" smtClean="0"/>
              <a:t>16</a:t>
            </a:fld>
            <a:endParaRPr lang="en-US"/>
          </a:p>
        </p:txBody>
      </p:sp>
    </p:spTree>
    <p:extLst>
      <p:ext uri="{BB962C8B-B14F-4D97-AF65-F5344CB8AC3E}">
        <p14:creationId xmlns:p14="http://schemas.microsoft.com/office/powerpoint/2010/main" val="2586529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US" sz="1200" b="0" i="0" u="none" strike="noStrike" baseline="0" dirty="0" smtClean="0">
                <a:latin typeface="WarnockPro-Regular"/>
              </a:rPr>
              <a:t>The method of dealing with inflation covered in the previous section is normally the most sensible and efficient approach, and is normally the approach expected in the examination.</a:t>
            </a:r>
          </a:p>
          <a:p>
            <a:pPr marL="171450" indent="-171450" algn="l">
              <a:buFont typeface="Arial" panose="020B0604020202020204" pitchFamily="34" charset="0"/>
              <a:buChar char="•"/>
            </a:pPr>
            <a:r>
              <a:rPr lang="en-US" sz="1200" b="0" i="0" u="none" strike="noStrike" baseline="0" dirty="0" smtClean="0">
                <a:latin typeface="WarnockPro-Regular"/>
              </a:rPr>
              <a:t>However, very occasionally you might be presented with the situation where all flows are expected to inflate at the same rate of inflation. In these circumstances you can still use the method already discussed, but alternatively there is a ‘short-cut’ approach that can save time. Instead of having to inflate each flow using the rate of inflation and then having to discount each at the cost of capital, the same result can be achieved by discounting the current price flows at an effective cost of capital.</a:t>
            </a:r>
          </a:p>
          <a:p>
            <a:pPr algn="l"/>
            <a:endParaRPr lang="en-US" sz="1200" b="0" i="0" u="none" strike="noStrike" baseline="0" dirty="0" smtClean="0">
              <a:latin typeface="WarnockPro-Regular"/>
            </a:endParaRPr>
          </a:p>
          <a:p>
            <a:pPr algn="l"/>
            <a:r>
              <a:rPr lang="en-US" sz="1200" b="0" i="0" u="none" strike="noStrike" baseline="0" dirty="0" smtClean="0">
                <a:latin typeface="WarnockPro-Regular"/>
              </a:rPr>
              <a:t>The effective cost of capital is calculated using the formula: see slide</a:t>
            </a:r>
            <a:endParaRPr lang="en-US" dirty="0"/>
          </a:p>
        </p:txBody>
      </p:sp>
      <p:sp>
        <p:nvSpPr>
          <p:cNvPr id="4" name="Slide Number Placeholder 3"/>
          <p:cNvSpPr>
            <a:spLocks noGrp="1"/>
          </p:cNvSpPr>
          <p:nvPr>
            <p:ph type="sldNum" sz="quarter" idx="10"/>
          </p:nvPr>
        </p:nvSpPr>
        <p:spPr/>
        <p:txBody>
          <a:bodyPr/>
          <a:lstStyle/>
          <a:p>
            <a:fld id="{AB5944A3-CCF1-4711-B1BE-9C50D128DEF1}" type="slidenum">
              <a:rPr lang="en-US" smtClean="0"/>
              <a:t>17</a:t>
            </a:fld>
            <a:endParaRPr lang="en-US"/>
          </a:p>
        </p:txBody>
      </p:sp>
    </p:spTree>
    <p:extLst>
      <p:ext uri="{BB962C8B-B14F-4D97-AF65-F5344CB8AC3E}">
        <p14:creationId xmlns:p14="http://schemas.microsoft.com/office/powerpoint/2010/main" val="762533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0C6BC21-E779-42BB-8945-DD1DDDD73FC2}" type="datetimeFigureOut">
              <a:rPr lang="en-US" smtClean="0"/>
              <a:t>10/26/2016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425094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C6BC21-E779-42BB-8945-DD1DDDD73FC2}" type="datetimeFigureOut">
              <a:rPr lang="en-US" smtClean="0"/>
              <a:t>10/26/2016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678184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C6BC21-E779-42BB-8945-DD1DDDD73FC2}" type="datetimeFigureOut">
              <a:rPr lang="en-US" smtClean="0"/>
              <a:t>10/26/2016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2107407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0C6BC21-E779-42BB-8945-DD1DDDD73FC2}" type="datetimeFigureOut">
              <a:rPr lang="en-US" smtClean="0"/>
              <a:t>10/26/2016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2625334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0C6BC21-E779-42BB-8945-DD1DDDD73FC2}" type="datetimeFigureOut">
              <a:rPr lang="en-US" smtClean="0"/>
              <a:t>10/26/2016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3056662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0C6BC21-E779-42BB-8945-DD1DDDD73FC2}" type="datetimeFigureOut">
              <a:rPr lang="en-US" smtClean="0"/>
              <a:t>10/26/2016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3544132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C6BC21-E779-42BB-8945-DD1DDDD73FC2}" type="datetimeFigureOut">
              <a:rPr lang="en-US" smtClean="0"/>
              <a:t>10/26/2016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2817518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C6BC21-E779-42BB-8945-DD1DDDD73FC2}" type="datetimeFigureOut">
              <a:rPr lang="en-US" smtClean="0"/>
              <a:t>10/26/2016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3405987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C6BC21-E779-42BB-8945-DD1DDDD73FC2}" type="datetimeFigureOut">
              <a:rPr lang="en-US" smtClean="0"/>
              <a:t>10/26/2016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1425362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C6BC21-E779-42BB-8945-DD1DDDD73FC2}" type="datetimeFigureOut">
              <a:rPr lang="en-US" smtClean="0"/>
              <a:t>10/26/2016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4066433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0C6BC21-E779-42BB-8945-DD1DDDD73FC2}" type="datetimeFigureOut">
              <a:rPr lang="en-US" smtClean="0"/>
              <a:t>10/26/2016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8615BA-6F97-45CF-B71C-F927A02014C2}" type="slidenum">
              <a:rPr lang="en-US" smtClean="0"/>
              <a:t>‹#›</a:t>
            </a:fld>
            <a:endParaRPr lang="en-US"/>
          </a:p>
        </p:txBody>
      </p:sp>
    </p:spTree>
    <p:extLst>
      <p:ext uri="{BB962C8B-B14F-4D97-AF65-F5344CB8AC3E}">
        <p14:creationId xmlns:p14="http://schemas.microsoft.com/office/powerpoint/2010/main" val="895046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C6BC21-E779-42BB-8945-DD1DDDD73FC2}" type="datetimeFigureOut">
              <a:rPr lang="en-US" smtClean="0"/>
              <a:t>10/26/2016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8615BA-6F97-45CF-B71C-F927A02014C2}" type="slidenum">
              <a:rPr lang="en-US" smtClean="0"/>
              <a:t>‹#›</a:t>
            </a:fld>
            <a:endParaRPr lang="en-US"/>
          </a:p>
        </p:txBody>
      </p:sp>
    </p:spTree>
    <p:extLst>
      <p:ext uri="{BB962C8B-B14F-4D97-AF65-F5344CB8AC3E}">
        <p14:creationId xmlns:p14="http://schemas.microsoft.com/office/powerpoint/2010/main" val="1821460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four session one</a:t>
            </a:r>
            <a:endParaRPr lang="en-US" dirty="0"/>
          </a:p>
        </p:txBody>
      </p:sp>
      <p:sp>
        <p:nvSpPr>
          <p:cNvPr id="3" name="Subtitle 2"/>
          <p:cNvSpPr>
            <a:spLocks noGrp="1"/>
          </p:cNvSpPr>
          <p:nvPr>
            <p:ph type="subTitle" idx="1"/>
          </p:nvPr>
        </p:nvSpPr>
        <p:spPr/>
        <p:txBody>
          <a:bodyPr/>
          <a:lstStyle/>
          <a:p>
            <a:r>
              <a:rPr lang="en-US" dirty="0" smtClean="0"/>
              <a:t>Relevant cash flows for DCF</a:t>
            </a:r>
          </a:p>
          <a:p>
            <a:r>
              <a:rPr lang="en-GB" dirty="0" smtClean="0"/>
              <a:t>Chapter 8</a:t>
            </a:r>
            <a:endParaRPr lang="en-US" dirty="0"/>
          </a:p>
        </p:txBody>
      </p:sp>
    </p:spTree>
    <p:extLst>
      <p:ext uri="{BB962C8B-B14F-4D97-AF65-F5344CB8AC3E}">
        <p14:creationId xmlns:p14="http://schemas.microsoft.com/office/powerpoint/2010/main" val="15558620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p:txBody>
          <a:bodyPr/>
          <a:lstStyle/>
          <a:p>
            <a:pPr marL="0" indent="0">
              <a:buNone/>
            </a:pPr>
            <a:r>
              <a:rPr lang="en-GB" dirty="0" smtClean="0"/>
              <a:t>Objectives</a:t>
            </a:r>
          </a:p>
          <a:p>
            <a:r>
              <a:rPr lang="en-GB" dirty="0" smtClean="0"/>
              <a:t>Relevant costs</a:t>
            </a:r>
          </a:p>
          <a:p>
            <a:r>
              <a:rPr lang="en-GB" dirty="0" smtClean="0"/>
              <a:t>Working capital</a:t>
            </a:r>
          </a:p>
          <a:p>
            <a:r>
              <a:rPr lang="en-GB" dirty="0" smtClean="0"/>
              <a:t>Taxation</a:t>
            </a:r>
          </a:p>
          <a:p>
            <a:r>
              <a:rPr lang="en-GB" dirty="0" smtClean="0"/>
              <a:t>Inflation</a:t>
            </a:r>
          </a:p>
          <a:p>
            <a:r>
              <a:rPr lang="en-GB" dirty="0"/>
              <a:t>Inflation – effective rates</a:t>
            </a:r>
            <a:endParaRPr lang="en-GB" dirty="0" smtClean="0"/>
          </a:p>
          <a:p>
            <a:endParaRPr lang="en-US" dirty="0"/>
          </a:p>
        </p:txBody>
      </p:sp>
    </p:spTree>
    <p:extLst>
      <p:ext uri="{BB962C8B-B14F-4D97-AF65-F5344CB8AC3E}">
        <p14:creationId xmlns:p14="http://schemas.microsoft.com/office/powerpoint/2010/main" val="2482363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Relevant cash flows for DCF</a:t>
            </a:r>
            <a:br>
              <a:rPr lang="en-US" dirty="0" smtClean="0"/>
            </a:br>
            <a:endParaRPr lang="en-US" dirty="0"/>
          </a:p>
        </p:txBody>
      </p:sp>
      <p:sp>
        <p:nvSpPr>
          <p:cNvPr id="3" name="Content Placeholder 2"/>
          <p:cNvSpPr>
            <a:spLocks noGrp="1"/>
          </p:cNvSpPr>
          <p:nvPr>
            <p:ph idx="1"/>
          </p:nvPr>
        </p:nvSpPr>
        <p:spPr/>
        <p:txBody>
          <a:bodyPr>
            <a:normAutofit/>
          </a:bodyPr>
          <a:lstStyle/>
          <a:p>
            <a:r>
              <a:rPr lang="en-GB" sz="2800" dirty="0" smtClean="0"/>
              <a:t>Arriving at the relevant cash flows to be able to apply DCF</a:t>
            </a:r>
          </a:p>
          <a:p>
            <a:r>
              <a:rPr lang="en-US" sz="2800" dirty="0"/>
              <a:t>The general rule is that we are interested in all future, incremental (or extra), cash flows to </a:t>
            </a:r>
            <a:r>
              <a:rPr lang="en-US" sz="2800" dirty="0" smtClean="0"/>
              <a:t>the company </a:t>
            </a:r>
            <a:r>
              <a:rPr lang="en-US" sz="2800" dirty="0"/>
              <a:t>as a result of undertaking the investment</a:t>
            </a:r>
            <a:r>
              <a:rPr lang="en-US" sz="2800" dirty="0" smtClean="0"/>
              <a:t>.</a:t>
            </a:r>
          </a:p>
          <a:p>
            <a:r>
              <a:rPr lang="en-US" sz="2800" dirty="0"/>
              <a:t>We are interested in both direct and opportunity cash costs and revenues.</a:t>
            </a:r>
          </a:p>
        </p:txBody>
      </p:sp>
    </p:spTree>
    <p:extLst>
      <p:ext uri="{BB962C8B-B14F-4D97-AF65-F5344CB8AC3E}">
        <p14:creationId xmlns:p14="http://schemas.microsoft.com/office/powerpoint/2010/main" val="21915538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a:xfrm>
            <a:off x="457200" y="1295400"/>
            <a:ext cx="8534400" cy="5334000"/>
          </a:xfrm>
        </p:spPr>
        <p:txBody>
          <a:bodyPr>
            <a:normAutofit fontScale="25000" lnSpcReduction="20000"/>
          </a:bodyPr>
          <a:lstStyle/>
          <a:p>
            <a:pPr marL="0" indent="0">
              <a:buNone/>
            </a:pPr>
            <a:r>
              <a:rPr lang="en-GB" sz="4300" b="1" dirty="0" smtClean="0"/>
              <a:t>Example one</a:t>
            </a:r>
            <a:endParaRPr lang="en-US" sz="4300" b="1" dirty="0" smtClean="0"/>
          </a:p>
          <a:p>
            <a:pPr marL="0" indent="0">
              <a:buNone/>
            </a:pPr>
            <a:r>
              <a:rPr lang="en-US" sz="4800" dirty="0" smtClean="0"/>
              <a:t>A </a:t>
            </a:r>
            <a:r>
              <a:rPr lang="en-US" sz="4800" dirty="0"/>
              <a:t>research project which to date has cost the company $150,000 is currently under review.</a:t>
            </a:r>
          </a:p>
          <a:p>
            <a:pPr marL="0" indent="0">
              <a:buNone/>
            </a:pPr>
            <a:r>
              <a:rPr lang="en-US" sz="4800" dirty="0"/>
              <a:t>If the project were allowed to proceed, it will be completed in approximately one year, when the results </a:t>
            </a:r>
            <a:r>
              <a:rPr lang="en-US" sz="4800" dirty="0" smtClean="0"/>
              <a:t>would be </a:t>
            </a:r>
            <a:r>
              <a:rPr lang="en-US" sz="4800" dirty="0"/>
              <a:t>sold to a government agency for $300,000.</a:t>
            </a:r>
          </a:p>
          <a:p>
            <a:pPr marL="0" indent="0">
              <a:buNone/>
            </a:pPr>
            <a:r>
              <a:rPr lang="en-US" sz="4800" dirty="0"/>
              <a:t>Shown below are the additional expenses which the managing director estimates will be necessary to </a:t>
            </a:r>
            <a:r>
              <a:rPr lang="en-US" sz="4800" dirty="0" smtClean="0"/>
              <a:t>complete the </a:t>
            </a:r>
            <a:r>
              <a:rPr lang="en-US" sz="4800" dirty="0"/>
              <a:t>work</a:t>
            </a:r>
            <a:r>
              <a:rPr lang="en-US" sz="4800" dirty="0" smtClean="0"/>
              <a:t>.</a:t>
            </a:r>
          </a:p>
          <a:p>
            <a:pPr marL="0" indent="0">
              <a:buNone/>
            </a:pPr>
            <a:endParaRPr lang="en-US" sz="4800" dirty="0"/>
          </a:p>
          <a:p>
            <a:pPr marL="0" indent="0">
              <a:buNone/>
            </a:pPr>
            <a:r>
              <a:rPr lang="en-US" sz="4800" b="1" dirty="0"/>
              <a:t>Materials:</a:t>
            </a:r>
          </a:p>
          <a:p>
            <a:pPr marL="0" indent="0">
              <a:buNone/>
            </a:pPr>
            <a:r>
              <a:rPr lang="en-US" sz="4800" dirty="0"/>
              <a:t>The materials required have just been purchased at a cost of $60,000. They are toxic and, if not used in </a:t>
            </a:r>
            <a:r>
              <a:rPr lang="en-US" sz="4800" dirty="0" smtClean="0"/>
              <a:t>this project </a:t>
            </a:r>
            <a:r>
              <a:rPr lang="en-US" sz="4800" dirty="0"/>
              <a:t>must be disposed of at a cost of $</a:t>
            </a:r>
            <a:r>
              <a:rPr lang="en-US" sz="4800" dirty="0" smtClean="0"/>
              <a:t>5,000. </a:t>
            </a:r>
          </a:p>
          <a:p>
            <a:pPr marL="0" indent="0">
              <a:buNone/>
            </a:pPr>
            <a:endParaRPr lang="en-US" sz="4800" dirty="0"/>
          </a:p>
          <a:p>
            <a:pPr marL="0" indent="0">
              <a:buNone/>
            </a:pPr>
            <a:r>
              <a:rPr lang="en-US" sz="4800" b="1" dirty="0" err="1" smtClean="0"/>
              <a:t>Labour</a:t>
            </a:r>
            <a:r>
              <a:rPr lang="en-US" sz="4800" b="1" dirty="0"/>
              <a:t>:</a:t>
            </a:r>
          </a:p>
          <a:p>
            <a:pPr marL="0" indent="0">
              <a:buNone/>
            </a:pPr>
            <a:r>
              <a:rPr lang="en-US" sz="4800" dirty="0"/>
              <a:t>Skilled </a:t>
            </a:r>
            <a:r>
              <a:rPr lang="en-US" sz="4800" dirty="0" err="1"/>
              <a:t>labour</a:t>
            </a:r>
            <a:r>
              <a:rPr lang="en-US" sz="4800" dirty="0"/>
              <a:t> is hard to recruit. The workers concerned have been transferred to this project from a </a:t>
            </a:r>
            <a:r>
              <a:rPr lang="en-US" sz="4800" dirty="0" smtClean="0"/>
              <a:t>production department</a:t>
            </a:r>
            <a:r>
              <a:rPr lang="en-US" sz="4800" dirty="0"/>
              <a:t>, and the production manager claims that if the men were returned to him they could </a:t>
            </a:r>
            <a:r>
              <a:rPr lang="en-US" sz="4800" dirty="0" smtClean="0"/>
              <a:t>generate sales </a:t>
            </a:r>
            <a:r>
              <a:rPr lang="en-US" sz="4800" dirty="0"/>
              <a:t>of $150,000 in the next year. The prime cost of these sales would be $100,000 including $40,000 for </a:t>
            </a:r>
            <a:r>
              <a:rPr lang="en-US" sz="4800" dirty="0" smtClean="0"/>
              <a:t>the </a:t>
            </a:r>
            <a:r>
              <a:rPr lang="en-US" sz="4800" dirty="0" err="1" smtClean="0"/>
              <a:t>abour</a:t>
            </a:r>
            <a:r>
              <a:rPr lang="en-US" sz="4800" dirty="0" smtClean="0"/>
              <a:t> </a:t>
            </a:r>
            <a:r>
              <a:rPr lang="en-US" sz="4800" dirty="0"/>
              <a:t>cost itself. The overhead absorbed into this production would amount to $20,000.</a:t>
            </a:r>
          </a:p>
          <a:p>
            <a:pPr marL="0" indent="0">
              <a:buNone/>
            </a:pPr>
            <a:endParaRPr lang="en-US" sz="4800" dirty="0" smtClean="0"/>
          </a:p>
          <a:p>
            <a:pPr marL="0" indent="0">
              <a:buNone/>
            </a:pPr>
            <a:r>
              <a:rPr lang="en-US" sz="4800" b="1" dirty="0" smtClean="0"/>
              <a:t>Research </a:t>
            </a:r>
            <a:r>
              <a:rPr lang="en-US" sz="4800" b="1" dirty="0"/>
              <a:t>staff:</a:t>
            </a:r>
          </a:p>
          <a:p>
            <a:pPr marL="0" indent="0">
              <a:buNone/>
            </a:pPr>
            <a:r>
              <a:rPr lang="en-US" sz="4800" dirty="0"/>
              <a:t>It has already been decided that when work on this project ceases, the research department will be </a:t>
            </a:r>
            <a:r>
              <a:rPr lang="en-US" sz="4800" dirty="0" smtClean="0"/>
              <a:t>closed. Research </a:t>
            </a:r>
            <a:r>
              <a:rPr lang="en-US" sz="4800" dirty="0"/>
              <a:t>wages for the year are $60,000, and redundancy and severance pay has been estimated at $</a:t>
            </a:r>
            <a:r>
              <a:rPr lang="en-US" sz="4800" dirty="0" smtClean="0"/>
              <a:t>15,000 now</a:t>
            </a:r>
            <a:r>
              <a:rPr lang="en-US" sz="4800" dirty="0"/>
              <a:t>, or $35,000 in one years time.</a:t>
            </a:r>
          </a:p>
          <a:p>
            <a:pPr marL="0" indent="0">
              <a:buNone/>
            </a:pPr>
            <a:endParaRPr lang="en-US" sz="4800" dirty="0" smtClean="0"/>
          </a:p>
          <a:p>
            <a:pPr marL="0" indent="0">
              <a:buNone/>
            </a:pPr>
            <a:r>
              <a:rPr lang="en-US" sz="4800" b="1" dirty="0" smtClean="0"/>
              <a:t>Equipment</a:t>
            </a:r>
            <a:r>
              <a:rPr lang="en-US" sz="4800" b="1" dirty="0"/>
              <a:t>:</a:t>
            </a:r>
          </a:p>
          <a:p>
            <a:pPr marL="0" indent="0">
              <a:buNone/>
            </a:pPr>
            <a:r>
              <a:rPr lang="en-US" sz="4800" dirty="0"/>
              <a:t>The project </a:t>
            </a:r>
            <a:r>
              <a:rPr lang="en-US" sz="4800" dirty="0" err="1"/>
              <a:t>utilises</a:t>
            </a:r>
            <a:r>
              <a:rPr lang="en-US" sz="4800" dirty="0"/>
              <a:t> a special microscope which cost $18,000 three years ago. It has a residual value of $</a:t>
            </a:r>
            <a:r>
              <a:rPr lang="en-US" sz="4800" dirty="0" smtClean="0"/>
              <a:t>3,000 in </a:t>
            </a:r>
            <a:r>
              <a:rPr lang="en-US" sz="4800" dirty="0"/>
              <a:t>another two years, and a current disposal value of $8,000. If used in the project it is estimated that </a:t>
            </a:r>
            <a:r>
              <a:rPr lang="en-US" sz="4800" dirty="0" smtClean="0"/>
              <a:t>the disposal </a:t>
            </a:r>
            <a:r>
              <a:rPr lang="en-US" sz="4800" dirty="0"/>
              <a:t>value in a years time will be $6,000</a:t>
            </a:r>
            <a:r>
              <a:rPr lang="en-US" sz="4800" dirty="0" smtClean="0"/>
              <a:t>.</a:t>
            </a:r>
          </a:p>
          <a:p>
            <a:pPr marL="0" indent="0">
              <a:buNone/>
            </a:pPr>
            <a:endParaRPr lang="en-US" sz="4800" dirty="0"/>
          </a:p>
          <a:p>
            <a:pPr marL="0" indent="0">
              <a:buNone/>
            </a:pPr>
            <a:r>
              <a:rPr lang="en-US" sz="4800" b="1" dirty="0"/>
              <a:t>Share of general building services:</a:t>
            </a:r>
          </a:p>
          <a:p>
            <a:pPr marL="0" indent="0">
              <a:buNone/>
            </a:pPr>
            <a:r>
              <a:rPr lang="en-US" sz="4800" dirty="0"/>
              <a:t>The project is charged with $35,000 p.a. to cover its share of general building expenses. Immediately </a:t>
            </a:r>
            <a:r>
              <a:rPr lang="en-US" sz="4800" dirty="0" smtClean="0"/>
              <a:t>the project </a:t>
            </a:r>
            <a:r>
              <a:rPr lang="en-US" sz="4800" dirty="0"/>
              <a:t>is discontinued, the space occupied by the project could be sub-let for an annual rental of $7,000.</a:t>
            </a:r>
          </a:p>
          <a:p>
            <a:pPr marL="0" indent="0">
              <a:buNone/>
            </a:pPr>
            <a:endParaRPr lang="en-US" sz="4800" dirty="0" smtClean="0"/>
          </a:p>
          <a:p>
            <a:pPr marL="0" indent="0">
              <a:buNone/>
            </a:pPr>
            <a:r>
              <a:rPr lang="en-US" sz="4800" b="1" dirty="0" smtClean="0"/>
              <a:t>Advise </a:t>
            </a:r>
            <a:r>
              <a:rPr lang="en-US" sz="4800" b="1" dirty="0"/>
              <a:t>the managing director as to whether or not the project should be allowed to proceed, </a:t>
            </a:r>
            <a:r>
              <a:rPr lang="en-US" sz="4800" b="1" dirty="0" smtClean="0"/>
              <a:t>explaining your </a:t>
            </a:r>
            <a:r>
              <a:rPr lang="en-US" sz="4800" b="1" dirty="0"/>
              <a:t>reasons for the treatment of each item.</a:t>
            </a:r>
          </a:p>
          <a:p>
            <a:pPr marL="0" indent="0">
              <a:buNone/>
            </a:pPr>
            <a:r>
              <a:rPr lang="en-US" sz="4800" b="1" dirty="0"/>
              <a:t>(Ignore the time value of money)</a:t>
            </a:r>
          </a:p>
        </p:txBody>
      </p:sp>
    </p:spTree>
    <p:extLst>
      <p:ext uri="{BB962C8B-B14F-4D97-AF65-F5344CB8AC3E}">
        <p14:creationId xmlns:p14="http://schemas.microsoft.com/office/powerpoint/2010/main" val="1540498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30553" y="1981200"/>
            <a:ext cx="7342209" cy="3733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70605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a:xfrm>
            <a:off x="457200" y="1600200"/>
            <a:ext cx="8229600" cy="4876800"/>
          </a:xfrm>
        </p:spPr>
        <p:txBody>
          <a:bodyPr>
            <a:normAutofit fontScale="70000" lnSpcReduction="20000"/>
          </a:bodyPr>
          <a:lstStyle/>
          <a:p>
            <a:pPr marL="0" indent="0">
              <a:buNone/>
            </a:pPr>
            <a:r>
              <a:rPr lang="en-US" b="1" dirty="0">
                <a:solidFill>
                  <a:srgbClr val="0049BC"/>
                </a:solidFill>
                <a:latin typeface="WarnockPro-Bold"/>
              </a:rPr>
              <a:t>Working </a:t>
            </a:r>
            <a:r>
              <a:rPr lang="en-US" b="1" dirty="0" smtClean="0">
                <a:solidFill>
                  <a:srgbClr val="0049BC"/>
                </a:solidFill>
                <a:latin typeface="WarnockPro-Bold"/>
              </a:rPr>
              <a:t>capital</a:t>
            </a:r>
          </a:p>
          <a:p>
            <a:r>
              <a:rPr lang="en-US" sz="2800" dirty="0"/>
              <a:t>Unless told differently, we always assume that the working capital results in a cash outflow at the time it is </a:t>
            </a:r>
            <a:r>
              <a:rPr lang="en-US" sz="2800" dirty="0" smtClean="0"/>
              <a:t>needed and that it is released/returned at the end of the project.</a:t>
            </a:r>
          </a:p>
          <a:p>
            <a:endParaRPr lang="en-US" sz="2800" dirty="0" smtClean="0"/>
          </a:p>
          <a:p>
            <a:pPr marL="0" indent="0">
              <a:buNone/>
            </a:pPr>
            <a:r>
              <a:rPr lang="en-GB" sz="2800" b="1" dirty="0" smtClean="0"/>
              <a:t>Example two</a:t>
            </a:r>
          </a:p>
          <a:p>
            <a:pPr marL="0" indent="0">
              <a:buNone/>
            </a:pPr>
            <a:r>
              <a:rPr lang="en-US" sz="2800" dirty="0"/>
              <a:t>A machine costs $100,000 to purchase. In addition a further $20,000 working capital will be required at </a:t>
            </a:r>
            <a:r>
              <a:rPr lang="en-US" sz="2800" dirty="0" smtClean="0"/>
              <a:t>the start </a:t>
            </a:r>
            <a:r>
              <a:rPr lang="en-US" sz="2800" dirty="0"/>
              <a:t>of the project</a:t>
            </a:r>
            <a:r>
              <a:rPr lang="en-US" sz="2800" dirty="0" smtClean="0"/>
              <a:t>.</a:t>
            </a:r>
          </a:p>
          <a:p>
            <a:pPr marL="0" indent="0">
              <a:buNone/>
            </a:pPr>
            <a:endParaRPr lang="en-US" sz="1300" dirty="0"/>
          </a:p>
          <a:p>
            <a:pPr marL="0" indent="0">
              <a:buNone/>
            </a:pPr>
            <a:r>
              <a:rPr lang="en-US" sz="2800" dirty="0"/>
              <a:t>The project is expected to last 4 years and to have a scrap value of $20,000 at the end of its useful life</a:t>
            </a:r>
            <a:r>
              <a:rPr lang="en-US" sz="2800" dirty="0" smtClean="0"/>
              <a:t>.</a:t>
            </a:r>
          </a:p>
          <a:p>
            <a:pPr marL="0" indent="0">
              <a:buNone/>
            </a:pPr>
            <a:endParaRPr lang="en-US" sz="1300" dirty="0"/>
          </a:p>
          <a:p>
            <a:pPr marL="0" indent="0">
              <a:buNone/>
            </a:pPr>
            <a:r>
              <a:rPr lang="en-US" sz="2800" dirty="0"/>
              <a:t>Net operating cash flows are expected to be $30,000 p.a. for the first two years and $40,000 p.a. for </a:t>
            </a:r>
            <a:r>
              <a:rPr lang="en-US" sz="2800" dirty="0" smtClean="0"/>
              <a:t>the following </a:t>
            </a:r>
            <a:r>
              <a:rPr lang="en-US" sz="2800" dirty="0"/>
              <a:t>two years</a:t>
            </a:r>
            <a:r>
              <a:rPr lang="en-US" sz="2800" dirty="0" smtClean="0"/>
              <a:t>.</a:t>
            </a:r>
          </a:p>
          <a:p>
            <a:pPr marL="0" indent="0">
              <a:buNone/>
            </a:pPr>
            <a:endParaRPr lang="en-US" sz="1300" dirty="0"/>
          </a:p>
          <a:p>
            <a:pPr marL="0" indent="0">
              <a:buNone/>
            </a:pPr>
            <a:r>
              <a:rPr lang="en-US" sz="2800" dirty="0"/>
              <a:t>All operating flows are to be assumed to occur at the ends of year</a:t>
            </a:r>
            <a:r>
              <a:rPr lang="en-US" sz="2800" dirty="0" smtClean="0"/>
              <a:t>.</a:t>
            </a:r>
          </a:p>
          <a:p>
            <a:pPr marL="0" indent="0">
              <a:buNone/>
            </a:pPr>
            <a:endParaRPr lang="en-US" sz="1100" dirty="0"/>
          </a:p>
          <a:p>
            <a:pPr marL="0" indent="0">
              <a:buNone/>
            </a:pPr>
            <a:r>
              <a:rPr lang="en-US" sz="2800" b="1" dirty="0"/>
              <a:t>Calculate the net cash flow for each of the years in question (you are not required to discount or </a:t>
            </a:r>
            <a:r>
              <a:rPr lang="en-US" sz="2800" b="1" dirty="0" smtClean="0"/>
              <a:t>arrive at </a:t>
            </a:r>
            <a:r>
              <a:rPr lang="en-US" sz="2800" b="1" dirty="0"/>
              <a:t>an investment decision).</a:t>
            </a:r>
          </a:p>
        </p:txBody>
      </p:sp>
    </p:spTree>
    <p:extLst>
      <p:ext uri="{BB962C8B-B14F-4D97-AF65-F5344CB8AC3E}">
        <p14:creationId xmlns:p14="http://schemas.microsoft.com/office/powerpoint/2010/main" val="2444809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936" y="2743200"/>
            <a:ext cx="8966064" cy="29581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14148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smtClean="0">
                <a:solidFill>
                  <a:srgbClr val="0049BC"/>
                </a:solidFill>
                <a:latin typeface="WarnockPro-Bold"/>
              </a:rPr>
              <a:t>Taxation</a:t>
            </a:r>
          </a:p>
          <a:p>
            <a:r>
              <a:rPr lang="en-US" sz="2600" dirty="0"/>
              <a:t>So far, in looking at project appraisal, we have ignored taxation. However, payments of tax, or </a:t>
            </a:r>
            <a:r>
              <a:rPr lang="en-US" sz="2600" dirty="0" smtClean="0"/>
              <a:t>reductions of </a:t>
            </a:r>
            <a:r>
              <a:rPr lang="en-US" sz="2600" dirty="0"/>
              <a:t>tax payments, are cash flows and ought to be considered in DCF analysis</a:t>
            </a:r>
            <a:r>
              <a:rPr lang="en-US" sz="2600" dirty="0" smtClean="0"/>
              <a:t>.</a:t>
            </a:r>
          </a:p>
          <a:p>
            <a:pPr marL="0" indent="0">
              <a:buNone/>
            </a:pPr>
            <a:r>
              <a:rPr lang="en-GB" b="1" dirty="0" smtClean="0"/>
              <a:t>Assumption:</a:t>
            </a:r>
          </a:p>
          <a:p>
            <a:r>
              <a:rPr lang="en-US" dirty="0"/>
              <a:t>Tax is payable in the year following the one in which the taxable profits are made. Thus, if a </a:t>
            </a:r>
            <a:r>
              <a:rPr lang="en-US" dirty="0" smtClean="0"/>
              <a:t>project increases </a:t>
            </a:r>
            <a:r>
              <a:rPr lang="en-US" dirty="0"/>
              <a:t>taxable profits by $10,000 in year 2, there will be a tax payment, assuming tax at 30%, </a:t>
            </a:r>
            <a:r>
              <a:rPr lang="en-US" dirty="0" smtClean="0"/>
              <a:t>of $3,000 </a:t>
            </a:r>
            <a:r>
              <a:rPr lang="en-US" dirty="0"/>
              <a:t>in year 3.</a:t>
            </a:r>
          </a:p>
        </p:txBody>
      </p:sp>
    </p:spTree>
    <p:extLst>
      <p:ext uri="{BB962C8B-B14F-4D97-AF65-F5344CB8AC3E}">
        <p14:creationId xmlns:p14="http://schemas.microsoft.com/office/powerpoint/2010/main" val="371289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a:xfrm>
            <a:off x="457200" y="1600200"/>
            <a:ext cx="8229600" cy="4953000"/>
          </a:xfrm>
        </p:spPr>
        <p:txBody>
          <a:bodyPr>
            <a:normAutofit fontScale="85000" lnSpcReduction="20000"/>
          </a:bodyPr>
          <a:lstStyle/>
          <a:p>
            <a:pPr marL="0" lvl="0" indent="0">
              <a:buNone/>
            </a:pPr>
            <a:r>
              <a:rPr lang="en-US" sz="3500" b="1" dirty="0" smtClean="0">
                <a:solidFill>
                  <a:srgbClr val="0049BC"/>
                </a:solidFill>
                <a:latin typeface="WarnockPro-Bold"/>
              </a:rPr>
              <a:t>Taxation</a:t>
            </a:r>
            <a:endParaRPr lang="en-US" dirty="0" smtClean="0">
              <a:solidFill>
                <a:srgbClr val="000000"/>
              </a:solidFill>
              <a:latin typeface="WarnockPro-Regular"/>
            </a:endParaRPr>
          </a:p>
          <a:p>
            <a:r>
              <a:rPr lang="en-US" dirty="0" smtClean="0">
                <a:solidFill>
                  <a:srgbClr val="000000"/>
                </a:solidFill>
                <a:latin typeface="WarnockPro-Regular"/>
              </a:rPr>
              <a:t>When </a:t>
            </a:r>
            <a:r>
              <a:rPr lang="en-US" dirty="0">
                <a:solidFill>
                  <a:srgbClr val="000000"/>
                </a:solidFill>
                <a:latin typeface="WarnockPro-Regular"/>
              </a:rPr>
              <a:t>dealing with tax in this examination we make the following simplifying assumptions:</a:t>
            </a:r>
          </a:p>
          <a:p>
            <a:pPr lvl="1"/>
            <a:r>
              <a:rPr lang="en-US" dirty="0" smtClean="0">
                <a:solidFill>
                  <a:srgbClr val="000000"/>
                </a:solidFill>
                <a:latin typeface="WarnockPro-Regular"/>
              </a:rPr>
              <a:t>tax </a:t>
            </a:r>
            <a:r>
              <a:rPr lang="en-US" dirty="0">
                <a:solidFill>
                  <a:srgbClr val="000000"/>
                </a:solidFill>
                <a:latin typeface="WarnockPro-Regular"/>
              </a:rPr>
              <a:t>is calculated on operating cash flows (in practice it is on adjusted operating </a:t>
            </a:r>
            <a:r>
              <a:rPr lang="en-US" dirty="0" smtClean="0">
                <a:solidFill>
                  <a:srgbClr val="000000"/>
                </a:solidFill>
                <a:latin typeface="WarnockPro-Regular"/>
              </a:rPr>
              <a:t>profits)</a:t>
            </a:r>
          </a:p>
          <a:p>
            <a:pPr lvl="1"/>
            <a:r>
              <a:rPr lang="en-US" dirty="0" smtClean="0">
                <a:solidFill>
                  <a:srgbClr val="000000"/>
                </a:solidFill>
                <a:latin typeface="WarnockPro-Regular"/>
              </a:rPr>
              <a:t>there </a:t>
            </a:r>
            <a:r>
              <a:rPr lang="en-US" dirty="0">
                <a:solidFill>
                  <a:srgbClr val="000000"/>
                </a:solidFill>
                <a:latin typeface="WarnockPro-Regular"/>
              </a:rPr>
              <a:t>is no advance tax </a:t>
            </a:r>
            <a:r>
              <a:rPr lang="en-US" dirty="0" smtClean="0">
                <a:solidFill>
                  <a:srgbClr val="000000"/>
                </a:solidFill>
                <a:latin typeface="WarnockPro-Regular"/>
              </a:rPr>
              <a:t>payable</a:t>
            </a:r>
          </a:p>
          <a:p>
            <a:pPr lvl="1"/>
            <a:r>
              <a:rPr lang="en-US" dirty="0" smtClean="0">
                <a:solidFill>
                  <a:srgbClr val="000000"/>
                </a:solidFill>
                <a:latin typeface="WarnockPro-Regular"/>
              </a:rPr>
              <a:t>there </a:t>
            </a:r>
            <a:r>
              <a:rPr lang="en-US" dirty="0">
                <a:solidFill>
                  <a:srgbClr val="000000"/>
                </a:solidFill>
                <a:latin typeface="WarnockPro-Regular"/>
              </a:rPr>
              <a:t>is no tax on working capital (either the outflow or the </a:t>
            </a:r>
            <a:r>
              <a:rPr lang="en-US" dirty="0" smtClean="0">
                <a:solidFill>
                  <a:srgbClr val="000000"/>
                </a:solidFill>
                <a:latin typeface="WarnockPro-Regular"/>
              </a:rPr>
              <a:t>inflow)</a:t>
            </a:r>
          </a:p>
          <a:p>
            <a:pPr lvl="1"/>
            <a:r>
              <a:rPr lang="en-US" dirty="0" smtClean="0">
                <a:solidFill>
                  <a:srgbClr val="000000"/>
                </a:solidFill>
                <a:latin typeface="WarnockPro-Regular"/>
              </a:rPr>
              <a:t>there </a:t>
            </a:r>
            <a:r>
              <a:rPr lang="en-US" dirty="0">
                <a:solidFill>
                  <a:srgbClr val="000000"/>
                </a:solidFill>
                <a:latin typeface="WarnockPro-Regular"/>
              </a:rPr>
              <a:t>is no ‘pool’ of assets for capital allowance calculations – capital allowances </a:t>
            </a:r>
            <a:r>
              <a:rPr lang="en-US" dirty="0" smtClean="0">
                <a:solidFill>
                  <a:srgbClr val="000000"/>
                </a:solidFill>
                <a:latin typeface="WarnockPro-Regular"/>
              </a:rPr>
              <a:t>are calculated </a:t>
            </a:r>
            <a:r>
              <a:rPr lang="en-US" dirty="0">
                <a:solidFill>
                  <a:srgbClr val="000000"/>
                </a:solidFill>
                <a:latin typeface="WarnockPro-Regular"/>
              </a:rPr>
              <a:t>in isolation for the investment in </a:t>
            </a:r>
            <a:r>
              <a:rPr lang="en-US" dirty="0" smtClean="0">
                <a:solidFill>
                  <a:srgbClr val="000000"/>
                </a:solidFill>
                <a:latin typeface="WarnockPro-Regular"/>
              </a:rPr>
              <a:t>question</a:t>
            </a:r>
          </a:p>
          <a:p>
            <a:pPr lvl="1"/>
            <a:r>
              <a:rPr lang="en-US" dirty="0" smtClean="0">
                <a:solidFill>
                  <a:srgbClr val="000000"/>
                </a:solidFill>
                <a:latin typeface="WarnockPro-Regular"/>
              </a:rPr>
              <a:t>no </a:t>
            </a:r>
            <a:r>
              <a:rPr lang="en-US" dirty="0">
                <a:solidFill>
                  <a:srgbClr val="000000"/>
                </a:solidFill>
                <a:latin typeface="WarnockPro-Regular"/>
              </a:rPr>
              <a:t>other taxes are relevant (e.g. capital gains tax</a:t>
            </a:r>
            <a:r>
              <a:rPr lang="en-US" dirty="0" smtClean="0">
                <a:solidFill>
                  <a:srgbClr val="000000"/>
                </a:solidFill>
                <a:latin typeface="WarnockPro-Regular"/>
              </a:rPr>
              <a:t>)</a:t>
            </a:r>
          </a:p>
          <a:p>
            <a:r>
              <a:rPr lang="en-GB" dirty="0"/>
              <a:t>Capital allowances are a means of saving tax when your business buys a capital asset.</a:t>
            </a:r>
          </a:p>
          <a:p>
            <a:pPr lvl="1"/>
            <a:endParaRPr lang="en-US" dirty="0"/>
          </a:p>
        </p:txBody>
      </p:sp>
    </p:spTree>
    <p:extLst>
      <p:ext uri="{BB962C8B-B14F-4D97-AF65-F5344CB8AC3E}">
        <p14:creationId xmlns:p14="http://schemas.microsoft.com/office/powerpoint/2010/main" val="34043269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a:xfrm>
            <a:off x="457200" y="1600200"/>
            <a:ext cx="8229600" cy="4953000"/>
          </a:xfrm>
        </p:spPr>
        <p:txBody>
          <a:bodyPr>
            <a:normAutofit fontScale="55000" lnSpcReduction="20000"/>
          </a:bodyPr>
          <a:lstStyle/>
          <a:p>
            <a:pPr marL="0" indent="0">
              <a:buNone/>
            </a:pPr>
            <a:r>
              <a:rPr lang="en-GB" sz="4400" b="1" dirty="0" smtClean="0"/>
              <a:t>Example three</a:t>
            </a:r>
          </a:p>
          <a:p>
            <a:pPr marL="0" indent="0">
              <a:buNone/>
            </a:pPr>
            <a:r>
              <a:rPr lang="en-US" dirty="0">
                <a:latin typeface="WarnockPro-Regular"/>
              </a:rPr>
              <a:t>A company has a year end of 31 December each year</a:t>
            </a:r>
            <a:r>
              <a:rPr lang="en-US" dirty="0" smtClean="0">
                <a:latin typeface="WarnockPro-Regular"/>
              </a:rPr>
              <a:t>.</a:t>
            </a:r>
          </a:p>
          <a:p>
            <a:pPr marL="0" indent="0">
              <a:buNone/>
            </a:pPr>
            <a:endParaRPr lang="en-US" sz="1700" dirty="0">
              <a:latin typeface="WarnockPro-Regular"/>
            </a:endParaRPr>
          </a:p>
          <a:p>
            <a:pPr marL="0" indent="0">
              <a:buNone/>
            </a:pPr>
            <a:r>
              <a:rPr lang="en-US" dirty="0">
                <a:latin typeface="WarnockPro-Regular"/>
              </a:rPr>
              <a:t>It is considering the purchase of a new machine on 1 January 2003 at a cost of $10,000</a:t>
            </a:r>
            <a:r>
              <a:rPr lang="en-US" dirty="0" smtClean="0">
                <a:latin typeface="WarnockPro-Regular"/>
              </a:rPr>
              <a:t>.</a:t>
            </a:r>
          </a:p>
          <a:p>
            <a:pPr marL="0" indent="0">
              <a:buNone/>
            </a:pPr>
            <a:endParaRPr lang="en-US" sz="1500" dirty="0">
              <a:latin typeface="WarnockPro-Regular"/>
            </a:endParaRPr>
          </a:p>
          <a:p>
            <a:pPr marL="0" indent="0">
              <a:buNone/>
            </a:pPr>
            <a:r>
              <a:rPr lang="en-US" dirty="0">
                <a:latin typeface="WarnockPro-Regular"/>
              </a:rPr>
              <a:t>The machine is expected to generate net operating cash flows of $5,000 during the first year and $</a:t>
            </a:r>
            <a:r>
              <a:rPr lang="en-US" dirty="0" smtClean="0">
                <a:latin typeface="WarnockPro-Regular"/>
              </a:rPr>
              <a:t>7,000 during </a:t>
            </a:r>
            <a:r>
              <a:rPr lang="en-US" dirty="0">
                <a:latin typeface="WarnockPro-Regular"/>
              </a:rPr>
              <a:t>the second year</a:t>
            </a:r>
            <a:r>
              <a:rPr lang="en-US" dirty="0" smtClean="0">
                <a:latin typeface="WarnockPro-Regular"/>
              </a:rPr>
              <a:t>.</a:t>
            </a:r>
          </a:p>
          <a:p>
            <a:pPr marL="0" indent="0">
              <a:buNone/>
            </a:pPr>
            <a:endParaRPr lang="en-US" sz="1500" dirty="0">
              <a:latin typeface="WarnockPro-Regular"/>
            </a:endParaRPr>
          </a:p>
          <a:p>
            <a:pPr marL="0" indent="0">
              <a:buNone/>
            </a:pPr>
            <a:r>
              <a:rPr lang="en-US" dirty="0">
                <a:latin typeface="WarnockPro-Regular"/>
              </a:rPr>
              <a:t>It is intended to sell the machine at the end of the second year for $6,000</a:t>
            </a:r>
            <a:r>
              <a:rPr lang="en-US" dirty="0" smtClean="0">
                <a:latin typeface="WarnockPro-Regular"/>
              </a:rPr>
              <a:t>.</a:t>
            </a:r>
          </a:p>
          <a:p>
            <a:pPr marL="0" indent="0">
              <a:buNone/>
            </a:pPr>
            <a:endParaRPr lang="en-US" sz="1500" dirty="0">
              <a:latin typeface="WarnockPro-Regular"/>
            </a:endParaRPr>
          </a:p>
          <a:p>
            <a:pPr marL="0" indent="0">
              <a:buNone/>
            </a:pPr>
            <a:r>
              <a:rPr lang="en-US" dirty="0">
                <a:latin typeface="WarnockPro-Regular"/>
              </a:rPr>
              <a:t>Additional working capital of $1,000 will be required at the start of the project.</a:t>
            </a:r>
          </a:p>
          <a:p>
            <a:pPr marL="0" indent="0">
              <a:buNone/>
            </a:pPr>
            <a:r>
              <a:rPr lang="en-US" dirty="0">
                <a:latin typeface="WarnockPro-Regular"/>
              </a:rPr>
              <a:t>Corporation tax is 30% payable one year in arrears</a:t>
            </a:r>
            <a:r>
              <a:rPr lang="en-US" dirty="0" smtClean="0">
                <a:latin typeface="WarnockPro-Regular"/>
              </a:rPr>
              <a:t>.</a:t>
            </a:r>
          </a:p>
          <a:p>
            <a:pPr marL="0" indent="0">
              <a:buNone/>
            </a:pPr>
            <a:endParaRPr lang="en-US" sz="1500" dirty="0">
              <a:latin typeface="WarnockPro-Regular"/>
            </a:endParaRPr>
          </a:p>
          <a:p>
            <a:pPr marL="0" indent="0">
              <a:buNone/>
            </a:pPr>
            <a:r>
              <a:rPr lang="en-US" dirty="0">
                <a:latin typeface="WarnockPro-Regular"/>
              </a:rPr>
              <a:t>Capital allowances </a:t>
            </a:r>
            <a:r>
              <a:rPr lang="en-US" dirty="0" smtClean="0">
                <a:latin typeface="WarnockPro-Regular"/>
              </a:rPr>
              <a:t>(tax allowable depreciation) are </a:t>
            </a:r>
            <a:r>
              <a:rPr lang="en-US" dirty="0">
                <a:latin typeface="WarnockPro-Regular"/>
              </a:rPr>
              <a:t>available at 25% p.a. on a reducing balance basis</a:t>
            </a:r>
            <a:r>
              <a:rPr lang="en-US" dirty="0" smtClean="0">
                <a:latin typeface="WarnockPro-Regular"/>
              </a:rPr>
              <a:t>.</a:t>
            </a:r>
          </a:p>
          <a:p>
            <a:pPr marL="0" indent="0">
              <a:buNone/>
            </a:pPr>
            <a:endParaRPr lang="en-US" sz="1500" dirty="0">
              <a:latin typeface="WarnockPro-Regular"/>
            </a:endParaRPr>
          </a:p>
          <a:p>
            <a:pPr marL="0" indent="0">
              <a:buNone/>
            </a:pPr>
            <a:r>
              <a:rPr lang="en-US" dirty="0">
                <a:latin typeface="WarnockPro-Regular"/>
              </a:rPr>
              <a:t>The cost of capital is 10</a:t>
            </a:r>
            <a:r>
              <a:rPr lang="en-US" dirty="0" smtClean="0">
                <a:latin typeface="WarnockPro-Regular"/>
              </a:rPr>
              <a:t>%</a:t>
            </a:r>
          </a:p>
          <a:p>
            <a:pPr marL="0" indent="0">
              <a:buNone/>
            </a:pPr>
            <a:endParaRPr lang="en-US" sz="1700" dirty="0">
              <a:latin typeface="WarnockPro-Regular"/>
            </a:endParaRPr>
          </a:p>
          <a:p>
            <a:pPr marL="0" indent="0">
              <a:buNone/>
            </a:pPr>
            <a:r>
              <a:rPr lang="en-US" b="1" dirty="0">
                <a:latin typeface="WarnockPro-Bold"/>
              </a:rPr>
              <a:t>Calculate the NPV of the project and advise as to whether it should be accepted or rejected.</a:t>
            </a:r>
            <a:endParaRPr lang="en-US" dirty="0"/>
          </a:p>
        </p:txBody>
      </p:sp>
    </p:spTree>
    <p:extLst>
      <p:ext uri="{BB962C8B-B14F-4D97-AF65-F5344CB8AC3E}">
        <p14:creationId xmlns:p14="http://schemas.microsoft.com/office/powerpoint/2010/main" val="5413385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0599" y="1447800"/>
            <a:ext cx="6987483" cy="4955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80171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Relevant cash flows for DCF</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Taxation (Straight Line tax allowable depreciation) Capital allowances Example</a:t>
            </a:r>
          </a:p>
          <a:p>
            <a:pPr marL="0" indent="0">
              <a:buNone/>
            </a:pPr>
            <a:r>
              <a:rPr lang="en-GB" sz="2800" dirty="0" smtClean="0"/>
              <a:t>The </a:t>
            </a:r>
            <a:r>
              <a:rPr lang="en-GB" sz="2800" dirty="0"/>
              <a:t>initial investment, payable at the start of the first year of operation, is $6 million. Scrap value of $750,000 is expected to arise at the end of four years.</a:t>
            </a:r>
            <a:endParaRPr lang="en-GB" sz="2800" dirty="0" smtClean="0"/>
          </a:p>
          <a:p>
            <a:pPr marL="0" indent="0">
              <a:buNone/>
            </a:pPr>
            <a:endParaRPr lang="en-GB" sz="2800" dirty="0"/>
          </a:p>
          <a:p>
            <a:pPr marL="0" indent="0">
              <a:buNone/>
            </a:pPr>
            <a:r>
              <a:rPr lang="en-GB" sz="2800" dirty="0"/>
              <a:t>The initial investment will attract tax-allowable depreciation </a:t>
            </a:r>
            <a:r>
              <a:rPr lang="en-GB" sz="2800" dirty="0" smtClean="0"/>
              <a:t>(another name for capital allowances) on </a:t>
            </a:r>
            <a:r>
              <a:rPr lang="en-GB" sz="2800" dirty="0"/>
              <a:t>the straight-line basis over the four-year project life.  The rate of corporation tax is 30% and tax liabilities are paid in the year in which they arise. </a:t>
            </a:r>
          </a:p>
        </p:txBody>
      </p:sp>
    </p:spTree>
    <p:extLst>
      <p:ext uri="{BB962C8B-B14F-4D97-AF65-F5344CB8AC3E}">
        <p14:creationId xmlns:p14="http://schemas.microsoft.com/office/powerpoint/2010/main" val="1407064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Relevant cash flows for DCF</a:t>
            </a:r>
            <a:endParaRPr lang="en-GB" dirty="0"/>
          </a:p>
        </p:txBody>
      </p:sp>
      <p:sp>
        <p:nvSpPr>
          <p:cNvPr id="3" name="Content Placeholder 2"/>
          <p:cNvSpPr>
            <a:spLocks noGrp="1"/>
          </p:cNvSpPr>
          <p:nvPr>
            <p:ph idx="1"/>
          </p:nvPr>
        </p:nvSpPr>
        <p:spPr/>
        <p:txBody>
          <a:bodyPr>
            <a:normAutofit lnSpcReduction="10000"/>
          </a:bodyPr>
          <a:lstStyle/>
          <a:p>
            <a:pPr marL="0" lvl="0" indent="0">
              <a:buNone/>
            </a:pPr>
            <a:r>
              <a:rPr lang="en-GB" dirty="0">
                <a:solidFill>
                  <a:prstClr val="black"/>
                </a:solidFill>
              </a:rPr>
              <a:t>Taxation (Straight </a:t>
            </a:r>
            <a:r>
              <a:rPr lang="en-GB" dirty="0" smtClean="0">
                <a:solidFill>
                  <a:prstClr val="black"/>
                </a:solidFill>
              </a:rPr>
              <a:t>Line tax allowable depreciation) Capital Allowances Example </a:t>
            </a:r>
            <a:endParaRPr lang="en-GB" dirty="0">
              <a:solidFill>
                <a:prstClr val="black"/>
              </a:solidFill>
            </a:endParaRPr>
          </a:p>
          <a:p>
            <a:pPr marL="0" indent="0">
              <a:buNone/>
            </a:pPr>
            <a:r>
              <a:rPr lang="en-GB" sz="2400" dirty="0" smtClean="0"/>
              <a:t>6,000,000 – 750,000 = 5,250,000</a:t>
            </a:r>
          </a:p>
          <a:p>
            <a:pPr marL="0" indent="0">
              <a:buNone/>
            </a:pPr>
            <a:r>
              <a:rPr lang="en-GB" sz="2400" dirty="0" smtClean="0"/>
              <a:t>5,250,000/4 = 1312500</a:t>
            </a:r>
          </a:p>
          <a:p>
            <a:pPr marL="0" indent="0">
              <a:buNone/>
            </a:pPr>
            <a:r>
              <a:rPr lang="en-GB" sz="2400" dirty="0" smtClean="0"/>
              <a:t>		</a:t>
            </a:r>
          </a:p>
          <a:p>
            <a:pPr marL="0" indent="0">
              <a:buNone/>
            </a:pPr>
            <a:r>
              <a:rPr lang="en-GB" sz="2400" dirty="0"/>
              <a:t>	</a:t>
            </a:r>
            <a:r>
              <a:rPr lang="en-GB" sz="2400" dirty="0" smtClean="0"/>
              <a:t>	</a:t>
            </a:r>
            <a:r>
              <a:rPr lang="en-GB" sz="2400" b="1" dirty="0" smtClean="0"/>
              <a:t>Capital allowance</a:t>
            </a:r>
            <a:r>
              <a:rPr lang="en-GB" sz="2400" dirty="0" smtClean="0"/>
              <a:t>	</a:t>
            </a:r>
            <a:r>
              <a:rPr lang="en-GB" sz="2400" b="1" dirty="0" smtClean="0"/>
              <a:t>Tax benefit</a:t>
            </a:r>
            <a:endParaRPr lang="en-GB" sz="2400" b="1" dirty="0"/>
          </a:p>
          <a:p>
            <a:pPr marL="0" indent="0">
              <a:buNone/>
            </a:pPr>
            <a:r>
              <a:rPr lang="en-GB" sz="2400" dirty="0" smtClean="0"/>
              <a:t>Year 1 		1312500 * 0.3 		= 393,750</a:t>
            </a:r>
          </a:p>
          <a:p>
            <a:pPr marL="0" indent="0">
              <a:buNone/>
            </a:pPr>
            <a:r>
              <a:rPr lang="en-GB" sz="2400" dirty="0" smtClean="0"/>
              <a:t>Year 2		1312500 * 0.3 		= 393,750</a:t>
            </a:r>
          </a:p>
          <a:p>
            <a:pPr marL="0" indent="0">
              <a:buNone/>
            </a:pPr>
            <a:r>
              <a:rPr lang="en-GB" sz="2400" dirty="0" smtClean="0"/>
              <a:t>Year 3		1312500 * 0.3 		= 393.750</a:t>
            </a:r>
          </a:p>
          <a:p>
            <a:pPr marL="0" indent="0">
              <a:buNone/>
            </a:pPr>
            <a:r>
              <a:rPr lang="en-GB" sz="2400" dirty="0" smtClean="0"/>
              <a:t>Year 4		1312500 * 0.3 		= 393,750</a:t>
            </a:r>
            <a:endParaRPr lang="en-GB" sz="2400" dirty="0"/>
          </a:p>
        </p:txBody>
      </p:sp>
    </p:spTree>
    <p:extLst>
      <p:ext uri="{BB962C8B-B14F-4D97-AF65-F5344CB8AC3E}">
        <p14:creationId xmlns:p14="http://schemas.microsoft.com/office/powerpoint/2010/main" val="3339479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smtClean="0">
                <a:solidFill>
                  <a:srgbClr val="0049BC"/>
                </a:solidFill>
                <a:latin typeface="WarnockPro-Bold"/>
              </a:rPr>
              <a:t>Inflation</a:t>
            </a:r>
          </a:p>
          <a:p>
            <a:r>
              <a:rPr lang="en-US" dirty="0" smtClean="0"/>
              <a:t>The </a:t>
            </a:r>
            <a:r>
              <a:rPr lang="en-US" dirty="0"/>
              <a:t>effect of inflation on the appraisal of capital investment proposals. </a:t>
            </a:r>
            <a:endParaRPr lang="en-US" dirty="0" smtClean="0"/>
          </a:p>
          <a:p>
            <a:r>
              <a:rPr lang="en-US" dirty="0"/>
              <a:t>In practice </a:t>
            </a:r>
            <a:r>
              <a:rPr lang="en-US" dirty="0" smtClean="0"/>
              <a:t>it </a:t>
            </a:r>
            <a:r>
              <a:rPr lang="en-US" dirty="0"/>
              <a:t>is often the case that some cash </a:t>
            </a:r>
            <a:r>
              <a:rPr lang="en-US" dirty="0" smtClean="0"/>
              <a:t>flows would </a:t>
            </a:r>
            <a:r>
              <a:rPr lang="en-US" dirty="0"/>
              <a:t>be expected to be constant each year were it not for the effect of inflation</a:t>
            </a:r>
            <a:r>
              <a:rPr lang="en-US" dirty="0" smtClean="0"/>
              <a:t>.</a:t>
            </a:r>
          </a:p>
          <a:p>
            <a:r>
              <a:rPr lang="en-GB" dirty="0" smtClean="0"/>
              <a:t>So often we are quoted the future cash flows and an estimate of the inflation rate and are expected to </a:t>
            </a:r>
            <a:r>
              <a:rPr lang="en-GB" smtClean="0"/>
              <a:t>apply them</a:t>
            </a:r>
            <a:endParaRPr lang="en-US" dirty="0" smtClean="0"/>
          </a:p>
          <a:p>
            <a:r>
              <a:rPr lang="en-US" dirty="0"/>
              <a:t>The nominal interest rate incorporates inflation. </a:t>
            </a:r>
          </a:p>
        </p:txBody>
      </p:sp>
    </p:spTree>
    <p:extLst>
      <p:ext uri="{BB962C8B-B14F-4D97-AF65-F5344CB8AC3E}">
        <p14:creationId xmlns:p14="http://schemas.microsoft.com/office/powerpoint/2010/main" val="34549925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Relevant cash flows for DCF</a:t>
            </a:r>
            <a:endParaRPr lang="en-US" dirty="0"/>
          </a:p>
        </p:txBody>
      </p:sp>
      <p:sp>
        <p:nvSpPr>
          <p:cNvPr id="3" name="Content Placeholder 2"/>
          <p:cNvSpPr>
            <a:spLocks noGrp="1"/>
          </p:cNvSpPr>
          <p:nvPr>
            <p:ph idx="1"/>
          </p:nvPr>
        </p:nvSpPr>
        <p:spPr>
          <a:xfrm>
            <a:off x="457200" y="1295400"/>
            <a:ext cx="8229600" cy="4830763"/>
          </a:xfrm>
        </p:spPr>
        <p:txBody>
          <a:bodyPr/>
          <a:lstStyle/>
          <a:p>
            <a:pPr marL="0" indent="0">
              <a:buNone/>
            </a:pPr>
            <a:r>
              <a:rPr lang="en-GB" dirty="0" smtClean="0"/>
              <a:t>Example four</a:t>
            </a:r>
          </a:p>
          <a:p>
            <a:pPr marL="0" indent="0">
              <a:buNone/>
            </a:pPr>
            <a:endParaRPr lang="en-US"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 y="1968628"/>
            <a:ext cx="8011147" cy="4886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89359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Relevant cash flows for DCF</a:t>
            </a:r>
            <a:endParaRPr lang="en-US"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24000" y="1270123"/>
            <a:ext cx="4965963" cy="5566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12645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p:txBody>
          <a:bodyPr/>
          <a:lstStyle/>
          <a:p>
            <a:pPr marL="0" indent="0">
              <a:buNone/>
            </a:pPr>
            <a:r>
              <a:rPr lang="en-US" b="1" dirty="0">
                <a:solidFill>
                  <a:srgbClr val="0049BC"/>
                </a:solidFill>
                <a:latin typeface="WarnockPro-Bold"/>
              </a:rPr>
              <a:t>Inflation – effective </a:t>
            </a:r>
            <a:r>
              <a:rPr lang="en-US" b="1" dirty="0" smtClean="0">
                <a:solidFill>
                  <a:srgbClr val="0049BC"/>
                </a:solidFill>
                <a:latin typeface="WarnockPro-Bold"/>
              </a:rPr>
              <a:t>rates</a:t>
            </a:r>
          </a:p>
          <a:p>
            <a:r>
              <a:rPr lang="en-US" dirty="0" smtClean="0"/>
              <a:t>Very </a:t>
            </a:r>
            <a:r>
              <a:rPr lang="en-US" dirty="0"/>
              <a:t>occasionally you might be presented with the situation where all flows are expected to inflate at the same rate of inflation. </a:t>
            </a:r>
            <a:endParaRPr lang="en-US" dirty="0" smtClean="0"/>
          </a:p>
          <a:p>
            <a:r>
              <a:rPr lang="en-GB" dirty="0" smtClean="0"/>
              <a:t>The effective cost of capital:</a:t>
            </a:r>
          </a:p>
          <a:p>
            <a:endParaRPr 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4495800"/>
            <a:ext cx="6162114"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80207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Relevant cash flows for DCF</a:t>
            </a:r>
            <a:endParaRPr lang="en-US" dirty="0"/>
          </a:p>
        </p:txBody>
      </p:sp>
      <p:sp>
        <p:nvSpPr>
          <p:cNvPr id="3" name="Content Placeholder 2"/>
          <p:cNvSpPr>
            <a:spLocks noGrp="1"/>
          </p:cNvSpPr>
          <p:nvPr>
            <p:ph idx="1"/>
          </p:nvPr>
        </p:nvSpPr>
        <p:spPr>
          <a:xfrm>
            <a:off x="457200" y="1600200"/>
            <a:ext cx="8229600" cy="4953000"/>
          </a:xfrm>
        </p:spPr>
        <p:txBody>
          <a:bodyPr>
            <a:normAutofit fontScale="70000" lnSpcReduction="20000"/>
          </a:bodyPr>
          <a:lstStyle/>
          <a:p>
            <a:pPr marL="0" indent="0">
              <a:buNone/>
            </a:pPr>
            <a:r>
              <a:rPr lang="en-GB" b="1" dirty="0" smtClean="0"/>
              <a:t>Example five</a:t>
            </a:r>
          </a:p>
          <a:p>
            <a:pPr marL="0" indent="0">
              <a:buNone/>
            </a:pPr>
            <a:r>
              <a:rPr lang="en-US" dirty="0"/>
              <a:t>A new machine will cost $120,000 and is expected to last 3 years with no scrap value</a:t>
            </a:r>
            <a:r>
              <a:rPr lang="en-US" dirty="0" smtClean="0"/>
              <a:t>.</a:t>
            </a:r>
          </a:p>
          <a:p>
            <a:pPr marL="0" indent="0">
              <a:buNone/>
            </a:pPr>
            <a:endParaRPr lang="en-US" sz="1100" dirty="0"/>
          </a:p>
          <a:p>
            <a:pPr marL="0" indent="0">
              <a:buNone/>
            </a:pPr>
            <a:r>
              <a:rPr lang="en-US" dirty="0"/>
              <a:t>It is expected that production will be 10,000 units p.a</a:t>
            </a:r>
            <a:r>
              <a:rPr lang="en-US" dirty="0" smtClean="0"/>
              <a:t>.</a:t>
            </a:r>
          </a:p>
          <a:p>
            <a:pPr marL="0" indent="0">
              <a:buNone/>
            </a:pPr>
            <a:endParaRPr lang="en-US" sz="1100" dirty="0"/>
          </a:p>
          <a:p>
            <a:pPr marL="0" indent="0">
              <a:buNone/>
            </a:pPr>
            <a:r>
              <a:rPr lang="en-US" dirty="0"/>
              <a:t>The selling price is $20 </a:t>
            </a:r>
            <a:r>
              <a:rPr lang="en-US" dirty="0" err="1"/>
              <a:t>p.u</a:t>
            </a:r>
            <a:r>
              <a:rPr lang="en-US" dirty="0"/>
              <a:t>. and the variable production costs $14 </a:t>
            </a:r>
            <a:r>
              <a:rPr lang="en-US" dirty="0" err="1"/>
              <a:t>p.u</a:t>
            </a:r>
            <a:r>
              <a:rPr lang="en-US" dirty="0"/>
              <a:t>. (both quoted in current prices</a:t>
            </a:r>
            <a:r>
              <a:rPr lang="en-US" dirty="0" smtClean="0"/>
              <a:t>).</a:t>
            </a:r>
          </a:p>
          <a:p>
            <a:pPr marL="0" indent="0">
              <a:buNone/>
            </a:pPr>
            <a:endParaRPr lang="en-US" sz="1100" dirty="0"/>
          </a:p>
          <a:p>
            <a:pPr marL="0" indent="0">
              <a:buNone/>
            </a:pPr>
            <a:r>
              <a:rPr lang="en-US" dirty="0"/>
              <a:t>Inflation is expected to be 5% p.a., and the cost of capital is 15% p.a</a:t>
            </a:r>
            <a:r>
              <a:rPr lang="en-US" dirty="0" smtClean="0"/>
              <a:t>..</a:t>
            </a:r>
          </a:p>
          <a:p>
            <a:pPr marL="0" indent="0">
              <a:buNone/>
            </a:pPr>
            <a:endParaRPr lang="en-US" sz="1100" dirty="0"/>
          </a:p>
          <a:p>
            <a:pPr marL="0" indent="0">
              <a:buNone/>
            </a:pPr>
            <a:r>
              <a:rPr lang="en-US" b="1" dirty="0"/>
              <a:t>Calculate the NPV of the project</a:t>
            </a:r>
          </a:p>
          <a:p>
            <a:pPr marL="0" indent="0">
              <a:buNone/>
            </a:pPr>
            <a:r>
              <a:rPr lang="en-US" b="1" dirty="0"/>
              <a:t>(a) inflating each flow and discounting at the cost of capital</a:t>
            </a:r>
          </a:p>
          <a:p>
            <a:pPr marL="0" indent="0">
              <a:buNone/>
            </a:pPr>
            <a:r>
              <a:rPr lang="en-US" b="1" dirty="0"/>
              <a:t>(b) discounting the current price flows at the effective rate.</a:t>
            </a:r>
          </a:p>
          <a:p>
            <a:pPr marL="0" indent="0">
              <a:buNone/>
            </a:pPr>
            <a:r>
              <a:rPr lang="en-US" b="1" dirty="0"/>
              <a:t>(c) why, in theory, will the decision remain the </a:t>
            </a:r>
            <a:r>
              <a:rPr lang="en-US" b="1" dirty="0" smtClean="0"/>
              <a:t>same whatever </a:t>
            </a:r>
            <a:r>
              <a:rPr lang="en-US" b="1" dirty="0"/>
              <a:t>the actual rate of inflation turns </a:t>
            </a:r>
            <a:r>
              <a:rPr lang="en-US" b="1" dirty="0" smtClean="0"/>
              <a:t>out to </a:t>
            </a:r>
            <a:r>
              <a:rPr lang="en-US" b="1" dirty="0"/>
              <a:t>be.</a:t>
            </a:r>
          </a:p>
        </p:txBody>
      </p:sp>
    </p:spTree>
    <p:extLst>
      <p:ext uri="{BB962C8B-B14F-4D97-AF65-F5344CB8AC3E}">
        <p14:creationId xmlns:p14="http://schemas.microsoft.com/office/powerpoint/2010/main" val="27320456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5787" y="1447800"/>
            <a:ext cx="5867400" cy="1721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3252442"/>
            <a:ext cx="5677885" cy="23863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20040" y="5638800"/>
            <a:ext cx="8377999" cy="1200329"/>
          </a:xfrm>
          <a:prstGeom prst="rect">
            <a:avLst/>
          </a:prstGeom>
          <a:noFill/>
        </p:spPr>
        <p:txBody>
          <a:bodyPr wrap="none" rtlCol="0">
            <a:spAutoFit/>
          </a:bodyPr>
          <a:lstStyle/>
          <a:p>
            <a:r>
              <a:rPr lang="en-US" dirty="0"/>
              <a:t>(Note: the difference is due to using an effective rate of 10% instead of 9.52</a:t>
            </a:r>
            <a:r>
              <a:rPr lang="en-US" dirty="0" smtClean="0"/>
              <a:t>%)</a:t>
            </a:r>
          </a:p>
          <a:p>
            <a:endParaRPr lang="en-US" dirty="0"/>
          </a:p>
          <a:p>
            <a:r>
              <a:rPr lang="en-US" dirty="0"/>
              <a:t>(c) In theory, higher inflation would lead to higher cost of capital. The real (or effective) </a:t>
            </a:r>
            <a:endParaRPr lang="en-US" dirty="0" smtClean="0"/>
          </a:p>
          <a:p>
            <a:r>
              <a:rPr lang="en-US" dirty="0" smtClean="0"/>
              <a:t>rate </a:t>
            </a:r>
            <a:r>
              <a:rPr lang="en-US" dirty="0"/>
              <a:t>would </a:t>
            </a:r>
            <a:r>
              <a:rPr lang="en-US" dirty="0" smtClean="0"/>
              <a:t>stay unchanged</a:t>
            </a:r>
            <a:r>
              <a:rPr lang="en-US" dirty="0"/>
              <a:t>.</a:t>
            </a:r>
          </a:p>
        </p:txBody>
      </p:sp>
    </p:spTree>
    <p:extLst>
      <p:ext uri="{BB962C8B-B14F-4D97-AF65-F5344CB8AC3E}">
        <p14:creationId xmlns:p14="http://schemas.microsoft.com/office/powerpoint/2010/main" val="32202648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Relevant cash flows for DCF</a:t>
            </a:r>
          </a:p>
        </p:txBody>
      </p:sp>
      <p:sp>
        <p:nvSpPr>
          <p:cNvPr id="3" name="Content Placeholder 2"/>
          <p:cNvSpPr>
            <a:spLocks noGrp="1"/>
          </p:cNvSpPr>
          <p:nvPr>
            <p:ph idx="1"/>
          </p:nvPr>
        </p:nvSpPr>
        <p:spPr/>
        <p:txBody>
          <a:bodyPr/>
          <a:lstStyle/>
          <a:p>
            <a:pPr marL="0" indent="0">
              <a:buNone/>
            </a:pPr>
            <a:r>
              <a:rPr lang="en-GB" smtClean="0"/>
              <a:t>Summary</a:t>
            </a:r>
            <a:endParaRPr lang="en-GB" dirty="0" smtClean="0"/>
          </a:p>
          <a:p>
            <a:r>
              <a:rPr lang="en-GB" dirty="0" smtClean="0"/>
              <a:t>Relevant costs</a:t>
            </a:r>
          </a:p>
          <a:p>
            <a:r>
              <a:rPr lang="en-GB" dirty="0" smtClean="0"/>
              <a:t>Working capital</a:t>
            </a:r>
          </a:p>
          <a:p>
            <a:r>
              <a:rPr lang="en-GB" dirty="0" smtClean="0"/>
              <a:t>Taxation</a:t>
            </a:r>
          </a:p>
          <a:p>
            <a:r>
              <a:rPr lang="en-GB" dirty="0" smtClean="0"/>
              <a:t>Inflation</a:t>
            </a:r>
          </a:p>
          <a:p>
            <a:r>
              <a:rPr lang="en-GB" dirty="0"/>
              <a:t>Inflation – effective rates</a:t>
            </a:r>
            <a:endParaRPr lang="en-GB" dirty="0" smtClean="0"/>
          </a:p>
          <a:p>
            <a:endParaRPr lang="en-US" dirty="0"/>
          </a:p>
        </p:txBody>
      </p:sp>
    </p:spTree>
    <p:extLst>
      <p:ext uri="{BB962C8B-B14F-4D97-AF65-F5344CB8AC3E}">
        <p14:creationId xmlns:p14="http://schemas.microsoft.com/office/powerpoint/2010/main" val="4004410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788</TotalTime>
  <Words>4862</Words>
  <Application>Microsoft Office PowerPoint</Application>
  <PresentationFormat>On-screen Show (4:3)</PresentationFormat>
  <Paragraphs>285</Paragraphs>
  <Slides>20</Slides>
  <Notes>12</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Week four session one</vt:lpstr>
      <vt:lpstr>Relevant cash flows for DCF</vt:lpstr>
      <vt:lpstr>Relevant cash flows for DCF </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lpstr>Relevant cash flows for DCF</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four session one</dc:title>
  <dc:creator>Administrator</dc:creator>
  <cp:lastModifiedBy>Administrator</cp:lastModifiedBy>
  <cp:revision>83</cp:revision>
  <dcterms:created xsi:type="dcterms:W3CDTF">2016-08-04T15:11:27Z</dcterms:created>
  <dcterms:modified xsi:type="dcterms:W3CDTF">2016-10-26T14:42:11Z</dcterms:modified>
</cp:coreProperties>
</file>