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32"/>
  </p:notesMasterIdLst>
  <p:sldIdLst>
    <p:sldId id="256" r:id="rId2"/>
    <p:sldId id="265" r:id="rId3"/>
    <p:sldId id="257" r:id="rId4"/>
    <p:sldId id="258" r:id="rId5"/>
    <p:sldId id="259" r:id="rId6"/>
    <p:sldId id="260" r:id="rId7"/>
    <p:sldId id="261" r:id="rId8"/>
    <p:sldId id="262" r:id="rId9"/>
    <p:sldId id="263" r:id="rId10"/>
    <p:sldId id="264" r:id="rId11"/>
    <p:sldId id="270" r:id="rId12"/>
    <p:sldId id="266" r:id="rId13"/>
    <p:sldId id="271" r:id="rId14"/>
    <p:sldId id="267" r:id="rId15"/>
    <p:sldId id="272" r:id="rId16"/>
    <p:sldId id="268" r:id="rId17"/>
    <p:sldId id="273" r:id="rId18"/>
    <p:sldId id="274" r:id="rId19"/>
    <p:sldId id="275" r:id="rId20"/>
    <p:sldId id="276" r:id="rId21"/>
    <p:sldId id="277" r:id="rId22"/>
    <p:sldId id="269" r:id="rId23"/>
    <p:sldId id="278" r:id="rId24"/>
    <p:sldId id="279" r:id="rId25"/>
    <p:sldId id="280" r:id="rId26"/>
    <p:sldId id="281" r:id="rId27"/>
    <p:sldId id="282" r:id="rId28"/>
    <p:sldId id="283" r:id="rId29"/>
    <p:sldId id="284" r:id="rId30"/>
    <p:sldId id="285"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282FD1-3470-4E0B-ACC7-BBB2A7053D6C}" v="1" dt="2024-04-28T21:46:43.908"/>
    <p1510:client id="{FDFE937C-0C6E-4BD3-ACD2-3EC15F00D1DC}" v="1257" dt="2024-04-28T19:45:31.0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2CD8BAA-1237-4C38-B7CF-F7E3112F695F}"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807D67B-A285-49B4-8BD2-9AAAC4BD6A07}">
      <dgm:prSet/>
      <dgm:spPr/>
      <dgm:t>
        <a:bodyPr/>
        <a:lstStyle/>
        <a:p>
          <a:r>
            <a:rPr lang="en-GB"/>
            <a:t>Brief overview of digital forensic tools [1]</a:t>
          </a:r>
          <a:endParaRPr lang="en-US" dirty="0"/>
        </a:p>
      </dgm:t>
    </dgm:pt>
    <dgm:pt modelId="{464E4979-6D50-4512-8C49-BF203DB16E7B}" type="parTrans" cxnId="{1F0D0AAB-9736-44CC-B139-CDD1E7EF6336}">
      <dgm:prSet/>
      <dgm:spPr/>
      <dgm:t>
        <a:bodyPr/>
        <a:lstStyle/>
        <a:p>
          <a:endParaRPr lang="en-US"/>
        </a:p>
      </dgm:t>
    </dgm:pt>
    <dgm:pt modelId="{136C25CD-8D9A-4EEF-95A6-55674374AEAD}" type="sibTrans" cxnId="{1F0D0AAB-9736-44CC-B139-CDD1E7EF6336}">
      <dgm:prSet/>
      <dgm:spPr/>
      <dgm:t>
        <a:bodyPr/>
        <a:lstStyle/>
        <a:p>
          <a:endParaRPr lang="en-US"/>
        </a:p>
      </dgm:t>
    </dgm:pt>
    <dgm:pt modelId="{B219ACCB-026B-4DBE-9E79-AE5E31498990}">
      <dgm:prSet/>
      <dgm:spPr/>
      <dgm:t>
        <a:bodyPr/>
        <a:lstStyle/>
        <a:p>
          <a:r>
            <a:rPr lang="en-GB"/>
            <a:t>The importance of digital forensic tools in investigations</a:t>
          </a:r>
          <a:endParaRPr lang="en-US"/>
        </a:p>
      </dgm:t>
    </dgm:pt>
    <dgm:pt modelId="{E0F2B06F-5911-4B91-A2BB-A721EBC50770}" type="parTrans" cxnId="{7D0A4DA8-C711-461C-ACE0-4937FCFB1B1C}">
      <dgm:prSet/>
      <dgm:spPr/>
      <dgm:t>
        <a:bodyPr/>
        <a:lstStyle/>
        <a:p>
          <a:endParaRPr lang="en-US"/>
        </a:p>
      </dgm:t>
    </dgm:pt>
    <dgm:pt modelId="{D56EC9D3-80D3-461E-89AB-DE6DE838EDDF}" type="sibTrans" cxnId="{7D0A4DA8-C711-461C-ACE0-4937FCFB1B1C}">
      <dgm:prSet/>
      <dgm:spPr/>
      <dgm:t>
        <a:bodyPr/>
        <a:lstStyle/>
        <a:p>
          <a:endParaRPr lang="en-US"/>
        </a:p>
      </dgm:t>
    </dgm:pt>
    <dgm:pt modelId="{404051D2-22EA-4E98-AD81-6012E868F4B0}">
      <dgm:prSet/>
      <dgm:spPr/>
      <dgm:t>
        <a:bodyPr/>
        <a:lstStyle/>
        <a:p>
          <a:r>
            <a:rPr lang="en-GB"/>
            <a:t>How these tools are used to assist evidence gathering within investigations</a:t>
          </a:r>
          <a:endParaRPr lang="en-US"/>
        </a:p>
      </dgm:t>
    </dgm:pt>
    <dgm:pt modelId="{024894E9-66A3-418F-9B51-A1CA20212D02}" type="parTrans" cxnId="{73B7E0C8-47BA-41AF-A3A2-EECD2FE780F8}">
      <dgm:prSet/>
      <dgm:spPr/>
      <dgm:t>
        <a:bodyPr/>
        <a:lstStyle/>
        <a:p>
          <a:endParaRPr lang="en-US"/>
        </a:p>
      </dgm:t>
    </dgm:pt>
    <dgm:pt modelId="{0943ED93-EC2C-439E-B43D-7FC28F8AC1A9}" type="sibTrans" cxnId="{73B7E0C8-47BA-41AF-A3A2-EECD2FE780F8}">
      <dgm:prSet/>
      <dgm:spPr/>
      <dgm:t>
        <a:bodyPr/>
        <a:lstStyle/>
        <a:p>
          <a:endParaRPr lang="en-US"/>
        </a:p>
      </dgm:t>
    </dgm:pt>
    <dgm:pt modelId="{52FF6486-0CF7-46D4-BEDD-154C412AF055}" type="pres">
      <dgm:prSet presAssocID="{E2CD8BAA-1237-4C38-B7CF-F7E3112F695F}" presName="outerComposite" presStyleCnt="0">
        <dgm:presLayoutVars>
          <dgm:chMax val="5"/>
          <dgm:dir/>
          <dgm:resizeHandles val="exact"/>
        </dgm:presLayoutVars>
      </dgm:prSet>
      <dgm:spPr/>
    </dgm:pt>
    <dgm:pt modelId="{F926BB3C-FC28-4BD3-B51E-0E73AE8BBE50}" type="pres">
      <dgm:prSet presAssocID="{E2CD8BAA-1237-4C38-B7CF-F7E3112F695F}" presName="dummyMaxCanvas" presStyleCnt="0">
        <dgm:presLayoutVars/>
      </dgm:prSet>
      <dgm:spPr/>
    </dgm:pt>
    <dgm:pt modelId="{BDE59BD4-00FC-41BA-BEC6-3D5B65F08D18}" type="pres">
      <dgm:prSet presAssocID="{E2CD8BAA-1237-4C38-B7CF-F7E3112F695F}" presName="ThreeNodes_1" presStyleLbl="node1" presStyleIdx="0" presStyleCnt="3">
        <dgm:presLayoutVars>
          <dgm:bulletEnabled val="1"/>
        </dgm:presLayoutVars>
      </dgm:prSet>
      <dgm:spPr/>
    </dgm:pt>
    <dgm:pt modelId="{FE854A90-9DD8-4423-BB5F-465B2762AA67}" type="pres">
      <dgm:prSet presAssocID="{E2CD8BAA-1237-4C38-B7CF-F7E3112F695F}" presName="ThreeNodes_2" presStyleLbl="node1" presStyleIdx="1" presStyleCnt="3">
        <dgm:presLayoutVars>
          <dgm:bulletEnabled val="1"/>
        </dgm:presLayoutVars>
      </dgm:prSet>
      <dgm:spPr/>
    </dgm:pt>
    <dgm:pt modelId="{A2F45C61-EA5B-48D2-9C37-4C90A22E9EC5}" type="pres">
      <dgm:prSet presAssocID="{E2CD8BAA-1237-4C38-B7CF-F7E3112F695F}" presName="ThreeNodes_3" presStyleLbl="node1" presStyleIdx="2" presStyleCnt="3">
        <dgm:presLayoutVars>
          <dgm:bulletEnabled val="1"/>
        </dgm:presLayoutVars>
      </dgm:prSet>
      <dgm:spPr/>
    </dgm:pt>
    <dgm:pt modelId="{F8024876-5F40-4D4D-BE1B-15DC5CB482F0}" type="pres">
      <dgm:prSet presAssocID="{E2CD8BAA-1237-4C38-B7CF-F7E3112F695F}" presName="ThreeConn_1-2" presStyleLbl="fgAccFollowNode1" presStyleIdx="0" presStyleCnt="2">
        <dgm:presLayoutVars>
          <dgm:bulletEnabled val="1"/>
        </dgm:presLayoutVars>
      </dgm:prSet>
      <dgm:spPr/>
    </dgm:pt>
    <dgm:pt modelId="{E41227C2-4F9A-4D1D-923F-E8E7FCB8A8F2}" type="pres">
      <dgm:prSet presAssocID="{E2CD8BAA-1237-4C38-B7CF-F7E3112F695F}" presName="ThreeConn_2-3" presStyleLbl="fgAccFollowNode1" presStyleIdx="1" presStyleCnt="2">
        <dgm:presLayoutVars>
          <dgm:bulletEnabled val="1"/>
        </dgm:presLayoutVars>
      </dgm:prSet>
      <dgm:spPr/>
    </dgm:pt>
    <dgm:pt modelId="{6BCE73C6-EFE6-4F4A-91A6-DA842C1E7896}" type="pres">
      <dgm:prSet presAssocID="{E2CD8BAA-1237-4C38-B7CF-F7E3112F695F}" presName="ThreeNodes_1_text" presStyleLbl="node1" presStyleIdx="2" presStyleCnt="3">
        <dgm:presLayoutVars>
          <dgm:bulletEnabled val="1"/>
        </dgm:presLayoutVars>
      </dgm:prSet>
      <dgm:spPr/>
    </dgm:pt>
    <dgm:pt modelId="{7099B12B-ACE0-49DC-B205-AED47A9B47A5}" type="pres">
      <dgm:prSet presAssocID="{E2CD8BAA-1237-4C38-B7CF-F7E3112F695F}" presName="ThreeNodes_2_text" presStyleLbl="node1" presStyleIdx="2" presStyleCnt="3">
        <dgm:presLayoutVars>
          <dgm:bulletEnabled val="1"/>
        </dgm:presLayoutVars>
      </dgm:prSet>
      <dgm:spPr/>
    </dgm:pt>
    <dgm:pt modelId="{D727AF11-E864-4496-A736-F5F83FD66D41}" type="pres">
      <dgm:prSet presAssocID="{E2CD8BAA-1237-4C38-B7CF-F7E3112F695F}" presName="ThreeNodes_3_text" presStyleLbl="node1" presStyleIdx="2" presStyleCnt="3">
        <dgm:presLayoutVars>
          <dgm:bulletEnabled val="1"/>
        </dgm:presLayoutVars>
      </dgm:prSet>
      <dgm:spPr/>
    </dgm:pt>
  </dgm:ptLst>
  <dgm:cxnLst>
    <dgm:cxn modelId="{8B45BE00-76DB-4F85-813E-DFEDBA0D5D9D}" type="presOf" srcId="{404051D2-22EA-4E98-AD81-6012E868F4B0}" destId="{D727AF11-E864-4496-A736-F5F83FD66D41}" srcOrd="1" destOrd="0" presId="urn:microsoft.com/office/officeart/2005/8/layout/vProcess5"/>
    <dgm:cxn modelId="{940D1871-7E79-45A5-AA70-4CB5339CCB37}" type="presOf" srcId="{F807D67B-A285-49B4-8BD2-9AAAC4BD6A07}" destId="{BDE59BD4-00FC-41BA-BEC6-3D5B65F08D18}" srcOrd="0" destOrd="0" presId="urn:microsoft.com/office/officeart/2005/8/layout/vProcess5"/>
    <dgm:cxn modelId="{B2179A56-F0D4-42D8-AC5A-2FCBBE041E3B}" type="presOf" srcId="{D56EC9D3-80D3-461E-89AB-DE6DE838EDDF}" destId="{E41227C2-4F9A-4D1D-923F-E8E7FCB8A8F2}" srcOrd="0" destOrd="0" presId="urn:microsoft.com/office/officeart/2005/8/layout/vProcess5"/>
    <dgm:cxn modelId="{978DAA81-467E-472C-B34E-9BCD695CA417}" type="presOf" srcId="{E2CD8BAA-1237-4C38-B7CF-F7E3112F695F}" destId="{52FF6486-0CF7-46D4-BEDD-154C412AF055}" srcOrd="0" destOrd="0" presId="urn:microsoft.com/office/officeart/2005/8/layout/vProcess5"/>
    <dgm:cxn modelId="{FCEF4F90-72D3-4C29-86BC-D9892A0D64FC}" type="presOf" srcId="{136C25CD-8D9A-4EEF-95A6-55674374AEAD}" destId="{F8024876-5F40-4D4D-BE1B-15DC5CB482F0}" srcOrd="0" destOrd="0" presId="urn:microsoft.com/office/officeart/2005/8/layout/vProcess5"/>
    <dgm:cxn modelId="{5FCD2D97-4419-4A57-82EC-836CB4635F5E}" type="presOf" srcId="{F807D67B-A285-49B4-8BD2-9AAAC4BD6A07}" destId="{6BCE73C6-EFE6-4F4A-91A6-DA842C1E7896}" srcOrd="1" destOrd="0" presId="urn:microsoft.com/office/officeart/2005/8/layout/vProcess5"/>
    <dgm:cxn modelId="{7A97CE9F-605B-4310-A109-F7397BD621A2}" type="presOf" srcId="{B219ACCB-026B-4DBE-9E79-AE5E31498990}" destId="{7099B12B-ACE0-49DC-B205-AED47A9B47A5}" srcOrd="1" destOrd="0" presId="urn:microsoft.com/office/officeart/2005/8/layout/vProcess5"/>
    <dgm:cxn modelId="{7D0A4DA8-C711-461C-ACE0-4937FCFB1B1C}" srcId="{E2CD8BAA-1237-4C38-B7CF-F7E3112F695F}" destId="{B219ACCB-026B-4DBE-9E79-AE5E31498990}" srcOrd="1" destOrd="0" parTransId="{E0F2B06F-5911-4B91-A2BB-A721EBC50770}" sibTransId="{D56EC9D3-80D3-461E-89AB-DE6DE838EDDF}"/>
    <dgm:cxn modelId="{1F0D0AAB-9736-44CC-B139-CDD1E7EF6336}" srcId="{E2CD8BAA-1237-4C38-B7CF-F7E3112F695F}" destId="{F807D67B-A285-49B4-8BD2-9AAAC4BD6A07}" srcOrd="0" destOrd="0" parTransId="{464E4979-6D50-4512-8C49-BF203DB16E7B}" sibTransId="{136C25CD-8D9A-4EEF-95A6-55674374AEAD}"/>
    <dgm:cxn modelId="{73B7E0C8-47BA-41AF-A3A2-EECD2FE780F8}" srcId="{E2CD8BAA-1237-4C38-B7CF-F7E3112F695F}" destId="{404051D2-22EA-4E98-AD81-6012E868F4B0}" srcOrd="2" destOrd="0" parTransId="{024894E9-66A3-418F-9B51-A1CA20212D02}" sibTransId="{0943ED93-EC2C-439E-B43D-7FC28F8AC1A9}"/>
    <dgm:cxn modelId="{749D51E7-9EB0-49C5-9BE5-7700018705B1}" type="presOf" srcId="{404051D2-22EA-4E98-AD81-6012E868F4B0}" destId="{A2F45C61-EA5B-48D2-9C37-4C90A22E9EC5}" srcOrd="0" destOrd="0" presId="urn:microsoft.com/office/officeart/2005/8/layout/vProcess5"/>
    <dgm:cxn modelId="{3480E9ED-5FD7-4DEC-8A23-946C2EA6E654}" type="presOf" srcId="{B219ACCB-026B-4DBE-9E79-AE5E31498990}" destId="{FE854A90-9DD8-4423-BB5F-465B2762AA67}" srcOrd="0" destOrd="0" presId="urn:microsoft.com/office/officeart/2005/8/layout/vProcess5"/>
    <dgm:cxn modelId="{463FD00B-6BB4-47AB-86E1-93E895ABB7FD}" type="presParOf" srcId="{52FF6486-0CF7-46D4-BEDD-154C412AF055}" destId="{F926BB3C-FC28-4BD3-B51E-0E73AE8BBE50}" srcOrd="0" destOrd="0" presId="urn:microsoft.com/office/officeart/2005/8/layout/vProcess5"/>
    <dgm:cxn modelId="{D24AD874-3F72-4448-A70C-6DBDB20CE7EA}" type="presParOf" srcId="{52FF6486-0CF7-46D4-BEDD-154C412AF055}" destId="{BDE59BD4-00FC-41BA-BEC6-3D5B65F08D18}" srcOrd="1" destOrd="0" presId="urn:microsoft.com/office/officeart/2005/8/layout/vProcess5"/>
    <dgm:cxn modelId="{B0BE3794-8223-4754-8B0B-2A117C3537A9}" type="presParOf" srcId="{52FF6486-0CF7-46D4-BEDD-154C412AF055}" destId="{FE854A90-9DD8-4423-BB5F-465B2762AA67}" srcOrd="2" destOrd="0" presId="urn:microsoft.com/office/officeart/2005/8/layout/vProcess5"/>
    <dgm:cxn modelId="{60A189A6-E08C-4251-89CB-5D66C9F79635}" type="presParOf" srcId="{52FF6486-0CF7-46D4-BEDD-154C412AF055}" destId="{A2F45C61-EA5B-48D2-9C37-4C90A22E9EC5}" srcOrd="3" destOrd="0" presId="urn:microsoft.com/office/officeart/2005/8/layout/vProcess5"/>
    <dgm:cxn modelId="{2D154EED-4D60-45C6-8A51-66A3072B7D71}" type="presParOf" srcId="{52FF6486-0CF7-46D4-BEDD-154C412AF055}" destId="{F8024876-5F40-4D4D-BE1B-15DC5CB482F0}" srcOrd="4" destOrd="0" presId="urn:microsoft.com/office/officeart/2005/8/layout/vProcess5"/>
    <dgm:cxn modelId="{7E0F02ED-1E25-44F1-9547-AC374515D5CC}" type="presParOf" srcId="{52FF6486-0CF7-46D4-BEDD-154C412AF055}" destId="{E41227C2-4F9A-4D1D-923F-E8E7FCB8A8F2}" srcOrd="5" destOrd="0" presId="urn:microsoft.com/office/officeart/2005/8/layout/vProcess5"/>
    <dgm:cxn modelId="{8CFA4E8C-9688-49AD-B994-88AE7F71DFE0}" type="presParOf" srcId="{52FF6486-0CF7-46D4-BEDD-154C412AF055}" destId="{6BCE73C6-EFE6-4F4A-91A6-DA842C1E7896}" srcOrd="6" destOrd="0" presId="urn:microsoft.com/office/officeart/2005/8/layout/vProcess5"/>
    <dgm:cxn modelId="{755C77C1-8CF3-44A4-82EB-0E012C316F27}" type="presParOf" srcId="{52FF6486-0CF7-46D4-BEDD-154C412AF055}" destId="{7099B12B-ACE0-49DC-B205-AED47A9B47A5}" srcOrd="7" destOrd="0" presId="urn:microsoft.com/office/officeart/2005/8/layout/vProcess5"/>
    <dgm:cxn modelId="{89E3F5C8-38FA-4DF4-A42A-B29CD4CCC2FB}" type="presParOf" srcId="{52FF6486-0CF7-46D4-BEDD-154C412AF055}" destId="{D727AF11-E864-4496-A736-F5F83FD66D41}"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E59BD4-00FC-41BA-BEC6-3D5B65F08D18}">
      <dsp:nvSpPr>
        <dsp:cNvPr id="0" name=""/>
        <dsp:cNvSpPr/>
      </dsp:nvSpPr>
      <dsp:spPr>
        <a:xfrm>
          <a:off x="0" y="0"/>
          <a:ext cx="8549640" cy="12070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Brief overview of digital forensic tools [1]</a:t>
          </a:r>
          <a:endParaRPr lang="en-US" sz="3100" kern="1200" dirty="0"/>
        </a:p>
      </dsp:txBody>
      <dsp:txXfrm>
        <a:off x="35352" y="35352"/>
        <a:ext cx="7247184" cy="1136304"/>
      </dsp:txXfrm>
    </dsp:sp>
    <dsp:sp modelId="{FE854A90-9DD8-4423-BB5F-465B2762AA67}">
      <dsp:nvSpPr>
        <dsp:cNvPr id="0" name=""/>
        <dsp:cNvSpPr/>
      </dsp:nvSpPr>
      <dsp:spPr>
        <a:xfrm>
          <a:off x="754379" y="1408176"/>
          <a:ext cx="8549640" cy="12070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importance of digital forensic tools in investigations</a:t>
          </a:r>
          <a:endParaRPr lang="en-US" sz="3100" kern="1200"/>
        </a:p>
      </dsp:txBody>
      <dsp:txXfrm>
        <a:off x="789731" y="1443528"/>
        <a:ext cx="6940000" cy="1136304"/>
      </dsp:txXfrm>
    </dsp:sp>
    <dsp:sp modelId="{A2F45C61-EA5B-48D2-9C37-4C90A22E9EC5}">
      <dsp:nvSpPr>
        <dsp:cNvPr id="0" name=""/>
        <dsp:cNvSpPr/>
      </dsp:nvSpPr>
      <dsp:spPr>
        <a:xfrm>
          <a:off x="1508759" y="2816352"/>
          <a:ext cx="8549640" cy="1207008"/>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How these tools are used to assist evidence gathering within investigations</a:t>
          </a:r>
          <a:endParaRPr lang="en-US" sz="3100" kern="1200"/>
        </a:p>
      </dsp:txBody>
      <dsp:txXfrm>
        <a:off x="1544111" y="2851704"/>
        <a:ext cx="6940000" cy="1136304"/>
      </dsp:txXfrm>
    </dsp:sp>
    <dsp:sp modelId="{F8024876-5F40-4D4D-BE1B-15DC5CB482F0}">
      <dsp:nvSpPr>
        <dsp:cNvPr id="0" name=""/>
        <dsp:cNvSpPr/>
      </dsp:nvSpPr>
      <dsp:spPr>
        <a:xfrm>
          <a:off x="7765084" y="915314"/>
          <a:ext cx="784555" cy="78455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7941609" y="915314"/>
        <a:ext cx="431505" cy="590378"/>
      </dsp:txXfrm>
    </dsp:sp>
    <dsp:sp modelId="{E41227C2-4F9A-4D1D-923F-E8E7FCB8A8F2}">
      <dsp:nvSpPr>
        <dsp:cNvPr id="0" name=""/>
        <dsp:cNvSpPr/>
      </dsp:nvSpPr>
      <dsp:spPr>
        <a:xfrm>
          <a:off x="8519464" y="2315443"/>
          <a:ext cx="784555" cy="784555"/>
        </a:xfrm>
        <a:prstGeom prst="downArrow">
          <a:avLst>
            <a:gd name="adj1" fmla="val 55000"/>
            <a:gd name="adj2" fmla="val 45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8695989" y="2315443"/>
        <a:ext cx="431505" cy="59037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946D0E-7558-424F-BEF5-E7F1CEE270F6}" type="datetimeFigureOut">
              <a:rPr lang="en-GB" smtClean="0"/>
              <a:t>28/04/2024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B3978B-B53C-49BE-AC7B-710B5A488343}" type="slidenum">
              <a:rPr lang="en-GB" smtClean="0"/>
              <a:t>‹#›</a:t>
            </a:fld>
            <a:endParaRPr lang="en-GB"/>
          </a:p>
        </p:txBody>
      </p:sp>
    </p:spTree>
    <p:extLst>
      <p:ext uri="{BB962C8B-B14F-4D97-AF65-F5344CB8AC3E}">
        <p14:creationId xmlns:p14="http://schemas.microsoft.com/office/powerpoint/2010/main" val="2671562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forensics tools encompasses a large variety of software that are used to collect, preserve, analyse and present digital evidence. These tools are designed specifically to extract valuable data from digital devices which can be used as evidence in investigations related to cybercrimes, fraud or data breaches. </a:t>
            </a:r>
          </a:p>
          <a:p>
            <a:endParaRPr lang="en-GB" dirty="0"/>
          </a:p>
          <a:p>
            <a:r>
              <a:rPr lang="en-GB" dirty="0"/>
              <a:t>Computer forensic tools are used to assist investigators uncover hidden files and clues, establish a chain of custody, and reconstruct digital events. </a:t>
            </a:r>
          </a:p>
          <a:p>
            <a:endParaRPr lang="en-GB" dirty="0"/>
          </a:p>
          <a:p>
            <a:r>
              <a:rPr lang="en-GB" dirty="0"/>
              <a:t>Digital forensic tools help investigators gather evidence from a range of different digital sources, including computers, mobile devices, cloud storage, and network communications. These tools are able to recover deleted files, analyse log files, and trace network traffic.</a:t>
            </a:r>
            <a:endParaRPr lang="en-GB"/>
          </a:p>
        </p:txBody>
      </p:sp>
      <p:sp>
        <p:nvSpPr>
          <p:cNvPr id="4" name="Slide Number Placeholder 3"/>
          <p:cNvSpPr>
            <a:spLocks noGrp="1"/>
          </p:cNvSpPr>
          <p:nvPr>
            <p:ph type="sldNum" sz="quarter" idx="5"/>
          </p:nvPr>
        </p:nvSpPr>
        <p:spPr/>
        <p:txBody>
          <a:bodyPr/>
          <a:lstStyle/>
          <a:p>
            <a:fld id="{63B3978B-B53C-49BE-AC7B-710B5A488343}" type="slidenum">
              <a:rPr lang="en-GB" smtClean="0"/>
              <a:t>3</a:t>
            </a:fld>
            <a:endParaRPr lang="en-GB"/>
          </a:p>
        </p:txBody>
      </p:sp>
    </p:spTree>
    <p:extLst>
      <p:ext uri="{BB962C8B-B14F-4D97-AF65-F5344CB8AC3E}">
        <p14:creationId xmlns:p14="http://schemas.microsoft.com/office/powerpoint/2010/main" val="102190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Commercial tools generally require a purchase or subscription fee to use, whereas open-source tools are free to use, making forensic investigations much more accessible to users with a limited budget. However, because of this commercial tools will usually have more features, increased support, user-friendly interfaces and documentation to improve ease of use. </a:t>
            </a:r>
          </a:p>
          <a:p>
            <a:endParaRPr lang="en-GB" dirty="0"/>
          </a:p>
          <a:p>
            <a:r>
              <a:rPr lang="en-GB" dirty="0"/>
              <a:t>EnCase Forensic is a commercial product developed by Guidance Software and is primarily used for disk analysis. The tool can be complicated to use due to the number of tools, so is recommended investigators are familiar with EnCase before undertaking any real investigations. </a:t>
            </a:r>
          </a:p>
          <a:p>
            <a:endParaRPr lang="en-GB" dirty="0"/>
          </a:p>
          <a:p>
            <a:r>
              <a:rPr lang="en-GB" dirty="0"/>
              <a:t>The Forensic Toolkit is a tool that supports a wide range of analysis as well as creating drive images for analysis while maintaining integrity. </a:t>
            </a:r>
          </a:p>
          <a:p>
            <a:endParaRPr lang="en-GB" dirty="0"/>
          </a:p>
          <a:p>
            <a:r>
              <a:rPr lang="en-GB" dirty="0"/>
              <a:t>The Sleuth Kit and Autopsy are an open-source set of tools developed by Basis Technology, providing excellent beginner forensic tools. </a:t>
            </a:r>
            <a:endParaRPr lang="en-GB"/>
          </a:p>
        </p:txBody>
      </p:sp>
      <p:sp>
        <p:nvSpPr>
          <p:cNvPr id="4" name="Slide Number Placeholder 3"/>
          <p:cNvSpPr>
            <a:spLocks noGrp="1"/>
          </p:cNvSpPr>
          <p:nvPr>
            <p:ph type="sldNum" sz="quarter" idx="5"/>
          </p:nvPr>
        </p:nvSpPr>
        <p:spPr/>
        <p:txBody>
          <a:bodyPr/>
          <a:lstStyle/>
          <a:p>
            <a:fld id="{63B3978B-B53C-49BE-AC7B-710B5A488343}" type="slidenum">
              <a:rPr lang="en-GB" smtClean="0"/>
              <a:t>4</a:t>
            </a:fld>
            <a:endParaRPr lang="en-GB"/>
          </a:p>
        </p:txBody>
      </p:sp>
    </p:spTree>
    <p:extLst>
      <p:ext uri="{BB962C8B-B14F-4D97-AF65-F5344CB8AC3E}">
        <p14:creationId xmlns:p14="http://schemas.microsoft.com/office/powerpoint/2010/main" val="22127797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Mobile Device Forensics – Extracting data from phones and tablets, such as call logs, messages, photos, and app usage. Most commonly used in investigations regarding cyberbullying and fraud.</a:t>
            </a:r>
          </a:p>
          <a:p>
            <a:endParaRPr lang="en-GB" dirty="0"/>
          </a:p>
          <a:p>
            <a:r>
              <a:rPr lang="en-GB" dirty="0"/>
              <a:t>Network Forensics – Investigating network traffic patterns and communication data to identify security breaches and unauthorised access. By analysing the network logs, experts are able to reconstruct attack scenarios to detect vulnerabilities and prevent further attacks.</a:t>
            </a:r>
          </a:p>
          <a:p>
            <a:endParaRPr lang="en-GB" dirty="0"/>
          </a:p>
          <a:p>
            <a:r>
              <a:rPr lang="en-GB" dirty="0"/>
              <a:t>Digital Image Forensics – Detection of manipulated or forged digital images through the use of techniques such as metadata analysis, error level analysis, and pixel manipulation detection. </a:t>
            </a:r>
          </a:p>
          <a:p>
            <a:endParaRPr lang="en-GB" dirty="0"/>
          </a:p>
          <a:p>
            <a:r>
              <a:rPr lang="en-GB" dirty="0"/>
              <a:t>Disk Analysis – Examining digital storage devices such as hard drives or USBs to recover deleted files and analyse file systems. This includes examining file timestamps, access logs, and file metadata to establish timelines within investigations.</a:t>
            </a:r>
          </a:p>
          <a:p>
            <a:endParaRPr lang="en-GB" dirty="0"/>
          </a:p>
          <a:p>
            <a:r>
              <a:rPr lang="en-GB" dirty="0"/>
              <a:t>Memory Forensics – Analysis of volatile memory to discover information on running processes, malware, or system manipulation. </a:t>
            </a:r>
          </a:p>
          <a:p>
            <a:endParaRPr lang="en-GB" dirty="0"/>
          </a:p>
          <a:p>
            <a:r>
              <a:rPr lang="en-GB" dirty="0"/>
              <a:t>Data Extraction and Analysis – Collecting and analysing evidence obtained from various different sources </a:t>
            </a:r>
          </a:p>
        </p:txBody>
      </p:sp>
      <p:sp>
        <p:nvSpPr>
          <p:cNvPr id="4" name="Slide Number Placeholder 3"/>
          <p:cNvSpPr>
            <a:spLocks noGrp="1"/>
          </p:cNvSpPr>
          <p:nvPr>
            <p:ph type="sldNum" sz="quarter" idx="5"/>
          </p:nvPr>
        </p:nvSpPr>
        <p:spPr/>
        <p:txBody>
          <a:bodyPr/>
          <a:lstStyle/>
          <a:p>
            <a:fld id="{63B3978B-B53C-49BE-AC7B-710B5A488343}" type="slidenum">
              <a:rPr lang="en-GB" smtClean="0"/>
              <a:t>5</a:t>
            </a:fld>
            <a:endParaRPr lang="en-GB"/>
          </a:p>
        </p:txBody>
      </p:sp>
    </p:spTree>
    <p:extLst>
      <p:ext uri="{BB962C8B-B14F-4D97-AF65-F5344CB8AC3E}">
        <p14:creationId xmlns:p14="http://schemas.microsoft.com/office/powerpoint/2010/main" val="38328310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Investigation – Digital forensic tools are used to analyse transaction records, financial documents, and electronic communications. By examining this evidence, investigators are able to identify patterns of fraud, trace the funds, and gather evidence that can be used to prosecute in court.</a:t>
            </a:r>
          </a:p>
          <a:p>
            <a:endParaRPr lang="en-GB" dirty="0"/>
          </a:p>
          <a:p>
            <a:r>
              <a:rPr lang="en-GB" dirty="0"/>
              <a:t>Law Enforcement Investigation – Forensic tools play a crucial role in gathering evidence to prosecute criminals. By analysing seized electronic devices, internet communications, and digital records, investigators are able to uncover evidence, identify suspects, and build stronger cases. </a:t>
            </a:r>
            <a:br>
              <a:rPr lang="en-GB" dirty="0"/>
            </a:br>
            <a:endParaRPr lang="en-GB" dirty="0"/>
          </a:p>
          <a:p>
            <a:r>
              <a:rPr lang="en-GB" dirty="0"/>
              <a:t>Intellectual Property Theft – Tools are used to investigate the spreading and misappropriation of proprietary information. By analysing email communications, electronic devices, and digital documents, investigators are able to recover stolen assets and build a legal case with evidence. </a:t>
            </a:r>
          </a:p>
          <a:p>
            <a:endParaRPr lang="en-GB" dirty="0"/>
          </a:p>
          <a:p>
            <a:r>
              <a:rPr lang="en-GB" dirty="0"/>
              <a:t>Incident Response and Contingency Planning – By analysing system logs, network traffic, and digital artifacts, investigators are able to identify the root cause, contain the damage, and restore normal operations. Forensic analysis can also provide insight into tactics and techniques used to improve the incident response and enhance the business’ cybersecurity position. </a:t>
            </a:r>
          </a:p>
          <a:p>
            <a:endParaRPr lang="en-GB" dirty="0"/>
          </a:p>
          <a:p>
            <a:r>
              <a:rPr lang="en-GB" dirty="0"/>
              <a:t>Litigation Support – Digital forensic tools are used extensively to collect, preserve and analyse electronic evidence used in legal proceedings. These forensic tools play a critical role in supporting legal arguments in court. </a:t>
            </a:r>
          </a:p>
        </p:txBody>
      </p:sp>
      <p:sp>
        <p:nvSpPr>
          <p:cNvPr id="4" name="Slide Number Placeholder 3"/>
          <p:cNvSpPr>
            <a:spLocks noGrp="1"/>
          </p:cNvSpPr>
          <p:nvPr>
            <p:ph type="sldNum" sz="quarter" idx="5"/>
          </p:nvPr>
        </p:nvSpPr>
        <p:spPr/>
        <p:txBody>
          <a:bodyPr/>
          <a:lstStyle/>
          <a:p>
            <a:fld id="{63B3978B-B53C-49BE-AC7B-710B5A488343}" type="slidenum">
              <a:rPr lang="en-GB" smtClean="0"/>
              <a:t>6</a:t>
            </a:fld>
            <a:endParaRPr lang="en-GB"/>
          </a:p>
        </p:txBody>
      </p:sp>
    </p:spTree>
    <p:extLst>
      <p:ext uri="{BB962C8B-B14F-4D97-AF65-F5344CB8AC3E}">
        <p14:creationId xmlns:p14="http://schemas.microsoft.com/office/powerpoint/2010/main" val="3963913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Machine Learning and Artificial Intelligence algorithms are being integrated into digital forensic tools to automate and enhance evidence detection techniques. </a:t>
            </a:r>
          </a:p>
          <a:p>
            <a:endParaRPr lang="en-GB" dirty="0"/>
          </a:p>
          <a:p>
            <a:r>
              <a:rPr lang="en-GB" dirty="0"/>
              <a:t>Digital forensic tools have evolved thanks to the widespread adoption of cloud computing services to support investigations involving cloud-based storage and applications. Advanced solutions enable investigators the ability to analyse data stored within the cloud while maintaining integrity and chain of custody.</a:t>
            </a:r>
          </a:p>
          <a:p>
            <a:endParaRPr lang="en-GB" dirty="0"/>
          </a:p>
          <a:p>
            <a:r>
              <a:rPr lang="en-GB" dirty="0"/>
              <a:t>Recent advancements in IoT device forensics include tools for extracting, analysing and interpreting data from IoT devices including smart home devices and sensors. </a:t>
            </a:r>
          </a:p>
          <a:p>
            <a:endParaRPr lang="en-GB" dirty="0"/>
          </a:p>
          <a:p>
            <a:r>
              <a:rPr lang="en-GB" dirty="0"/>
              <a:t>Advanced data visualisation tools have been used in conjunction with digital forensics tools to more easily interpret and present findings. The tools allow for clear visualisations and timelines to be created to show management teams or for use in court. </a:t>
            </a:r>
          </a:p>
        </p:txBody>
      </p:sp>
      <p:sp>
        <p:nvSpPr>
          <p:cNvPr id="4" name="Slide Number Placeholder 3"/>
          <p:cNvSpPr>
            <a:spLocks noGrp="1"/>
          </p:cNvSpPr>
          <p:nvPr>
            <p:ph type="sldNum" sz="quarter" idx="5"/>
          </p:nvPr>
        </p:nvSpPr>
        <p:spPr/>
        <p:txBody>
          <a:bodyPr/>
          <a:lstStyle/>
          <a:p>
            <a:fld id="{63B3978B-B53C-49BE-AC7B-710B5A488343}" type="slidenum">
              <a:rPr lang="en-GB" smtClean="0"/>
              <a:t>7</a:t>
            </a:fld>
            <a:endParaRPr lang="en-GB"/>
          </a:p>
        </p:txBody>
      </p:sp>
    </p:spTree>
    <p:extLst>
      <p:ext uri="{BB962C8B-B14F-4D97-AF65-F5344CB8AC3E}">
        <p14:creationId xmlns:p14="http://schemas.microsoft.com/office/powerpoint/2010/main" val="20558530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encryption algorithms become more complex, the tools used to decrypt them must also evolve. Encrypted data has become much more prevalent in digital forensic investigations which means the tools have had to adapt to become more efficient. Advanced decryption capabilities allow investigators to analyse encrypted messages, recover encrypted files, and access encrypted storage devices.</a:t>
            </a:r>
          </a:p>
          <a:p>
            <a:endParaRPr lang="en-GB" dirty="0"/>
          </a:p>
          <a:p>
            <a:r>
              <a:rPr lang="en-GB" dirty="0"/>
              <a:t>Mobile forensic tools have been specially tailored to address the complexities of mobile devices, including smartphones, tablets, and wearable devices. These tools extract data such as call logs, message history, app data, and geolocation data. </a:t>
            </a:r>
          </a:p>
          <a:p>
            <a:endParaRPr lang="en-GB" dirty="0"/>
          </a:p>
          <a:p>
            <a:r>
              <a:rPr lang="en-GB" dirty="0"/>
              <a:t>Forensic tools have also had to evolve to gather data on social media content, web activity, and digital footprints left on the internet. This evidence is used in cases related to cyberbullying, harassment, defamation, and other crimes committed online.</a:t>
            </a:r>
          </a:p>
          <a:p>
            <a:endParaRPr lang="en-GB" dirty="0"/>
          </a:p>
          <a:p>
            <a:r>
              <a:rPr lang="en-GB" dirty="0"/>
              <a:t>Finally, digital tools have been developed to investigate financial transactions involving blockchain technologies and cryptocurrencies. These tools identify wallet addresses and analyse data to uncover illicit activities such as money laundering, fraud, and cybercrime. </a:t>
            </a:r>
          </a:p>
        </p:txBody>
      </p:sp>
      <p:sp>
        <p:nvSpPr>
          <p:cNvPr id="4" name="Slide Number Placeholder 3"/>
          <p:cNvSpPr>
            <a:spLocks noGrp="1"/>
          </p:cNvSpPr>
          <p:nvPr>
            <p:ph type="sldNum" sz="quarter" idx="5"/>
          </p:nvPr>
        </p:nvSpPr>
        <p:spPr/>
        <p:txBody>
          <a:bodyPr/>
          <a:lstStyle/>
          <a:p>
            <a:fld id="{63B3978B-B53C-49BE-AC7B-710B5A488343}" type="slidenum">
              <a:rPr lang="en-GB" smtClean="0"/>
              <a:t>8</a:t>
            </a:fld>
            <a:endParaRPr lang="en-GB"/>
          </a:p>
        </p:txBody>
      </p:sp>
    </p:spTree>
    <p:extLst>
      <p:ext uri="{BB962C8B-B14F-4D97-AF65-F5344CB8AC3E}">
        <p14:creationId xmlns:p14="http://schemas.microsoft.com/office/powerpoint/2010/main" val="2832386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 forensic image file was created of the memory stick containing the evidence to reinforce the integrity and to ensure the original files were not edited. This image file was created on a write protected and network isolated device.</a:t>
            </a:r>
          </a:p>
          <a:p>
            <a:endParaRPr lang="en-GB"/>
          </a:p>
        </p:txBody>
      </p:sp>
      <p:sp>
        <p:nvSpPr>
          <p:cNvPr id="4" name="Slide Number Placeholder 3"/>
          <p:cNvSpPr>
            <a:spLocks noGrp="1"/>
          </p:cNvSpPr>
          <p:nvPr>
            <p:ph type="sldNum" sz="quarter" idx="5"/>
          </p:nvPr>
        </p:nvSpPr>
        <p:spPr/>
        <p:txBody>
          <a:bodyPr/>
          <a:lstStyle/>
          <a:p>
            <a:fld id="{63B3978B-B53C-49BE-AC7B-710B5A488343}" type="slidenum">
              <a:rPr lang="en-GB" smtClean="0"/>
              <a:t>13</a:t>
            </a:fld>
            <a:endParaRPr lang="en-GB"/>
          </a:p>
        </p:txBody>
      </p:sp>
    </p:spTree>
    <p:extLst>
      <p:ext uri="{BB962C8B-B14F-4D97-AF65-F5344CB8AC3E}">
        <p14:creationId xmlns:p14="http://schemas.microsoft.com/office/powerpoint/2010/main" val="3003414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access the forensic image, the tools FTK Imager and Autopsy were used. Autopsy offers extra features to analyse and sort evidence found to simplify the investigation. </a:t>
            </a:r>
          </a:p>
        </p:txBody>
      </p:sp>
      <p:sp>
        <p:nvSpPr>
          <p:cNvPr id="4" name="Slide Number Placeholder 3"/>
          <p:cNvSpPr>
            <a:spLocks noGrp="1"/>
          </p:cNvSpPr>
          <p:nvPr>
            <p:ph type="sldNum" sz="quarter" idx="5"/>
          </p:nvPr>
        </p:nvSpPr>
        <p:spPr/>
        <p:txBody>
          <a:bodyPr/>
          <a:lstStyle/>
          <a:p>
            <a:fld id="{63B3978B-B53C-49BE-AC7B-710B5A488343}" type="slidenum">
              <a:rPr lang="en-GB" smtClean="0"/>
              <a:t>14</a:t>
            </a:fld>
            <a:endParaRPr lang="en-GB"/>
          </a:p>
        </p:txBody>
      </p:sp>
    </p:spTree>
    <p:extLst>
      <p:ext uri="{BB962C8B-B14F-4D97-AF65-F5344CB8AC3E}">
        <p14:creationId xmlns:p14="http://schemas.microsoft.com/office/powerpoint/2010/main" val="24226466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seen here, Autopsy provides categorised folders for the evidence, including files with metadata, web downloads and files that are suspected to have had a extension change.</a:t>
            </a:r>
          </a:p>
        </p:txBody>
      </p:sp>
      <p:sp>
        <p:nvSpPr>
          <p:cNvPr id="4" name="Slide Number Placeholder 3"/>
          <p:cNvSpPr>
            <a:spLocks noGrp="1"/>
          </p:cNvSpPr>
          <p:nvPr>
            <p:ph type="sldNum" sz="quarter" idx="5"/>
          </p:nvPr>
        </p:nvSpPr>
        <p:spPr/>
        <p:txBody>
          <a:bodyPr/>
          <a:lstStyle/>
          <a:p>
            <a:fld id="{63B3978B-B53C-49BE-AC7B-710B5A488343}" type="slidenum">
              <a:rPr lang="en-GB" smtClean="0"/>
              <a:t>15</a:t>
            </a:fld>
            <a:endParaRPr lang="en-GB"/>
          </a:p>
        </p:txBody>
      </p:sp>
    </p:spTree>
    <p:extLst>
      <p:ext uri="{BB962C8B-B14F-4D97-AF65-F5344CB8AC3E}">
        <p14:creationId xmlns:p14="http://schemas.microsoft.com/office/powerpoint/2010/main" val="672806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64F0E216-BA48-4F04-AC4F-645AA0DD6AC6}" type="datetimeFigureOut">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5924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4F0E216-BA48-4F04-AC4F-645AA0DD6AC6}" type="datetimeFigureOut">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4279705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4F0E216-BA48-4F04-AC4F-645AA0DD6AC6}" type="datetimeFigureOut">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087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64F0E216-BA48-4F04-AC4F-645AA0DD6AC6}" type="datetimeFigureOut">
              <a:rPr lang="en-US" smtClean="0"/>
              <a:t>4/28/2024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334937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4F0E216-BA48-4F04-AC4F-645AA0DD6AC6}" type="datetimeFigureOut">
              <a:rPr lang="en-US" smtClean="0"/>
              <a:t>4/28/2024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020393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4F0E216-BA48-4F04-AC4F-645AA0DD6AC6}" type="datetimeFigureOut">
              <a:rPr lang="en-US" smtClean="0"/>
              <a:t>4/28/2024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999485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4F0E216-BA48-4F04-AC4F-645AA0DD6AC6}" type="datetimeFigureOut">
              <a:rPr lang="en-US" smtClean="0"/>
              <a:t>4/28/2024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671910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4F0E216-BA48-4F04-AC4F-645AA0DD6AC6}" type="datetimeFigureOut">
              <a:rPr lang="en-US" smtClean="0"/>
              <a:t>4/28/2024</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39607A7-8386-47DB-8578-DDEDD194E5D4}" type="slidenum">
              <a:rPr lang="en-US" smtClean="0"/>
              <a:t>‹#›</a:t>
            </a:fld>
            <a:endParaRPr lang="en-US"/>
          </a:p>
        </p:txBody>
      </p:sp>
    </p:spTree>
    <p:extLst>
      <p:ext uri="{BB962C8B-B14F-4D97-AF65-F5344CB8AC3E}">
        <p14:creationId xmlns:p14="http://schemas.microsoft.com/office/powerpoint/2010/main" val="1133378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4F0E216-BA48-4F04-AC4F-645AA0DD6AC6}" type="datetimeFigureOut">
              <a:rPr lang="en-US" smtClean="0"/>
              <a:t>4/28/2024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2305854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4F0E216-BA48-4F04-AC4F-645AA0DD6AC6}" type="datetimeFigureOut">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1834953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4F0E216-BA48-4F04-AC4F-645AA0DD6AC6}" type="datetimeFigureOut">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9607A7-8386-47DB-8578-DDEDD194E5D4}" type="slidenum">
              <a:rPr lang="en-US" smtClean="0"/>
              <a:t>‹#›</a:t>
            </a:fld>
            <a:endParaRPr lang="en-US"/>
          </a:p>
        </p:txBody>
      </p:sp>
    </p:spTree>
    <p:extLst>
      <p:ext uri="{BB962C8B-B14F-4D97-AF65-F5344CB8AC3E}">
        <p14:creationId xmlns:p14="http://schemas.microsoft.com/office/powerpoint/2010/main" val="886389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4F0E216-BA48-4F04-AC4F-645AA0DD6AC6}" type="datetimeFigureOut">
              <a:rPr lang="en-US" smtClean="0"/>
              <a:pPr/>
              <a:t>4/28/2024</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39607A7-8386-47DB-8578-DDEDD194E5D4}" type="slidenum">
              <a:rPr lang="en-US" smtClean="0"/>
              <a:pPr/>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85620356"/>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mailto:2218766@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096897" y="1953972"/>
            <a:ext cx="6120000" cy="1009486"/>
          </a:xfrm>
        </p:spPr>
        <p:txBody>
          <a:bodyPr vert="horz" lIns="0" tIns="0" rIns="0" bIns="0" rtlCol="0" anchor="b" anchorCtr="0">
            <a:normAutofit fontScale="90000"/>
          </a:bodyPr>
          <a:lstStyle/>
          <a:p>
            <a:r>
              <a:rPr lang="en-US"/>
              <a:t>Forensic Report and Research on Tools</a:t>
            </a:r>
          </a:p>
        </p:txBody>
      </p:sp>
      <p:sp>
        <p:nvSpPr>
          <p:cNvPr id="3" name="Subtitle 2"/>
          <p:cNvSpPr>
            <a:spLocks noGrp="1"/>
          </p:cNvSpPr>
          <p:nvPr>
            <p:ph type="subTitle" idx="1"/>
          </p:nvPr>
        </p:nvSpPr>
        <p:spPr>
          <a:xfrm>
            <a:off x="1095497" y="3250395"/>
            <a:ext cx="6121400" cy="3009899"/>
          </a:xfrm>
        </p:spPr>
        <p:txBody>
          <a:bodyPr vert="horz" lIns="0" tIns="0" rIns="0" bIns="0" rtlCol="0" anchor="t" anchorCtr="0">
            <a:normAutofit/>
          </a:bodyPr>
          <a:lstStyle/>
          <a:p>
            <a:pPr algn="l"/>
            <a:r>
              <a:rPr lang="en-US" sz="2000"/>
              <a:t>Computer Forensics</a:t>
            </a:r>
          </a:p>
          <a:p>
            <a:pPr algn="l"/>
            <a:r>
              <a:rPr lang="en-US" sz="2000"/>
              <a:t>Daniel James</a:t>
            </a:r>
          </a:p>
          <a:p>
            <a:pPr algn="l"/>
            <a:r>
              <a:rPr lang="en-US" sz="2000">
                <a:hlinkClick r:id="rId2"/>
              </a:rPr>
              <a:t>2218766@student.uwtsd.ac.uk</a:t>
            </a:r>
            <a:endParaRPr lang="en-US" sz="2000"/>
          </a:p>
          <a:p>
            <a:pPr algn="l"/>
            <a:r>
              <a:rPr lang="en-US" sz="2000"/>
              <a:t>University of Wales Trinity Saint David</a:t>
            </a:r>
          </a:p>
          <a:p>
            <a:pPr algn="l"/>
            <a:r>
              <a:rPr lang="en-US" sz="2000"/>
              <a:t>BSc Computing (Computer Networks and Cyber Security)</a:t>
            </a:r>
          </a:p>
        </p:txBody>
      </p:sp>
      <p:pic>
        <p:nvPicPr>
          <p:cNvPr id="21" name="Picture 20">
            <a:extLst>
              <a:ext uri="{FF2B5EF4-FFF2-40B4-BE49-F238E27FC236}">
                <a16:creationId xmlns:a16="http://schemas.microsoft.com/office/drawing/2014/main" id="{95B851EE-7BA6-AD0F-7F93-F2F7C635C6B7}"/>
              </a:ext>
            </a:extLst>
          </p:cNvPr>
          <p:cNvPicPr>
            <a:picLocks noChangeAspect="1"/>
          </p:cNvPicPr>
          <p:nvPr/>
        </p:nvPicPr>
        <p:blipFill rotWithShape="1">
          <a:blip r:embed="rId3"/>
          <a:srcRect l="8080" r="57065" b="-1"/>
          <a:stretch/>
        </p:blipFill>
        <p:spPr>
          <a:xfrm>
            <a:off x="8321011" y="10"/>
            <a:ext cx="3870989"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0844A-1BF5-E52A-06E3-3FA8DA1453C6}"/>
              </a:ext>
            </a:extLst>
          </p:cNvPr>
          <p:cNvSpPr>
            <a:spLocks noGrp="1"/>
          </p:cNvSpPr>
          <p:nvPr>
            <p:ph type="title"/>
          </p:nvPr>
        </p:nvSpPr>
        <p:spPr/>
        <p:txBody>
          <a:bodyPr/>
          <a:lstStyle/>
          <a:p>
            <a:r>
              <a:rPr lang="en-GB"/>
              <a:t>Research on Tools</a:t>
            </a:r>
          </a:p>
        </p:txBody>
      </p:sp>
      <p:sp>
        <p:nvSpPr>
          <p:cNvPr id="3" name="Text Placeholder 2">
            <a:extLst>
              <a:ext uri="{FF2B5EF4-FFF2-40B4-BE49-F238E27FC236}">
                <a16:creationId xmlns:a16="http://schemas.microsoft.com/office/drawing/2014/main" id="{07EEBB8A-2B25-EBE2-BC02-A1DAF202A821}"/>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247471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3B440-5EC1-01F7-5CD6-3B6EF5E68B1C}"/>
              </a:ext>
            </a:extLst>
          </p:cNvPr>
          <p:cNvSpPr>
            <a:spLocks noGrp="1"/>
          </p:cNvSpPr>
          <p:nvPr>
            <p:ph type="title"/>
          </p:nvPr>
        </p:nvSpPr>
        <p:spPr/>
        <p:txBody>
          <a:bodyPr/>
          <a:lstStyle/>
          <a:p>
            <a:r>
              <a:rPr lang="en-GB"/>
              <a:t>Introduction to Digital Forensic Tools</a:t>
            </a:r>
          </a:p>
        </p:txBody>
      </p:sp>
      <p:graphicFrame>
        <p:nvGraphicFramePr>
          <p:cNvPr id="28" name="Content Placeholder 2">
            <a:extLst>
              <a:ext uri="{FF2B5EF4-FFF2-40B4-BE49-F238E27FC236}">
                <a16:creationId xmlns:a16="http://schemas.microsoft.com/office/drawing/2014/main" id="{5AB9BC8B-0740-C170-4E1A-0F8964328E35}"/>
              </a:ext>
            </a:extLst>
          </p:cNvPr>
          <p:cNvGraphicFramePr>
            <a:graphicFrameLocks noGrp="1"/>
          </p:cNvGraphicFramePr>
          <p:nvPr>
            <p:ph idx="1"/>
            <p:extLst>
              <p:ext uri="{D42A27DB-BD31-4B8C-83A1-F6EECF244321}">
                <p14:modId xmlns:p14="http://schemas.microsoft.com/office/powerpoint/2010/main" val="1724607313"/>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29267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D00D6A-9847-D3EF-37B8-F7AFD872C87C}"/>
              </a:ext>
            </a:extLst>
          </p:cNvPr>
          <p:cNvSpPr>
            <a:spLocks noGrp="1"/>
          </p:cNvSpPr>
          <p:nvPr>
            <p:ph type="title"/>
          </p:nvPr>
        </p:nvSpPr>
        <p:spPr/>
        <p:txBody>
          <a:bodyPr/>
          <a:lstStyle/>
          <a:p>
            <a:r>
              <a:rPr lang="en-GB"/>
              <a:t>Research on Tools</a:t>
            </a:r>
          </a:p>
        </p:txBody>
      </p:sp>
      <p:sp>
        <p:nvSpPr>
          <p:cNvPr id="3" name="Content Placeholder 2">
            <a:extLst>
              <a:ext uri="{FF2B5EF4-FFF2-40B4-BE49-F238E27FC236}">
                <a16:creationId xmlns:a16="http://schemas.microsoft.com/office/drawing/2014/main" id="{177C67EE-95E1-F301-E690-69BD97E2BC55}"/>
              </a:ext>
            </a:extLst>
          </p:cNvPr>
          <p:cNvSpPr>
            <a:spLocks noGrp="1"/>
          </p:cNvSpPr>
          <p:nvPr>
            <p:ph idx="1"/>
          </p:nvPr>
        </p:nvSpPr>
        <p:spPr>
          <a:xfrm>
            <a:off x="1097280" y="1845734"/>
            <a:ext cx="4580761" cy="4023360"/>
          </a:xfrm>
        </p:spPr>
        <p:txBody>
          <a:bodyPr>
            <a:normAutofit/>
          </a:bodyPr>
          <a:lstStyle/>
          <a:p>
            <a:pPr marL="0" indent="0">
              <a:buNone/>
            </a:pPr>
            <a:r>
              <a:rPr lang="en-GB"/>
              <a:t>Commercial Tools:</a:t>
            </a:r>
          </a:p>
          <a:p>
            <a:r>
              <a:rPr lang="en-GB"/>
              <a:t>EnCase Forensic</a:t>
            </a:r>
            <a:r>
              <a:rPr lang="en-GB" dirty="0"/>
              <a:t> [2]</a:t>
            </a:r>
          </a:p>
          <a:p>
            <a:r>
              <a:rPr lang="en-GB"/>
              <a:t>AccessData Forensic Toolkit (FTK)</a:t>
            </a:r>
            <a:r>
              <a:rPr lang="en-GB" dirty="0"/>
              <a:t> [2]</a:t>
            </a:r>
            <a:endParaRPr lang="en-GB"/>
          </a:p>
          <a:p>
            <a:r>
              <a:rPr lang="en-GB"/>
              <a:t>Cellebrite UFED</a:t>
            </a:r>
          </a:p>
          <a:p>
            <a:r>
              <a:rPr lang="en-GB"/>
              <a:t>X-Ways Forensics</a:t>
            </a:r>
          </a:p>
          <a:p>
            <a:r>
              <a:rPr lang="en-GB"/>
              <a:t>Magnet AXIOM</a:t>
            </a:r>
          </a:p>
          <a:p>
            <a:r>
              <a:rPr lang="en-GB"/>
              <a:t>NUIX</a:t>
            </a:r>
          </a:p>
        </p:txBody>
      </p:sp>
      <p:sp>
        <p:nvSpPr>
          <p:cNvPr id="4" name="TextBox 3">
            <a:extLst>
              <a:ext uri="{FF2B5EF4-FFF2-40B4-BE49-F238E27FC236}">
                <a16:creationId xmlns:a16="http://schemas.microsoft.com/office/drawing/2014/main" id="{C32BCC65-90BA-C4A8-0A15-FE4F3120BF87}"/>
              </a:ext>
            </a:extLst>
          </p:cNvPr>
          <p:cNvSpPr txBox="1"/>
          <p:nvPr/>
        </p:nvSpPr>
        <p:spPr>
          <a:xfrm>
            <a:off x="5678041" y="1845734"/>
            <a:ext cx="5416679" cy="3411190"/>
          </a:xfrm>
          <a:prstGeom prst="rect">
            <a:avLst/>
          </a:prstGeom>
          <a:noFill/>
        </p:spPr>
        <p:txBody>
          <a:bodyPr wrap="square" rtlCol="0">
            <a:spAutoFit/>
          </a:body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sz="2000" b="0" i="0" u="none" strike="noStrike" kern="1200" cap="none" spc="0" normalizeH="0" baseline="0" noProof="0">
                <a:ln>
                  <a:noFill/>
                </a:ln>
                <a:solidFill>
                  <a:srgbClr val="000000">
                    <a:lumMod val="75000"/>
                    <a:lumOff val="25000"/>
                  </a:srgbClr>
                </a:solidFill>
                <a:effectLst/>
                <a:uLnTx/>
                <a:uFillTx/>
                <a:ea typeface="+mn-ea"/>
                <a:cs typeface="+mn-cs"/>
              </a:rPr>
              <a:t>Open-Source Tools:</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a:ln>
                  <a:noFill/>
                </a:ln>
                <a:solidFill>
                  <a:srgbClr val="000000">
                    <a:lumMod val="75000"/>
                    <a:lumOff val="25000"/>
                  </a:srgbClr>
                </a:solidFill>
                <a:effectLst/>
                <a:uLnTx/>
                <a:uFillTx/>
                <a:ea typeface="+mn-ea"/>
                <a:cs typeface="+mn-cs"/>
              </a:rPr>
              <a:t>Autopsy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a:ln>
                  <a:noFill/>
                </a:ln>
                <a:solidFill>
                  <a:srgbClr val="000000">
                    <a:lumMod val="75000"/>
                    <a:lumOff val="25000"/>
                  </a:srgbClr>
                </a:solidFill>
                <a:effectLst/>
                <a:uLnTx/>
                <a:uFillTx/>
                <a:ea typeface="+mn-ea"/>
                <a:cs typeface="+mn-cs"/>
              </a:rPr>
              <a:t>The Sleuth Kit (TSK)</a:t>
            </a:r>
            <a:r>
              <a:rPr kumimoji="0" lang="en-GB" sz="2000" b="0" i="0" u="none" strike="noStrike" kern="1200" cap="none" spc="0" normalizeH="0" baseline="0" noProof="0" dirty="0">
                <a:ln>
                  <a:noFill/>
                </a:ln>
                <a:solidFill>
                  <a:srgbClr val="000000">
                    <a:lumMod val="75000"/>
                    <a:lumOff val="25000"/>
                  </a:srgbClr>
                </a:solidFill>
                <a:effectLst/>
                <a:uLnTx/>
                <a:uFillTx/>
                <a:ea typeface="+mn-ea"/>
                <a:cs typeface="+mn-cs"/>
              </a:rPr>
              <a:t> [1]</a:t>
            </a:r>
            <a:endParaRPr kumimoji="0" lang="en-GB" sz="2000" b="0" i="0" u="none" strike="noStrike" kern="1200" cap="none" spc="0" normalizeH="0" baseline="0" noProof="0">
              <a:ln>
                <a:noFill/>
              </a:ln>
              <a:solidFill>
                <a:srgbClr val="000000">
                  <a:lumMod val="75000"/>
                  <a:lumOff val="25000"/>
                </a:srgbClr>
              </a:solidFill>
              <a:effectLst/>
              <a:uLnTx/>
              <a:uFillTx/>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a:ln>
                  <a:noFill/>
                </a:ln>
                <a:solidFill>
                  <a:srgbClr val="000000">
                    <a:lumMod val="75000"/>
                    <a:lumOff val="25000"/>
                  </a:srgbClr>
                </a:solidFill>
                <a:effectLst/>
                <a:uLnTx/>
                <a:uFillTx/>
                <a:ea typeface="+mn-ea"/>
                <a:cs typeface="+mn-cs"/>
              </a:rPr>
              <a:t>Volatility</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a:ln>
                  <a:noFill/>
                </a:ln>
                <a:solidFill>
                  <a:srgbClr val="000000">
                    <a:lumMod val="75000"/>
                    <a:lumOff val="25000"/>
                  </a:srgbClr>
                </a:solidFill>
                <a:effectLst/>
                <a:uLnTx/>
                <a:uFillTx/>
                <a:ea typeface="+mn-ea"/>
                <a:cs typeface="+mn-cs"/>
              </a:rPr>
              <a:t>Wireshark</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err="1">
                <a:ln>
                  <a:noFill/>
                </a:ln>
                <a:solidFill>
                  <a:srgbClr val="000000">
                    <a:lumMod val="75000"/>
                    <a:lumOff val="25000"/>
                  </a:srgbClr>
                </a:solidFill>
                <a:effectLst/>
                <a:uLnTx/>
                <a:uFillTx/>
                <a:ea typeface="+mn-ea"/>
                <a:cs typeface="+mn-cs"/>
              </a:rPr>
              <a:t>Ghiro</a:t>
            </a:r>
            <a:endParaRPr kumimoji="0" lang="en-GB" sz="2000" b="0" i="0" u="none" strike="noStrike" kern="1200" cap="none" spc="0" normalizeH="0" baseline="0" noProof="0">
              <a:ln>
                <a:noFill/>
              </a:ln>
              <a:solidFill>
                <a:srgbClr val="000000">
                  <a:lumMod val="75000"/>
                  <a:lumOff val="25000"/>
                </a:srgbClr>
              </a:solidFill>
              <a:effectLst/>
              <a:uLnTx/>
              <a:uFillTx/>
              <a:ea typeface="+mn-ea"/>
              <a:cs typeface="+mn-cs"/>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sz="2000" b="0" i="0" u="none" strike="noStrike" kern="1200" cap="none" spc="0" normalizeH="0" baseline="0" noProof="0">
                <a:ln>
                  <a:noFill/>
                </a:ln>
                <a:solidFill>
                  <a:srgbClr val="000000">
                    <a:lumMod val="75000"/>
                    <a:lumOff val="25000"/>
                  </a:srgbClr>
                </a:solidFill>
                <a:effectLst/>
                <a:uLnTx/>
                <a:uFillTx/>
                <a:ea typeface="+mn-ea"/>
                <a:cs typeface="+mn-cs"/>
              </a:rPr>
              <a:t>Bulk Extractor</a:t>
            </a:r>
          </a:p>
          <a:p>
            <a:endParaRPr lang="en-GB"/>
          </a:p>
        </p:txBody>
      </p:sp>
    </p:spTree>
    <p:extLst>
      <p:ext uri="{BB962C8B-B14F-4D97-AF65-F5344CB8AC3E}">
        <p14:creationId xmlns:p14="http://schemas.microsoft.com/office/powerpoint/2010/main" val="3494550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3A79B-6D66-7B12-F361-12F74D9EEB12}"/>
              </a:ext>
            </a:extLst>
          </p:cNvPr>
          <p:cNvSpPr>
            <a:spLocks noGrp="1"/>
          </p:cNvSpPr>
          <p:nvPr>
            <p:ph type="title"/>
          </p:nvPr>
        </p:nvSpPr>
        <p:spPr/>
        <p:txBody>
          <a:bodyPr/>
          <a:lstStyle/>
          <a:p>
            <a:r>
              <a:rPr lang="en-GB"/>
              <a:t>Categorised based on primary function</a:t>
            </a:r>
          </a:p>
        </p:txBody>
      </p:sp>
      <p:sp>
        <p:nvSpPr>
          <p:cNvPr id="3" name="Content Placeholder 2">
            <a:extLst>
              <a:ext uri="{FF2B5EF4-FFF2-40B4-BE49-F238E27FC236}">
                <a16:creationId xmlns:a16="http://schemas.microsoft.com/office/drawing/2014/main" id="{404869E5-6113-2719-3A12-2AFF5AEE74C8}"/>
              </a:ext>
            </a:extLst>
          </p:cNvPr>
          <p:cNvSpPr>
            <a:spLocks noGrp="1"/>
          </p:cNvSpPr>
          <p:nvPr>
            <p:ph idx="1"/>
          </p:nvPr>
        </p:nvSpPr>
        <p:spPr>
          <a:xfrm>
            <a:off x="1097280" y="1845734"/>
            <a:ext cx="3425441" cy="4023360"/>
          </a:xfrm>
        </p:spPr>
        <p:txBody>
          <a:bodyPr>
            <a:normAutofit/>
          </a:bodyPr>
          <a:lstStyle/>
          <a:p>
            <a:r>
              <a:rPr lang="en-GB" b="1"/>
              <a:t>Mobile Device Forensics:</a:t>
            </a:r>
            <a:endParaRPr lang="en-GB"/>
          </a:p>
          <a:p>
            <a:pPr>
              <a:buFont typeface="Arial" panose="020B0604020202020204" pitchFamily="34" charset="0"/>
              <a:buChar char="•"/>
            </a:pPr>
            <a:r>
              <a:rPr lang="en-GB"/>
              <a:t>Cellebrite UFED</a:t>
            </a:r>
          </a:p>
          <a:p>
            <a:pPr>
              <a:buFont typeface="Arial" panose="020B0604020202020204" pitchFamily="34" charset="0"/>
              <a:buChar char="•"/>
            </a:pPr>
            <a:r>
              <a:rPr lang="en-GB"/>
              <a:t>Magnet AXIOM</a:t>
            </a:r>
          </a:p>
          <a:p>
            <a:r>
              <a:rPr lang="en-GB" b="1"/>
              <a:t>Network Forensics:</a:t>
            </a:r>
            <a:endParaRPr lang="en-GB"/>
          </a:p>
          <a:p>
            <a:pPr>
              <a:buFont typeface="Arial" panose="020B0604020202020204" pitchFamily="34" charset="0"/>
              <a:buChar char="•"/>
            </a:pPr>
            <a:r>
              <a:rPr lang="en-GB"/>
              <a:t>Wireshark</a:t>
            </a:r>
          </a:p>
          <a:p>
            <a:r>
              <a:rPr lang="en-GB" b="1"/>
              <a:t>Digital Image Forensics:</a:t>
            </a:r>
            <a:endParaRPr lang="en-GB"/>
          </a:p>
          <a:p>
            <a:pPr>
              <a:buFont typeface="Arial" panose="020B0604020202020204" pitchFamily="34" charset="0"/>
              <a:buChar char="•"/>
            </a:pPr>
            <a:r>
              <a:rPr lang="en-GB" err="1"/>
              <a:t>Ghiro</a:t>
            </a:r>
            <a:endParaRPr lang="en-GB"/>
          </a:p>
          <a:p>
            <a:endParaRPr lang="en-GB"/>
          </a:p>
        </p:txBody>
      </p:sp>
      <p:sp>
        <p:nvSpPr>
          <p:cNvPr id="4" name="Content Placeholder 2">
            <a:extLst>
              <a:ext uri="{FF2B5EF4-FFF2-40B4-BE49-F238E27FC236}">
                <a16:creationId xmlns:a16="http://schemas.microsoft.com/office/drawing/2014/main" id="{BC22CCF5-C63B-089B-9047-43BBE17D521E}"/>
              </a:ext>
            </a:extLst>
          </p:cNvPr>
          <p:cNvSpPr txBox="1">
            <a:spLocks/>
          </p:cNvSpPr>
          <p:nvPr/>
        </p:nvSpPr>
        <p:spPr>
          <a:xfrm>
            <a:off x="4562327" y="1845734"/>
            <a:ext cx="3425441"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a:t>Disk Analysis:</a:t>
            </a:r>
            <a:endParaRPr lang="en-GB"/>
          </a:p>
          <a:p>
            <a:pPr>
              <a:buFont typeface="Arial" panose="020B0604020202020204" pitchFamily="34" charset="0"/>
              <a:buChar char="•"/>
            </a:pPr>
            <a:r>
              <a:rPr lang="en-GB"/>
              <a:t>EnCase Forensic</a:t>
            </a:r>
          </a:p>
          <a:p>
            <a:pPr>
              <a:buFont typeface="Arial" panose="020B0604020202020204" pitchFamily="34" charset="0"/>
              <a:buChar char="•"/>
            </a:pPr>
            <a:r>
              <a:rPr lang="en-GB"/>
              <a:t>AccessData Forensic Toolkit (FTK)</a:t>
            </a:r>
          </a:p>
          <a:p>
            <a:pPr>
              <a:buFont typeface="Arial" panose="020B0604020202020204" pitchFamily="34" charset="0"/>
              <a:buChar char="•"/>
            </a:pPr>
            <a:r>
              <a:rPr lang="en-GB"/>
              <a:t>X-Ways Forensics</a:t>
            </a:r>
          </a:p>
          <a:p>
            <a:pPr>
              <a:buFont typeface="Arial" panose="020B0604020202020204" pitchFamily="34" charset="0"/>
              <a:buChar char="•"/>
            </a:pPr>
            <a:r>
              <a:rPr lang="en-GB"/>
              <a:t>Autopsy</a:t>
            </a:r>
          </a:p>
          <a:p>
            <a:pPr>
              <a:buFont typeface="Arial" panose="020B0604020202020204" pitchFamily="34" charset="0"/>
              <a:buChar char="•"/>
            </a:pPr>
            <a:r>
              <a:rPr lang="en-GB"/>
              <a:t>The Sleuth Kit (TSK)</a:t>
            </a:r>
          </a:p>
          <a:p>
            <a:endParaRPr lang="en-GB"/>
          </a:p>
        </p:txBody>
      </p:sp>
      <p:sp>
        <p:nvSpPr>
          <p:cNvPr id="5" name="Content Placeholder 2">
            <a:extLst>
              <a:ext uri="{FF2B5EF4-FFF2-40B4-BE49-F238E27FC236}">
                <a16:creationId xmlns:a16="http://schemas.microsoft.com/office/drawing/2014/main" id="{7ADE476D-1AF3-1EC8-51F3-44729317E265}"/>
              </a:ext>
            </a:extLst>
          </p:cNvPr>
          <p:cNvSpPr txBox="1">
            <a:spLocks/>
          </p:cNvSpPr>
          <p:nvPr/>
        </p:nvSpPr>
        <p:spPr>
          <a:xfrm>
            <a:off x="7730239" y="1845734"/>
            <a:ext cx="3425441" cy="4023360"/>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r>
              <a:rPr lang="en-GB" b="1"/>
              <a:t>Memory Forensics:</a:t>
            </a:r>
            <a:endParaRPr lang="en-GB"/>
          </a:p>
          <a:p>
            <a:pPr>
              <a:buFont typeface="Arial" panose="020B0604020202020204" pitchFamily="34" charset="0"/>
              <a:buChar char="•"/>
            </a:pPr>
            <a:r>
              <a:rPr lang="en-GB"/>
              <a:t>EnCase Forensic</a:t>
            </a:r>
          </a:p>
          <a:p>
            <a:pPr>
              <a:buFont typeface="Arial" panose="020B0604020202020204" pitchFamily="34" charset="0"/>
              <a:buChar char="•"/>
            </a:pPr>
            <a:r>
              <a:rPr lang="en-GB"/>
              <a:t>Magnet AXIOM</a:t>
            </a:r>
          </a:p>
          <a:p>
            <a:pPr>
              <a:buFont typeface="Arial" panose="020B0604020202020204" pitchFamily="34" charset="0"/>
              <a:buChar char="•"/>
            </a:pPr>
            <a:r>
              <a:rPr lang="en-GB"/>
              <a:t>Volatility</a:t>
            </a:r>
          </a:p>
          <a:p>
            <a:r>
              <a:rPr lang="en-GB" b="1"/>
              <a:t>Data Extraction and Analysis:</a:t>
            </a:r>
            <a:endParaRPr lang="en-GB"/>
          </a:p>
          <a:p>
            <a:pPr>
              <a:buFont typeface="Arial" panose="020B0604020202020204" pitchFamily="34" charset="0"/>
              <a:buChar char="•"/>
            </a:pPr>
            <a:r>
              <a:rPr lang="en-GB"/>
              <a:t>Nuix</a:t>
            </a:r>
          </a:p>
          <a:p>
            <a:pPr>
              <a:buFont typeface="Arial" panose="020B0604020202020204" pitchFamily="34" charset="0"/>
              <a:buChar char="•"/>
            </a:pPr>
            <a:r>
              <a:rPr lang="en-GB"/>
              <a:t>Bulk Extractor</a:t>
            </a:r>
          </a:p>
          <a:p>
            <a:pPr>
              <a:buFont typeface="Arial" panose="020B0604020202020204" pitchFamily="34" charset="0"/>
              <a:buChar char="•"/>
            </a:pPr>
            <a:endParaRPr lang="en-GB"/>
          </a:p>
          <a:p>
            <a:endParaRPr lang="en-GB"/>
          </a:p>
        </p:txBody>
      </p:sp>
    </p:spTree>
    <p:extLst>
      <p:ext uri="{BB962C8B-B14F-4D97-AF65-F5344CB8AC3E}">
        <p14:creationId xmlns:p14="http://schemas.microsoft.com/office/powerpoint/2010/main" val="1148211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55252-7744-B37F-9BAC-8F7B0FE8EEF8}"/>
              </a:ext>
            </a:extLst>
          </p:cNvPr>
          <p:cNvSpPr>
            <a:spLocks noGrp="1"/>
          </p:cNvSpPr>
          <p:nvPr>
            <p:ph type="title"/>
          </p:nvPr>
        </p:nvSpPr>
        <p:spPr/>
        <p:txBody>
          <a:bodyPr/>
          <a:lstStyle/>
          <a:p>
            <a:r>
              <a:rPr lang="en-GB"/>
              <a:t>Real World Use Cases</a:t>
            </a:r>
          </a:p>
        </p:txBody>
      </p:sp>
      <p:sp>
        <p:nvSpPr>
          <p:cNvPr id="3" name="Content Placeholder 2">
            <a:extLst>
              <a:ext uri="{FF2B5EF4-FFF2-40B4-BE49-F238E27FC236}">
                <a16:creationId xmlns:a16="http://schemas.microsoft.com/office/drawing/2014/main" id="{0198DD19-E30A-ABE4-F57F-D667457E13AC}"/>
              </a:ext>
            </a:extLst>
          </p:cNvPr>
          <p:cNvSpPr>
            <a:spLocks noGrp="1"/>
          </p:cNvSpPr>
          <p:nvPr>
            <p:ph idx="1"/>
          </p:nvPr>
        </p:nvSpPr>
        <p:spPr/>
        <p:txBody>
          <a:bodyPr/>
          <a:lstStyle/>
          <a:p>
            <a:r>
              <a:rPr lang="en-GB"/>
              <a:t>Fraud Investigation</a:t>
            </a:r>
          </a:p>
          <a:p>
            <a:r>
              <a:rPr lang="en-GB"/>
              <a:t>Law Enforcement Investigation</a:t>
            </a:r>
          </a:p>
          <a:p>
            <a:r>
              <a:rPr lang="en-GB"/>
              <a:t>Intellectual Property Theft</a:t>
            </a:r>
          </a:p>
          <a:p>
            <a:r>
              <a:rPr lang="en-GB"/>
              <a:t>Incident Response and Contingency Planning</a:t>
            </a:r>
          </a:p>
          <a:p>
            <a:r>
              <a:rPr lang="en-GB"/>
              <a:t>Litigation Support</a:t>
            </a:r>
          </a:p>
          <a:p>
            <a:endParaRPr lang="en-GB"/>
          </a:p>
        </p:txBody>
      </p:sp>
    </p:spTree>
    <p:extLst>
      <p:ext uri="{BB962C8B-B14F-4D97-AF65-F5344CB8AC3E}">
        <p14:creationId xmlns:p14="http://schemas.microsoft.com/office/powerpoint/2010/main" val="42141251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8D9A3-E0B8-CDF2-26A2-237EB9B4ADED}"/>
              </a:ext>
            </a:extLst>
          </p:cNvPr>
          <p:cNvSpPr>
            <a:spLocks noGrp="1"/>
          </p:cNvSpPr>
          <p:nvPr>
            <p:ph type="title"/>
          </p:nvPr>
        </p:nvSpPr>
        <p:spPr/>
        <p:txBody>
          <a:bodyPr/>
          <a:lstStyle/>
          <a:p>
            <a:r>
              <a:rPr lang="en-GB"/>
              <a:t>Recent Advancements and Innovations</a:t>
            </a:r>
          </a:p>
        </p:txBody>
      </p:sp>
      <p:sp>
        <p:nvSpPr>
          <p:cNvPr id="3" name="Content Placeholder 2">
            <a:extLst>
              <a:ext uri="{FF2B5EF4-FFF2-40B4-BE49-F238E27FC236}">
                <a16:creationId xmlns:a16="http://schemas.microsoft.com/office/drawing/2014/main" id="{33A0CC71-A945-8044-62E7-A42DA7DB070A}"/>
              </a:ext>
            </a:extLst>
          </p:cNvPr>
          <p:cNvSpPr>
            <a:spLocks noGrp="1"/>
          </p:cNvSpPr>
          <p:nvPr>
            <p:ph idx="1"/>
          </p:nvPr>
        </p:nvSpPr>
        <p:spPr/>
        <p:txBody>
          <a:bodyPr/>
          <a:lstStyle/>
          <a:p>
            <a:r>
              <a:rPr lang="en-GB"/>
              <a:t>Artificial Intelligence and Machine Learning</a:t>
            </a:r>
            <a:r>
              <a:rPr lang="en-GB" dirty="0"/>
              <a:t> [3]</a:t>
            </a:r>
            <a:endParaRPr lang="en-GB"/>
          </a:p>
          <a:p>
            <a:r>
              <a:rPr lang="en-GB"/>
              <a:t>Cloud Forensic Tools</a:t>
            </a:r>
            <a:r>
              <a:rPr lang="en-GB" dirty="0"/>
              <a:t> [4] [5]</a:t>
            </a:r>
            <a:endParaRPr lang="en-GB"/>
          </a:p>
          <a:p>
            <a:r>
              <a:rPr lang="en-GB"/>
              <a:t>Internet of Things Device Forensics</a:t>
            </a:r>
            <a:r>
              <a:rPr lang="en-GB" dirty="0"/>
              <a:t> [6]</a:t>
            </a:r>
            <a:endParaRPr lang="en-GB"/>
          </a:p>
          <a:p>
            <a:r>
              <a:rPr lang="en-GB"/>
              <a:t>Data Visualisation and Reporting Tools</a:t>
            </a:r>
          </a:p>
          <a:p>
            <a:endParaRPr lang="en-GB"/>
          </a:p>
        </p:txBody>
      </p:sp>
    </p:spTree>
    <p:extLst>
      <p:ext uri="{BB962C8B-B14F-4D97-AF65-F5344CB8AC3E}">
        <p14:creationId xmlns:p14="http://schemas.microsoft.com/office/powerpoint/2010/main" val="3320187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02841-B6C8-C42E-EC09-0D8CF3052571}"/>
              </a:ext>
            </a:extLst>
          </p:cNvPr>
          <p:cNvSpPr>
            <a:spLocks noGrp="1"/>
          </p:cNvSpPr>
          <p:nvPr>
            <p:ph type="title"/>
          </p:nvPr>
        </p:nvSpPr>
        <p:spPr/>
        <p:txBody>
          <a:bodyPr/>
          <a:lstStyle/>
          <a:p>
            <a:r>
              <a:rPr lang="en-GB"/>
              <a:t>Adaption to Evolving Technologies</a:t>
            </a:r>
          </a:p>
        </p:txBody>
      </p:sp>
      <p:sp>
        <p:nvSpPr>
          <p:cNvPr id="3" name="Content Placeholder 2">
            <a:extLst>
              <a:ext uri="{FF2B5EF4-FFF2-40B4-BE49-F238E27FC236}">
                <a16:creationId xmlns:a16="http://schemas.microsoft.com/office/drawing/2014/main" id="{CB4973F8-9EEE-C05C-471E-9E982878777C}"/>
              </a:ext>
            </a:extLst>
          </p:cNvPr>
          <p:cNvSpPr>
            <a:spLocks noGrp="1"/>
          </p:cNvSpPr>
          <p:nvPr>
            <p:ph idx="1"/>
          </p:nvPr>
        </p:nvSpPr>
        <p:spPr/>
        <p:txBody>
          <a:bodyPr/>
          <a:lstStyle/>
          <a:p>
            <a:r>
              <a:rPr lang="en-GB"/>
              <a:t>Encrypted Communications</a:t>
            </a:r>
          </a:p>
          <a:p>
            <a:r>
              <a:rPr lang="en-GB"/>
              <a:t>Mobile Devices</a:t>
            </a:r>
          </a:p>
          <a:p>
            <a:r>
              <a:rPr lang="en-GB"/>
              <a:t>Social Media and Web Content</a:t>
            </a:r>
          </a:p>
          <a:p>
            <a:r>
              <a:rPr lang="en-GB"/>
              <a:t>Blockchain and Cryptocurrencies</a:t>
            </a:r>
          </a:p>
        </p:txBody>
      </p:sp>
    </p:spTree>
    <p:extLst>
      <p:ext uri="{BB962C8B-B14F-4D97-AF65-F5344CB8AC3E}">
        <p14:creationId xmlns:p14="http://schemas.microsoft.com/office/powerpoint/2010/main" val="3226090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29727-F853-A73D-05CF-F387CF43D19E}"/>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14C7834E-D200-EDFA-91D4-6822A82B3E9E}"/>
              </a:ext>
            </a:extLst>
          </p:cNvPr>
          <p:cNvSpPr>
            <a:spLocks noGrp="1"/>
          </p:cNvSpPr>
          <p:nvPr>
            <p:ph idx="1"/>
          </p:nvPr>
        </p:nvSpPr>
        <p:spPr/>
        <p:txBody>
          <a:bodyPr>
            <a:normAutofit fontScale="85000" lnSpcReduction="10000"/>
          </a:bodyPr>
          <a:lstStyle/>
          <a:p>
            <a:r>
              <a:rPr lang="en-GB" dirty="0"/>
              <a:t>[1] Cory. Altheide and H. A. </a:t>
            </a:r>
            <a:r>
              <a:rPr lang="en-GB" dirty="0" err="1"/>
              <a:t>Carvey</a:t>
            </a:r>
            <a:r>
              <a:rPr lang="en-GB" dirty="0"/>
              <a:t>, </a:t>
            </a:r>
            <a:r>
              <a:rPr lang="en-GB" i="1" dirty="0"/>
              <a:t>Digital forensics with open-source tools</a:t>
            </a:r>
            <a:r>
              <a:rPr lang="en-GB" dirty="0"/>
              <a:t>. Burlington, MA: Syngress, 2011.</a:t>
            </a:r>
          </a:p>
          <a:p>
            <a:r>
              <a:rPr lang="en-GB" dirty="0"/>
              <a:t>[2] J.-U. Lee and W.-Y. Soh, “Comparative analysis on integrated digital forensic tools for digital forensic investigation,” </a:t>
            </a:r>
            <a:r>
              <a:rPr lang="en-GB" i="1" dirty="0"/>
              <a:t>IOP conference series. Materials Science and Engineering</a:t>
            </a:r>
            <a:r>
              <a:rPr lang="en-GB" dirty="0"/>
              <a:t>, vol. 834, no. 1, pp. 12034-, 2020, doi: 10.1088/1757-899X/834/1/012034.</a:t>
            </a:r>
          </a:p>
          <a:p>
            <a:r>
              <a:rPr lang="en-GB" dirty="0"/>
              <a:t>[3] </a:t>
            </a:r>
            <a:r>
              <a:rPr lang="en-GB" i="1" dirty="0"/>
              <a:t>Digital forensics and forensic investigations : breakthroughs in research and practice</a:t>
            </a:r>
            <a:r>
              <a:rPr lang="en-GB" dirty="0"/>
              <a:t>. Hershey, Pennsylvania: Information Science Reference, 2020. doi: 10.4018/978-1-7998-3025-2.</a:t>
            </a:r>
          </a:p>
          <a:p>
            <a:r>
              <a:rPr lang="en-GB" dirty="0"/>
              <a:t>[4] V. </a:t>
            </a:r>
            <a:r>
              <a:rPr lang="en-GB" dirty="0" err="1"/>
              <a:t>Roussev</a:t>
            </a:r>
            <a:r>
              <a:rPr lang="en-GB" dirty="0"/>
              <a:t>, I. Ahmed, A. Barreto, S. McCulley, and V. </a:t>
            </a:r>
            <a:r>
              <a:rPr lang="en-GB" dirty="0" err="1"/>
              <a:t>Shanmughan</a:t>
            </a:r>
            <a:r>
              <a:rPr lang="en-GB" dirty="0"/>
              <a:t>, “Cloud forensics–Tool development studies &amp; future outlook,” </a:t>
            </a:r>
            <a:r>
              <a:rPr lang="en-GB" i="1" dirty="0"/>
              <a:t>Digital investigation</a:t>
            </a:r>
            <a:r>
              <a:rPr lang="en-GB" dirty="0"/>
              <a:t>, vol. 18, pp. 79–95, 2016, doi: 10.1016/j.diin.2016.05.001.</a:t>
            </a:r>
          </a:p>
          <a:p>
            <a:r>
              <a:rPr lang="en-GB" dirty="0"/>
              <a:t>[5] A. W. Malik, D. S. Bhatti, T.-J. Park, H. U. </a:t>
            </a:r>
            <a:r>
              <a:rPr lang="en-GB" dirty="0" err="1"/>
              <a:t>Ishtiaq</a:t>
            </a:r>
            <a:r>
              <a:rPr lang="en-GB" dirty="0"/>
              <a:t>, J.-C. </a:t>
            </a:r>
            <a:r>
              <a:rPr lang="en-GB" dirty="0" err="1"/>
              <a:t>Ryou</a:t>
            </a:r>
            <a:r>
              <a:rPr lang="en-GB" dirty="0"/>
              <a:t>, and K.-I. Kim, “Cloud Digital Forensics: Beyond Tools, Techniques, and Challenges,” </a:t>
            </a:r>
            <a:r>
              <a:rPr lang="en-GB" i="1" dirty="0"/>
              <a:t>Sensors (Basel, Switzerland)</a:t>
            </a:r>
            <a:r>
              <a:rPr lang="en-GB" dirty="0"/>
              <a:t>, vol. 24, no. 2, pp. 433-, 2024, doi: 10.3390/s24020433.</a:t>
            </a:r>
          </a:p>
          <a:p>
            <a:r>
              <a:rPr lang="en-GB" dirty="0"/>
              <a:t>[6] M. Stoyanova, Y. </a:t>
            </a:r>
            <a:r>
              <a:rPr lang="en-GB" dirty="0" err="1"/>
              <a:t>Nikoloudakis</a:t>
            </a:r>
            <a:r>
              <a:rPr lang="en-GB" dirty="0"/>
              <a:t>, S. </a:t>
            </a:r>
            <a:r>
              <a:rPr lang="en-GB" dirty="0" err="1"/>
              <a:t>Panagiotakis</a:t>
            </a:r>
            <a:r>
              <a:rPr lang="en-GB" dirty="0"/>
              <a:t>, E. </a:t>
            </a:r>
            <a:r>
              <a:rPr lang="en-GB" dirty="0" err="1"/>
              <a:t>Pallis</a:t>
            </a:r>
            <a:r>
              <a:rPr lang="en-GB" dirty="0"/>
              <a:t>, and E. K. Markakis, “A Survey on the Internet of Things (IoT) Forensics: Challenges, Approaches, and Open Issues,” </a:t>
            </a:r>
            <a:r>
              <a:rPr lang="en-GB" i="1" dirty="0"/>
              <a:t>IEEE Communications surveys and tutorials</a:t>
            </a:r>
            <a:r>
              <a:rPr lang="en-GB" dirty="0"/>
              <a:t>, vol. 22, no. 2, pp. 1191–1221, 2020, doi: 10.1109/COMST.2019.2962586.</a:t>
            </a:r>
          </a:p>
          <a:p>
            <a:endParaRPr lang="en-GB" dirty="0"/>
          </a:p>
          <a:p>
            <a:endParaRPr lang="en-GB" dirty="0"/>
          </a:p>
          <a:p>
            <a:endParaRPr lang="en-GB"/>
          </a:p>
        </p:txBody>
      </p:sp>
    </p:spTree>
    <p:extLst>
      <p:ext uri="{BB962C8B-B14F-4D97-AF65-F5344CB8AC3E}">
        <p14:creationId xmlns:p14="http://schemas.microsoft.com/office/powerpoint/2010/main" val="3792314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0AA50-A01B-0E3F-79D4-D013DF7FFB7E}"/>
              </a:ext>
            </a:extLst>
          </p:cNvPr>
          <p:cNvSpPr>
            <a:spLocks noGrp="1"/>
          </p:cNvSpPr>
          <p:nvPr>
            <p:ph type="title"/>
          </p:nvPr>
        </p:nvSpPr>
        <p:spPr/>
        <p:txBody>
          <a:bodyPr/>
          <a:lstStyle/>
          <a:p>
            <a:r>
              <a:rPr lang="en-GB"/>
              <a:t>Forensic Report</a:t>
            </a:r>
          </a:p>
        </p:txBody>
      </p:sp>
      <p:sp>
        <p:nvSpPr>
          <p:cNvPr id="3" name="Text Placeholder 2">
            <a:extLst>
              <a:ext uri="{FF2B5EF4-FFF2-40B4-BE49-F238E27FC236}">
                <a16:creationId xmlns:a16="http://schemas.microsoft.com/office/drawing/2014/main" id="{04FEEB68-0BAC-9F8C-ED95-68672B8F8B5E}"/>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7686931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49A8-E7E1-F1E9-1188-FDDAAD9A8196}"/>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FDED4CE3-75A0-C1DB-67B3-ADDD8CB2EF9F}"/>
              </a:ext>
            </a:extLst>
          </p:cNvPr>
          <p:cNvSpPr>
            <a:spLocks noGrp="1"/>
          </p:cNvSpPr>
          <p:nvPr>
            <p:ph idx="1"/>
          </p:nvPr>
        </p:nvSpPr>
        <p:spPr/>
        <p:txBody>
          <a:bodyPr/>
          <a:lstStyle/>
          <a:p>
            <a:r>
              <a:rPr lang="en-GB"/>
              <a:t>From the evidence found within the investigation. It is possible to conclude that harassment and cyberbullying has occurred. However, it is not possible to conclude that only one individual is behind the harassment; without access to more evidence, more devices and an improved knowledge and skill using the tools it is not possible to establish any links between different accounts.</a:t>
            </a:r>
          </a:p>
        </p:txBody>
      </p:sp>
    </p:spTree>
    <p:extLst>
      <p:ext uri="{BB962C8B-B14F-4D97-AF65-F5344CB8AC3E}">
        <p14:creationId xmlns:p14="http://schemas.microsoft.com/office/powerpoint/2010/main" val="3693330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59D18-6C04-6B11-8AEA-47B826007AB0}"/>
              </a:ext>
            </a:extLst>
          </p:cNvPr>
          <p:cNvSpPr>
            <a:spLocks noGrp="1"/>
          </p:cNvSpPr>
          <p:nvPr>
            <p:ph type="title"/>
          </p:nvPr>
        </p:nvSpPr>
        <p:spPr/>
        <p:txBody>
          <a:bodyPr/>
          <a:lstStyle/>
          <a:p>
            <a:r>
              <a:rPr lang="en-GB"/>
              <a:t>Case Background</a:t>
            </a:r>
          </a:p>
        </p:txBody>
      </p:sp>
      <p:sp>
        <p:nvSpPr>
          <p:cNvPr id="3" name="Content Placeholder 2">
            <a:extLst>
              <a:ext uri="{FF2B5EF4-FFF2-40B4-BE49-F238E27FC236}">
                <a16:creationId xmlns:a16="http://schemas.microsoft.com/office/drawing/2014/main" id="{B8D4843F-758A-531F-40C3-C8763AF5B360}"/>
              </a:ext>
            </a:extLst>
          </p:cNvPr>
          <p:cNvSpPr>
            <a:spLocks noGrp="1"/>
          </p:cNvSpPr>
          <p:nvPr>
            <p:ph idx="1"/>
          </p:nvPr>
        </p:nvSpPr>
        <p:spPr/>
        <p:txBody>
          <a:bodyPr/>
          <a:lstStyle/>
          <a:p>
            <a:r>
              <a:rPr lang="en-GB"/>
              <a:t>In response to reports of cyber bullying and harassment, digital evidence was acquired on March 11, 2024. The nature of the cyber bullying complaint includes harmful comments and repeated harassment from multiple accounts. </a:t>
            </a:r>
          </a:p>
          <a:p>
            <a:r>
              <a:rPr lang="en-GB"/>
              <a:t>As a part of the forensic investigation, analysts were tasked with maintaining the integrity of the data and gathering data that could be used against individuals involved. </a:t>
            </a:r>
          </a:p>
        </p:txBody>
      </p:sp>
    </p:spTree>
    <p:extLst>
      <p:ext uri="{BB962C8B-B14F-4D97-AF65-F5344CB8AC3E}">
        <p14:creationId xmlns:p14="http://schemas.microsoft.com/office/powerpoint/2010/main" val="2596932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0" name="Rectangle 1049">
            <a:extLst>
              <a:ext uri="{FF2B5EF4-FFF2-40B4-BE49-F238E27FC236}">
                <a16:creationId xmlns:a16="http://schemas.microsoft.com/office/drawing/2014/main" id="{BB2B8762-61F0-4F1B-9364-D633EE9D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52" name="Rectangle 1051">
            <a:extLst>
              <a:ext uri="{FF2B5EF4-FFF2-40B4-BE49-F238E27FC236}">
                <a16:creationId xmlns:a16="http://schemas.microsoft.com/office/drawing/2014/main" id="{E97675C8-1328-460C-9EBF-6B446B67E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54" name="Straight Connector 1053">
            <a:extLst>
              <a:ext uri="{FF2B5EF4-FFF2-40B4-BE49-F238E27FC236}">
                <a16:creationId xmlns:a16="http://schemas.microsoft.com/office/drawing/2014/main" id="{514EE78B-AF71-4195-A01B-F1165D923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56" name="Rectangle 1055">
            <a:extLst>
              <a:ext uri="{FF2B5EF4-FFF2-40B4-BE49-F238E27FC236}">
                <a16:creationId xmlns:a16="http://schemas.microsoft.com/office/drawing/2014/main" id="{C6417104-D4C1-4710-9982-2154A7F48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8E4140-9170-3BFB-6FD7-82CC73974D62}"/>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a:solidFill>
                  <a:schemeClr val="tx1">
                    <a:lumMod val="85000"/>
                    <a:lumOff val="15000"/>
                  </a:schemeClr>
                </a:solidFill>
              </a:rPr>
              <a:t>Case Background</a:t>
            </a:r>
          </a:p>
        </p:txBody>
      </p:sp>
      <p:pic>
        <p:nvPicPr>
          <p:cNvPr id="1026" name="Picture 2">
            <a:extLst>
              <a:ext uri="{FF2B5EF4-FFF2-40B4-BE49-F238E27FC236}">
                <a16:creationId xmlns:a16="http://schemas.microsoft.com/office/drawing/2014/main" id="{30222A76-7AB5-46A6-8FDB-6E88995F8D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35457" y="998171"/>
            <a:ext cx="5131653" cy="2886554"/>
          </a:xfrm>
          <a:prstGeom prst="rect">
            <a:avLst/>
          </a:prstGeom>
          <a:noFill/>
          <a:extLst>
            <a:ext uri="{909E8E84-426E-40DD-AFC4-6F175D3DCCD1}">
              <a14:hiddenFill xmlns:a14="http://schemas.microsoft.com/office/drawing/2010/main">
                <a:solidFill>
                  <a:srgbClr val="FFFFFF"/>
                </a:solidFill>
              </a14:hiddenFill>
            </a:ext>
          </a:extLst>
        </p:spPr>
      </p:pic>
      <p:sp>
        <p:nvSpPr>
          <p:cNvPr id="1058" name="Rectangle 1057">
            <a:extLst>
              <a:ext uri="{FF2B5EF4-FFF2-40B4-BE49-F238E27FC236}">
                <a16:creationId xmlns:a16="http://schemas.microsoft.com/office/drawing/2014/main" id="{626F1402-2DEC-4071-84AF-350C7BF0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a:extLst>
              <a:ext uri="{FF2B5EF4-FFF2-40B4-BE49-F238E27FC236}">
                <a16:creationId xmlns:a16="http://schemas.microsoft.com/office/drawing/2014/main" id="{0E9AD0D9-7564-1FA6-F0B7-1967F26EE47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417856" y="914400"/>
            <a:ext cx="5413249" cy="3044951"/>
          </a:xfrm>
          <a:prstGeom prst="rect">
            <a:avLst/>
          </a:prstGeom>
          <a:noFill/>
          <a:extLst>
            <a:ext uri="{909E8E84-426E-40DD-AFC4-6F175D3DCCD1}">
              <a14:hiddenFill xmlns:a14="http://schemas.microsoft.com/office/drawing/2010/main">
                <a:solidFill>
                  <a:srgbClr val="FFFFFF"/>
                </a:solidFill>
              </a14:hiddenFill>
            </a:ext>
          </a:extLst>
        </p:spPr>
      </p:pic>
      <p:cxnSp>
        <p:nvCxnSpPr>
          <p:cNvPr id="1060" name="Straight Connector 1059">
            <a:extLst>
              <a:ext uri="{FF2B5EF4-FFF2-40B4-BE49-F238E27FC236}">
                <a16:creationId xmlns:a16="http://schemas.microsoft.com/office/drawing/2014/main" id="{04733B62-1719-4677-A612-CA0AC0AD74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62" name="Rectangle 1061">
            <a:extLst>
              <a:ext uri="{FF2B5EF4-FFF2-40B4-BE49-F238E27FC236}">
                <a16:creationId xmlns:a16="http://schemas.microsoft.com/office/drawing/2014/main" id="{DA52A394-10F4-4AA5-90E4-634D1E919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64" name="Rectangle 1063">
            <a:extLst>
              <a:ext uri="{FF2B5EF4-FFF2-40B4-BE49-F238E27FC236}">
                <a16:creationId xmlns:a16="http://schemas.microsoft.com/office/drawing/2014/main" id="{07BDDC51-8BB2-42BE-8EA8-39B3E9AC1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664832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2" name="Rectangle 2071">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74" name="Rectangle 2073">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76" name="Straight Connector 2075">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78" name="Rectangle 2077">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71C64-154E-A798-B578-B19BAF97ED57}"/>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100">
                <a:solidFill>
                  <a:schemeClr val="tx1">
                    <a:lumMod val="85000"/>
                    <a:lumOff val="15000"/>
                  </a:schemeClr>
                </a:solidFill>
              </a:rPr>
              <a:t>Evidence Collection</a:t>
            </a:r>
          </a:p>
        </p:txBody>
      </p:sp>
      <p:pic>
        <p:nvPicPr>
          <p:cNvPr id="2054" name="Picture 6">
            <a:extLst>
              <a:ext uri="{FF2B5EF4-FFF2-40B4-BE49-F238E27FC236}">
                <a16:creationId xmlns:a16="http://schemas.microsoft.com/office/drawing/2014/main" id="{2AE97040-D517-D777-61B5-6A331DE11C8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33999" y="1223098"/>
            <a:ext cx="6912217" cy="3888121"/>
          </a:xfrm>
          <a:prstGeom prst="rect">
            <a:avLst/>
          </a:prstGeom>
          <a:noFill/>
          <a:extLst>
            <a:ext uri="{909E8E84-426E-40DD-AFC4-6F175D3DCCD1}">
              <a14:hiddenFill xmlns:a14="http://schemas.microsoft.com/office/drawing/2010/main">
                <a:solidFill>
                  <a:srgbClr val="FFFFFF"/>
                </a:solidFill>
              </a14:hiddenFill>
            </a:ext>
          </a:extLst>
        </p:spPr>
      </p:pic>
      <p:cxnSp>
        <p:nvCxnSpPr>
          <p:cNvPr id="2080" name="Straight Connector 2079">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82" name="Rectangle 2081">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84" name="Rectangle 2083">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98561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81" name="Rectangle 3080">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083" name="Straight Connector 3082">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085" name="Rectangle 3084">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915753-E68C-66B3-8A00-9FD653F101AB}"/>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100">
                <a:solidFill>
                  <a:schemeClr val="tx1">
                    <a:lumMod val="85000"/>
                    <a:lumOff val="15000"/>
                  </a:schemeClr>
                </a:solidFill>
              </a:rPr>
              <a:t>Evidence Collection</a:t>
            </a:r>
          </a:p>
        </p:txBody>
      </p:sp>
      <p:pic>
        <p:nvPicPr>
          <p:cNvPr id="3074" name="Picture 2">
            <a:extLst>
              <a:ext uri="{FF2B5EF4-FFF2-40B4-BE49-F238E27FC236}">
                <a16:creationId xmlns:a16="http://schemas.microsoft.com/office/drawing/2014/main" id="{F96626B5-A85F-28E9-61E4-4A084972F6F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3999" y="1223098"/>
            <a:ext cx="6912217" cy="3888121"/>
          </a:xfrm>
          <a:prstGeom prst="rect">
            <a:avLst/>
          </a:prstGeom>
          <a:noFill/>
          <a:extLst>
            <a:ext uri="{909E8E84-426E-40DD-AFC4-6F175D3DCCD1}">
              <a14:hiddenFill xmlns:a14="http://schemas.microsoft.com/office/drawing/2010/main">
                <a:solidFill>
                  <a:srgbClr val="FFFFFF"/>
                </a:solidFill>
              </a14:hiddenFill>
            </a:ext>
          </a:extLst>
        </p:spPr>
      </p:pic>
      <p:cxnSp>
        <p:nvCxnSpPr>
          <p:cNvPr id="3087" name="Straight Connector 3086">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089" name="Rectangle 3088">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91" name="Rectangle 3090">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77212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Rectangle 1047">
            <a:extLst>
              <a:ext uri="{FF2B5EF4-FFF2-40B4-BE49-F238E27FC236}">
                <a16:creationId xmlns:a16="http://schemas.microsoft.com/office/drawing/2014/main" id="{BB2B8762-61F0-4F1B-9364-D633EE9D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50" name="Rectangle 1049">
            <a:extLst>
              <a:ext uri="{FF2B5EF4-FFF2-40B4-BE49-F238E27FC236}">
                <a16:creationId xmlns:a16="http://schemas.microsoft.com/office/drawing/2014/main" id="{E97675C8-1328-460C-9EBF-6B446B67E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52" name="Straight Connector 1051">
            <a:extLst>
              <a:ext uri="{FF2B5EF4-FFF2-40B4-BE49-F238E27FC236}">
                <a16:creationId xmlns:a16="http://schemas.microsoft.com/office/drawing/2014/main" id="{514EE78B-AF71-4195-A01B-F1165D923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54" name="Rectangle 1053">
            <a:extLst>
              <a:ext uri="{FF2B5EF4-FFF2-40B4-BE49-F238E27FC236}">
                <a16:creationId xmlns:a16="http://schemas.microsoft.com/office/drawing/2014/main" id="{C6417104-D4C1-4710-9982-2154A7F484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80026-86BB-E6D2-6D8D-BE6B42B2A5D8}"/>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6000">
                <a:solidFill>
                  <a:schemeClr val="tx1">
                    <a:lumMod val="85000"/>
                    <a:lumOff val="15000"/>
                  </a:schemeClr>
                </a:solidFill>
              </a:rPr>
              <a:t>Evidence Analysis - 1</a:t>
            </a:r>
          </a:p>
        </p:txBody>
      </p:sp>
      <p:pic>
        <p:nvPicPr>
          <p:cNvPr id="4" name="Picture 4">
            <a:extLst>
              <a:ext uri="{FF2B5EF4-FFF2-40B4-BE49-F238E27FC236}">
                <a16:creationId xmlns:a16="http://schemas.microsoft.com/office/drawing/2014/main" id="{A6A49917-D10F-FB30-67D7-17CE781514D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635457" y="998171"/>
            <a:ext cx="5131653" cy="2886554"/>
          </a:xfrm>
          <a:prstGeom prst="rect">
            <a:avLst/>
          </a:prstGeom>
          <a:noFill/>
          <a:extLst>
            <a:ext uri="{909E8E84-426E-40DD-AFC4-6F175D3DCCD1}">
              <a14:hiddenFill xmlns:a14="http://schemas.microsoft.com/office/drawing/2010/main">
                <a:solidFill>
                  <a:srgbClr val="FFFFFF"/>
                </a:solidFill>
              </a14:hiddenFill>
            </a:ext>
          </a:extLst>
        </p:spPr>
      </p:pic>
      <p:sp>
        <p:nvSpPr>
          <p:cNvPr id="1056" name="Rectangle 1055">
            <a:extLst>
              <a:ext uri="{FF2B5EF4-FFF2-40B4-BE49-F238E27FC236}">
                <a16:creationId xmlns:a16="http://schemas.microsoft.com/office/drawing/2014/main" id="{626F1402-2DEC-4071-84AF-350C7BF0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3996"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B461364-7D0F-2A2E-DE92-108635B4E194}"/>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6424891" y="1001960"/>
            <a:ext cx="5118182" cy="2878976"/>
          </a:xfrm>
          <a:prstGeom prst="rect">
            <a:avLst/>
          </a:prstGeom>
          <a:noFill/>
          <a:extLst>
            <a:ext uri="{909E8E84-426E-40DD-AFC4-6F175D3DCCD1}">
              <a14:hiddenFill xmlns:a14="http://schemas.microsoft.com/office/drawing/2010/main">
                <a:solidFill>
                  <a:srgbClr val="FFFFFF"/>
                </a:solidFill>
              </a14:hiddenFill>
            </a:ext>
          </a:extLst>
        </p:spPr>
      </p:pic>
      <p:cxnSp>
        <p:nvCxnSpPr>
          <p:cNvPr id="1058" name="Straight Connector 1057">
            <a:extLst>
              <a:ext uri="{FF2B5EF4-FFF2-40B4-BE49-F238E27FC236}">
                <a16:creationId xmlns:a16="http://schemas.microsoft.com/office/drawing/2014/main" id="{04733B62-1719-4677-A612-CA0AC0AD74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60" name="Rectangle 1059">
            <a:extLst>
              <a:ext uri="{FF2B5EF4-FFF2-40B4-BE49-F238E27FC236}">
                <a16:creationId xmlns:a16="http://schemas.microsoft.com/office/drawing/2014/main" id="{DA52A394-10F4-4AA5-90E4-634D1E919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62" name="Rectangle 1061">
            <a:extLst>
              <a:ext uri="{FF2B5EF4-FFF2-40B4-BE49-F238E27FC236}">
                <a16:creationId xmlns:a16="http://schemas.microsoft.com/office/drawing/2014/main" id="{07BDDC51-8BB2-42BE-8EA8-39B3E9AC1E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30230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74" name="Rectangle 2073">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76" name="Rectangle 2075">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78" name="Straight Connector 2077">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080" name="Rectangle 2079">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80026-86BB-E6D2-6D8D-BE6B42B2A5D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Evidence Analysis - 2</a:t>
            </a:r>
          </a:p>
        </p:txBody>
      </p:sp>
      <p:pic>
        <p:nvPicPr>
          <p:cNvPr id="2052" name="Picture 4" descr="A screenshot of a computer&#10;&#10;Description automatically generated">
            <a:extLst>
              <a:ext uri="{FF2B5EF4-FFF2-40B4-BE49-F238E27FC236}">
                <a16:creationId xmlns:a16="http://schemas.microsoft.com/office/drawing/2014/main" id="{A601D904-6CAB-C570-A4F4-D3FFB5A3DAB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3999" y="1223098"/>
            <a:ext cx="6912217" cy="3888121"/>
          </a:xfrm>
          <a:prstGeom prst="rect">
            <a:avLst/>
          </a:prstGeom>
          <a:noFill/>
          <a:extLst>
            <a:ext uri="{909E8E84-426E-40DD-AFC4-6F175D3DCCD1}">
              <a14:hiddenFill xmlns:a14="http://schemas.microsoft.com/office/drawing/2010/main">
                <a:solidFill>
                  <a:srgbClr val="FFFFFF"/>
                </a:solidFill>
              </a14:hiddenFill>
            </a:ext>
          </a:extLst>
        </p:spPr>
      </p:pic>
      <p:cxnSp>
        <p:nvCxnSpPr>
          <p:cNvPr id="2082" name="Straight Connector 2081">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84" name="Rectangle 2083">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86" name="Rectangle 2085">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40794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96" name="Rectangle 3095">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98" name="Rectangle 3097">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00" name="Straight Connector 3099">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102" name="Rectangle 3101">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80026-86BB-E6D2-6D8D-BE6B42B2A5D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Evidence Analysis - 2</a:t>
            </a:r>
          </a:p>
        </p:txBody>
      </p:sp>
      <p:pic>
        <p:nvPicPr>
          <p:cNvPr id="3074" name="Picture 2">
            <a:extLst>
              <a:ext uri="{FF2B5EF4-FFF2-40B4-BE49-F238E27FC236}">
                <a16:creationId xmlns:a16="http://schemas.microsoft.com/office/drawing/2014/main" id="{D584939E-1B40-3D90-296F-4B2F7E101F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3999" y="1223098"/>
            <a:ext cx="6912217" cy="3888121"/>
          </a:xfrm>
          <a:prstGeom prst="rect">
            <a:avLst/>
          </a:prstGeom>
          <a:noFill/>
          <a:extLst>
            <a:ext uri="{909E8E84-426E-40DD-AFC4-6F175D3DCCD1}">
              <a14:hiddenFill xmlns:a14="http://schemas.microsoft.com/office/drawing/2010/main">
                <a:solidFill>
                  <a:srgbClr val="FFFFFF"/>
                </a:solidFill>
              </a14:hiddenFill>
            </a:ext>
          </a:extLst>
        </p:spPr>
      </p:pic>
      <p:cxnSp>
        <p:nvCxnSpPr>
          <p:cNvPr id="3104" name="Straight Connector 3103">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106" name="Rectangle 3105">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08" name="Rectangle 3107">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0638212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20" name="Rectangle 411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22" name="Rectangle 412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124" name="Straight Connector 412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126" name="Rectangle 412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80026-86BB-E6D2-6D8D-BE6B42B2A5D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Evidence Analysis - 2</a:t>
            </a:r>
          </a:p>
        </p:txBody>
      </p:sp>
      <p:pic>
        <p:nvPicPr>
          <p:cNvPr id="4098" name="Picture 2">
            <a:extLst>
              <a:ext uri="{FF2B5EF4-FFF2-40B4-BE49-F238E27FC236}">
                <a16:creationId xmlns:a16="http://schemas.microsoft.com/office/drawing/2014/main" id="{87584630-98E7-C590-4AE8-DF6463D632C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3999" y="1223098"/>
            <a:ext cx="6912217" cy="3888121"/>
          </a:xfrm>
          <a:prstGeom prst="rect">
            <a:avLst/>
          </a:prstGeom>
          <a:noFill/>
          <a:extLst>
            <a:ext uri="{909E8E84-426E-40DD-AFC4-6F175D3DCCD1}">
              <a14:hiddenFill xmlns:a14="http://schemas.microsoft.com/office/drawing/2010/main">
                <a:solidFill>
                  <a:srgbClr val="FFFFFF"/>
                </a:solidFill>
              </a14:hiddenFill>
            </a:ext>
          </a:extLst>
        </p:spPr>
      </p:pic>
      <p:cxnSp>
        <p:nvCxnSpPr>
          <p:cNvPr id="4128" name="Straight Connector 4127">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130" name="Rectangle 4129">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32" name="Rectangle 4131">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0636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29" name="Rectangle 5128">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5131" name="Straight Connector 5130">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5133" name="Rectangle 5132">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80026-86BB-E6D2-6D8D-BE6B42B2A5D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Evidence Analysis - 2</a:t>
            </a:r>
          </a:p>
        </p:txBody>
      </p:sp>
      <p:pic>
        <p:nvPicPr>
          <p:cNvPr id="5122" name="Picture 2" descr="A screenshot of a computer&#10;&#10;Description automatically generated">
            <a:extLst>
              <a:ext uri="{FF2B5EF4-FFF2-40B4-BE49-F238E27FC236}">
                <a16:creationId xmlns:a16="http://schemas.microsoft.com/office/drawing/2014/main" id="{E13F4545-0EE6-1BE0-F012-42D6D2E1F92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3999" y="1223098"/>
            <a:ext cx="6912217" cy="3888121"/>
          </a:xfrm>
          <a:prstGeom prst="rect">
            <a:avLst/>
          </a:prstGeom>
          <a:noFill/>
          <a:extLst>
            <a:ext uri="{909E8E84-426E-40DD-AFC4-6F175D3DCCD1}">
              <a14:hiddenFill xmlns:a14="http://schemas.microsoft.com/office/drawing/2010/main">
                <a:solidFill>
                  <a:srgbClr val="FFFFFF"/>
                </a:solidFill>
              </a14:hiddenFill>
            </a:ext>
          </a:extLst>
        </p:spPr>
      </p:pic>
      <p:cxnSp>
        <p:nvCxnSpPr>
          <p:cNvPr id="5135" name="Straight Connector 5134">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5137" name="Rectangle 5136">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39" name="Rectangle 5138">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6949063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53" name="Rectangle 615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6155" name="Straight Connector 615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157" name="Rectangle 6156">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C80026-86BB-E6D2-6D8D-BE6B42B2A5D8}"/>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6600">
                <a:solidFill>
                  <a:schemeClr val="tx1">
                    <a:lumMod val="85000"/>
                    <a:lumOff val="15000"/>
                  </a:schemeClr>
                </a:solidFill>
              </a:rPr>
              <a:t>Evidence Analysis - 2</a:t>
            </a:r>
          </a:p>
        </p:txBody>
      </p:sp>
      <p:pic>
        <p:nvPicPr>
          <p:cNvPr id="6146" name="Picture 2">
            <a:extLst>
              <a:ext uri="{FF2B5EF4-FFF2-40B4-BE49-F238E27FC236}">
                <a16:creationId xmlns:a16="http://schemas.microsoft.com/office/drawing/2014/main" id="{4EF40739-17EC-FE3F-20B5-46C9A1DF7E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3999" y="1223098"/>
            <a:ext cx="6912217" cy="3888121"/>
          </a:xfrm>
          <a:prstGeom prst="rect">
            <a:avLst/>
          </a:prstGeom>
          <a:noFill/>
          <a:extLst>
            <a:ext uri="{909E8E84-426E-40DD-AFC4-6F175D3DCCD1}">
              <a14:hiddenFill xmlns:a14="http://schemas.microsoft.com/office/drawing/2010/main">
                <a:solidFill>
                  <a:srgbClr val="FFFFFF"/>
                </a:solidFill>
              </a14:hiddenFill>
            </a:ext>
          </a:extLst>
        </p:spPr>
      </p:pic>
      <p:cxnSp>
        <p:nvCxnSpPr>
          <p:cNvPr id="6159" name="Straight Connector 6158">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6161" name="Rectangle 6160">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163" name="Rectangle 6162">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967759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B2B8762-61F0-4F1B-9364-D633EE9D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E97675C8-1328-460C-9EBF-6B446B67E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514EE78B-AF71-4195-A01B-F1165D923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1" name="Rectangle 20">
            <a:extLst>
              <a:ext uri="{FF2B5EF4-FFF2-40B4-BE49-F238E27FC236}">
                <a16:creationId xmlns:a16="http://schemas.microsoft.com/office/drawing/2014/main" id="{01C6F51C-53CC-4D4B-98DA-C143852FC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2"/>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7534655" y="639097"/>
            <a:ext cx="4008415" cy="3686015"/>
          </a:xfrm>
        </p:spPr>
        <p:txBody>
          <a:bodyPr vert="horz" lIns="91440" tIns="45720" rIns="91440" bIns="45720" rtlCol="0" anchor="b">
            <a:normAutofit/>
          </a:bodyPr>
          <a:lstStyle/>
          <a:p>
            <a:r>
              <a:rPr lang="en-US" sz="5600">
                <a:solidFill>
                  <a:schemeClr val="tx1">
                    <a:lumMod val="85000"/>
                    <a:lumOff val="15000"/>
                  </a:schemeClr>
                </a:solidFill>
              </a:rPr>
              <a:t>Findings and Observations – Police Report</a:t>
            </a:r>
          </a:p>
        </p:txBody>
      </p:sp>
      <p:pic>
        <p:nvPicPr>
          <p:cNvPr id="9" name="Picture 8" descr="A document with text on it&#10;&#10;Description automatically generated">
            <a:extLst>
              <a:ext uri="{FF2B5EF4-FFF2-40B4-BE49-F238E27FC236}">
                <a16:creationId xmlns:a16="http://schemas.microsoft.com/office/drawing/2014/main" id="{6C9D63D7-FD58-1CC2-54AF-0772AB827BD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52675" y="1000479"/>
            <a:ext cx="3039446" cy="4296034"/>
          </a:xfrm>
          <a:prstGeom prst="rect">
            <a:avLst/>
          </a:prstGeom>
        </p:spPr>
      </p:pic>
      <p:pic>
        <p:nvPicPr>
          <p:cNvPr id="7" name="Content Placeholder 6" descr="A document with text on it&#10;&#10;Description automatically generated">
            <a:extLst>
              <a:ext uri="{FF2B5EF4-FFF2-40B4-BE49-F238E27FC236}">
                <a16:creationId xmlns:a16="http://schemas.microsoft.com/office/drawing/2014/main" id="{02435091-E049-BE69-AD31-B382394DBAA7}"/>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774460" y="982877"/>
            <a:ext cx="3048269" cy="4308505"/>
          </a:xfrm>
          <a:prstGeom prst="rect">
            <a:avLst/>
          </a:prstGeom>
        </p:spPr>
      </p:pic>
      <p:cxnSp>
        <p:nvCxnSpPr>
          <p:cNvPr id="23" name="Straight Connector 22">
            <a:extLst>
              <a:ext uri="{FF2B5EF4-FFF2-40B4-BE49-F238E27FC236}">
                <a16:creationId xmlns:a16="http://schemas.microsoft.com/office/drawing/2014/main" id="{613AFA59-28DC-4A81-8ADB-6EE5C63222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6799" y="4343400"/>
            <a:ext cx="329184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1702822D-7587-488C-BCDE-6366C82D9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2336503F-9C9C-424B-B606-FD55CB6EC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792401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B2B8762-61F0-4F1B-9364-D633EE9D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E97675C8-1328-460C-9EBF-6B446B67E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3" name="Straight Connector 32">
            <a:extLst>
              <a:ext uri="{FF2B5EF4-FFF2-40B4-BE49-F238E27FC236}">
                <a16:creationId xmlns:a16="http://schemas.microsoft.com/office/drawing/2014/main" id="{514EE78B-AF71-4195-A01B-F1165D923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01C6F51C-53CC-4D4B-98DA-C143852FC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2"/>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7534655" y="639097"/>
            <a:ext cx="4008415" cy="3686015"/>
          </a:xfrm>
        </p:spPr>
        <p:txBody>
          <a:bodyPr vert="horz" lIns="91440" tIns="45720" rIns="91440" bIns="45720" rtlCol="0" anchor="b">
            <a:normAutofit/>
          </a:bodyPr>
          <a:lstStyle/>
          <a:p>
            <a:r>
              <a:rPr lang="en-US" sz="5600">
                <a:solidFill>
                  <a:schemeClr val="tx1">
                    <a:lumMod val="85000"/>
                    <a:lumOff val="15000"/>
                  </a:schemeClr>
                </a:solidFill>
              </a:rPr>
              <a:t>Findings and Observations – Fred William</a:t>
            </a:r>
          </a:p>
        </p:txBody>
      </p:sp>
      <p:pic>
        <p:nvPicPr>
          <p:cNvPr id="9" name="Picture 8" descr="A screenshot of a chat&#10;&#10;Description automatically generated">
            <a:extLst>
              <a:ext uri="{FF2B5EF4-FFF2-40B4-BE49-F238E27FC236}">
                <a16:creationId xmlns:a16="http://schemas.microsoft.com/office/drawing/2014/main" id="{0CE73A27-EDDC-56A1-B68F-542B52F8DD4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8774" y="757085"/>
            <a:ext cx="2195377" cy="4772560"/>
          </a:xfrm>
          <a:prstGeom prst="rect">
            <a:avLst/>
          </a:prstGeom>
        </p:spPr>
      </p:pic>
      <p:pic>
        <p:nvPicPr>
          <p:cNvPr id="5" name="Content Placeholder 4" descr="A screenshot of a chat&#10;&#10;Description automatically generated">
            <a:extLst>
              <a:ext uri="{FF2B5EF4-FFF2-40B4-BE49-F238E27FC236}">
                <a16:creationId xmlns:a16="http://schemas.microsoft.com/office/drawing/2014/main" id="{21CD9151-7470-DD74-899D-216BE0CDF8E5}"/>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422234" y="757085"/>
            <a:ext cx="2207308" cy="4772560"/>
          </a:xfrm>
          <a:prstGeom prst="rect">
            <a:avLst/>
          </a:prstGeom>
        </p:spPr>
      </p:pic>
      <p:cxnSp>
        <p:nvCxnSpPr>
          <p:cNvPr id="37" name="Straight Connector 36">
            <a:extLst>
              <a:ext uri="{FF2B5EF4-FFF2-40B4-BE49-F238E27FC236}">
                <a16:creationId xmlns:a16="http://schemas.microsoft.com/office/drawing/2014/main" id="{613AFA59-28DC-4A81-8ADB-6EE5C63222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6799" y="4343400"/>
            <a:ext cx="329184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9" name="Rectangle 38">
            <a:extLst>
              <a:ext uri="{FF2B5EF4-FFF2-40B4-BE49-F238E27FC236}">
                <a16:creationId xmlns:a16="http://schemas.microsoft.com/office/drawing/2014/main" id="{1702822D-7587-488C-BCDE-6366C82D9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2336503F-9C9C-424B-B606-FD55CB6EC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646141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4600">
                <a:solidFill>
                  <a:schemeClr val="tx1">
                    <a:lumMod val="85000"/>
                    <a:lumOff val="15000"/>
                  </a:schemeClr>
                </a:solidFill>
              </a:rPr>
              <a:t>Findings and Observations – Lee Saint</a:t>
            </a:r>
          </a:p>
        </p:txBody>
      </p:sp>
      <p:pic>
        <p:nvPicPr>
          <p:cNvPr id="5" name="Content Placeholder 4" descr="A screenshot of a chat&#10;&#10;Description automatically generated">
            <a:extLst>
              <a:ext uri="{FF2B5EF4-FFF2-40B4-BE49-F238E27FC236}">
                <a16:creationId xmlns:a16="http://schemas.microsoft.com/office/drawing/2014/main" id="{589F01E5-539A-221F-45B0-FAF446A6A3EA}"/>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921334" y="640081"/>
            <a:ext cx="2337547" cy="5054156"/>
          </a:xfrm>
          <a:prstGeom prst="rect">
            <a:avLst/>
          </a:prstGeom>
        </p:spPr>
      </p:pic>
      <p:cxnSp>
        <p:nvCxnSpPr>
          <p:cNvPr id="18" name="Straight Connector 17">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704692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2B8762-61F0-4F1B-9364-D633EE9D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E97675C8-1328-460C-9EBF-6B446B67EA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6" name="Straight Connector 15">
            <a:extLst>
              <a:ext uri="{FF2B5EF4-FFF2-40B4-BE49-F238E27FC236}">
                <a16:creationId xmlns:a16="http://schemas.microsoft.com/office/drawing/2014/main" id="{514EE78B-AF71-4195-A01B-F1165D923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8" name="Rectangle 17">
            <a:extLst>
              <a:ext uri="{FF2B5EF4-FFF2-40B4-BE49-F238E27FC236}">
                <a16:creationId xmlns:a16="http://schemas.microsoft.com/office/drawing/2014/main" id="{01C6F51C-53CC-4D4B-98DA-C143852FC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662"/>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7534655" y="639097"/>
            <a:ext cx="4008415" cy="3686015"/>
          </a:xfrm>
        </p:spPr>
        <p:txBody>
          <a:bodyPr vert="horz" lIns="91440" tIns="45720" rIns="91440" bIns="45720" rtlCol="0" anchor="b">
            <a:normAutofit/>
          </a:bodyPr>
          <a:lstStyle/>
          <a:p>
            <a:r>
              <a:rPr lang="en-US" sz="5600">
                <a:solidFill>
                  <a:schemeClr val="tx1">
                    <a:lumMod val="85000"/>
                    <a:lumOff val="15000"/>
                  </a:schemeClr>
                </a:solidFill>
              </a:rPr>
              <a:t>Findings and Observations - Justine</a:t>
            </a:r>
          </a:p>
        </p:txBody>
      </p:sp>
      <p:pic>
        <p:nvPicPr>
          <p:cNvPr id="7" name="Picture 6" descr="A screenshot of a chat&#10;&#10;Description automatically generated">
            <a:extLst>
              <a:ext uri="{FF2B5EF4-FFF2-40B4-BE49-F238E27FC236}">
                <a16:creationId xmlns:a16="http://schemas.microsoft.com/office/drawing/2014/main" id="{C6308DED-A76B-C361-480A-5907387216F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62808" y="757085"/>
            <a:ext cx="2207309" cy="4772560"/>
          </a:xfrm>
          <a:prstGeom prst="rect">
            <a:avLst/>
          </a:prstGeom>
        </p:spPr>
      </p:pic>
      <p:pic>
        <p:nvPicPr>
          <p:cNvPr id="5" name="Content Placeholder 4" descr="A screenshot of a chat&#10;&#10;Description automatically generated">
            <a:extLst>
              <a:ext uri="{FF2B5EF4-FFF2-40B4-BE49-F238E27FC236}">
                <a16:creationId xmlns:a16="http://schemas.microsoft.com/office/drawing/2014/main" id="{8E900134-C91E-10BC-B32E-09ECE42F9D7B}"/>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422234" y="757085"/>
            <a:ext cx="2207308" cy="4772560"/>
          </a:xfrm>
          <a:prstGeom prst="rect">
            <a:avLst/>
          </a:prstGeom>
        </p:spPr>
      </p:pic>
      <p:cxnSp>
        <p:nvCxnSpPr>
          <p:cNvPr id="20" name="Straight Connector 19">
            <a:extLst>
              <a:ext uri="{FF2B5EF4-FFF2-40B4-BE49-F238E27FC236}">
                <a16:creationId xmlns:a16="http://schemas.microsoft.com/office/drawing/2014/main" id="{613AFA59-28DC-4A81-8ADB-6EE5C63222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16799" y="4343400"/>
            <a:ext cx="329184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1702822D-7587-488C-BCDE-6366C82D9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2336503F-9C9C-424B-B606-FD55CB6EC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912428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5" name="Rectangle 34">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4600">
                <a:solidFill>
                  <a:schemeClr val="tx1">
                    <a:lumMod val="85000"/>
                    <a:lumOff val="15000"/>
                  </a:schemeClr>
                </a:solidFill>
              </a:rPr>
              <a:t>Findings and Observations - Zhen</a:t>
            </a:r>
          </a:p>
        </p:txBody>
      </p:sp>
      <p:pic>
        <p:nvPicPr>
          <p:cNvPr id="5" name="Content Placeholder 4" descr="A screenshot of a chat&#10;&#10;Description automatically generated">
            <a:extLst>
              <a:ext uri="{FF2B5EF4-FFF2-40B4-BE49-F238E27FC236}">
                <a16:creationId xmlns:a16="http://schemas.microsoft.com/office/drawing/2014/main" id="{8CDA5722-5226-AF7C-50E3-83C9B73196AE}"/>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921334" y="640081"/>
            <a:ext cx="2337547" cy="5054156"/>
          </a:xfrm>
          <a:prstGeom prst="rect">
            <a:avLst/>
          </a:prstGeom>
        </p:spPr>
      </p:pic>
      <p:cxnSp>
        <p:nvCxnSpPr>
          <p:cNvPr id="36" name="Straight Connector 35">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8" name="Rectangle 37">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239828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3F87243A-F810-42AD-AA74-3FA38B1D8A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E4710C0A-057C-4274-BA2D-001F1025E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9" name="Straight Connector 38">
            <a:extLst>
              <a:ext uri="{FF2B5EF4-FFF2-40B4-BE49-F238E27FC236}">
                <a16:creationId xmlns:a16="http://schemas.microsoft.com/office/drawing/2014/main" id="{BEFAE2A0-B30D-40C7-BB2F-AE3D6D5D00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41" name="Rectangle 40">
            <a:extLst>
              <a:ext uri="{FF2B5EF4-FFF2-40B4-BE49-F238E27FC236}">
                <a16:creationId xmlns:a16="http://schemas.microsoft.com/office/drawing/2014/main" id="{401AB748-B9E7-4AEC-AAB9-0EABDE63F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4700">
                <a:solidFill>
                  <a:schemeClr val="tx1">
                    <a:lumMod val="85000"/>
                    <a:lumOff val="15000"/>
                  </a:schemeClr>
                </a:solidFill>
              </a:rPr>
              <a:t>Findings and Observations – DB Screenshots</a:t>
            </a:r>
          </a:p>
        </p:txBody>
      </p:sp>
      <p:pic>
        <p:nvPicPr>
          <p:cNvPr id="7" name="Picture 6" descr="A screenshot of a computer&#10;&#10;Description automatically generated">
            <a:extLst>
              <a:ext uri="{FF2B5EF4-FFF2-40B4-BE49-F238E27FC236}">
                <a16:creationId xmlns:a16="http://schemas.microsoft.com/office/drawing/2014/main" id="{E5FC7097-879F-9269-1B2D-D0A80773965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458" y="1319243"/>
            <a:ext cx="3312784" cy="2244410"/>
          </a:xfrm>
          <a:prstGeom prst="rect">
            <a:avLst/>
          </a:prstGeom>
        </p:spPr>
      </p:pic>
      <p:sp>
        <p:nvSpPr>
          <p:cNvPr id="43" name="Rectangle 42">
            <a:extLst>
              <a:ext uri="{FF2B5EF4-FFF2-40B4-BE49-F238E27FC236}">
                <a16:creationId xmlns:a16="http://schemas.microsoft.com/office/drawing/2014/main" id="{E0954B38-9C23-4C8B-AC5D-0E80CEA3B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8553"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computer&#10;&#10;Description automatically generated">
            <a:extLst>
              <a:ext uri="{FF2B5EF4-FFF2-40B4-BE49-F238E27FC236}">
                <a16:creationId xmlns:a16="http://schemas.microsoft.com/office/drawing/2014/main" id="{EADED574-455F-EB3C-7406-37F536C3CC7A}"/>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4432872" y="1559419"/>
            <a:ext cx="3312785" cy="1764057"/>
          </a:xfrm>
          <a:prstGeom prst="rect">
            <a:avLst/>
          </a:prstGeom>
        </p:spPr>
      </p:pic>
      <p:sp>
        <p:nvSpPr>
          <p:cNvPr id="45" name="Rectangle 44">
            <a:extLst>
              <a:ext uri="{FF2B5EF4-FFF2-40B4-BE49-F238E27FC236}">
                <a16:creationId xmlns:a16="http://schemas.microsoft.com/office/drawing/2014/main" id="{791376A8-6B7C-49D5-B3B0-B1D81BC15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5969" y="886968"/>
            <a:ext cx="64008" cy="31089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close up of a list&#10;&#10;Description automatically generated">
            <a:extLst>
              <a:ext uri="{FF2B5EF4-FFF2-40B4-BE49-F238E27FC236}">
                <a16:creationId xmlns:a16="http://schemas.microsoft.com/office/drawing/2014/main" id="{D1ABB5E4-9A0E-FC9C-AB75-CF20D770C4E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30289" y="1393780"/>
            <a:ext cx="3312784" cy="2095335"/>
          </a:xfrm>
          <a:prstGeom prst="rect">
            <a:avLst/>
          </a:prstGeom>
        </p:spPr>
      </p:pic>
      <p:cxnSp>
        <p:nvCxnSpPr>
          <p:cNvPr id="47" name="Straight Connector 46">
            <a:extLst>
              <a:ext uri="{FF2B5EF4-FFF2-40B4-BE49-F238E27FC236}">
                <a16:creationId xmlns:a16="http://schemas.microsoft.com/office/drawing/2014/main" id="{73A16B78-E8EF-4C99-BDA5-80142980AE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086" y="5618770"/>
            <a:ext cx="105156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3B0D8F16-5F3B-465F-9D06-983E2E826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1" name="Rectangle 50">
            <a:extLst>
              <a:ext uri="{FF2B5EF4-FFF2-40B4-BE49-F238E27FC236}">
                <a16:creationId xmlns:a16="http://schemas.microsoft.com/office/drawing/2014/main" id="{5DED356E-7923-4393-BAEA-0116D9D76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263227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4600">
                <a:solidFill>
                  <a:schemeClr val="tx1">
                    <a:lumMod val="85000"/>
                    <a:lumOff val="15000"/>
                  </a:schemeClr>
                </a:solidFill>
              </a:rPr>
              <a:t>Findings and Observations – Bank Statement</a:t>
            </a:r>
          </a:p>
        </p:txBody>
      </p:sp>
      <p:pic>
        <p:nvPicPr>
          <p:cNvPr id="5" name="Content Placeholder 4" descr="A close-up of a bank account statement&#10;&#10;Description automatically generated">
            <a:extLst>
              <a:ext uri="{FF2B5EF4-FFF2-40B4-BE49-F238E27FC236}">
                <a16:creationId xmlns:a16="http://schemas.microsoft.com/office/drawing/2014/main" id="{64DBE3A9-087F-C4F3-DBC4-307200E3B155}"/>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302200" y="640081"/>
            <a:ext cx="3575815" cy="5054156"/>
          </a:xfrm>
          <a:prstGeom prst="rect">
            <a:avLst/>
          </a:prstGeom>
        </p:spPr>
      </p:pic>
      <p:cxnSp>
        <p:nvCxnSpPr>
          <p:cNvPr id="18" name="Straight Connector 17">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506836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FC451-5F90-D7A6-8C16-4A3494D93726}"/>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4600">
                <a:solidFill>
                  <a:schemeClr val="tx1">
                    <a:lumMod val="85000"/>
                    <a:lumOff val="15000"/>
                  </a:schemeClr>
                </a:solidFill>
              </a:rPr>
              <a:t>Findings and Observations - Passwords</a:t>
            </a:r>
          </a:p>
        </p:txBody>
      </p:sp>
      <p:pic>
        <p:nvPicPr>
          <p:cNvPr id="5" name="Content Placeholder 4">
            <a:extLst>
              <a:ext uri="{FF2B5EF4-FFF2-40B4-BE49-F238E27FC236}">
                <a16:creationId xmlns:a16="http://schemas.microsoft.com/office/drawing/2014/main" id="{05DF03DF-B387-A693-2F50-1B7FD6E1CD22}"/>
              </a:ext>
            </a:extLst>
          </p:cNvPr>
          <p:cNvPicPr>
            <a:picLocks noGrp="1" noChangeAspect="1"/>
          </p:cNvPicPr>
          <p:nvPr>
            <p:ph idx="1"/>
          </p:nvPr>
        </p:nvPicPr>
        <p:blipFill>
          <a:blip r:embed="rId2"/>
          <a:stretch>
            <a:fillRect/>
          </a:stretch>
        </p:blipFill>
        <p:spPr>
          <a:xfrm>
            <a:off x="633999" y="1007092"/>
            <a:ext cx="6912217" cy="4320134"/>
          </a:xfrm>
          <a:prstGeom prst="rect">
            <a:avLst/>
          </a:prstGeom>
        </p:spPr>
      </p:pic>
      <p:cxnSp>
        <p:nvCxnSpPr>
          <p:cNvPr id="18" name="Straight Connector 17">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88285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1" name="Straight Connector 30">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6B1AC-5D09-D08C-EABB-13F222BD950C}"/>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4600">
                <a:solidFill>
                  <a:schemeClr val="tx1">
                    <a:lumMod val="85000"/>
                    <a:lumOff val="15000"/>
                  </a:schemeClr>
                </a:solidFill>
              </a:rPr>
              <a:t>Findings and Observations – Meeting Video</a:t>
            </a:r>
          </a:p>
        </p:txBody>
      </p:sp>
      <p:pic>
        <p:nvPicPr>
          <p:cNvPr id="5" name="Content Placeholder 4">
            <a:extLst>
              <a:ext uri="{FF2B5EF4-FFF2-40B4-BE49-F238E27FC236}">
                <a16:creationId xmlns:a16="http://schemas.microsoft.com/office/drawing/2014/main" id="{4A83A484-0369-9092-9CA8-26A5DC25C456}"/>
              </a:ext>
            </a:extLst>
          </p:cNvPr>
          <p:cNvPicPr>
            <a:picLocks noGrp="1" noChangeAspect="1"/>
          </p:cNvPicPr>
          <p:nvPr>
            <p:ph idx="1"/>
          </p:nvPr>
        </p:nvPicPr>
        <p:blipFill>
          <a:blip r:embed="rId2"/>
          <a:stretch>
            <a:fillRect/>
          </a:stretch>
        </p:blipFill>
        <p:spPr>
          <a:xfrm>
            <a:off x="633999" y="1015732"/>
            <a:ext cx="6912217" cy="4302854"/>
          </a:xfrm>
          <a:prstGeom prst="rect">
            <a:avLst/>
          </a:prstGeom>
        </p:spPr>
      </p:pic>
      <p:cxnSp>
        <p:nvCxnSpPr>
          <p:cNvPr id="35" name="Straight Connector 34">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9" name="Rectangle 38">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997993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0</TotalTime>
  <Words>1906</Words>
  <Application>Microsoft Office PowerPoint</Application>
  <PresentationFormat>Widescreen</PresentationFormat>
  <Paragraphs>152</Paragraphs>
  <Slides>30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Aptos</vt:lpstr>
      <vt:lpstr>Arial</vt:lpstr>
      <vt:lpstr>Calibri</vt:lpstr>
      <vt:lpstr>Calibri Light</vt:lpstr>
      <vt:lpstr>Retrospect</vt:lpstr>
      <vt:lpstr>Forensic Report and Research on Tools</vt:lpstr>
      <vt:lpstr>Research on Tools</vt:lpstr>
      <vt:lpstr>Introduction to Digital Forensic Tools</vt:lpstr>
      <vt:lpstr>Research on Tools</vt:lpstr>
      <vt:lpstr>Categorised based on primary function</vt:lpstr>
      <vt:lpstr>Real World Use Cases</vt:lpstr>
      <vt:lpstr>Recent Advancements and Innovations</vt:lpstr>
      <vt:lpstr>Adaption to Evolving Technologies</vt:lpstr>
      <vt:lpstr>References</vt:lpstr>
      <vt:lpstr>Forensic Report</vt:lpstr>
      <vt:lpstr>Summary</vt:lpstr>
      <vt:lpstr>Case Background</vt:lpstr>
      <vt:lpstr>Case Background</vt:lpstr>
      <vt:lpstr>Evidence Collection</vt:lpstr>
      <vt:lpstr>Evidence Collection</vt:lpstr>
      <vt:lpstr>Evidence Analysis - 1</vt:lpstr>
      <vt:lpstr>Evidence Analysis - 2</vt:lpstr>
      <vt:lpstr>Evidence Analysis - 2</vt:lpstr>
      <vt:lpstr>Evidence Analysis - 2</vt:lpstr>
      <vt:lpstr>Evidence Analysis - 2</vt:lpstr>
      <vt:lpstr>Evidence Analysis - 2</vt:lpstr>
      <vt:lpstr>Findings and Observations – Police Report</vt:lpstr>
      <vt:lpstr>Findings and Observations – Fred William</vt:lpstr>
      <vt:lpstr>Findings and Observations – Lee Saint</vt:lpstr>
      <vt:lpstr>Findings and Observations - Justine</vt:lpstr>
      <vt:lpstr>Findings and Observations - Zhen</vt:lpstr>
      <vt:lpstr>Findings and Observations – DB Screenshots</vt:lpstr>
      <vt:lpstr>Findings and Observations – Bank Statement</vt:lpstr>
      <vt:lpstr>Findings and Observations - Passwords</vt:lpstr>
      <vt:lpstr>Findings and Observations – Meeting Video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Daniel James (2218766)</cp:lastModifiedBy>
  <cp:revision>1</cp:revision>
  <dcterms:created xsi:type="dcterms:W3CDTF">2024-04-28T08:25:47Z</dcterms:created>
  <dcterms:modified xsi:type="dcterms:W3CDTF">2024-04-28T21:46:44Z</dcterms:modified>
</cp:coreProperties>
</file>