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85" r:id="rId4"/>
    <p:sldId id="286" r:id="rId5"/>
    <p:sldId id="287" r:id="rId6"/>
    <p:sldId id="288" r:id="rId7"/>
    <p:sldId id="289" r:id="rId8"/>
    <p:sldId id="290" r:id="rId9"/>
    <p:sldId id="291" r:id="rId10"/>
    <p:sldId id="292" r:id="rId11"/>
    <p:sldId id="294" r:id="rId12"/>
    <p:sldId id="295" r:id="rId13"/>
    <p:sldId id="296" r:id="rId14"/>
    <p:sldId id="293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gareth hughes" initials="gh" lastIdx="1" clrIdx="0">
    <p:extLst>
      <p:ext uri="{19B8F6BF-5375-455C-9EA6-DF929625EA0E}">
        <p15:presenceInfo xmlns:p15="http://schemas.microsoft.com/office/powerpoint/2012/main" userId="9cae45c05d12a9b7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360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F7AFFB9B-9FB8-469E-96F9-4D32314110B6}" type="datetimeFigureOut">
              <a:rPr lang="en-US" dirty="0"/>
              <a:t>2/28/2020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5560" y="4883024"/>
            <a:ext cx="4047239" cy="1195538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BDC27-E420-4878-9EE6-7B9656D6442A}" type="datetimeFigureOut">
              <a:rPr lang="en-US" dirty="0"/>
              <a:t>2/28/2020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F47CF-67C9-420C-80A5-E2069FF0C2DF}" type="datetimeFigureOut">
              <a:rPr lang="en-US" dirty="0"/>
              <a:t>2/28/2020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2DC73-F065-42F5-A9F2-D90B2E42A0B3}" type="datetimeFigureOut">
              <a:rPr lang="en-US" dirty="0"/>
              <a:t>2/28/2020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EA702-9B29-41CC-9BCC-3DF8A0D379FE}" type="datetimeFigureOut">
              <a:rPr lang="en-US" dirty="0"/>
              <a:t>2/28/2020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649AC-CB8F-4FF1-9A34-5861C74DD0A7}" type="datetimeFigureOut">
              <a:rPr lang="en-US" dirty="0"/>
              <a:t>2/28/2020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5CECA-2D3A-4680-9B49-752200DE467C}" type="datetimeFigureOut">
              <a:rPr lang="en-US" dirty="0"/>
              <a:t>2/28/2020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3BFE2-83B7-4B0A-B9D3-AB28331082B3}" type="datetimeFigureOut">
              <a:rPr lang="en-US" dirty="0"/>
              <a:t>2/28/2020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F78E3-FDA3-4D28-AAA2-0B81F349A39D}" type="datetimeFigureOut">
              <a:rPr lang="en-US" dirty="0"/>
              <a:t>2/28/2020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D2AC3-6A0B-4169-B1EA-E3AE8B351BDD}" type="datetimeFigureOut">
              <a:rPr lang="en-US" dirty="0"/>
              <a:t>2/28/2020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B9363-8B87-41B7-9F8E-64519CBB8F34}" type="datetimeFigureOut">
              <a:rPr lang="en-US" dirty="0"/>
              <a:t>2/28/2020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F5746-5284-4951-9F37-7AE924EDBCB7}" type="datetimeFigureOut">
              <a:rPr lang="en-US" dirty="0"/>
              <a:t>2/28/2020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98B29-7265-4A65-A2A4-6703C057B7C1}" type="datetimeFigureOut">
              <a:rPr lang="en-US" dirty="0"/>
              <a:t>2/28/2020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BA082-94DF-4C4B-A041-6624924AB0A8}" type="datetimeFigureOut">
              <a:rPr lang="en-US" dirty="0"/>
              <a:t>2/28/2020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686C4-3AB5-4E0C-86CA-FB108C350AA9}" type="datetimeFigureOut">
              <a:rPr lang="en-US" dirty="0"/>
              <a:t>2/28/2020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F1211-4E0C-4AB3-B04F-585959BDAFE8}" type="datetimeFigureOut">
              <a:rPr lang="en-US" dirty="0"/>
              <a:t>2/28/2020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ECAF-D3BE-4069-9C78-642ECCD01477}" type="datetimeFigureOut">
              <a:rPr lang="en-US" dirty="0"/>
              <a:t>2/28/2020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C35BB1C6-BF8F-4481-8AB2-603A1C8A906A}" type="datetimeFigureOut">
              <a:rPr lang="en-US" dirty="0"/>
              <a:t>2/28/2020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en.wikipedia.org/wiki/Franchising" TargetMode="External"/><Relationship Id="rId4" Type="http://schemas.openxmlformats.org/officeDocument/2006/relationships/image" Target="../media/image8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421156-AA9E-406C-9E79-A1C024EF798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 Marketing Fundamentals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2EBFD1-E5F3-43E8-9BEF-5622440753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 rot="21420000">
            <a:off x="949194" y="3407396"/>
            <a:ext cx="9755187" cy="550333"/>
          </a:xfrm>
        </p:spPr>
        <p:txBody>
          <a:bodyPr/>
          <a:lstStyle/>
          <a:p>
            <a:r>
              <a:rPr lang="en-GB" dirty="0"/>
              <a:t>Week Four</a:t>
            </a:r>
          </a:p>
          <a:p>
            <a:r>
              <a:rPr lang="en-GB" dirty="0"/>
              <a:t>Dr Gareth Hughes</a:t>
            </a:r>
          </a:p>
        </p:txBody>
      </p:sp>
    </p:spTree>
    <p:extLst>
      <p:ext uri="{BB962C8B-B14F-4D97-AF65-F5344CB8AC3E}">
        <p14:creationId xmlns:p14="http://schemas.microsoft.com/office/powerpoint/2010/main" val="34931074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3CD781F-F935-4310-9C70-32C9B03A1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E389415A-F11F-49E4-B0C5-CF7FF9CE8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3" name="Rectangle 12">
              <a:extLst>
                <a:ext uri="{FF2B5EF4-FFF2-40B4-BE49-F238E27FC236}">
                  <a16:creationId xmlns:a16="http://schemas.microsoft.com/office/drawing/2014/main" id="{91A09D7C-72C0-44A7-95A9-038C62939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9B1A95B7-C468-4483-B6EA-858374AB57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2D68F968-C120-4C1E-B281-A62213BD21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1D7BE49D-A34B-4F25-BC8C-CE9E2B37F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66DFDEE3-F2F4-48C9-8222-CA273412C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979952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Picture 4" descr="A drawing of a face&#10;&#10;Description automatically generated">
            <a:extLst>
              <a:ext uri="{FF2B5EF4-FFF2-40B4-BE49-F238E27FC236}">
                <a16:creationId xmlns:a16="http://schemas.microsoft.com/office/drawing/2014/main" id="{4C23EDA6-8BEF-4432-882D-4DBF05A9502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0580" r="2244" b="-1"/>
          <a:stretch/>
        </p:blipFill>
        <p:spPr>
          <a:xfrm>
            <a:off x="6327849" y="234347"/>
            <a:ext cx="5146360" cy="5903415"/>
          </a:xfrm>
          <a:prstGeom prst="rect">
            <a:avLst/>
          </a:prstGeom>
          <a:ln>
            <a:noFill/>
          </a:ln>
        </p:spPr>
      </p:pic>
      <p:sp>
        <p:nvSpPr>
          <p:cNvPr id="21" name="Freeform 9">
            <a:extLst>
              <a:ext uri="{FF2B5EF4-FFF2-40B4-BE49-F238E27FC236}">
                <a16:creationId xmlns:a16="http://schemas.microsoft.com/office/drawing/2014/main" id="{95A09B00-70D2-4998-8FA5-3A8ED576D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5397" y="0"/>
            <a:ext cx="11773291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B5FB9F9-CCF5-4072-83C3-3B45E1409F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094412" cy="6380796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60000"/>
                </a:schemeClr>
              </a:gs>
            </a:gsLst>
            <a:lin ang="8100000" scaled="1"/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AAABBA-9F6D-47DA-A517-4032DFFA20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" y="690479"/>
            <a:ext cx="4957275" cy="114682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Today’s Session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552C4C-9879-43F2-B358-BE279D6121A5}"/>
              </a:ext>
            </a:extLst>
          </p:cNvPr>
          <p:cNvSpPr txBox="1"/>
          <p:nvPr/>
        </p:nvSpPr>
        <p:spPr>
          <a:xfrm>
            <a:off x="685800" y="2063395"/>
            <a:ext cx="4957273" cy="344610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3600" cap="all" dirty="0">
                <a:solidFill>
                  <a:schemeClr val="bg1"/>
                </a:solidFill>
              </a:rPr>
              <a:t>The Marketing Mix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endParaRPr lang="en-US" sz="3600" cap="all" dirty="0">
              <a:solidFill>
                <a:schemeClr val="bg1"/>
              </a:solidFill>
            </a:endParaRP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endParaRPr lang="en-US" cap="all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04294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576E8DBD-6DBD-4FCB-8FE8-8F0425C0B6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1" name="Freeform 11">
            <a:extLst>
              <a:ext uri="{FF2B5EF4-FFF2-40B4-BE49-F238E27FC236}">
                <a16:creationId xmlns:a16="http://schemas.microsoft.com/office/drawing/2014/main" id="{70BE0118-665B-49AC-8ED9-B29C009CED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Freeform 13">
            <a:extLst>
              <a:ext uri="{FF2B5EF4-FFF2-40B4-BE49-F238E27FC236}">
                <a16:creationId xmlns:a16="http://schemas.microsoft.com/office/drawing/2014/main" id="{DB8E4593-3024-4A7B-92FB-8114D72E5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25">
            <a:extLst>
              <a:ext uri="{FF2B5EF4-FFF2-40B4-BE49-F238E27FC236}">
                <a16:creationId xmlns:a16="http://schemas.microsoft.com/office/drawing/2014/main" id="{F72029E6-113E-4A42-8D29-4B796B39B9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Freeform 14">
            <a:extLst>
              <a:ext uri="{FF2B5EF4-FFF2-40B4-BE49-F238E27FC236}">
                <a16:creationId xmlns:a16="http://schemas.microsoft.com/office/drawing/2014/main" id="{FBAE6AE5-2B20-46E6-B338-A385BFF09F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9" name="5-Point Star 24">
            <a:extLst>
              <a:ext uri="{FF2B5EF4-FFF2-40B4-BE49-F238E27FC236}">
                <a16:creationId xmlns:a16="http://schemas.microsoft.com/office/drawing/2014/main" id="{4555B12C-E2CF-448D-918F-96D0958DC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47458151-6535-4712-9D31-5BFEBD2205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28F956D1-3AF5-47E1-BF12-D331E34AAA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6" y="0"/>
            <a:ext cx="4632997" cy="6858000"/>
          </a:xfrm>
          <a:prstGeom prst="rect">
            <a:avLst/>
          </a:prstGeom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 5">
            <a:extLst>
              <a:ext uri="{FF2B5EF4-FFF2-40B4-BE49-F238E27FC236}">
                <a16:creationId xmlns:a16="http://schemas.microsoft.com/office/drawing/2014/main" id="{4A5A7DD1-718C-42BE-9B90-4D960E22E3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0856" y="0"/>
            <a:ext cx="4293205" cy="6576643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67C06E-D519-4BD4-AEAB-F5CF1C31EB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663" y="1304458"/>
            <a:ext cx="3326650" cy="290178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100"/>
              <a:t>The Marketing Mix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DE02FF1-20BC-4306-B0FB-AE6D71D737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248871" cy="226225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9A8C427-1B47-42B2-9206-1F34BE757D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52622"/>
            <a:ext cx="4250216" cy="780581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C9864909-0F48-48BD-B525-B293738D4E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91883" y="450792"/>
            <a:ext cx="6636823" cy="5950008"/>
          </a:xfrm>
          <a:prstGeom prst="rect">
            <a:avLst/>
          </a:prstGeom>
          <a:solidFill>
            <a:schemeClr val="bg1"/>
          </a:solidFill>
          <a:ln w="57150" cmpd="thinThick">
            <a:noFill/>
            <a:miter lim="800000"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icture containing device&#10;&#10;Description automatically generated">
            <a:extLst>
              <a:ext uri="{FF2B5EF4-FFF2-40B4-BE49-F238E27FC236}">
                <a16:creationId xmlns:a16="http://schemas.microsoft.com/office/drawing/2014/main" id="{812DC2E2-817E-4D72-A77D-231E02CA1A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6709" y="684680"/>
            <a:ext cx="5524087" cy="5482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87506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" name="Picture 70">
            <a:extLst>
              <a:ext uri="{FF2B5EF4-FFF2-40B4-BE49-F238E27FC236}">
                <a16:creationId xmlns:a16="http://schemas.microsoft.com/office/drawing/2014/main" id="{53CD781F-F935-4310-9C70-32C9B03A1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73" name="Group 72">
            <a:extLst>
              <a:ext uri="{FF2B5EF4-FFF2-40B4-BE49-F238E27FC236}">
                <a16:creationId xmlns:a16="http://schemas.microsoft.com/office/drawing/2014/main" id="{E389415A-F11F-49E4-B0C5-CF7FF9CE8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74" name="Rectangle 73">
              <a:extLst>
                <a:ext uri="{FF2B5EF4-FFF2-40B4-BE49-F238E27FC236}">
                  <a16:creationId xmlns:a16="http://schemas.microsoft.com/office/drawing/2014/main" id="{91A09D7C-72C0-44A7-95A9-038C62939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5" name="Freeform 11">
              <a:extLst>
                <a:ext uri="{FF2B5EF4-FFF2-40B4-BE49-F238E27FC236}">
                  <a16:creationId xmlns:a16="http://schemas.microsoft.com/office/drawing/2014/main" id="{9B1A95B7-C468-4483-B6EA-858374AB57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76" name="Rectangle 75">
              <a:extLst>
                <a:ext uri="{FF2B5EF4-FFF2-40B4-BE49-F238E27FC236}">
                  <a16:creationId xmlns:a16="http://schemas.microsoft.com/office/drawing/2014/main" id="{2D68F968-C120-4C1E-B281-A62213BD21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78" name="Picture 77">
            <a:extLst>
              <a:ext uri="{FF2B5EF4-FFF2-40B4-BE49-F238E27FC236}">
                <a16:creationId xmlns:a16="http://schemas.microsoft.com/office/drawing/2014/main" id="{1D7BE49D-A34B-4F25-BC8C-CE9E2B37F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80" name="Rectangle 79">
            <a:extLst>
              <a:ext uri="{FF2B5EF4-FFF2-40B4-BE49-F238E27FC236}">
                <a16:creationId xmlns:a16="http://schemas.microsoft.com/office/drawing/2014/main" id="{66DFDEE3-F2F4-48C9-8222-CA273412C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979952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026" name="Picture 2" descr="Image result for sony">
            <a:extLst>
              <a:ext uri="{FF2B5EF4-FFF2-40B4-BE49-F238E27FC236}">
                <a16:creationId xmlns:a16="http://schemas.microsoft.com/office/drawing/2014/main" id="{D2BF256B-3081-4291-9050-0A81713E1D5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79" r="7244" b="-2"/>
          <a:stretch/>
        </p:blipFill>
        <p:spPr bwMode="auto">
          <a:xfrm>
            <a:off x="6327849" y="234347"/>
            <a:ext cx="5146360" cy="59034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2" name="Freeform 9">
            <a:extLst>
              <a:ext uri="{FF2B5EF4-FFF2-40B4-BE49-F238E27FC236}">
                <a16:creationId xmlns:a16="http://schemas.microsoft.com/office/drawing/2014/main" id="{95A09B00-70D2-4998-8FA5-3A8ED576D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5397" y="0"/>
            <a:ext cx="11773291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4B5FB9F9-CCF5-4072-83C3-3B45E1409F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094412" cy="6380796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60000"/>
                </a:schemeClr>
              </a:gs>
            </a:gsLst>
            <a:lin ang="8100000" scaled="1"/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E72CBD-5FA4-4D29-B118-E0AA0D7259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8175" y="78348"/>
            <a:ext cx="4957275" cy="114682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Product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593CBDA-D990-4DEA-A39F-41F40E22CEFD}"/>
              </a:ext>
            </a:extLst>
          </p:cNvPr>
          <p:cNvSpPr txBox="1"/>
          <p:nvPr/>
        </p:nvSpPr>
        <p:spPr>
          <a:xfrm>
            <a:off x="685800" y="2063395"/>
            <a:ext cx="4957273" cy="344610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2800" cap="all" dirty="0">
                <a:solidFill>
                  <a:schemeClr val="bg1"/>
                </a:solidFill>
              </a:rPr>
              <a:t>Product Design – Features, Quality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2800" cap="all" dirty="0">
                <a:solidFill>
                  <a:schemeClr val="bg1"/>
                </a:solidFill>
              </a:rPr>
              <a:t>Product range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2800" cap="all" dirty="0">
                <a:solidFill>
                  <a:schemeClr val="bg1"/>
                </a:solidFill>
              </a:rPr>
              <a:t>Branding packaging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2800" cap="all" dirty="0">
                <a:solidFill>
                  <a:schemeClr val="bg1"/>
                </a:solidFill>
              </a:rPr>
              <a:t>Labeling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2800" cap="all" dirty="0">
                <a:solidFill>
                  <a:schemeClr val="bg1"/>
                </a:solidFill>
              </a:rPr>
              <a:t>Complementary Services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2800" cap="all" dirty="0">
                <a:solidFill>
                  <a:schemeClr val="bg1"/>
                </a:solidFill>
              </a:rPr>
              <a:t>Product Life Cycle</a:t>
            </a:r>
          </a:p>
        </p:txBody>
      </p:sp>
    </p:spTree>
    <p:extLst>
      <p:ext uri="{BB962C8B-B14F-4D97-AF65-F5344CB8AC3E}">
        <p14:creationId xmlns:p14="http://schemas.microsoft.com/office/powerpoint/2010/main" val="37735946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3CD781F-F935-4310-9C70-32C9B03A1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E389415A-F11F-49E4-B0C5-CF7FF9CE8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3" name="Rectangle 12">
              <a:extLst>
                <a:ext uri="{FF2B5EF4-FFF2-40B4-BE49-F238E27FC236}">
                  <a16:creationId xmlns:a16="http://schemas.microsoft.com/office/drawing/2014/main" id="{91A09D7C-72C0-44A7-95A9-038C62939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9B1A95B7-C468-4483-B6EA-858374AB57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2D68F968-C120-4C1E-B281-A62213BD21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5" name="Picture 4" descr="A picture containing indoor, sitting, weapon, table&#10;&#10;Description automatically generated">
            <a:extLst>
              <a:ext uri="{FF2B5EF4-FFF2-40B4-BE49-F238E27FC236}">
                <a16:creationId xmlns:a16="http://schemas.microsoft.com/office/drawing/2014/main" id="{7A8CDD89-BAC7-4876-B78F-6A1CB204D0C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5813" r="9091" b="17578"/>
          <a:stretch/>
        </p:blipFill>
        <p:spPr>
          <a:xfrm>
            <a:off x="20" y="-27572"/>
            <a:ext cx="12191980" cy="6857990"/>
          </a:xfrm>
          <a:prstGeom prst="rect">
            <a:avLst/>
          </a:prstGeom>
        </p:spPr>
      </p:pic>
      <p:sp>
        <p:nvSpPr>
          <p:cNvPr id="17" name="Rectangle 10">
            <a:extLst>
              <a:ext uri="{FF2B5EF4-FFF2-40B4-BE49-F238E27FC236}">
                <a16:creationId xmlns:a16="http://schemas.microsoft.com/office/drawing/2014/main" id="{CC146B38-3E4E-4A67-91CF-55DBCC51B4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 rot="21420000">
            <a:off x="-153067" y="613608"/>
            <a:ext cx="8044107" cy="5638800"/>
          </a:xfrm>
          <a:custGeom>
            <a:avLst/>
            <a:gdLst/>
            <a:ahLst/>
            <a:cxnLst/>
            <a:rect l="l" t="t" r="r" b="b"/>
            <a:pathLst>
              <a:path w="8044107" h="5638800">
                <a:moveTo>
                  <a:pt x="8044107" y="0"/>
                </a:moveTo>
                <a:lnTo>
                  <a:pt x="8044107" y="5638800"/>
                </a:lnTo>
                <a:lnTo>
                  <a:pt x="0" y="5638800"/>
                </a:lnTo>
                <a:lnTo>
                  <a:pt x="295517" y="0"/>
                </a:lnTo>
                <a:close/>
              </a:path>
            </a:pathLst>
          </a:custGeom>
          <a:solidFill>
            <a:schemeClr val="accent1">
              <a:alpha val="82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E72CBD-5FA4-4D29-B118-E0AA0D7259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21420000">
            <a:off x="387638" y="863512"/>
            <a:ext cx="6851188" cy="115196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Price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C0094E9-BF0F-4F58-B357-D01FC82FBD3C}"/>
              </a:ext>
            </a:extLst>
          </p:cNvPr>
          <p:cNvSpPr/>
          <p:nvPr/>
        </p:nvSpPr>
        <p:spPr>
          <a:xfrm rot="21420000">
            <a:off x="587048" y="2442421"/>
            <a:ext cx="7089699" cy="294465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2800" cap="all" dirty="0">
                <a:solidFill>
                  <a:schemeClr val="bg1"/>
                </a:solidFill>
              </a:rPr>
              <a:t>Price strategy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2800" cap="all" dirty="0">
                <a:solidFill>
                  <a:schemeClr val="bg1"/>
                </a:solidFill>
              </a:rPr>
              <a:t>Price tactics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2800" cap="all" dirty="0">
                <a:solidFill>
                  <a:schemeClr val="bg1"/>
                </a:solidFill>
              </a:rPr>
              <a:t>Allowances – e.g. rebates for distributors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2800" cap="all" dirty="0">
                <a:solidFill>
                  <a:schemeClr val="bg1"/>
                </a:solidFill>
              </a:rPr>
              <a:t>Discounts – for customers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2800" cap="all" dirty="0">
                <a:solidFill>
                  <a:schemeClr val="bg1"/>
                </a:solidFill>
              </a:rPr>
              <a:t>Payment terms – credit, payment methods</a:t>
            </a:r>
            <a:endParaRPr lang="en-US" sz="2800" b="0" i="0" u="none" strike="noStrike" cap="all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99387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53CD781F-F935-4310-9C70-32C9B03A1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E389415A-F11F-49E4-B0C5-CF7FF9CE8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6" name="Rectangle 15">
              <a:extLst>
                <a:ext uri="{FF2B5EF4-FFF2-40B4-BE49-F238E27FC236}">
                  <a16:creationId xmlns:a16="http://schemas.microsoft.com/office/drawing/2014/main" id="{91A09D7C-72C0-44A7-95A9-038C62939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9B1A95B7-C468-4483-B6EA-858374AB57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2D68F968-C120-4C1E-B281-A62213BD21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8" name="Picture 7" descr="A picture containing drawing&#10;&#10;Description automatically generated">
            <a:extLst>
              <a:ext uri="{FF2B5EF4-FFF2-40B4-BE49-F238E27FC236}">
                <a16:creationId xmlns:a16="http://schemas.microsoft.com/office/drawing/2014/main" id="{E2251431-D0B0-41DF-B6D5-C6369156CD9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2346" b="2140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0" name="Rectangle 10">
            <a:extLst>
              <a:ext uri="{FF2B5EF4-FFF2-40B4-BE49-F238E27FC236}">
                <a16:creationId xmlns:a16="http://schemas.microsoft.com/office/drawing/2014/main" id="{CC146B38-3E4E-4A67-91CF-55DBCC51B4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 rot="21420000">
            <a:off x="-153067" y="613608"/>
            <a:ext cx="8044107" cy="5638800"/>
          </a:xfrm>
          <a:custGeom>
            <a:avLst/>
            <a:gdLst/>
            <a:ahLst/>
            <a:cxnLst/>
            <a:rect l="l" t="t" r="r" b="b"/>
            <a:pathLst>
              <a:path w="8044107" h="5638800">
                <a:moveTo>
                  <a:pt x="8044107" y="0"/>
                </a:moveTo>
                <a:lnTo>
                  <a:pt x="8044107" y="5638800"/>
                </a:lnTo>
                <a:lnTo>
                  <a:pt x="0" y="5638800"/>
                </a:lnTo>
                <a:lnTo>
                  <a:pt x="295517" y="0"/>
                </a:lnTo>
                <a:close/>
              </a:path>
            </a:pathLst>
          </a:custGeom>
          <a:solidFill>
            <a:schemeClr val="accent1">
              <a:alpha val="82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E72CBD-5FA4-4D29-B118-E0AA0D7259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21420000">
            <a:off x="237496" y="708274"/>
            <a:ext cx="6851188" cy="115196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Place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44C8912-F3C5-4B7C-B061-5ECFC0B881DD}"/>
              </a:ext>
            </a:extLst>
          </p:cNvPr>
          <p:cNvSpPr/>
          <p:nvPr/>
        </p:nvSpPr>
        <p:spPr>
          <a:xfrm rot="21420000">
            <a:off x="154144" y="2105169"/>
            <a:ext cx="7204221" cy="34099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chemeClr val="bg1"/>
                </a:solidFill>
              </a:rPr>
              <a:t>Distribution Strategy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chemeClr val="bg1"/>
                </a:solidFill>
                <a:hlinkClick r:id="rId5" tooltip="Franchisin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Franchising</a:t>
            </a:r>
            <a:endParaRPr lang="en-US" sz="2400" cap="all" dirty="0">
              <a:solidFill>
                <a:schemeClr val="bg1"/>
              </a:solidFill>
            </a:endParaRP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chemeClr val="bg1"/>
                </a:solidFill>
              </a:rPr>
              <a:t>Market coverage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chemeClr val="bg1"/>
                </a:solidFill>
              </a:rPr>
              <a:t>Sales Channels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chemeClr val="bg1"/>
                </a:solidFill>
              </a:rPr>
              <a:t>Location decisions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chemeClr val="bg1"/>
                </a:solidFill>
              </a:rPr>
              <a:t>Inventory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chemeClr val="bg1"/>
                </a:solidFill>
              </a:rPr>
              <a:t>Transport, warehousing and logistics</a:t>
            </a:r>
            <a:endParaRPr lang="en-US" sz="2400" b="0" i="0" u="none" strike="noStrike" cap="all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00689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" name="Picture 70">
            <a:extLst>
              <a:ext uri="{FF2B5EF4-FFF2-40B4-BE49-F238E27FC236}">
                <a16:creationId xmlns:a16="http://schemas.microsoft.com/office/drawing/2014/main" id="{82679E24-B442-48DA-91F5-D20C35276B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73" name="Group 72">
            <a:extLst>
              <a:ext uri="{FF2B5EF4-FFF2-40B4-BE49-F238E27FC236}">
                <a16:creationId xmlns:a16="http://schemas.microsoft.com/office/drawing/2014/main" id="{47FFD68E-AD03-4180-8BBB-B3E7DE0D1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74" name="Rectangle 73">
              <a:extLst>
                <a:ext uri="{FF2B5EF4-FFF2-40B4-BE49-F238E27FC236}">
                  <a16:creationId xmlns:a16="http://schemas.microsoft.com/office/drawing/2014/main" id="{B36C81B8-0929-4B46-BCB0-00954C0E7D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5" name="Freeform 11">
              <a:extLst>
                <a:ext uri="{FF2B5EF4-FFF2-40B4-BE49-F238E27FC236}">
                  <a16:creationId xmlns:a16="http://schemas.microsoft.com/office/drawing/2014/main" id="{A771D040-DA75-4CDB-859B-07D4C80944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76" name="Rectangle 75">
              <a:extLst>
                <a:ext uri="{FF2B5EF4-FFF2-40B4-BE49-F238E27FC236}">
                  <a16:creationId xmlns:a16="http://schemas.microsoft.com/office/drawing/2014/main" id="{4C97C64C-CFCE-45F6-B8D4-4B46AB898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78" name="Picture 77">
            <a:extLst>
              <a:ext uri="{FF2B5EF4-FFF2-40B4-BE49-F238E27FC236}">
                <a16:creationId xmlns:a16="http://schemas.microsoft.com/office/drawing/2014/main" id="{91AB8A88-A60F-421C-9564-D5A7639EA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80" name="Rectangle 79">
            <a:extLst>
              <a:ext uri="{FF2B5EF4-FFF2-40B4-BE49-F238E27FC236}">
                <a16:creationId xmlns:a16="http://schemas.microsoft.com/office/drawing/2014/main" id="{832D3A04-3120-4CF3-8F9E-6DCF218BAC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979952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050" name="Picture 2" descr="Image result for pringles">
            <a:extLst>
              <a:ext uri="{FF2B5EF4-FFF2-40B4-BE49-F238E27FC236}">
                <a16:creationId xmlns:a16="http://schemas.microsoft.com/office/drawing/2014/main" id="{DB470842-DEF0-44F4-968C-F64A02CF4C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35117" y="468696"/>
            <a:ext cx="4332080" cy="54584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2" name="Freeform 9">
            <a:extLst>
              <a:ext uri="{FF2B5EF4-FFF2-40B4-BE49-F238E27FC236}">
                <a16:creationId xmlns:a16="http://schemas.microsoft.com/office/drawing/2014/main" id="{98D68143-E11F-49D9-A842-E52CB43645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5397" y="0"/>
            <a:ext cx="11773291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70D81F57-CC57-46AD-86A2-54F697BD59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094412" cy="6380796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60000"/>
                </a:schemeClr>
              </a:gs>
            </a:gsLst>
            <a:lin ang="8100000" scaled="1"/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E72CBD-5FA4-4D29-B118-E0AA0D7259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227" y="120737"/>
            <a:ext cx="4957275" cy="114682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dirty="0">
                <a:solidFill>
                  <a:schemeClr val="bg1"/>
                </a:solidFill>
              </a:rPr>
              <a:t>Promotion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76A5325-9D3E-4C17-AB8E-CD7AD922C93C}"/>
              </a:ext>
            </a:extLst>
          </p:cNvPr>
          <p:cNvSpPr/>
          <p:nvPr/>
        </p:nvSpPr>
        <p:spPr>
          <a:xfrm>
            <a:off x="151226" y="1148995"/>
            <a:ext cx="5750171" cy="50900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2800" cap="all" dirty="0">
                <a:solidFill>
                  <a:schemeClr val="bg1"/>
                </a:solidFill>
              </a:rPr>
              <a:t>Promotional mix - appropriate balance of advertising, PR, direct marketing and sales promotion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2800" cap="all" dirty="0">
                <a:solidFill>
                  <a:schemeClr val="bg1"/>
                </a:solidFill>
              </a:rPr>
              <a:t>Message strategy - what is to be communicated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2800" cap="all" dirty="0">
                <a:solidFill>
                  <a:schemeClr val="bg1"/>
                </a:solidFill>
              </a:rPr>
              <a:t>Channel/ media strategy - how to reach the target audience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2800" cap="all" dirty="0">
                <a:solidFill>
                  <a:schemeClr val="bg1"/>
                </a:solidFill>
              </a:rPr>
              <a:t>Message Frequency</a:t>
            </a:r>
            <a:endParaRPr lang="en-US" sz="2800" b="0" i="0" u="none" strike="noStrike" cap="all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55604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3CD781F-F935-4310-9C70-32C9B03A1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E389415A-F11F-49E4-B0C5-CF7FF9CE8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3" name="Rectangle 12">
              <a:extLst>
                <a:ext uri="{FF2B5EF4-FFF2-40B4-BE49-F238E27FC236}">
                  <a16:creationId xmlns:a16="http://schemas.microsoft.com/office/drawing/2014/main" id="{91A09D7C-72C0-44A7-95A9-038C62939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9B1A95B7-C468-4483-B6EA-858374AB57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2D68F968-C120-4C1E-B281-A62213BD21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5" name="Picture 4" descr="A silhouette of a person&#10;&#10;Description automatically generated">
            <a:extLst>
              <a:ext uri="{FF2B5EF4-FFF2-40B4-BE49-F238E27FC236}">
                <a16:creationId xmlns:a16="http://schemas.microsoft.com/office/drawing/2014/main" id="{F5DF9B66-63AE-4FD4-98D5-61D639F0D81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5366" r="9091" b="2349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7" name="Rectangle 10">
            <a:extLst>
              <a:ext uri="{FF2B5EF4-FFF2-40B4-BE49-F238E27FC236}">
                <a16:creationId xmlns:a16="http://schemas.microsoft.com/office/drawing/2014/main" id="{CC146B38-3E4E-4A67-91CF-55DBCC51B4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 rot="21420000">
            <a:off x="-153067" y="613608"/>
            <a:ext cx="8044107" cy="5638800"/>
          </a:xfrm>
          <a:custGeom>
            <a:avLst/>
            <a:gdLst/>
            <a:ahLst/>
            <a:cxnLst/>
            <a:rect l="l" t="t" r="r" b="b"/>
            <a:pathLst>
              <a:path w="8044107" h="5638800">
                <a:moveTo>
                  <a:pt x="8044107" y="0"/>
                </a:moveTo>
                <a:lnTo>
                  <a:pt x="8044107" y="5638800"/>
                </a:lnTo>
                <a:lnTo>
                  <a:pt x="0" y="5638800"/>
                </a:lnTo>
                <a:lnTo>
                  <a:pt x="295517" y="0"/>
                </a:lnTo>
                <a:close/>
              </a:path>
            </a:pathLst>
          </a:custGeom>
          <a:solidFill>
            <a:schemeClr val="accent1">
              <a:alpha val="82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E72CBD-5FA4-4D29-B118-E0AA0D7259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21420000">
            <a:off x="324334" y="750661"/>
            <a:ext cx="6851188" cy="115196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People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FF14C50-B292-4EAC-9713-5165ED82D1FA}"/>
              </a:ext>
            </a:extLst>
          </p:cNvPr>
          <p:cNvSpPr/>
          <p:nvPr/>
        </p:nvSpPr>
        <p:spPr>
          <a:xfrm rot="21420000">
            <a:off x="392771" y="1732163"/>
            <a:ext cx="7330458" cy="37798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chemeClr val="bg1"/>
                </a:solidFill>
              </a:rPr>
              <a:t>Staff recruitment and training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chemeClr val="bg1"/>
                </a:solidFill>
              </a:rPr>
              <a:t>Uniforms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chemeClr val="bg1"/>
                </a:solidFill>
              </a:rPr>
              <a:t>Scripting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chemeClr val="bg1"/>
                </a:solidFill>
              </a:rPr>
              <a:t>Queuing systems, managing waits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chemeClr val="bg1"/>
                </a:solidFill>
              </a:rPr>
              <a:t>Handling complaints, service failures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chemeClr val="bg1"/>
                </a:solidFill>
              </a:rPr>
              <a:t>Managing social interactions</a:t>
            </a:r>
            <a:endParaRPr lang="en-US" sz="2400" b="0" i="0" u="none" strike="noStrike" cap="all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50302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7" name="Picture 76">
            <a:extLst>
              <a:ext uri="{FF2B5EF4-FFF2-40B4-BE49-F238E27FC236}">
                <a16:creationId xmlns:a16="http://schemas.microsoft.com/office/drawing/2014/main" id="{82679E24-B442-48DA-91F5-D20C35276B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79" name="Group 78">
            <a:extLst>
              <a:ext uri="{FF2B5EF4-FFF2-40B4-BE49-F238E27FC236}">
                <a16:creationId xmlns:a16="http://schemas.microsoft.com/office/drawing/2014/main" id="{47FFD68E-AD03-4180-8BBB-B3E7DE0D1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80" name="Rectangle 79">
              <a:extLst>
                <a:ext uri="{FF2B5EF4-FFF2-40B4-BE49-F238E27FC236}">
                  <a16:creationId xmlns:a16="http://schemas.microsoft.com/office/drawing/2014/main" id="{B36C81B8-0929-4B46-BCB0-00954C0E7D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1" name="Freeform 11">
              <a:extLst>
                <a:ext uri="{FF2B5EF4-FFF2-40B4-BE49-F238E27FC236}">
                  <a16:creationId xmlns:a16="http://schemas.microsoft.com/office/drawing/2014/main" id="{A771D040-DA75-4CDB-859B-07D4C80944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82" name="Rectangle 81">
              <a:extLst>
                <a:ext uri="{FF2B5EF4-FFF2-40B4-BE49-F238E27FC236}">
                  <a16:creationId xmlns:a16="http://schemas.microsoft.com/office/drawing/2014/main" id="{4C97C64C-CFCE-45F6-B8D4-4B46AB898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84" name="Picture 83">
            <a:extLst>
              <a:ext uri="{FF2B5EF4-FFF2-40B4-BE49-F238E27FC236}">
                <a16:creationId xmlns:a16="http://schemas.microsoft.com/office/drawing/2014/main" id="{91AB8A88-A60F-421C-9564-D5A7639EA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86" name="Rectangle 85">
            <a:extLst>
              <a:ext uri="{FF2B5EF4-FFF2-40B4-BE49-F238E27FC236}">
                <a16:creationId xmlns:a16="http://schemas.microsoft.com/office/drawing/2014/main" id="{832D3A04-3120-4CF3-8F9E-6DCF218BAC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979952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080" name="Picture 8" descr="Image result for Tesco">
            <a:extLst>
              <a:ext uri="{FF2B5EF4-FFF2-40B4-BE49-F238E27FC236}">
                <a16:creationId xmlns:a16="http://schemas.microsoft.com/office/drawing/2014/main" id="{235C74BF-7D0F-4F73-AC4F-F5EAA5C870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62455" y="859204"/>
            <a:ext cx="4677405" cy="46774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8" name="Freeform 9">
            <a:extLst>
              <a:ext uri="{FF2B5EF4-FFF2-40B4-BE49-F238E27FC236}">
                <a16:creationId xmlns:a16="http://schemas.microsoft.com/office/drawing/2014/main" id="{98D68143-E11F-49D9-A842-E52CB43645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5397" y="0"/>
            <a:ext cx="11773291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70D81F57-CC57-46AD-86A2-54F697BD59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094412" cy="6380796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60000"/>
                </a:schemeClr>
              </a:gs>
            </a:gsLst>
            <a:lin ang="8100000" scaled="1"/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E72CBD-5FA4-4D29-B118-E0AA0D7259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870" y="78534"/>
            <a:ext cx="4957275" cy="114682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dirty="0">
                <a:solidFill>
                  <a:schemeClr val="bg1"/>
                </a:solidFill>
              </a:rPr>
              <a:t>Process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872A088-2F2B-41F1-9261-09F786C3A0CA}"/>
              </a:ext>
            </a:extLst>
          </p:cNvPr>
          <p:cNvSpPr/>
          <p:nvPr/>
        </p:nvSpPr>
        <p:spPr>
          <a:xfrm>
            <a:off x="20691" y="1508693"/>
            <a:ext cx="6094411" cy="40279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/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chemeClr val="bg1"/>
                </a:solidFill>
              </a:rPr>
              <a:t>Process design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chemeClr val="bg1"/>
                </a:solidFill>
              </a:rPr>
              <a:t>Blueprinting (i.e. flowcharting) 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chemeClr val="bg1"/>
                </a:solidFill>
              </a:rPr>
              <a:t>Standardization vs customization decisions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chemeClr val="bg1"/>
                </a:solidFill>
              </a:rPr>
              <a:t>Monitoring and tracking service performance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chemeClr val="bg1"/>
                </a:solidFill>
              </a:rPr>
              <a:t>Analysis of resource requirements and allocation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chemeClr val="bg1"/>
                </a:solidFill>
              </a:rPr>
              <a:t>Creation and measurement of (KPIs)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chemeClr val="bg1"/>
                </a:solidFill>
              </a:rPr>
              <a:t>Alignment with Best Practices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chemeClr val="bg1"/>
                </a:solidFill>
              </a:rPr>
              <a:t>Preparation of operations manuals</a:t>
            </a:r>
            <a:endParaRPr lang="en-US" sz="2400" b="0" i="0" u="none" strike="noStrike" cap="all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56733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" name="Picture 70">
            <a:extLst>
              <a:ext uri="{FF2B5EF4-FFF2-40B4-BE49-F238E27FC236}">
                <a16:creationId xmlns:a16="http://schemas.microsoft.com/office/drawing/2014/main" id="{53CD781F-F935-4310-9C70-32C9B03A1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73" name="Group 72">
            <a:extLst>
              <a:ext uri="{FF2B5EF4-FFF2-40B4-BE49-F238E27FC236}">
                <a16:creationId xmlns:a16="http://schemas.microsoft.com/office/drawing/2014/main" id="{E389415A-F11F-49E4-B0C5-CF7FF9CE8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74" name="Rectangle 73">
              <a:extLst>
                <a:ext uri="{FF2B5EF4-FFF2-40B4-BE49-F238E27FC236}">
                  <a16:creationId xmlns:a16="http://schemas.microsoft.com/office/drawing/2014/main" id="{91A09D7C-72C0-44A7-95A9-038C62939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5" name="Freeform 11">
              <a:extLst>
                <a:ext uri="{FF2B5EF4-FFF2-40B4-BE49-F238E27FC236}">
                  <a16:creationId xmlns:a16="http://schemas.microsoft.com/office/drawing/2014/main" id="{9B1A95B7-C468-4483-B6EA-858374AB57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76" name="Rectangle 75">
              <a:extLst>
                <a:ext uri="{FF2B5EF4-FFF2-40B4-BE49-F238E27FC236}">
                  <a16:creationId xmlns:a16="http://schemas.microsoft.com/office/drawing/2014/main" id="{2D68F968-C120-4C1E-B281-A62213BD21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78" name="Picture 77">
            <a:extLst>
              <a:ext uri="{FF2B5EF4-FFF2-40B4-BE49-F238E27FC236}">
                <a16:creationId xmlns:a16="http://schemas.microsoft.com/office/drawing/2014/main" id="{1D7BE49D-A34B-4F25-BC8C-CE9E2B37F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80" name="Rectangle 79">
            <a:extLst>
              <a:ext uri="{FF2B5EF4-FFF2-40B4-BE49-F238E27FC236}">
                <a16:creationId xmlns:a16="http://schemas.microsoft.com/office/drawing/2014/main" id="{66DFDEE3-F2F4-48C9-8222-CA273412C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979952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098" name="Picture 2" descr="Image result for Mc Donlands">
            <a:extLst>
              <a:ext uri="{FF2B5EF4-FFF2-40B4-BE49-F238E27FC236}">
                <a16:creationId xmlns:a16="http://schemas.microsoft.com/office/drawing/2014/main" id="{0B19FCFB-2B74-4A55-B99B-900AF83B82E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90" r="6133" b="-2"/>
          <a:stretch/>
        </p:blipFill>
        <p:spPr bwMode="auto">
          <a:xfrm>
            <a:off x="6327849" y="234347"/>
            <a:ext cx="5146360" cy="59034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2" name="Freeform 9">
            <a:extLst>
              <a:ext uri="{FF2B5EF4-FFF2-40B4-BE49-F238E27FC236}">
                <a16:creationId xmlns:a16="http://schemas.microsoft.com/office/drawing/2014/main" id="{95A09B00-70D2-4998-8FA5-3A8ED576D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5397" y="0"/>
            <a:ext cx="11773291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4B5FB9F9-CCF5-4072-83C3-3B45E1409F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094412" cy="6380796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60000"/>
                </a:schemeClr>
              </a:gs>
            </a:gsLst>
            <a:lin ang="8100000" scaled="1"/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D9AA1-25F6-4517-B09E-520CA17785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38718"/>
            <a:ext cx="4957275" cy="114682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600" dirty="0">
                <a:solidFill>
                  <a:schemeClr val="bg1"/>
                </a:solidFill>
              </a:rPr>
              <a:t>Physical Evidence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580C459-ABBE-4135-8A06-5AAC8BEC7CDF}"/>
              </a:ext>
            </a:extLst>
          </p:cNvPr>
          <p:cNvSpPr/>
          <p:nvPr/>
        </p:nvSpPr>
        <p:spPr>
          <a:xfrm>
            <a:off x="94957" y="1231001"/>
            <a:ext cx="5862711" cy="446641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chemeClr val="bg1"/>
                </a:solidFill>
              </a:rPr>
              <a:t>Facilities (e.g. furniture, equipment, access)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chemeClr val="bg1"/>
                </a:solidFill>
              </a:rPr>
              <a:t>Spatial layout (e.g. functionality, efficiency)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chemeClr val="bg1"/>
                </a:solidFill>
              </a:rPr>
              <a:t>Signage (e.g. directional signage, symbols, other signage)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chemeClr val="bg1"/>
                </a:solidFill>
              </a:rPr>
              <a:t>Interior design (e.g. furniture, </a:t>
            </a:r>
            <a:r>
              <a:rPr lang="en-US" sz="2400" cap="all" dirty="0" err="1">
                <a:solidFill>
                  <a:schemeClr val="bg1"/>
                </a:solidFill>
              </a:rPr>
              <a:t>colour</a:t>
            </a:r>
            <a:r>
              <a:rPr lang="en-US" sz="2400" cap="all" dirty="0">
                <a:solidFill>
                  <a:schemeClr val="bg1"/>
                </a:solidFill>
              </a:rPr>
              <a:t> schemes)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chemeClr val="bg1"/>
                </a:solidFill>
              </a:rPr>
              <a:t>Ambient conditions (e.g. noise, air, temperature)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chemeClr val="bg1"/>
                </a:solidFill>
              </a:rPr>
              <a:t>Design of livery (e.g. stationery, brochures, menus, etc.)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chemeClr val="bg1"/>
                </a:solidFill>
              </a:rPr>
              <a:t>Artefacts: (e.g. souvenirs, mementos, etc.)</a:t>
            </a:r>
            <a:endParaRPr lang="en-US" sz="2400" b="0" i="0" u="none" strike="noStrike" cap="all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28015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4C886762-16F0-4868-B83A-261746214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1" name="Freeform 11">
            <a:extLst>
              <a:ext uri="{FF2B5EF4-FFF2-40B4-BE49-F238E27FC236}">
                <a16:creationId xmlns:a16="http://schemas.microsoft.com/office/drawing/2014/main" id="{D2B54B4E-3454-4B76-B85A-8512B77298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Freeform 13">
            <a:extLst>
              <a:ext uri="{FF2B5EF4-FFF2-40B4-BE49-F238E27FC236}">
                <a16:creationId xmlns:a16="http://schemas.microsoft.com/office/drawing/2014/main" id="{7EFFE965-5586-4889-A74D-3A6080D04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25">
            <a:extLst>
              <a:ext uri="{FF2B5EF4-FFF2-40B4-BE49-F238E27FC236}">
                <a16:creationId xmlns:a16="http://schemas.microsoft.com/office/drawing/2014/main" id="{5BC4125D-18D9-4A65-82B6-C24FE9434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Freeform 14">
            <a:extLst>
              <a:ext uri="{FF2B5EF4-FFF2-40B4-BE49-F238E27FC236}">
                <a16:creationId xmlns:a16="http://schemas.microsoft.com/office/drawing/2014/main" id="{A86DE327-0F45-4F54-BB6C-68A093CE5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9" name="5-Point Star 24">
            <a:extLst>
              <a:ext uri="{FF2B5EF4-FFF2-40B4-BE49-F238E27FC236}">
                <a16:creationId xmlns:a16="http://schemas.microsoft.com/office/drawing/2014/main" id="{795857C2-E6E7-405A-B5A3-4DE3B50A7B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3" descr="A cup of coffee&#10;&#10;Description automatically generated">
            <a:extLst>
              <a:ext uri="{FF2B5EF4-FFF2-40B4-BE49-F238E27FC236}">
                <a16:creationId xmlns:a16="http://schemas.microsoft.com/office/drawing/2014/main" id="{5342C16E-394B-40DC-B961-8007270A9E7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0476" b="916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CBF37E64-678E-4AAC-82EB-281D0E37B3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240505"/>
            <a:ext cx="9232232" cy="2416682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3D683D-CD87-4F20-9DAC-9068D84B2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3737" y="3593432"/>
            <a:ext cx="7768073" cy="119513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3800">
                <a:solidFill>
                  <a:schemeClr val="tx1"/>
                </a:solidFill>
              </a:rPr>
              <a:t>Coffee Break – See you back here Shortly </a:t>
            </a:r>
          </a:p>
        </p:txBody>
      </p:sp>
      <p:sp>
        <p:nvSpPr>
          <p:cNvPr id="23" name="5-Point Star 12">
            <a:extLst>
              <a:ext uri="{FF2B5EF4-FFF2-40B4-BE49-F238E27FC236}">
                <a16:creationId xmlns:a16="http://schemas.microsoft.com/office/drawing/2014/main" id="{3F315017-1C57-42D9-9FFB-A9CFD97F95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3590" y="3874678"/>
            <a:ext cx="788274" cy="730476"/>
          </a:xfrm>
          <a:prstGeom prst="star5">
            <a:avLst>
              <a:gd name="adj" fmla="val 25889"/>
              <a:gd name="hf" fmla="val 105146"/>
              <a:gd name="vf" fmla="val 110557"/>
            </a:avLst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39417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4C886762-16F0-4868-B83A-261746214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1" name="Freeform 11">
            <a:extLst>
              <a:ext uri="{FF2B5EF4-FFF2-40B4-BE49-F238E27FC236}">
                <a16:creationId xmlns:a16="http://schemas.microsoft.com/office/drawing/2014/main" id="{D2B54B4E-3454-4B76-B85A-8512B77298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Freeform 13">
            <a:extLst>
              <a:ext uri="{FF2B5EF4-FFF2-40B4-BE49-F238E27FC236}">
                <a16:creationId xmlns:a16="http://schemas.microsoft.com/office/drawing/2014/main" id="{7EFFE965-5586-4889-A74D-3A6080D04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25">
            <a:extLst>
              <a:ext uri="{FF2B5EF4-FFF2-40B4-BE49-F238E27FC236}">
                <a16:creationId xmlns:a16="http://schemas.microsoft.com/office/drawing/2014/main" id="{5BC4125D-18D9-4A65-82B6-C24FE9434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Freeform 14">
            <a:extLst>
              <a:ext uri="{FF2B5EF4-FFF2-40B4-BE49-F238E27FC236}">
                <a16:creationId xmlns:a16="http://schemas.microsoft.com/office/drawing/2014/main" id="{A86DE327-0F45-4F54-BB6C-68A093CE5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9" name="5-Point Star 24">
            <a:extLst>
              <a:ext uri="{FF2B5EF4-FFF2-40B4-BE49-F238E27FC236}">
                <a16:creationId xmlns:a16="http://schemas.microsoft.com/office/drawing/2014/main" id="{795857C2-E6E7-405A-B5A3-4DE3B50A7B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3" descr="A picture containing umbrella, refrigerator, sign&#10;&#10;Description automatically generated">
            <a:extLst>
              <a:ext uri="{FF2B5EF4-FFF2-40B4-BE49-F238E27FC236}">
                <a16:creationId xmlns:a16="http://schemas.microsoft.com/office/drawing/2014/main" id="{DADADC25-F2E3-4728-A134-0A28CAAAED0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412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CBF37E64-678E-4AAC-82EB-281D0E37B3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240505"/>
            <a:ext cx="9232232" cy="2416682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5998E7-0649-4699-A340-91F3898A1F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3737" y="3593432"/>
            <a:ext cx="7768073" cy="119513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r"/>
            <a:r>
              <a:rPr lang="en-US" sz="5100" dirty="0">
                <a:solidFill>
                  <a:schemeClr val="tx1"/>
                </a:solidFill>
              </a:rPr>
              <a:t>Student Activity – 30 Minutes</a:t>
            </a:r>
          </a:p>
        </p:txBody>
      </p:sp>
      <p:sp>
        <p:nvSpPr>
          <p:cNvPr id="23" name="5-Point Star 12">
            <a:extLst>
              <a:ext uri="{FF2B5EF4-FFF2-40B4-BE49-F238E27FC236}">
                <a16:creationId xmlns:a16="http://schemas.microsoft.com/office/drawing/2014/main" id="{3F315017-1C57-42D9-9FFB-A9CFD97F95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3590" y="3874678"/>
            <a:ext cx="788274" cy="730476"/>
          </a:xfrm>
          <a:prstGeom prst="star5">
            <a:avLst>
              <a:gd name="adj" fmla="val 25889"/>
              <a:gd name="hf" fmla="val 105146"/>
              <a:gd name="vf" fmla="val 110557"/>
            </a:avLst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pic>
        <p:nvPicPr>
          <p:cNvPr id="6" name="Picture 5" descr="A close up of a sign&#10;&#10;Description automatically generated">
            <a:extLst>
              <a:ext uri="{FF2B5EF4-FFF2-40B4-BE49-F238E27FC236}">
                <a16:creationId xmlns:a16="http://schemas.microsoft.com/office/drawing/2014/main" id="{B234D105-F79D-4D1D-B253-B39BF63395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79078" y="214657"/>
            <a:ext cx="2857899" cy="28578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27299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82679E24-B442-48DA-91F5-D20C35276B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47FFD68E-AD03-4180-8BBB-B3E7DE0D1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2" name="Rectangle 11">
              <a:extLst>
                <a:ext uri="{FF2B5EF4-FFF2-40B4-BE49-F238E27FC236}">
                  <a16:creationId xmlns:a16="http://schemas.microsoft.com/office/drawing/2014/main" id="{B36C81B8-0929-4B46-BCB0-00954C0E7D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A771D040-DA75-4CDB-859B-07D4C80944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4C97C64C-CFCE-45F6-B8D4-4B46AB898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16" name="Picture 15">
            <a:extLst>
              <a:ext uri="{FF2B5EF4-FFF2-40B4-BE49-F238E27FC236}">
                <a16:creationId xmlns:a16="http://schemas.microsoft.com/office/drawing/2014/main" id="{91AB8A88-A60F-421C-9564-D5A7639EA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832D3A04-3120-4CF3-8F9E-6DCF218BAC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979952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3" descr="A close up of a sign&#10;&#10;Description automatically generated">
            <a:extLst>
              <a:ext uri="{FF2B5EF4-FFF2-40B4-BE49-F238E27FC236}">
                <a16:creationId xmlns:a16="http://schemas.microsoft.com/office/drawing/2014/main" id="{29E6F853-A8A3-4145-B0C7-659FF3A22BC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62455" y="859204"/>
            <a:ext cx="4677405" cy="4677405"/>
          </a:xfrm>
          <a:prstGeom prst="rect">
            <a:avLst/>
          </a:prstGeom>
          <a:ln>
            <a:noFill/>
          </a:ln>
        </p:spPr>
      </p:pic>
      <p:sp>
        <p:nvSpPr>
          <p:cNvPr id="20" name="Freeform 9">
            <a:extLst>
              <a:ext uri="{FF2B5EF4-FFF2-40B4-BE49-F238E27FC236}">
                <a16:creationId xmlns:a16="http://schemas.microsoft.com/office/drawing/2014/main" id="{98D68143-E11F-49D9-A842-E52CB43645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5397" y="0"/>
            <a:ext cx="11773291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0D81F57-CC57-46AD-86A2-54F697BD59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094412" cy="6380796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60000"/>
                </a:schemeClr>
              </a:gs>
            </a:gsLst>
            <a:lin ang="8100000" scaled="1"/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F285EF-3653-4F8C-8558-32B346D46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125" y="92602"/>
            <a:ext cx="4957275" cy="114682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 dirty="0">
                <a:solidFill>
                  <a:schemeClr val="bg1"/>
                </a:solidFill>
              </a:rPr>
              <a:t>Tutorial Activity – 30 Minutes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D386BD3-F9AE-4B94-87B9-60879A824EB3}"/>
              </a:ext>
            </a:extLst>
          </p:cNvPr>
          <p:cNvSpPr txBox="1"/>
          <p:nvPr/>
        </p:nvSpPr>
        <p:spPr>
          <a:xfrm>
            <a:off x="20656" y="1581886"/>
            <a:ext cx="6189785" cy="344610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1700" cap="all" dirty="0">
                <a:solidFill>
                  <a:schemeClr val="bg1"/>
                </a:solidFill>
              </a:rPr>
              <a:t>Split </a:t>
            </a:r>
            <a:r>
              <a:rPr lang="en-US" sz="1700" cap="all">
                <a:solidFill>
                  <a:schemeClr val="bg1"/>
                </a:solidFill>
              </a:rPr>
              <a:t>into Groups</a:t>
            </a:r>
            <a:endParaRPr lang="en-US" sz="1700" cap="all" dirty="0">
              <a:solidFill>
                <a:schemeClr val="bg1"/>
              </a:solidFill>
            </a:endParaRP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endParaRPr lang="en-US" sz="1700" cap="all" dirty="0">
              <a:solidFill>
                <a:schemeClr val="bg1"/>
              </a:solidFill>
            </a:endParaRP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1700" cap="all" dirty="0">
                <a:solidFill>
                  <a:schemeClr val="bg1"/>
                </a:solidFill>
              </a:rPr>
              <a:t>One group will apply the marketing mix to KFC in China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endParaRPr lang="en-US" sz="1700" cap="all" dirty="0">
              <a:solidFill>
                <a:schemeClr val="bg1"/>
              </a:solidFill>
            </a:endParaRP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1700" cap="all" dirty="0">
                <a:solidFill>
                  <a:schemeClr val="bg1"/>
                </a:solidFill>
              </a:rPr>
              <a:t>The other group will apply the marketing mix to KFC in the UK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endParaRPr lang="en-US" sz="1700" cap="all" dirty="0">
              <a:solidFill>
                <a:schemeClr val="bg1"/>
              </a:solidFill>
            </a:endParaRP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1700" cap="all" dirty="0">
                <a:solidFill>
                  <a:schemeClr val="bg1"/>
                </a:solidFill>
              </a:rPr>
              <a:t>Presentations at the end to compare and contrast</a:t>
            </a:r>
          </a:p>
        </p:txBody>
      </p:sp>
    </p:spTree>
    <p:extLst>
      <p:ext uri="{BB962C8B-B14F-4D97-AF65-F5344CB8AC3E}">
        <p14:creationId xmlns:p14="http://schemas.microsoft.com/office/powerpoint/2010/main" val="16078181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53CD781F-F935-4310-9C70-32C9B03A1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4" name="Group 23">
            <a:extLst>
              <a:ext uri="{FF2B5EF4-FFF2-40B4-BE49-F238E27FC236}">
                <a16:creationId xmlns:a16="http://schemas.microsoft.com/office/drawing/2014/main" id="{E389415A-F11F-49E4-B0C5-CF7FF9CE8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25" name="Rectangle 24">
              <a:extLst>
                <a:ext uri="{FF2B5EF4-FFF2-40B4-BE49-F238E27FC236}">
                  <a16:creationId xmlns:a16="http://schemas.microsoft.com/office/drawing/2014/main" id="{91A09D7C-72C0-44A7-95A9-038C62939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Freeform 11">
              <a:extLst>
                <a:ext uri="{FF2B5EF4-FFF2-40B4-BE49-F238E27FC236}">
                  <a16:creationId xmlns:a16="http://schemas.microsoft.com/office/drawing/2014/main" id="{9B1A95B7-C468-4483-B6EA-858374AB57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2D68F968-C120-4C1E-B281-A62213BD21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CC7827FB-B370-4007-83D5-E83AD3D2C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game, skiing&#10;&#10;Description automatically generated">
            <a:extLst>
              <a:ext uri="{FF2B5EF4-FFF2-40B4-BE49-F238E27FC236}">
                <a16:creationId xmlns:a16="http://schemas.microsoft.com/office/drawing/2014/main" id="{A00BB0BC-8300-4518-9651-A358710BAA4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</a:blip>
          <a:srcRect t="16358" b="864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8795DA4-5FD3-4FC6-9F53-A7ECF8A79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85800"/>
            <a:ext cx="9913212" cy="115196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chemeClr val="tx1"/>
                </a:solidFill>
              </a:rPr>
              <a:t>Student activity – 30 Minutes</a:t>
            </a:r>
          </a:p>
        </p:txBody>
      </p:sp>
      <p:sp>
        <p:nvSpPr>
          <p:cNvPr id="31" name="5-Point Star 12">
            <a:extLst>
              <a:ext uri="{FF2B5EF4-FFF2-40B4-BE49-F238E27FC236}">
                <a16:creationId xmlns:a16="http://schemas.microsoft.com/office/drawing/2014/main" id="{51E038FF-4E72-4714-B9E9-B0AC148C72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42476" y="261324"/>
            <a:ext cx="937731" cy="868975"/>
          </a:xfrm>
          <a:prstGeom prst="star5">
            <a:avLst>
              <a:gd name="adj" fmla="val 25889"/>
              <a:gd name="hf" fmla="val 105146"/>
              <a:gd name="vf" fmla="val 110557"/>
            </a:avLst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3A955EE-D164-46BB-A11F-F150CDCB8492}"/>
              </a:ext>
            </a:extLst>
          </p:cNvPr>
          <p:cNvSpPr txBox="1"/>
          <p:nvPr/>
        </p:nvSpPr>
        <p:spPr>
          <a:xfrm>
            <a:off x="685800" y="2063396"/>
            <a:ext cx="11062094" cy="41088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3200" cap="all" dirty="0"/>
              <a:t>In groups: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endParaRPr lang="en-US" sz="3200" cap="all" dirty="0"/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3200" cap="all" dirty="0"/>
              <a:t>Discuss each element of the 7ps marketing mix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3200" cap="all" dirty="0"/>
              <a:t>How would being a company who operate internationally impact on each of these elements (chose an international company to give your discussion context)</a:t>
            </a:r>
          </a:p>
        </p:txBody>
      </p:sp>
    </p:spTree>
    <p:extLst>
      <p:ext uri="{BB962C8B-B14F-4D97-AF65-F5344CB8AC3E}">
        <p14:creationId xmlns:p14="http://schemas.microsoft.com/office/powerpoint/2010/main" val="27466573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359</Words>
  <Application>Microsoft Office PowerPoint</Application>
  <PresentationFormat>Widescreen</PresentationFormat>
  <Paragraphs>71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Impact</vt:lpstr>
      <vt:lpstr>Main Event</vt:lpstr>
      <vt:lpstr> Marketing Fundamentals</vt:lpstr>
      <vt:lpstr>Today’s Session</vt:lpstr>
      <vt:lpstr>The Marketing Mix</vt:lpstr>
      <vt:lpstr>Product</vt:lpstr>
      <vt:lpstr>Price</vt:lpstr>
      <vt:lpstr>Place</vt:lpstr>
      <vt:lpstr>Promotion</vt:lpstr>
      <vt:lpstr>People</vt:lpstr>
      <vt:lpstr>Process</vt:lpstr>
      <vt:lpstr>Physical Evidence</vt:lpstr>
      <vt:lpstr>Coffee Break – See you back here Shortly </vt:lpstr>
      <vt:lpstr>Student Activity – 30 Minutes</vt:lpstr>
      <vt:lpstr>Tutorial Activity – 30 Minutes</vt:lpstr>
      <vt:lpstr>Student activity – 30 Minutes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Global Marketing Strategy</dc:title>
  <dc:creator>gareth hughes</dc:creator>
  <cp:lastModifiedBy>Andrew Thomas</cp:lastModifiedBy>
  <cp:revision>2</cp:revision>
  <dcterms:created xsi:type="dcterms:W3CDTF">2020-02-02T20:29:37Z</dcterms:created>
  <dcterms:modified xsi:type="dcterms:W3CDTF">2020-02-28T09:21:04Z</dcterms:modified>
</cp:coreProperties>
</file>