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57" r:id="rId3"/>
    <p:sldId id="258" r:id="rId4"/>
    <p:sldId id="259" r:id="rId5"/>
    <p:sldId id="260" r:id="rId6"/>
    <p:sldId id="261" r:id="rId7"/>
    <p:sldId id="262" r:id="rId8"/>
    <p:sldId id="264" r:id="rId9"/>
    <p:sldId id="263"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8B82D2-8CD6-CA86-7369-0E29ED1C93C9}" v="40" dt="2025-10-09T21:10:15.1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9" d="100"/>
          <a:sy n="69" d="100"/>
        </p:scale>
        <p:origin x="7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ECF62C-B506-4658-919C-5FD500594B2C}"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E016DF-3463-4A13-B58A-B0D4E7FDA807}" type="slidenum">
              <a:rPr lang="en-GB" smtClean="0"/>
              <a:t>‹#›</a:t>
            </a:fld>
            <a:endParaRPr lang="en-GB"/>
          </a:p>
        </p:txBody>
      </p:sp>
    </p:spTree>
    <p:extLst>
      <p:ext uri="{BB962C8B-B14F-4D97-AF65-F5344CB8AC3E}">
        <p14:creationId xmlns:p14="http://schemas.microsoft.com/office/powerpoint/2010/main" val="1303981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Good afternoon. In this presentation, I will explore early childhood development using Erikson’s psychosocial theory, focusing on a case study of Amira, a three-year-old who has recently joined a nursery. Amira shows signs of separation anxiety, limited verbal communication, and difficulties engaging in group play. These behaviors highlight important aspects of social and emotional development at this stage. My aim is to apply Erikson’s theory to understand Amira’s developmental needs, propose practical strategies to support her progress, and provide a critical evaluation.</a:t>
            </a:r>
            <a:endParaRPr lang="en-GB" dirty="0"/>
          </a:p>
        </p:txBody>
      </p:sp>
      <p:sp>
        <p:nvSpPr>
          <p:cNvPr id="4" name="Slide Number Placeholder 3"/>
          <p:cNvSpPr>
            <a:spLocks noGrp="1"/>
          </p:cNvSpPr>
          <p:nvPr>
            <p:ph type="sldNum" sz="quarter" idx="10"/>
          </p:nvPr>
        </p:nvSpPr>
        <p:spPr/>
        <p:txBody>
          <a:bodyPr/>
          <a:lstStyle/>
          <a:p>
            <a:fld id="{D7E016DF-3463-4A13-B58A-B0D4E7FDA807}" type="slidenum">
              <a:rPr lang="en-GB" smtClean="0"/>
              <a:t>2</a:t>
            </a:fld>
            <a:endParaRPr lang="en-GB"/>
          </a:p>
        </p:txBody>
      </p:sp>
    </p:spTree>
    <p:extLst>
      <p:ext uri="{BB962C8B-B14F-4D97-AF65-F5344CB8AC3E}">
        <p14:creationId xmlns:p14="http://schemas.microsoft.com/office/powerpoint/2010/main" val="3857129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Erikson’s psychosocial theory is a lifespan model of development, consisting of eight stages, each defined by a unique psychosocial conflict . Successful resolution of these conflicts supports healthy development, while unresolved issues may carry forward and impact later stages </a:t>
            </a:r>
            <a:r>
              <a:rPr lang="en-GB" sz="1200" kern="1200" dirty="0">
                <a:solidFill>
                  <a:schemeClr val="tx1"/>
                </a:solidFill>
                <a:effectLst/>
                <a:latin typeface="+mn-lt"/>
                <a:ea typeface="+mn-ea"/>
                <a:cs typeface="+mn-cs"/>
              </a:rPr>
              <a:t>(Orenstein and Lewis, 2022)</a:t>
            </a:r>
            <a:r>
              <a:rPr lang="en-US" dirty="0"/>
              <a:t>. The early stages are particularly important, as they form the foundation for a child’s trust, autonomy, and sense of initiative, which are critical for emotional and social growth. Unlike Freud, Erikson </a:t>
            </a:r>
            <a:r>
              <a:rPr lang="en-US" dirty="0" err="1"/>
              <a:t>emphasised</a:t>
            </a:r>
            <a:r>
              <a:rPr lang="en-US" dirty="0"/>
              <a:t> the role of social relationships and external influences, such as family and community, rather than focusing only on internal drives. This makes the theory especially relevant to health and social care, where practitioners aim to understand how both social and emotional experiences shape behavior across the lifespan.</a:t>
            </a:r>
            <a:endParaRPr lang="en-GB" dirty="0"/>
          </a:p>
        </p:txBody>
      </p:sp>
      <p:sp>
        <p:nvSpPr>
          <p:cNvPr id="4" name="Slide Number Placeholder 3"/>
          <p:cNvSpPr>
            <a:spLocks noGrp="1"/>
          </p:cNvSpPr>
          <p:nvPr>
            <p:ph type="sldNum" sz="quarter" idx="10"/>
          </p:nvPr>
        </p:nvSpPr>
        <p:spPr/>
        <p:txBody>
          <a:bodyPr/>
          <a:lstStyle/>
          <a:p>
            <a:fld id="{D7E016DF-3463-4A13-B58A-B0D4E7FDA807}" type="slidenum">
              <a:rPr lang="en-GB" smtClean="0"/>
              <a:t>3</a:t>
            </a:fld>
            <a:endParaRPr lang="en-GB"/>
          </a:p>
        </p:txBody>
      </p:sp>
    </p:spTree>
    <p:extLst>
      <p:ext uri="{BB962C8B-B14F-4D97-AF65-F5344CB8AC3E}">
        <p14:creationId xmlns:p14="http://schemas.microsoft.com/office/powerpoint/2010/main" val="3193015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Erikson’s first two stages highlight how early experiences with caregivers shape trust and autonomy. In the first year, consistent, sensitive caregiving builds trust, while inconsistency or neglect fosters mistrust and withdrawal. From ages one to three, children strive for autonomy through exploration, decision-making, and self-control. However, if caregivers are overly controlling or unsupportive, children may feel shame and doubt their abilities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Mourise</a:t>
            </a:r>
            <a:r>
              <a:rPr lang="en-GB" sz="1200" kern="1200" dirty="0">
                <a:solidFill>
                  <a:schemeClr val="tx1"/>
                </a:solidFill>
                <a:effectLst/>
                <a:latin typeface="+mn-lt"/>
                <a:ea typeface="+mn-ea"/>
                <a:cs typeface="+mn-cs"/>
              </a:rPr>
              <a:t>, 2023)</a:t>
            </a:r>
            <a:r>
              <a:rPr lang="en-US" dirty="0"/>
              <a:t>. In Amira’s case, her anxiety and limited independence suggest challenges linked to the autonomy stage. She may not yet feel secure enough to explore her environment confidently, which is crucial for her social and emotional development.</a:t>
            </a:r>
            <a:endParaRPr lang="en-GB" dirty="0"/>
          </a:p>
        </p:txBody>
      </p:sp>
      <p:sp>
        <p:nvSpPr>
          <p:cNvPr id="4" name="Slide Number Placeholder 3"/>
          <p:cNvSpPr>
            <a:spLocks noGrp="1"/>
          </p:cNvSpPr>
          <p:nvPr>
            <p:ph type="sldNum" sz="quarter" idx="10"/>
          </p:nvPr>
        </p:nvSpPr>
        <p:spPr/>
        <p:txBody>
          <a:bodyPr/>
          <a:lstStyle/>
          <a:p>
            <a:fld id="{D7E016DF-3463-4A13-B58A-B0D4E7FDA807}" type="slidenum">
              <a:rPr lang="en-GB" smtClean="0"/>
              <a:t>4</a:t>
            </a:fld>
            <a:endParaRPr lang="en-GB"/>
          </a:p>
        </p:txBody>
      </p:sp>
    </p:spTree>
    <p:extLst>
      <p:ext uri="{BB962C8B-B14F-4D97-AF65-F5344CB8AC3E}">
        <p14:creationId xmlns:p14="http://schemas.microsoft.com/office/powerpoint/2010/main" val="3887952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Between the ages of three and six, children enter Erikson’s stage of </a:t>
            </a:r>
            <a:r>
              <a:rPr lang="en-US" i="1" dirty="0"/>
              <a:t>Initiative vs. Guilt</a:t>
            </a:r>
            <a:r>
              <a:rPr lang="en-US" dirty="0"/>
              <a:t>. At this stage, play and social interaction are key methods of learning. Children begin to assert themselves, explore new activities, and take initiative in their environment (McLeod, 2025). When supported and encouraged, they develop confidence, curiosity, and a sense of purpose. However, if they are </a:t>
            </a:r>
            <a:r>
              <a:rPr lang="en-US" dirty="0" err="1"/>
              <a:t>criticised</a:t>
            </a:r>
            <a:r>
              <a:rPr lang="en-US" dirty="0"/>
              <a:t>, controlled, or discouraged, they may develop excessive guilt, feeling that their efforts are wrong or unworthy. For Amira, this stage is highly relevant. Her difficulties with group play suggest that she may be struggling to develop initiative, possibly holding back due to anxiety or lack of confidence. If not supported appropriately, she could </a:t>
            </a:r>
            <a:r>
              <a:rPr lang="en-US" dirty="0" err="1"/>
              <a:t>internalise</a:t>
            </a:r>
            <a:r>
              <a:rPr lang="en-US" dirty="0"/>
              <a:t> these struggles as guilt, which might further limit her willingness to engage socially. This highlights the importance of providing her with positive reinforcement and opportunities to build initiative safely within the nursery setting.</a:t>
            </a:r>
            <a:endParaRPr lang="en-GB" dirty="0"/>
          </a:p>
        </p:txBody>
      </p:sp>
      <p:sp>
        <p:nvSpPr>
          <p:cNvPr id="4" name="Slide Number Placeholder 3"/>
          <p:cNvSpPr>
            <a:spLocks noGrp="1"/>
          </p:cNvSpPr>
          <p:nvPr>
            <p:ph type="sldNum" sz="quarter" idx="10"/>
          </p:nvPr>
        </p:nvSpPr>
        <p:spPr/>
        <p:txBody>
          <a:bodyPr/>
          <a:lstStyle/>
          <a:p>
            <a:fld id="{D7E016DF-3463-4A13-B58A-B0D4E7FDA807}" type="slidenum">
              <a:rPr lang="en-GB" smtClean="0"/>
              <a:t>5</a:t>
            </a:fld>
            <a:endParaRPr lang="en-GB"/>
          </a:p>
        </p:txBody>
      </p:sp>
    </p:spTree>
    <p:extLst>
      <p:ext uri="{BB962C8B-B14F-4D97-AF65-F5344CB8AC3E}">
        <p14:creationId xmlns:p14="http://schemas.microsoft.com/office/powerpoint/2010/main" val="1564832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Applying Erikson’s stages to Amira highlights how her behaviors reflect underlying developmental needs. Her separation anxiety may indicate that her sense of trust and security is not yet fully developed, making it harder for her to feel safe in new environments. Her limited speech could hinder her autonomy, as communication is vital for expressing choices, asserting independence, and engaging socially. Furthermore, her difficulty with group play suggests she is struggling with the </a:t>
            </a:r>
            <a:r>
              <a:rPr lang="en-US" i="1" dirty="0"/>
              <a:t>initiative vs. guilt</a:t>
            </a:r>
            <a:r>
              <a:rPr lang="en-US" dirty="0"/>
              <a:t> stage, as she may feel uncertain or hesitant about joining peers. Erikson’s theory helps us understand how these challenges are interconnected across stages, offering a framework to guide strategies that support Amira’s emotional security, autonomy, and social confidence within the nursery setting.</a:t>
            </a:r>
            <a:endParaRPr lang="en-GB" dirty="0"/>
          </a:p>
        </p:txBody>
      </p:sp>
      <p:sp>
        <p:nvSpPr>
          <p:cNvPr id="4" name="Slide Number Placeholder 3"/>
          <p:cNvSpPr>
            <a:spLocks noGrp="1"/>
          </p:cNvSpPr>
          <p:nvPr>
            <p:ph type="sldNum" sz="quarter" idx="10"/>
          </p:nvPr>
        </p:nvSpPr>
        <p:spPr/>
        <p:txBody>
          <a:bodyPr/>
          <a:lstStyle/>
          <a:p>
            <a:fld id="{D7E016DF-3463-4A13-B58A-B0D4E7FDA807}" type="slidenum">
              <a:rPr lang="en-GB" smtClean="0"/>
              <a:t>6</a:t>
            </a:fld>
            <a:endParaRPr lang="en-GB"/>
          </a:p>
        </p:txBody>
      </p:sp>
    </p:spTree>
    <p:extLst>
      <p:ext uri="{BB962C8B-B14F-4D97-AF65-F5344CB8AC3E}">
        <p14:creationId xmlns:p14="http://schemas.microsoft.com/office/powerpoint/2010/main" val="4121690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support Amira’s development, practical interventions are essential. First, building trust through consistent routines and assigning a key worker will give her a sense of security and stability. To promote autonomy, offering simple choices</a:t>
            </a:r>
            <a:r>
              <a:rPr lang="en-US" baseline="0" dirty="0"/>
              <a:t> </a:t>
            </a:r>
            <a:r>
              <a:rPr lang="en-US" dirty="0"/>
              <a:t>such as which toy to play with</a:t>
            </a:r>
            <a:r>
              <a:rPr lang="en-US" baseline="0" dirty="0"/>
              <a:t> </a:t>
            </a:r>
            <a:r>
              <a:rPr lang="en-US" dirty="0"/>
              <a:t>can help her practice independence while praising her efforts will build confidence. Encouraging initiative is equally important, and this can be done through structured group activities, role play, and peer buddy systems that gently guide her into social interaction. Collaboration with her parents will ensure consistency between home and nursery, reinforcing her progress. Finally, integrating speech support through interactive play and story time will strengthen her communication skills, which are crucial for both autonomy and social development.</a:t>
            </a:r>
            <a:endParaRPr lang="en-GB" dirty="0"/>
          </a:p>
        </p:txBody>
      </p:sp>
      <p:sp>
        <p:nvSpPr>
          <p:cNvPr id="4" name="Slide Number Placeholder 3"/>
          <p:cNvSpPr>
            <a:spLocks noGrp="1"/>
          </p:cNvSpPr>
          <p:nvPr>
            <p:ph type="sldNum" sz="quarter" idx="10"/>
          </p:nvPr>
        </p:nvSpPr>
        <p:spPr/>
        <p:txBody>
          <a:bodyPr/>
          <a:lstStyle/>
          <a:p>
            <a:fld id="{D7E016DF-3463-4A13-B58A-B0D4E7FDA807}" type="slidenum">
              <a:rPr lang="en-GB" smtClean="0"/>
              <a:t>7</a:t>
            </a:fld>
            <a:endParaRPr lang="en-GB"/>
          </a:p>
        </p:txBody>
      </p:sp>
    </p:spTree>
    <p:extLst>
      <p:ext uri="{BB962C8B-B14F-4D97-AF65-F5344CB8AC3E}">
        <p14:creationId xmlns:p14="http://schemas.microsoft.com/office/powerpoint/2010/main" val="3476892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Erikson’s psychosocial theory is widely used, it also faces several criticisms. Firstly, the idea of fixed stages is considered too rigid, as not all individuals progress through development in the same way or at the same ages. The theory has also been critiqued for cultural bias, since Erikson’s crises largely reflect Western ideals such as independence and self-identity, which may not apply in collectivist cultures</a:t>
            </a:r>
            <a:r>
              <a:rPr lang="en-US" sz="1200" kern="1200" dirty="0">
                <a:solidFill>
                  <a:schemeClr val="tx1"/>
                </a:solidFill>
                <a:effectLst/>
                <a:latin typeface="+mn-lt"/>
                <a:ea typeface="+mn-ea"/>
                <a:cs typeface="+mn-cs"/>
              </a:rPr>
              <a:t> (Thompson</a:t>
            </a:r>
            <a:r>
              <a:rPr lang="en-US" sz="1200" kern="1200" baseline="0" dirty="0">
                <a:solidFill>
                  <a:schemeClr val="tx1"/>
                </a:solidFill>
                <a:effectLst/>
                <a:latin typeface="+mn-lt"/>
                <a:ea typeface="+mn-ea"/>
                <a:cs typeface="+mn-cs"/>
              </a:rPr>
              <a:t> et al.</a:t>
            </a:r>
            <a:r>
              <a:rPr lang="en-US" sz="1200" kern="1200" dirty="0">
                <a:solidFill>
                  <a:schemeClr val="tx1"/>
                </a:solidFill>
                <a:effectLst/>
                <a:latin typeface="+mn-lt"/>
                <a:ea typeface="+mn-ea"/>
                <a:cs typeface="+mn-cs"/>
              </a:rPr>
              <a:t>, 2022)</a:t>
            </a:r>
            <a:r>
              <a:rPr lang="en-US" dirty="0"/>
              <a:t>. Another limitation is its emphasis on conflict, which can paint development as a series of crises rather than opportunities for growth. Furthermore, concepts like “identity crisis” are difficult to test empirically, limiting the theory’s scientific validity. Despite this, its strength lies in offering a broad, lifespan framework that links social and emotional development.</a:t>
            </a:r>
            <a:endParaRPr lang="en-GB" dirty="0"/>
          </a:p>
        </p:txBody>
      </p:sp>
      <p:sp>
        <p:nvSpPr>
          <p:cNvPr id="4" name="Slide Number Placeholder 3"/>
          <p:cNvSpPr>
            <a:spLocks noGrp="1"/>
          </p:cNvSpPr>
          <p:nvPr>
            <p:ph type="sldNum" sz="quarter" idx="10"/>
          </p:nvPr>
        </p:nvSpPr>
        <p:spPr/>
        <p:txBody>
          <a:bodyPr/>
          <a:lstStyle/>
          <a:p>
            <a:fld id="{D7E016DF-3463-4A13-B58A-B0D4E7FDA807}" type="slidenum">
              <a:rPr lang="en-GB" smtClean="0"/>
              <a:t>8</a:t>
            </a:fld>
            <a:endParaRPr lang="en-GB"/>
          </a:p>
        </p:txBody>
      </p:sp>
    </p:spTree>
    <p:extLst>
      <p:ext uri="{BB962C8B-B14F-4D97-AF65-F5344CB8AC3E}">
        <p14:creationId xmlns:p14="http://schemas.microsoft.com/office/powerpoint/2010/main" val="978163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Amira’s development can be better understood by considering both biological and environmental influences. On the biological side, factors such as her temperament, possible language delays, or even genetic predispositions may affect how she responds to new situations. Environment also plays a major role. Experiences such as parental separation, adapting to a new nursery, and the quality of her peer interactions all shape her emotional and social adjustment. Erikson’s theory recognizes the interplay between nature and nurture. It does not place responsibility solely on biology or environment but emphasizes how the two work together. This makes it a useful framework for practitioners, as it highlights the importance of both supporting Amira’s innate abilities and creating a positive, nurturing environment.</a:t>
            </a:r>
          </a:p>
          <a:p>
            <a:endParaRPr lang="en-GB" dirty="0"/>
          </a:p>
        </p:txBody>
      </p:sp>
      <p:sp>
        <p:nvSpPr>
          <p:cNvPr id="4" name="Slide Number Placeholder 3"/>
          <p:cNvSpPr>
            <a:spLocks noGrp="1"/>
          </p:cNvSpPr>
          <p:nvPr>
            <p:ph type="sldNum" sz="quarter" idx="10"/>
          </p:nvPr>
        </p:nvSpPr>
        <p:spPr/>
        <p:txBody>
          <a:bodyPr/>
          <a:lstStyle/>
          <a:p>
            <a:fld id="{D7E016DF-3463-4A13-B58A-B0D4E7FDA807}" type="slidenum">
              <a:rPr lang="en-GB" smtClean="0"/>
              <a:t>9</a:t>
            </a:fld>
            <a:endParaRPr lang="en-GB"/>
          </a:p>
        </p:txBody>
      </p:sp>
    </p:spTree>
    <p:extLst>
      <p:ext uri="{BB962C8B-B14F-4D97-AF65-F5344CB8AC3E}">
        <p14:creationId xmlns:p14="http://schemas.microsoft.com/office/powerpoint/2010/main" val="32504330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Erikson’s psychosocial theory helps us understand Amira’s anxiety, speech difficulties, and struggles with group play as part of the </a:t>
            </a:r>
            <a:r>
              <a:rPr lang="en-US" i="1" dirty="0"/>
              <a:t>Initiative vs. Guilt</a:t>
            </a:r>
            <a:r>
              <a:rPr lang="en-US" dirty="0"/>
              <a:t> stage. Practical strategies such as building trust through consistent care, supporting her autonomy with small choices, and encouraging play-based learning can help her development in the nursery. Overall, Erikson’s theory is highly useful but should be applied in combination with other perspectives to support children like Amira effectively.</a:t>
            </a:r>
            <a:endParaRPr lang="en-GB" dirty="0"/>
          </a:p>
        </p:txBody>
      </p:sp>
      <p:sp>
        <p:nvSpPr>
          <p:cNvPr id="4" name="Slide Number Placeholder 3"/>
          <p:cNvSpPr>
            <a:spLocks noGrp="1"/>
          </p:cNvSpPr>
          <p:nvPr>
            <p:ph type="sldNum" sz="quarter" idx="10"/>
          </p:nvPr>
        </p:nvSpPr>
        <p:spPr/>
        <p:txBody>
          <a:bodyPr/>
          <a:lstStyle/>
          <a:p>
            <a:fld id="{D7E016DF-3463-4A13-B58A-B0D4E7FDA807}" type="slidenum">
              <a:rPr lang="en-GB" smtClean="0"/>
              <a:t>10</a:t>
            </a:fld>
            <a:endParaRPr lang="en-GB"/>
          </a:p>
        </p:txBody>
      </p:sp>
    </p:spTree>
    <p:extLst>
      <p:ext uri="{BB962C8B-B14F-4D97-AF65-F5344CB8AC3E}">
        <p14:creationId xmlns:p14="http://schemas.microsoft.com/office/powerpoint/2010/main" val="440750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E016DF-3463-4A13-B58A-B0D4E7FDA807}" type="slidenum">
              <a:rPr lang="en-GB" smtClean="0"/>
              <a:t>11</a:t>
            </a:fld>
            <a:endParaRPr lang="en-GB"/>
          </a:p>
        </p:txBody>
      </p:sp>
    </p:spTree>
    <p:extLst>
      <p:ext uri="{BB962C8B-B14F-4D97-AF65-F5344CB8AC3E}">
        <p14:creationId xmlns:p14="http://schemas.microsoft.com/office/powerpoint/2010/main" val="3564221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38E2A07-8A9C-473F-86EB-A8C7DDDA5E15}"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66F312F-3CB9-4967-9C4E-9DF431A94BF1}" type="slidenum">
              <a:rPr lang="en-GB" smtClean="0"/>
              <a:t>‹#›</a:t>
            </a:fld>
            <a:endParaRPr lang="en-GB"/>
          </a:p>
        </p:txBody>
      </p:sp>
    </p:spTree>
    <p:extLst>
      <p:ext uri="{BB962C8B-B14F-4D97-AF65-F5344CB8AC3E}">
        <p14:creationId xmlns:p14="http://schemas.microsoft.com/office/powerpoint/2010/main" val="3455647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8E2A07-8A9C-473F-86EB-A8C7DDDA5E15}"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66F312F-3CB9-4967-9C4E-9DF431A94BF1}" type="slidenum">
              <a:rPr lang="en-GB" smtClean="0"/>
              <a:t>‹#›</a:t>
            </a:fld>
            <a:endParaRPr lang="en-GB"/>
          </a:p>
        </p:txBody>
      </p:sp>
    </p:spTree>
    <p:extLst>
      <p:ext uri="{BB962C8B-B14F-4D97-AF65-F5344CB8AC3E}">
        <p14:creationId xmlns:p14="http://schemas.microsoft.com/office/powerpoint/2010/main" val="2932332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38E2A07-8A9C-473F-86EB-A8C7DDDA5E15}"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66F312F-3CB9-4967-9C4E-9DF431A94BF1}" type="slidenum">
              <a:rPr lang="en-GB" smtClean="0"/>
              <a:t>‹#›</a:t>
            </a:fld>
            <a:endParaRPr lang="en-GB"/>
          </a:p>
        </p:txBody>
      </p:sp>
    </p:spTree>
    <p:extLst>
      <p:ext uri="{BB962C8B-B14F-4D97-AF65-F5344CB8AC3E}">
        <p14:creationId xmlns:p14="http://schemas.microsoft.com/office/powerpoint/2010/main" val="485002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8E2A07-8A9C-473F-86EB-A8C7DDDA5E15}" type="datetimeFigureOut">
              <a:rPr lang="en-GB" smtClean="0"/>
              <a:t>09/10/2025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66F312F-3CB9-4967-9C4E-9DF431A94BF1}" type="slidenum">
              <a:rPr lang="en-GB" smtClean="0"/>
              <a:t>‹#›</a:t>
            </a:fld>
            <a:endParaRPr lang="en-GB"/>
          </a:p>
        </p:txBody>
      </p:sp>
    </p:spTree>
    <p:extLst>
      <p:ext uri="{BB962C8B-B14F-4D97-AF65-F5344CB8AC3E}">
        <p14:creationId xmlns:p14="http://schemas.microsoft.com/office/powerpoint/2010/main" val="195939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8E2A07-8A9C-473F-86EB-A8C7DDDA5E15}" type="datetimeFigureOut">
              <a:rPr lang="en-GB" smtClean="0"/>
              <a:t>09/10/2025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66F312F-3CB9-4967-9C4E-9DF431A94BF1}" type="slidenum">
              <a:rPr lang="en-GB" smtClean="0"/>
              <a:t>‹#›</a:t>
            </a:fld>
            <a:endParaRPr lang="en-GB"/>
          </a:p>
        </p:txBody>
      </p:sp>
    </p:spTree>
    <p:extLst>
      <p:ext uri="{BB962C8B-B14F-4D97-AF65-F5344CB8AC3E}">
        <p14:creationId xmlns:p14="http://schemas.microsoft.com/office/powerpoint/2010/main" val="293578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8E2A07-8A9C-473F-86EB-A8C7DDDA5E15}" type="datetimeFigureOut">
              <a:rPr lang="en-GB" smtClean="0"/>
              <a:t>09/10/2025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66F312F-3CB9-4967-9C4E-9DF431A94BF1}" type="slidenum">
              <a:rPr lang="en-GB" smtClean="0"/>
              <a:t>‹#›</a:t>
            </a:fld>
            <a:endParaRPr lang="en-GB"/>
          </a:p>
        </p:txBody>
      </p:sp>
    </p:spTree>
    <p:extLst>
      <p:ext uri="{BB962C8B-B14F-4D97-AF65-F5344CB8AC3E}">
        <p14:creationId xmlns:p14="http://schemas.microsoft.com/office/powerpoint/2010/main" val="752091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8E2A07-8A9C-473F-86EB-A8C7DDDA5E15}" type="datetimeFigureOut">
              <a:rPr lang="en-GB" smtClean="0"/>
              <a:t>09/10/2025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66F312F-3CB9-4967-9C4E-9DF431A94BF1}" type="slidenum">
              <a:rPr lang="en-GB" smtClean="0"/>
              <a:t>‹#›</a:t>
            </a:fld>
            <a:endParaRPr lang="en-GB"/>
          </a:p>
        </p:txBody>
      </p:sp>
    </p:spTree>
    <p:extLst>
      <p:ext uri="{BB962C8B-B14F-4D97-AF65-F5344CB8AC3E}">
        <p14:creationId xmlns:p14="http://schemas.microsoft.com/office/powerpoint/2010/main" val="3100916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38E2A07-8A9C-473F-86EB-A8C7DDDA5E15}" type="datetimeFigureOut">
              <a:rPr lang="en-GB" smtClean="0"/>
              <a:t>09/10/2025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66F312F-3CB9-4967-9C4E-9DF431A94BF1}" type="slidenum">
              <a:rPr lang="en-GB" smtClean="0"/>
              <a:t>‹#›</a:t>
            </a:fld>
            <a:endParaRPr lang="en-GB"/>
          </a:p>
        </p:txBody>
      </p:sp>
    </p:spTree>
    <p:extLst>
      <p:ext uri="{BB962C8B-B14F-4D97-AF65-F5344CB8AC3E}">
        <p14:creationId xmlns:p14="http://schemas.microsoft.com/office/powerpoint/2010/main" val="3275727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38E2A07-8A9C-473F-86EB-A8C7DDDA5E15}" type="datetimeFigureOut">
              <a:rPr lang="en-GB" smtClean="0"/>
              <a:t>09/10/2025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66F312F-3CB9-4967-9C4E-9DF431A94BF1}" type="slidenum">
              <a:rPr lang="en-GB" smtClean="0"/>
              <a:t>‹#›</a:t>
            </a:fld>
            <a:endParaRPr lang="en-GB"/>
          </a:p>
        </p:txBody>
      </p:sp>
    </p:spTree>
    <p:extLst>
      <p:ext uri="{BB962C8B-B14F-4D97-AF65-F5344CB8AC3E}">
        <p14:creationId xmlns:p14="http://schemas.microsoft.com/office/powerpoint/2010/main" val="4153636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38E2A07-8A9C-473F-86EB-A8C7DDDA5E15}"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66F312F-3CB9-4967-9C4E-9DF431A94BF1}" type="slidenum">
              <a:rPr lang="en-GB" smtClean="0"/>
              <a:t>‹#›</a:t>
            </a:fld>
            <a:endParaRPr lang="en-GB"/>
          </a:p>
        </p:txBody>
      </p:sp>
    </p:spTree>
    <p:extLst>
      <p:ext uri="{BB962C8B-B14F-4D97-AF65-F5344CB8AC3E}">
        <p14:creationId xmlns:p14="http://schemas.microsoft.com/office/powerpoint/2010/main" val="318886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38E2A07-8A9C-473F-86EB-A8C7DDDA5E15}"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66F312F-3CB9-4967-9C4E-9DF431A94BF1}"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390357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738E2A07-8A9C-473F-86EB-A8C7DDDA5E15}" type="datetimeFigureOut">
              <a:rPr lang="en-GB" smtClean="0"/>
              <a:t>09/10/2025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66F312F-3CB9-4967-9C4E-9DF431A94BF1}" type="slidenum">
              <a:rPr lang="en-GB" smtClean="0"/>
              <a:t>‹#›</a:t>
            </a:fld>
            <a:endParaRPr lang="en-GB"/>
          </a:p>
        </p:txBody>
      </p:sp>
    </p:spTree>
    <p:extLst>
      <p:ext uri="{BB962C8B-B14F-4D97-AF65-F5344CB8AC3E}">
        <p14:creationId xmlns:p14="http://schemas.microsoft.com/office/powerpoint/2010/main" val="4199792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738E2A07-8A9C-473F-86EB-A8C7DDDA5E15}" type="datetimeFigureOut">
              <a:rPr lang="en-GB" smtClean="0"/>
              <a:t>09/10/2025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66F312F-3CB9-4967-9C4E-9DF431A94BF1}"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079139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738E2A07-8A9C-473F-86EB-A8C7DDDA5E15}" type="datetimeFigureOut">
              <a:rPr lang="en-GB" smtClean="0"/>
              <a:t>09/10/2025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66F312F-3CB9-4967-9C4E-9DF431A94BF1}" type="slidenum">
              <a:rPr lang="en-GB" smtClean="0"/>
              <a:t>‹#›</a:t>
            </a:fld>
            <a:endParaRPr lang="en-GB"/>
          </a:p>
        </p:txBody>
      </p:sp>
    </p:spTree>
    <p:extLst>
      <p:ext uri="{BB962C8B-B14F-4D97-AF65-F5344CB8AC3E}">
        <p14:creationId xmlns:p14="http://schemas.microsoft.com/office/powerpoint/2010/main" val="19983008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8E2A07-8A9C-473F-86EB-A8C7DDDA5E15}"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66F312F-3CB9-4967-9C4E-9DF431A94BF1}" type="slidenum">
              <a:rPr lang="en-GB" smtClean="0"/>
              <a:t>‹#›</a:t>
            </a:fld>
            <a:endParaRPr lang="en-GB"/>
          </a:p>
        </p:txBody>
      </p:sp>
    </p:spTree>
    <p:extLst>
      <p:ext uri="{BB962C8B-B14F-4D97-AF65-F5344CB8AC3E}">
        <p14:creationId xmlns:p14="http://schemas.microsoft.com/office/powerpoint/2010/main" val="8159447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8E2A07-8A9C-473F-86EB-A8C7DDDA5E15}"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66F312F-3CB9-4967-9C4E-9DF431A94BF1}" type="slidenum">
              <a:rPr lang="en-GB" smtClean="0"/>
              <a:t>‹#›</a:t>
            </a:fld>
            <a:endParaRPr lang="en-GB"/>
          </a:p>
        </p:txBody>
      </p:sp>
    </p:spTree>
    <p:extLst>
      <p:ext uri="{BB962C8B-B14F-4D97-AF65-F5344CB8AC3E}">
        <p14:creationId xmlns:p14="http://schemas.microsoft.com/office/powerpoint/2010/main" val="3353828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38E2A07-8A9C-473F-86EB-A8C7DDDA5E15}" type="datetimeFigureOut">
              <a:rPr lang="en-GB" smtClean="0"/>
              <a:t>09/10/2025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66F312F-3CB9-4967-9C4E-9DF431A94BF1}" type="slidenum">
              <a:rPr lang="en-GB" smtClean="0"/>
              <a:t>‹#›</a:t>
            </a:fld>
            <a:endParaRPr lang="en-GB"/>
          </a:p>
        </p:txBody>
      </p:sp>
    </p:spTree>
    <p:extLst>
      <p:ext uri="{BB962C8B-B14F-4D97-AF65-F5344CB8AC3E}">
        <p14:creationId xmlns:p14="http://schemas.microsoft.com/office/powerpoint/2010/main" val="40094791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3448599"/>
            <a:ext cx="6921643" cy="2162668"/>
          </a:xfrm>
        </p:spPr>
        <p:txBody>
          <a:bodyPr>
            <a:normAutofit/>
          </a:bodyPr>
          <a:lstStyle/>
          <a:p>
            <a:pPr algn="ctr"/>
            <a:r>
              <a:rPr lang="en-US" sz="2400" b="1" dirty="0">
                <a:latin typeface="Times New Roman"/>
                <a:cs typeface="Times New Roman"/>
              </a:rPr>
              <a:t>Student Name: Naela Aslam</a:t>
            </a:r>
            <a:br>
              <a:rPr lang="en-US" sz="2400" b="1" dirty="0">
                <a:latin typeface="Times New Roman" panose="02020603050405020304" pitchFamily="18" charset="0"/>
                <a:cs typeface="Times New Roman" panose="02020603050405020304" pitchFamily="18" charset="0"/>
              </a:rPr>
            </a:br>
            <a:r>
              <a:rPr lang="en-US" sz="2400" b="1" dirty="0">
                <a:latin typeface="Times New Roman"/>
                <a:cs typeface="Times New Roman"/>
              </a:rPr>
              <a:t>Student no: 2223215</a:t>
            </a:r>
            <a:br>
              <a:rPr lang="en-US" sz="2400" b="1" dirty="0">
                <a:latin typeface="Times New Roman"/>
                <a:cs typeface="Times New Roman"/>
              </a:rPr>
            </a:br>
            <a:r>
              <a:rPr lang="en-US" sz="2400" b="1" dirty="0">
                <a:latin typeface="Times New Roman"/>
                <a:cs typeface="Times New Roman"/>
              </a:rPr>
              <a:t>Module: Psychology in Health and Social Care</a:t>
            </a:r>
            <a:br>
              <a:rPr lang="en-US" sz="2400" b="1" dirty="0">
                <a:latin typeface="Times New Roman" panose="02020603050405020304" pitchFamily="18" charset="0"/>
                <a:cs typeface="Times New Roman" panose="02020603050405020304" pitchFamily="18" charset="0"/>
              </a:rPr>
            </a:br>
            <a:r>
              <a:rPr lang="en-US" sz="2400" b="1" dirty="0">
                <a:latin typeface="Times New Roman"/>
                <a:cs typeface="Times New Roman"/>
              </a:rPr>
              <a:t>Module code: LCHS4010</a:t>
            </a:r>
            <a:br>
              <a:rPr lang="en-US" sz="2400" b="1" dirty="0">
                <a:latin typeface="Times New Roman"/>
                <a:cs typeface="Times New Roman"/>
              </a:rPr>
            </a:br>
            <a:r>
              <a:rPr lang="en-US" sz="2400" b="1" dirty="0">
                <a:latin typeface="Times New Roman"/>
                <a:cs typeface="Times New Roman"/>
              </a:rPr>
              <a:t>Lecturer Name: Samuel Assan</a:t>
            </a:r>
            <a:endParaRPr lang="en-GB" sz="2400" b="1" dirty="0">
              <a:latin typeface="Times New Roman"/>
              <a:cs typeface="Times New Roman"/>
            </a:endParaRPr>
          </a:p>
        </p:txBody>
      </p:sp>
      <p:sp>
        <p:nvSpPr>
          <p:cNvPr id="3" name="Rectangle 2"/>
          <p:cNvSpPr/>
          <p:nvPr/>
        </p:nvSpPr>
        <p:spPr>
          <a:xfrm>
            <a:off x="2790392" y="2646356"/>
            <a:ext cx="6720464" cy="830997"/>
          </a:xfrm>
          <a:prstGeom prst="rect">
            <a:avLst/>
          </a:prstGeom>
        </p:spPr>
        <p:txBody>
          <a:bodyPr wrap="square">
            <a:spAutoFit/>
          </a:bodyPr>
          <a:lstStyle/>
          <a:p>
            <a:pPr algn="ctr"/>
            <a:r>
              <a:rPr lang="en-US" sz="2400" b="1" dirty="0">
                <a:latin typeface="Times New Roman" panose="02020603050405020304" pitchFamily="18" charset="0"/>
                <a:cs typeface="Times New Roman" panose="02020603050405020304" pitchFamily="18" charset="0"/>
              </a:rPr>
              <a:t>Understanding Early Childhood Development through Erikson’s Psychosocial Theory</a:t>
            </a:r>
            <a:endParaRPr lang="en-GB"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50099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748800"/>
            <a:ext cx="8911687" cy="1021810"/>
          </a:xfrm>
        </p:spPr>
        <p:txBody>
          <a:bodyPr>
            <a:normAutofit/>
          </a:bodyPr>
          <a:lstStyle/>
          <a:p>
            <a:r>
              <a:rPr lang="en-GB" sz="4000" b="1" dirty="0">
                <a:latin typeface="Times New Roman" panose="02020603050405020304" pitchFamily="18" charset="0"/>
                <a:cs typeface="Times New Roman" panose="02020603050405020304" pitchFamily="18" charset="0"/>
              </a:rPr>
              <a:t>Introduction</a:t>
            </a:r>
          </a:p>
        </p:txBody>
      </p:sp>
      <p:sp>
        <p:nvSpPr>
          <p:cNvPr id="4" name="Rectangle 1"/>
          <p:cNvSpPr>
            <a:spLocks noGrp="1" noChangeArrowheads="1"/>
          </p:cNvSpPr>
          <p:nvPr>
            <p:ph idx="1"/>
          </p:nvPr>
        </p:nvSpPr>
        <p:spPr bwMode="auto">
          <a:xfrm>
            <a:off x="2592925" y="2150291"/>
            <a:ext cx="7991701"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32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Case scenario: </a:t>
            </a:r>
            <a:r>
              <a:rPr kumimoji="0" lang="en-US" altLang="en-US" sz="3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Amira, age 3, in nursery</a:t>
            </a:r>
            <a:endPar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32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Challenges:</a:t>
            </a:r>
            <a:r>
              <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anxiety, limited speech, difficulty in group play</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32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Aim:</a:t>
            </a:r>
            <a:r>
              <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Apply Erikson’s psychosocial theory</a:t>
            </a:r>
          </a:p>
          <a:p>
            <a:pPr defTabSz="914400" eaLnBrk="0" fontAlgn="base" hangingPunct="0">
              <a:spcBef>
                <a:spcPct val="0"/>
              </a:spcBef>
              <a:spcAft>
                <a:spcPct val="0"/>
              </a:spcAft>
              <a:buClrTx/>
            </a:pPr>
            <a:r>
              <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Include strategies for support</a:t>
            </a:r>
          </a:p>
          <a:p>
            <a:pPr defTabSz="914400" eaLnBrk="0" fontAlgn="base" hangingPunct="0">
              <a:spcBef>
                <a:spcPct val="0"/>
              </a:spcBef>
              <a:spcAft>
                <a:spcPct val="0"/>
              </a:spcAft>
              <a:buClrTx/>
            </a:pPr>
            <a:r>
              <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Critical evaluation</a:t>
            </a:r>
            <a:r>
              <a:rPr kumimoji="0" lang="en-US" altLang="en-US" sz="3200" b="0" i="0" u="none" strike="noStrike" cap="none" normalizeH="0" dirty="0">
                <a:ln>
                  <a:noFill/>
                </a:ln>
                <a:solidFill>
                  <a:schemeClr val="tx1"/>
                </a:solidFill>
                <a:effectLst/>
                <a:latin typeface="Times New Roman" panose="02020603050405020304" pitchFamily="18" charset="0"/>
                <a:cs typeface="Times New Roman" panose="02020603050405020304" pitchFamily="18" charset="0"/>
              </a:rPr>
              <a:t> of theory</a:t>
            </a:r>
            <a:endPar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13519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7232" y="942765"/>
            <a:ext cx="8911687" cy="1010726"/>
          </a:xfrm>
        </p:spPr>
        <p:txBody>
          <a:bodyPr>
            <a:noAutofit/>
          </a:bodyPr>
          <a:lstStyle/>
          <a:p>
            <a:r>
              <a:rPr lang="en-US" b="1" dirty="0">
                <a:latin typeface="Times New Roman" panose="02020603050405020304" pitchFamily="18" charset="0"/>
                <a:cs typeface="Times New Roman" panose="02020603050405020304" pitchFamily="18" charset="0"/>
              </a:rPr>
              <a:t>Overview of Erikson’s Psychosocial Theory</a:t>
            </a:r>
            <a:endParaRPr lang="en-GB" b="1" dirty="0">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sz="half" idx="1"/>
          </p:nvPr>
        </p:nvSpPr>
        <p:spPr bwMode="auto">
          <a:xfrm>
            <a:off x="1976284" y="2437361"/>
            <a:ext cx="4926792"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Lifespan theory with </a:t>
            </a: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8 psychosocial stages</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defTabSz="914400" eaLnBrk="0" fontAlgn="base" hangingPunct="0">
              <a:spcBef>
                <a:spcPct val="0"/>
              </a:spcBef>
              <a:spcAft>
                <a:spcPct val="0"/>
              </a:spcAft>
              <a:buClrTx/>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Each stage = unique conflict or challenge  </a:t>
            </a:r>
          </a:p>
          <a:p>
            <a:pPr defTabSz="914400" eaLnBrk="0" fontAlgn="base" hangingPunct="0">
              <a:spcBef>
                <a:spcPct val="0"/>
              </a:spcBef>
              <a:spcAft>
                <a:spcPct val="0"/>
              </a:spcAft>
              <a:buClrTx/>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Early stages = foundation for later </a:t>
            </a:r>
            <a:r>
              <a:rPr lang="en-US" altLang="en-US" sz="2000" dirty="0">
                <a:solidFill>
                  <a:schemeClr val="tx1"/>
                </a:solidFill>
                <a:latin typeface="Times New Roman" panose="02020603050405020304" pitchFamily="18" charset="0"/>
                <a:cs typeface="Times New Roman" panose="02020603050405020304" pitchFamily="18" charset="0"/>
              </a:rPr>
              <a:t>development (Orenstein and Lewis, 2022).</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defTabSz="914400" eaLnBrk="0" fontAlgn="base" hangingPunct="0">
              <a:spcBef>
                <a:spcPct val="0"/>
              </a:spcBef>
              <a:spcAft>
                <a:spcPct val="0"/>
              </a:spcAft>
              <a:buClrTx/>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Focus on </a:t>
            </a: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social environment &amp; relationships</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defTabSz="914400" eaLnBrk="0" fontAlgn="base" hangingPunct="0">
              <a:spcBef>
                <a:spcPct val="0"/>
              </a:spcBef>
              <a:spcAft>
                <a:spcPct val="0"/>
              </a:spcAft>
              <a:buClrTx/>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Identity is shaped across life stages</a:t>
            </a:r>
          </a:p>
          <a:p>
            <a:pPr defTabSz="914400" eaLnBrk="0" fontAlgn="base" hangingPunct="0">
              <a:spcBef>
                <a:spcPct val="0"/>
              </a:spcBef>
              <a:spcAft>
                <a:spcPct val="0"/>
              </a:spcAft>
              <a:buClrTx/>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Useful in </a:t>
            </a: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health &amp; social care</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explains emotions, behavior, adjustment</a:t>
            </a:r>
          </a:p>
        </p:txBody>
      </p:sp>
      <p:sp>
        <p:nvSpPr>
          <p:cNvPr id="7" name="Rectangle 2"/>
          <p:cNvSpPr>
            <a:spLocks noGrp="1" noChangeArrowheads="1"/>
          </p:cNvSpPr>
          <p:nvPr>
            <p:ph sz="half" idx="2"/>
          </p:nvPr>
        </p:nvSpPr>
        <p:spPr bwMode="auto">
          <a:xfrm>
            <a:off x="7190747" y="2353040"/>
            <a:ext cx="3873603"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lvl="0" indent="0" algn="ctr" defTabSz="914400" eaLnBrk="0" fontAlgn="base" hangingPunct="0">
              <a:spcBef>
                <a:spcPct val="0"/>
              </a:spcBef>
              <a:spcAft>
                <a:spcPct val="0"/>
              </a:spcAft>
              <a:buClrTx/>
              <a:buNone/>
            </a:pPr>
            <a:r>
              <a:rPr lang="en-US" altLang="en-US" i="1" dirty="0">
                <a:solidFill>
                  <a:schemeClr val="tx1"/>
                </a:solidFill>
                <a:latin typeface="Times New Roman" panose="02020603050405020304" pitchFamily="18" charset="0"/>
                <a:cs typeface="Times New Roman" panose="02020603050405020304" pitchFamily="18" charset="0"/>
              </a:rPr>
              <a:t>(Cherry, 2024</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b="0" i="1" u="none" strike="noStrike" cap="none" normalizeH="0" baseline="0" dirty="0">
              <a:ln>
                <a:noFill/>
              </a:ln>
              <a:solidFill>
                <a:schemeClr val="tx1"/>
              </a:solidFill>
              <a:effectLst/>
              <a:latin typeface="Arial" panose="020B0604020202020204" pitchFamily="34" charset="0"/>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90747" y="2353040"/>
            <a:ext cx="4110519" cy="2758573"/>
          </a:xfrm>
          <a:prstGeom prst="rect">
            <a:avLst/>
          </a:prstGeom>
        </p:spPr>
      </p:pic>
    </p:spTree>
    <p:extLst>
      <p:ext uri="{BB962C8B-B14F-4D97-AF65-F5344CB8AC3E}">
        <p14:creationId xmlns:p14="http://schemas.microsoft.com/office/powerpoint/2010/main" val="3518855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758696"/>
            <a:ext cx="8911687" cy="1280890"/>
          </a:xfrm>
        </p:spPr>
        <p:txBody>
          <a:bodyPr>
            <a:normAutofit/>
          </a:bodyPr>
          <a:lstStyle/>
          <a:p>
            <a:r>
              <a:rPr lang="en-US" b="1" dirty="0">
                <a:latin typeface="Times New Roman" panose="02020603050405020304" pitchFamily="18" charset="0"/>
                <a:cs typeface="Times New Roman" panose="02020603050405020304" pitchFamily="18" charset="0"/>
              </a:rPr>
              <a:t>Stage 1 &amp; 2 (Trust vs. Mistrust; Autonomy vs. Shame &amp; Doubt)</a:t>
            </a:r>
            <a:endParaRPr lang="en-GB" b="1" dirty="0">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sz="half" idx="1"/>
          </p:nvPr>
        </p:nvSpPr>
        <p:spPr bwMode="auto">
          <a:xfrm>
            <a:off x="2589212" y="2144974"/>
            <a:ext cx="4365770" cy="37548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Stage 1 (Birth–1 year):</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Trust depends on quality caregiving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Inconsistent care → mistrust, withdrawal</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Stage 2 (1–3 years):</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Autonomy = independence, self-control</a:t>
            </a:r>
          </a:p>
          <a:p>
            <a:pPr marL="0" lvl="0" indent="0" defTabSz="914400" eaLnBrk="0" fontAlgn="base" hangingPunct="0">
              <a:spcBef>
                <a:spcPct val="0"/>
              </a:spcBef>
              <a:spcAft>
                <a:spcPct val="0"/>
              </a:spcAft>
              <a:buClrTx/>
              <a:buFontTx/>
              <a:buChar char="•"/>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Over/under control → shame, </a:t>
            </a:r>
            <a:r>
              <a:rPr lang="en-US" altLang="en-US" sz="2000" dirty="0">
                <a:solidFill>
                  <a:schemeClr val="tx1"/>
                </a:solidFill>
                <a:latin typeface="Times New Roman" panose="02020603050405020304" pitchFamily="18" charset="0"/>
                <a:cs typeface="Times New Roman" panose="02020603050405020304" pitchFamily="18" charset="0"/>
              </a:rPr>
              <a:t>doubt (</a:t>
            </a:r>
            <a:r>
              <a:rPr lang="en-US" altLang="en-US" sz="2000" dirty="0" err="1">
                <a:solidFill>
                  <a:schemeClr val="tx1"/>
                </a:solidFill>
                <a:latin typeface="Times New Roman" panose="02020603050405020304" pitchFamily="18" charset="0"/>
                <a:cs typeface="Times New Roman" panose="02020603050405020304" pitchFamily="18" charset="0"/>
              </a:rPr>
              <a:t>Mourise</a:t>
            </a:r>
            <a:r>
              <a:rPr lang="en-US" altLang="en-US" sz="2000" dirty="0">
                <a:solidFill>
                  <a:schemeClr val="tx1"/>
                </a:solidFill>
                <a:latin typeface="Times New Roman" panose="02020603050405020304" pitchFamily="18" charset="0"/>
                <a:cs typeface="Times New Roman" panose="02020603050405020304" pitchFamily="18" charset="0"/>
              </a:rPr>
              <a:t>, 2023).</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Relevance to Amira:</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Anxiety + low independence may show unresolved </a:t>
            </a: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Stage 2 conflict</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1"/>
          <p:cNvSpPr>
            <a:spLocks noGrp="1" noChangeArrowheads="1"/>
          </p:cNvSpPr>
          <p:nvPr>
            <p:ph sz="half" idx="2"/>
          </p:nvPr>
        </p:nvSpPr>
        <p:spPr bwMode="auto">
          <a:xfrm>
            <a:off x="6954982" y="3185890"/>
            <a:ext cx="4773769" cy="2492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indent="0" algn="ctr" defTabSz="914400" eaLnBrk="0" fontAlgn="base" hangingPunct="0">
              <a:spcBef>
                <a:spcPct val="0"/>
              </a:spcBef>
              <a:spcAft>
                <a:spcPct val="0"/>
              </a:spcAft>
              <a:buClrTx/>
              <a:buNone/>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lang="en-US" altLang="en-US" i="1" dirty="0">
                <a:solidFill>
                  <a:schemeClr val="tx1"/>
                </a:solidFill>
                <a:latin typeface="Times New Roman" panose="02020603050405020304" pitchFamily="18" charset="0"/>
                <a:cs typeface="Times New Roman" panose="02020603050405020304" pitchFamily="18" charset="0"/>
              </a:rPr>
              <a:t>(Cherry, 2024)</a:t>
            </a:r>
            <a:endParaRPr lang="en-US" altLang="en-US" i="1" dirty="0">
              <a:solidFill>
                <a:schemeClr val="tx1"/>
              </a:solidFill>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b="0" i="0" u="none" strike="noStrike" cap="none" normalizeH="0" baseline="0" dirty="0">
              <a:ln>
                <a:noFill/>
              </a:ln>
              <a:solidFill>
                <a:schemeClr val="tx1"/>
              </a:solidFill>
              <a:effectLst/>
              <a:latin typeface="Arial" panose="020B0604020202020204" pitchFamily="34"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4981" y="2112817"/>
            <a:ext cx="4773770" cy="2934277"/>
          </a:xfrm>
          <a:prstGeom prst="rect">
            <a:avLst/>
          </a:prstGeom>
        </p:spPr>
      </p:pic>
    </p:spTree>
    <p:extLst>
      <p:ext uri="{BB962C8B-B14F-4D97-AF65-F5344CB8AC3E}">
        <p14:creationId xmlns:p14="http://schemas.microsoft.com/office/powerpoint/2010/main" val="3588750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802908"/>
          </a:xfrm>
        </p:spPr>
        <p:txBody>
          <a:bodyPr>
            <a:normAutofit/>
          </a:bodyPr>
          <a:lstStyle/>
          <a:p>
            <a:r>
              <a:rPr lang="en-US" sz="3200" b="1" dirty="0">
                <a:latin typeface="Times New Roman" panose="02020603050405020304" pitchFamily="18" charset="0"/>
                <a:cs typeface="Times New Roman" panose="02020603050405020304" pitchFamily="18" charset="0"/>
              </a:rPr>
              <a:t>Stage 3 (Initiative vs. Guilt) – Amira’s Stage</a:t>
            </a:r>
            <a:endParaRPr lang="en-GB" sz="32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a:xfrm>
            <a:off x="1925782" y="1620981"/>
            <a:ext cx="5569527" cy="4405745"/>
          </a:xfrm>
        </p:spPr>
        <p:txBody>
          <a:bodyPr>
            <a:noAutofit/>
          </a:bodyPr>
          <a:lstStyle/>
          <a:p>
            <a:pPr marL="0" indent="0">
              <a:buNone/>
            </a:pPr>
            <a:r>
              <a:rPr lang="en-US" b="1" dirty="0">
                <a:latin typeface="Times New Roman" panose="02020603050405020304" pitchFamily="18" charset="0"/>
                <a:cs typeface="Times New Roman" panose="02020603050405020304" pitchFamily="18" charset="0"/>
              </a:rPr>
              <a:t>Stage 3 (Age 3–6):</a:t>
            </a:r>
            <a:endParaRPr lang="en-US"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Exploration through play &amp; social interaction</a:t>
            </a:r>
          </a:p>
          <a:p>
            <a:pPr lvl="1">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Developing initiative → purpose &amp; confidence (McLeod, 2025).</a:t>
            </a:r>
          </a:p>
          <a:p>
            <a:pPr marL="0" indent="0">
              <a:buNone/>
            </a:pPr>
            <a:r>
              <a:rPr lang="en-US" b="1" dirty="0">
                <a:latin typeface="Times New Roman" panose="02020603050405020304" pitchFamily="18" charset="0"/>
                <a:cs typeface="Times New Roman" panose="02020603050405020304" pitchFamily="18" charset="0"/>
              </a:rPr>
              <a:t>Positive outcome:</a:t>
            </a:r>
            <a:endParaRPr lang="en-US"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Encouragement = curiosity, leadership, problem-solving</a:t>
            </a:r>
          </a:p>
          <a:p>
            <a:pPr marL="0" indent="0">
              <a:buNone/>
            </a:pPr>
            <a:r>
              <a:rPr lang="en-US" b="1" dirty="0">
                <a:latin typeface="Times New Roman" panose="02020603050405020304" pitchFamily="18" charset="0"/>
                <a:cs typeface="Times New Roman" panose="02020603050405020304" pitchFamily="18" charset="0"/>
              </a:rPr>
              <a:t>Negative outcome:</a:t>
            </a:r>
            <a:endParaRPr lang="en-US"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Excessive criticism/punishment = guilt, hesitation</a:t>
            </a:r>
          </a:p>
          <a:p>
            <a:pPr marL="0" indent="0">
              <a:buNone/>
            </a:pPr>
            <a:r>
              <a:rPr lang="en-US" b="1" dirty="0">
                <a:latin typeface="Times New Roman" panose="02020603050405020304" pitchFamily="18" charset="0"/>
                <a:cs typeface="Times New Roman" panose="02020603050405020304" pitchFamily="18" charset="0"/>
              </a:rPr>
              <a:t>Application to Amira:</a:t>
            </a:r>
            <a:endParaRPr lang="en-US"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Struggles in group play suggest difficulties resolving this stage</a:t>
            </a:r>
          </a:p>
        </p:txBody>
      </p:sp>
      <p:sp>
        <p:nvSpPr>
          <p:cNvPr id="5" name="Rectangle 1"/>
          <p:cNvSpPr>
            <a:spLocks noGrp="1" noChangeArrowheads="1"/>
          </p:cNvSpPr>
          <p:nvPr>
            <p:ph sz="half" idx="2"/>
          </p:nvPr>
        </p:nvSpPr>
        <p:spPr bwMode="auto">
          <a:xfrm>
            <a:off x="7869238" y="2537461"/>
            <a:ext cx="2811411" cy="2954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indent="0" defTabSz="914400" eaLnBrk="0" fontAlgn="base" hangingPunct="0">
              <a:spcBef>
                <a:spcPct val="0"/>
              </a:spcBef>
              <a:spcAft>
                <a:spcPct val="0"/>
              </a:spcAft>
              <a:buClrTx/>
              <a:buNone/>
            </a:pPr>
            <a:r>
              <a:rPr lang="en-US" altLang="en-US" sz="1200" dirty="0">
                <a:solidFill>
                  <a:schemeClr val="tx1"/>
                </a:solidFill>
                <a:latin typeface="Times New Roman" panose="02020603050405020304" pitchFamily="18" charset="0"/>
                <a:cs typeface="Times New Roman" panose="02020603050405020304" pitchFamily="18" charset="0"/>
              </a:rPr>
              <a:t>                               </a:t>
            </a:r>
            <a:r>
              <a:rPr lang="en-US" altLang="en-US" i="1" dirty="0">
                <a:solidFill>
                  <a:schemeClr val="tx1"/>
                </a:solidFill>
                <a:latin typeface="Times New Roman" panose="02020603050405020304" pitchFamily="18" charset="0"/>
                <a:cs typeface="Times New Roman" panose="02020603050405020304" pitchFamily="18" charset="0"/>
              </a:rPr>
              <a:t>(Cherry, 2025)</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200" dirty="0">
                <a:solidFill>
                  <a:schemeClr val="tx1"/>
                </a:solidFill>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1173" y="2258291"/>
            <a:ext cx="3950420" cy="2710687"/>
          </a:xfrm>
          <a:prstGeom prst="rect">
            <a:avLst/>
          </a:prstGeom>
        </p:spPr>
      </p:pic>
    </p:spTree>
    <p:extLst>
      <p:ext uri="{BB962C8B-B14F-4D97-AF65-F5344CB8AC3E}">
        <p14:creationId xmlns:p14="http://schemas.microsoft.com/office/powerpoint/2010/main" val="650492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731664"/>
            <a:ext cx="8911687" cy="1135417"/>
          </a:xfrm>
        </p:spPr>
        <p:txBody>
          <a:bodyPr>
            <a:normAutofit/>
          </a:bodyPr>
          <a:lstStyle/>
          <a:p>
            <a:r>
              <a:rPr lang="en-GB" sz="4000" b="1" dirty="0">
                <a:latin typeface="Times New Roman" panose="02020603050405020304" pitchFamily="18" charset="0"/>
                <a:cs typeface="Times New Roman" panose="02020603050405020304" pitchFamily="18" charset="0"/>
              </a:rPr>
              <a:t>Application to Amira’s Development</a:t>
            </a:r>
          </a:p>
        </p:txBody>
      </p:sp>
      <p:sp>
        <p:nvSpPr>
          <p:cNvPr id="4" name="Rectangle 1"/>
          <p:cNvSpPr>
            <a:spLocks noGrp="1" noChangeArrowheads="1"/>
          </p:cNvSpPr>
          <p:nvPr>
            <p:ph idx="1"/>
          </p:nvPr>
        </p:nvSpPr>
        <p:spPr bwMode="auto">
          <a:xfrm>
            <a:off x="2592925" y="2190200"/>
            <a:ext cx="6651769" cy="31085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Separation anxiety</a:t>
            </a: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 limited trust/security</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Limited speech</a:t>
            </a: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 restricts autonomy &amp; initiative</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Group play struggles</a:t>
            </a: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 underdeveloped initiative stage</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Erikson’s theory</a:t>
            </a: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explains emotional &amp; social needs in nursery</a:t>
            </a:r>
          </a:p>
        </p:txBody>
      </p:sp>
    </p:spTree>
    <p:extLst>
      <p:ext uri="{BB962C8B-B14F-4D97-AF65-F5344CB8AC3E}">
        <p14:creationId xmlns:p14="http://schemas.microsoft.com/office/powerpoint/2010/main" val="1108327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707237"/>
            <a:ext cx="8911687" cy="1280890"/>
          </a:xfrm>
        </p:spPr>
        <p:txBody>
          <a:bodyPr/>
          <a:lstStyle/>
          <a:p>
            <a:r>
              <a:rPr lang="en-GB" b="1" dirty="0">
                <a:latin typeface="Times New Roman" panose="02020603050405020304" pitchFamily="18" charset="0"/>
                <a:cs typeface="Times New Roman" panose="02020603050405020304" pitchFamily="18" charset="0"/>
              </a:rPr>
              <a:t>Strategies &amp; Interventions (Practical Applications)</a:t>
            </a:r>
          </a:p>
        </p:txBody>
      </p:sp>
      <p:sp>
        <p:nvSpPr>
          <p:cNvPr id="4" name="Rectangle 1"/>
          <p:cNvSpPr>
            <a:spLocks noGrp="1" noChangeArrowheads="1"/>
          </p:cNvSpPr>
          <p:nvPr>
            <p:ph idx="1"/>
          </p:nvPr>
        </p:nvSpPr>
        <p:spPr bwMode="auto">
          <a:xfrm>
            <a:off x="2592925" y="2459797"/>
            <a:ext cx="7178243"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Build trust:</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consistent routines, key worker relationship</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Promote autonomy:</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simple choices, praise efforts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Encourage initiative:</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group activities, role play, peer buddy system</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Collaborate with parents:</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ensure home–nursery consistency</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Support speech:</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story time, interactive play, communication practice</a:t>
            </a:r>
          </a:p>
        </p:txBody>
      </p:sp>
    </p:spTree>
    <p:extLst>
      <p:ext uri="{BB962C8B-B14F-4D97-AF65-F5344CB8AC3E}">
        <p14:creationId xmlns:p14="http://schemas.microsoft.com/office/powerpoint/2010/main" val="18167244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776510"/>
            <a:ext cx="8911687" cy="927599"/>
          </a:xfrm>
        </p:spPr>
        <p:txBody>
          <a:bodyPr>
            <a:normAutofit/>
          </a:bodyPr>
          <a:lstStyle/>
          <a:p>
            <a:r>
              <a:rPr lang="en-GB" sz="4000" b="1" dirty="0">
                <a:latin typeface="Times New Roman" panose="02020603050405020304" pitchFamily="18" charset="0"/>
                <a:cs typeface="Times New Roman" panose="02020603050405020304" pitchFamily="18" charset="0"/>
              </a:rPr>
              <a:t>Criticism of Erikson’s Theory</a:t>
            </a:r>
          </a:p>
        </p:txBody>
      </p:sp>
      <p:sp>
        <p:nvSpPr>
          <p:cNvPr id="4" name="Rectangle 1"/>
          <p:cNvSpPr>
            <a:spLocks noGrp="1" noChangeArrowheads="1"/>
          </p:cNvSpPr>
          <p:nvPr>
            <p:ph idx="1"/>
          </p:nvPr>
        </p:nvSpPr>
        <p:spPr bwMode="auto">
          <a:xfrm>
            <a:off x="2312121" y="1996216"/>
            <a:ext cx="8915400" cy="40523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Stages too rigid:</a:t>
            </a:r>
            <a:r>
              <a:rPr lang="en-US" sz="2800" dirty="0">
                <a:latin typeface="Times New Roman" panose="02020603050405020304" pitchFamily="18" charset="0"/>
                <a:cs typeface="Times New Roman" panose="02020603050405020304" pitchFamily="18" charset="0"/>
              </a:rPr>
              <a:t> development may not follow fixed age ranges</a:t>
            </a:r>
          </a:p>
          <a:p>
            <a:pPr>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Cultural bias:</a:t>
            </a:r>
            <a:r>
              <a:rPr lang="en-US" sz="2800" dirty="0">
                <a:latin typeface="Times New Roman" panose="02020603050405020304" pitchFamily="18" charset="0"/>
                <a:cs typeface="Times New Roman" panose="02020603050405020304" pitchFamily="18" charset="0"/>
              </a:rPr>
              <a:t> crises reflect Western values, less universal</a:t>
            </a:r>
          </a:p>
          <a:p>
            <a:pPr>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Focus on challenges:</a:t>
            </a:r>
            <a:r>
              <a:rPr lang="en-US" sz="2800" dirty="0">
                <a:latin typeface="Times New Roman" panose="02020603050405020304" pitchFamily="18" charset="0"/>
                <a:cs typeface="Times New Roman" panose="02020603050405020304" pitchFamily="18" charset="0"/>
              </a:rPr>
              <a:t> overemphasis on conflict, ignores positive growth</a:t>
            </a:r>
          </a:p>
          <a:p>
            <a:pPr>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Limited scientific evidence:</a:t>
            </a:r>
            <a:r>
              <a:rPr lang="en-US" sz="2800" dirty="0">
                <a:latin typeface="Times New Roman" panose="02020603050405020304" pitchFamily="18" charset="0"/>
                <a:cs typeface="Times New Roman" panose="02020603050405020304" pitchFamily="18" charset="0"/>
              </a:rPr>
              <a:t> concepts like “identity crisis” difficult to measure</a:t>
            </a:r>
          </a:p>
          <a:p>
            <a:pPr>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Strength:</a:t>
            </a:r>
            <a:r>
              <a:rPr lang="en-US" sz="2800" dirty="0">
                <a:latin typeface="Times New Roman" panose="02020603050405020304" pitchFamily="18" charset="0"/>
                <a:cs typeface="Times New Roman" panose="02020603050405020304" pitchFamily="18" charset="0"/>
              </a:rPr>
              <a:t> provides broad, lifespan perspective</a:t>
            </a:r>
          </a:p>
        </p:txBody>
      </p:sp>
    </p:spTree>
    <p:extLst>
      <p:ext uri="{BB962C8B-B14F-4D97-AF65-F5344CB8AC3E}">
        <p14:creationId xmlns:p14="http://schemas.microsoft.com/office/powerpoint/2010/main" val="4078864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707238"/>
            <a:ext cx="8911687" cy="1135417"/>
          </a:xfrm>
        </p:spPr>
        <p:txBody>
          <a:bodyPr>
            <a:normAutofit/>
          </a:bodyPr>
          <a:lstStyle/>
          <a:p>
            <a:r>
              <a:rPr lang="en-GB" sz="4000" b="1" dirty="0">
                <a:latin typeface="Times New Roman" panose="02020603050405020304" pitchFamily="18" charset="0"/>
                <a:cs typeface="Times New Roman" panose="02020603050405020304" pitchFamily="18" charset="0"/>
              </a:rPr>
              <a:t>Nature &amp; Nurture Considerations</a:t>
            </a:r>
          </a:p>
        </p:txBody>
      </p:sp>
      <p:sp>
        <p:nvSpPr>
          <p:cNvPr id="4" name="Rectangle 1"/>
          <p:cNvSpPr>
            <a:spLocks noGrp="1" noChangeArrowheads="1"/>
          </p:cNvSpPr>
          <p:nvPr>
            <p:ph idx="1"/>
          </p:nvPr>
        </p:nvSpPr>
        <p:spPr bwMode="auto">
          <a:xfrm>
            <a:off x="2592925" y="2228782"/>
            <a:ext cx="8199766"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Biological factors:</a:t>
            </a: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temperament, language delays, genetic influences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Environmental factors:</a:t>
            </a: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parental separation, nursery setting, peer interactions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Erikson’s view:</a:t>
            </a: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development shaped by both </a:t>
            </a:r>
            <a:r>
              <a:rPr kumimoji="0" lang="en-US" altLang="en-US" sz="2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nature + nurture</a:t>
            </a: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working together</a:t>
            </a:r>
          </a:p>
        </p:txBody>
      </p:sp>
    </p:spTree>
    <p:extLst>
      <p:ext uri="{BB962C8B-B14F-4D97-AF65-F5344CB8AC3E}">
        <p14:creationId xmlns:p14="http://schemas.microsoft.com/office/powerpoint/2010/main" val="757956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928910"/>
            <a:ext cx="8911687" cy="1010726"/>
          </a:xfrm>
        </p:spPr>
        <p:txBody>
          <a:bodyPr>
            <a:normAutofit/>
          </a:bodyPr>
          <a:lstStyle/>
          <a:p>
            <a:r>
              <a:rPr lang="en-GB" sz="4000" b="1" dirty="0">
                <a:latin typeface="Times New Roman" panose="02020603050405020304" pitchFamily="18" charset="0"/>
                <a:cs typeface="Times New Roman" panose="02020603050405020304" pitchFamily="18" charset="0"/>
              </a:rPr>
              <a:t>Conclusion &amp; Reflection</a:t>
            </a:r>
          </a:p>
        </p:txBody>
      </p:sp>
      <p:sp>
        <p:nvSpPr>
          <p:cNvPr id="5" name="Rectangle 2"/>
          <p:cNvSpPr>
            <a:spLocks noGrp="1" noChangeArrowheads="1"/>
          </p:cNvSpPr>
          <p:nvPr>
            <p:ph idx="1"/>
          </p:nvPr>
        </p:nvSpPr>
        <p:spPr bwMode="auto">
          <a:xfrm>
            <a:off x="2589212" y="3253948"/>
            <a:ext cx="8911687"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Erikson explains Amira’s challenges at </a:t>
            </a:r>
            <a:r>
              <a:rPr kumimoji="0" lang="en-US" altLang="en-US" sz="2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Initiative vs. Guilt</a:t>
            </a: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Strategies:</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build trust, support autonomy, play-based learning</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Criticisms:</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show need for holistic, flexible practice</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Takeaway:</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Erikson useful, but best applied alongside other theories</a:t>
            </a:r>
          </a:p>
        </p:txBody>
      </p:sp>
    </p:spTree>
    <p:extLst>
      <p:ext uri="{BB962C8B-B14F-4D97-AF65-F5344CB8AC3E}">
        <p14:creationId xmlns:p14="http://schemas.microsoft.com/office/powerpoint/2010/main" val="3647684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83103"/>
            <a:ext cx="8911687" cy="968716"/>
          </a:xfrm>
        </p:spPr>
        <p:txBody>
          <a:bodyPr/>
          <a:lstStyle/>
          <a:p>
            <a:r>
              <a:rPr lang="en-US" b="1" dirty="0">
                <a:latin typeface="Times New Roman" panose="02020603050405020304" pitchFamily="18" charset="0"/>
                <a:cs typeface="Times New Roman" panose="02020603050405020304" pitchFamily="18" charset="0"/>
              </a:rPr>
              <a:t>References</a:t>
            </a:r>
            <a:endParaRPr lang="en-GB" b="1" dirty="0">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idx="1"/>
          </p:nvPr>
        </p:nvSpPr>
        <p:spPr bwMode="auto">
          <a:xfrm>
            <a:off x="2592925" y="1844197"/>
            <a:ext cx="8704340" cy="40382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Cherry, K. (2024).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Erikson’s Stages of Development</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Very Well Mind. Available at: https://www.verywellmind.com/erik-eriksons-stages-of-psychosocial-development-2795740.</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Cherry, K. (2025).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Initiative vs. Guilt: Psychosocial Stage 3</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Verywell</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Mind. Available at: https://www.verywellmind.com/initiative-versus-guilt-2795737.</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McLeod, S. (2025).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Erik Erikson’s Stages of Psychosocial Development</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Simply Psychology. Available at: https://www.simplypsychology.org/Erik-Erikson.html.</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Mourise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 (2023).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Trust against Mistrust and Autonomy versus Shame and Doubt</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ResearchGate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://doi.org/10.13140/RG.2.2.29826.49600.</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Orenstein, G. and Lewis, L. (2022).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Erikson’s stages of psychosocial development</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National Library of Medicine. Available at: https://www.ncbi.nlm.nih.gov/books/NBK556096/.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Thompson, R.A., Simpson, J.A. and Berlin, L.J. (2022). Taking perspective on attachment theory and research: Nine fundamental questions.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Attachment &amp; Human Development</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24(5), pp.543–560.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://doi.org/10.1080/14616734.2022.2030132.</a:t>
            </a:r>
          </a:p>
        </p:txBody>
      </p:sp>
    </p:spTree>
    <p:extLst>
      <p:ext uri="{BB962C8B-B14F-4D97-AF65-F5344CB8AC3E}">
        <p14:creationId xmlns:p14="http://schemas.microsoft.com/office/powerpoint/2010/main" val="370101166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186</TotalTime>
  <Words>1843</Words>
  <Application>Microsoft Office PowerPoint</Application>
  <PresentationFormat>Widescreen</PresentationFormat>
  <Paragraphs>130</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Student Name: Naela Aslam Student no: 2223215 Module: Psychology in Health and Social Care Module code: LCHS4010 Lecturer Name: Samuel Assan</vt:lpstr>
      <vt:lpstr>Introduction</vt:lpstr>
      <vt:lpstr>Overview of Erikson’s Psychosocial Theory</vt:lpstr>
      <vt:lpstr>Stage 1 &amp; 2 (Trust vs. Mistrust; Autonomy vs. Shame &amp; Doubt)</vt:lpstr>
      <vt:lpstr>Stage 3 (Initiative vs. Guilt) – Amira’s Stage</vt:lpstr>
      <vt:lpstr>Application to Amira’s Development</vt:lpstr>
      <vt:lpstr>Strategies &amp; Interventions (Practical Applications)</vt:lpstr>
      <vt:lpstr>Criticism of Erikson’s Theory</vt:lpstr>
      <vt:lpstr>Nature &amp; Nurture Considerations</vt:lpstr>
      <vt:lpstr>Conclusion &amp; Reflection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Early Childhood Development through Erikson’s Psychosocial Theory</dc:title>
  <dc:creator>923087659611</dc:creator>
  <cp:lastModifiedBy>923087659611</cp:lastModifiedBy>
  <cp:revision>31</cp:revision>
  <dcterms:created xsi:type="dcterms:W3CDTF">2025-09-26T01:12:21Z</dcterms:created>
  <dcterms:modified xsi:type="dcterms:W3CDTF">2025-10-09T21:18:35Z</dcterms:modified>
</cp:coreProperties>
</file>