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9"/>
  </p:notesMasterIdLst>
  <p:sldIdLst>
    <p:sldId id="719" r:id="rId6"/>
    <p:sldId id="768" r:id="rId7"/>
    <p:sldId id="257" r:id="rId8"/>
    <p:sldId id="770" r:id="rId9"/>
    <p:sldId id="769" r:id="rId10"/>
    <p:sldId id="771" r:id="rId11"/>
    <p:sldId id="772" r:id="rId12"/>
    <p:sldId id="773" r:id="rId13"/>
    <p:sldId id="780" r:id="rId14"/>
    <p:sldId id="774" r:id="rId15"/>
    <p:sldId id="775" r:id="rId16"/>
    <p:sldId id="776" r:id="rId17"/>
    <p:sldId id="777" r:id="rId18"/>
    <p:sldId id="779" r:id="rId19"/>
    <p:sldId id="778" r:id="rId20"/>
    <p:sldId id="782" r:id="rId21"/>
    <p:sldId id="784" r:id="rId22"/>
    <p:sldId id="785" r:id="rId23"/>
    <p:sldId id="786" r:id="rId24"/>
    <p:sldId id="783" r:id="rId25"/>
    <p:sldId id="788" r:id="rId26"/>
    <p:sldId id="804" r:id="rId27"/>
    <p:sldId id="732" r:id="rId28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4" d="100"/>
          <a:sy n="94" d="100"/>
        </p:scale>
        <p:origin x="44" y="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tags" Target="tags/tag1.xml"/><Relationship Id="rId35" Type="http://schemas.openxmlformats.org/officeDocument/2006/relationships/tableStyles" Target="tableStyle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56B51A6-BC37-40F4-9E8D-72EBF74CC4F4}"/>
    <pc:docChg chg="undo custSel addSld delSld">
      <pc:chgData name="Jenifer Prince Devaraj" userId="c3fb109c-09d1-42a6-93f4-69472d709861" providerId="ADAL" clId="{B56B51A6-BC37-40F4-9E8D-72EBF74CC4F4}" dt="2024-11-20T13:04:54.232" v="17" actId="2696"/>
      <pc:docMkLst>
        <pc:docMk/>
      </pc:docMkLst>
      <pc:sldChg chg="del">
        <pc:chgData name="Jenifer Prince Devaraj" userId="c3fb109c-09d1-42a6-93f4-69472d709861" providerId="ADAL" clId="{B56B51A6-BC37-40F4-9E8D-72EBF74CC4F4}" dt="2024-11-20T13:04:54.232" v="17" actId="2696"/>
        <pc:sldMkLst>
          <pc:docMk/>
          <pc:sldMk cId="4288235188" sldId="781"/>
        </pc:sldMkLst>
      </pc:sldChg>
      <pc:sldChg chg="del">
        <pc:chgData name="Jenifer Prince Devaraj" userId="c3fb109c-09d1-42a6-93f4-69472d709861" providerId="ADAL" clId="{B56B51A6-BC37-40F4-9E8D-72EBF74CC4F4}" dt="2024-11-20T13:04:47.792" v="16" actId="2696"/>
        <pc:sldMkLst>
          <pc:docMk/>
          <pc:sldMk cId="1688806061" sldId="787"/>
        </pc:sldMkLst>
      </pc:sldChg>
      <pc:sldChg chg="del">
        <pc:chgData name="Jenifer Prince Devaraj" userId="c3fb109c-09d1-42a6-93f4-69472d709861" providerId="ADAL" clId="{B56B51A6-BC37-40F4-9E8D-72EBF74CC4F4}" dt="2024-11-20T13:03:39.490" v="0" actId="47"/>
        <pc:sldMkLst>
          <pc:docMk/>
          <pc:sldMk cId="4111200294" sldId="789"/>
        </pc:sldMkLst>
      </pc:sldChg>
      <pc:sldChg chg="del">
        <pc:chgData name="Jenifer Prince Devaraj" userId="c3fb109c-09d1-42a6-93f4-69472d709861" providerId="ADAL" clId="{B56B51A6-BC37-40F4-9E8D-72EBF74CC4F4}" dt="2024-11-20T13:03:39.804" v="1" actId="47"/>
        <pc:sldMkLst>
          <pc:docMk/>
          <pc:sldMk cId="335202953" sldId="790"/>
        </pc:sldMkLst>
      </pc:sldChg>
      <pc:sldChg chg="del">
        <pc:chgData name="Jenifer Prince Devaraj" userId="c3fb109c-09d1-42a6-93f4-69472d709861" providerId="ADAL" clId="{B56B51A6-BC37-40F4-9E8D-72EBF74CC4F4}" dt="2024-11-20T13:03:40.195" v="2" actId="47"/>
        <pc:sldMkLst>
          <pc:docMk/>
          <pc:sldMk cId="3286006641" sldId="791"/>
        </pc:sldMkLst>
      </pc:sldChg>
      <pc:sldChg chg="del">
        <pc:chgData name="Jenifer Prince Devaraj" userId="c3fb109c-09d1-42a6-93f4-69472d709861" providerId="ADAL" clId="{B56B51A6-BC37-40F4-9E8D-72EBF74CC4F4}" dt="2024-11-20T13:03:40.488" v="3" actId="47"/>
        <pc:sldMkLst>
          <pc:docMk/>
          <pc:sldMk cId="3105256671" sldId="792"/>
        </pc:sldMkLst>
      </pc:sldChg>
      <pc:sldChg chg="del">
        <pc:chgData name="Jenifer Prince Devaraj" userId="c3fb109c-09d1-42a6-93f4-69472d709861" providerId="ADAL" clId="{B56B51A6-BC37-40F4-9E8D-72EBF74CC4F4}" dt="2024-11-20T13:03:40.769" v="4" actId="47"/>
        <pc:sldMkLst>
          <pc:docMk/>
          <pc:sldMk cId="3938273437" sldId="793"/>
        </pc:sldMkLst>
      </pc:sldChg>
      <pc:sldChg chg="del">
        <pc:chgData name="Jenifer Prince Devaraj" userId="c3fb109c-09d1-42a6-93f4-69472d709861" providerId="ADAL" clId="{B56B51A6-BC37-40F4-9E8D-72EBF74CC4F4}" dt="2024-11-20T13:03:41.473" v="6" actId="47"/>
        <pc:sldMkLst>
          <pc:docMk/>
          <pc:sldMk cId="376672530" sldId="794"/>
        </pc:sldMkLst>
      </pc:sldChg>
      <pc:sldChg chg="del">
        <pc:chgData name="Jenifer Prince Devaraj" userId="c3fb109c-09d1-42a6-93f4-69472d709861" providerId="ADAL" clId="{B56B51A6-BC37-40F4-9E8D-72EBF74CC4F4}" dt="2024-11-20T13:03:41.152" v="5" actId="47"/>
        <pc:sldMkLst>
          <pc:docMk/>
          <pc:sldMk cId="2237900109" sldId="795"/>
        </pc:sldMkLst>
      </pc:sldChg>
      <pc:sldChg chg="del">
        <pc:chgData name="Jenifer Prince Devaraj" userId="c3fb109c-09d1-42a6-93f4-69472d709861" providerId="ADAL" clId="{B56B51A6-BC37-40F4-9E8D-72EBF74CC4F4}" dt="2024-11-20T13:03:41.783" v="7" actId="47"/>
        <pc:sldMkLst>
          <pc:docMk/>
          <pc:sldMk cId="1677186421" sldId="796"/>
        </pc:sldMkLst>
      </pc:sldChg>
      <pc:sldChg chg="del">
        <pc:chgData name="Jenifer Prince Devaraj" userId="c3fb109c-09d1-42a6-93f4-69472d709861" providerId="ADAL" clId="{B56B51A6-BC37-40F4-9E8D-72EBF74CC4F4}" dt="2024-11-20T13:03:42.142" v="8" actId="47"/>
        <pc:sldMkLst>
          <pc:docMk/>
          <pc:sldMk cId="332265542" sldId="797"/>
        </pc:sldMkLst>
      </pc:sldChg>
      <pc:sldChg chg="del">
        <pc:chgData name="Jenifer Prince Devaraj" userId="c3fb109c-09d1-42a6-93f4-69472d709861" providerId="ADAL" clId="{B56B51A6-BC37-40F4-9E8D-72EBF74CC4F4}" dt="2024-11-20T13:03:42.497" v="9" actId="47"/>
        <pc:sldMkLst>
          <pc:docMk/>
          <pc:sldMk cId="893297855" sldId="798"/>
        </pc:sldMkLst>
      </pc:sldChg>
      <pc:sldChg chg="del">
        <pc:chgData name="Jenifer Prince Devaraj" userId="c3fb109c-09d1-42a6-93f4-69472d709861" providerId="ADAL" clId="{B56B51A6-BC37-40F4-9E8D-72EBF74CC4F4}" dt="2024-11-20T13:03:43.047" v="10" actId="47"/>
        <pc:sldMkLst>
          <pc:docMk/>
          <pc:sldMk cId="2699135057" sldId="799"/>
        </pc:sldMkLst>
      </pc:sldChg>
      <pc:sldChg chg="del">
        <pc:chgData name="Jenifer Prince Devaraj" userId="c3fb109c-09d1-42a6-93f4-69472d709861" providerId="ADAL" clId="{B56B51A6-BC37-40F4-9E8D-72EBF74CC4F4}" dt="2024-11-20T13:03:43.715" v="11" actId="47"/>
        <pc:sldMkLst>
          <pc:docMk/>
          <pc:sldMk cId="1955539280" sldId="802"/>
        </pc:sldMkLst>
      </pc:sldChg>
      <pc:sldChg chg="del">
        <pc:chgData name="Jenifer Prince Devaraj" userId="c3fb109c-09d1-42a6-93f4-69472d709861" providerId="ADAL" clId="{B56B51A6-BC37-40F4-9E8D-72EBF74CC4F4}" dt="2024-11-20T13:03:44.201" v="12" actId="47"/>
        <pc:sldMkLst>
          <pc:docMk/>
          <pc:sldMk cId="2130454106" sldId="803"/>
        </pc:sldMkLst>
      </pc:sldChg>
      <pc:sldChg chg="add del">
        <pc:chgData name="Jenifer Prince Devaraj" userId="c3fb109c-09d1-42a6-93f4-69472d709861" providerId="ADAL" clId="{B56B51A6-BC37-40F4-9E8D-72EBF74CC4F4}" dt="2024-11-20T13:03:47.138" v="15" actId="47"/>
        <pc:sldMkLst>
          <pc:docMk/>
          <pc:sldMk cId="241718173" sldId="804"/>
        </pc:sldMkLst>
      </pc:sldChg>
      <pc:sldChg chg="del">
        <pc:chgData name="Jenifer Prince Devaraj" userId="c3fb109c-09d1-42a6-93f4-69472d709861" providerId="ADAL" clId="{B56B51A6-BC37-40F4-9E8D-72EBF74CC4F4}" dt="2024-11-20T13:03:44.674" v="13" actId="47"/>
        <pc:sldMkLst>
          <pc:docMk/>
          <pc:sldMk cId="1748314639" sldId="80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19.png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1</a:t>
            </a:r>
            <a:r>
              <a:rPr lang="en-GB" sz="2400" b="1" dirty="0">
                <a:latin typeface="Arial"/>
                <a:cs typeface="Arial"/>
              </a:rPr>
              <a:t>0</a:t>
            </a:r>
          </a:p>
          <a:p>
            <a:r>
              <a:rPr lang="en-GB" sz="2400" b="1" dirty="0">
                <a:latin typeface="Arial"/>
                <a:cs typeface="Arial"/>
              </a:rPr>
              <a:t>Topic			: GNU Radio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Basics of GNU Radio.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 Experiments and concepts using GNU Radio.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640" y="1189746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5602" y="2300289"/>
            <a:ext cx="10160795" cy="97410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Open-source framework for SDR and signal processing.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Founded by </a:t>
            </a:r>
            <a:r>
              <a:rPr lang="en-GB" sz="2100">
                <a:latin typeface="Book Antiqua" panose="02040602050305030304" pitchFamily="18" charset="0"/>
              </a:rPr>
              <a:t>Eric Blossom.</a:t>
            </a:r>
            <a:endParaRPr lang="en-GB" sz="21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Built on a block-based dataflow architecture: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Data flows through a structure called a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Blocks perform various operations and signal processing tasks.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Operates using C++ and Python for processing and scripting.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Options: 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Sets global parameters like title, author, description, and sample rate.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Configures code generation (Python/C++), GUI type (QT/WX), and real-time scheduling.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Centralizes flowgraph settings for consistency and optimized performance.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0DD446-A4B5-4929-A940-8DCB85A1A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410" y="1790373"/>
            <a:ext cx="4241146" cy="246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46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219494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Variables: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Variables are used to store values that can be referenced and modified throughout a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Parameters such as sample rates, frequencies, or gains, could be set using Variables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10DF50-82F6-492E-9AEE-DEC931342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5168" y="1404765"/>
            <a:ext cx="5126831" cy="331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538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Labels: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GUI Labels display information dynamically within the GNU Radio Companion (GRC) interface.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Commonly used to show runtime parameters or update values based on the flowgraph’s operation.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1322F5-12D4-4A88-BAA0-7A07745E0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358" y="1593291"/>
            <a:ext cx="4479821" cy="258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95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Range: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Creates a slider in the graphical interface, allowing dynamic adjustment of variable values during runtime.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is used to control parameters such as frequency, gain, or amplitude.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Provides a min, max, and step size for the range, ensuring precise control over the selected parameter.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C4BB566-1DB4-4377-93E8-56A51474F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688" y="1779808"/>
            <a:ext cx="5003903" cy="319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723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4" y="1756224"/>
            <a:ext cx="7567959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Tab Widget 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Organises GUI elements into multiple tabs, providing a structured and user-friendly layout.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allows grouping related sliders, plots, or controls into separate tabs for better visualization and navigation.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Useful in complex flowgraphs to manage multiple parameters or displays efficiently without cluttering the interface.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D282A5-8F02-47E5-85C7-94CEC7B2D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1733" y="1887365"/>
            <a:ext cx="4167118" cy="2504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816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99DE38-62AA-4550-B8F7-9097EA2E1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2475" y="2367793"/>
            <a:ext cx="4039512" cy="242266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4" y="1756224"/>
            <a:ext cx="7567959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Chooser: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GUI Chooser is a dynamic GUI element that allows users to select predefined options during runtime.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Displays a dropdown list with multiple options for user selection.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Dynamically updates connected variables in the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Simplifies experimentation with runtime control.</a:t>
            </a:r>
          </a:p>
        </p:txBody>
      </p:sp>
    </p:spTree>
    <p:extLst>
      <p:ext uri="{BB962C8B-B14F-4D97-AF65-F5344CB8AC3E}">
        <p14:creationId xmlns:p14="http://schemas.microsoft.com/office/powerpoint/2010/main" val="3424718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Signal Source: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Signal Source block generates standard waveforms like sine, square, triangle, sawtooth, or constant signals.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Key parameters include frequency, amplitude, waveform and sample rate, allowing customization of the signal.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D4F92A-0323-4A56-8EC5-53DD9BF8D2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415" y="2067546"/>
            <a:ext cx="4675029" cy="286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815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59" y="2243276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Throttle: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Throttle block controls the processing rate of a flowgraph by limiting the rate of data flow.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is commonly used in simulation environments to avoid overloading the CPU when no hardware (like an SDR) is present.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611E9A-B9B7-492D-95E4-C440EB8AD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6064" y="2243276"/>
            <a:ext cx="4659877" cy="279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082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Frequency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Displays the frequency spectrum of a signal in real-time.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Visualizes signal components across frequencies, showing magnitude vs. frequency.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Commonly used for spectrum analysis and debugging RF signals.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971E77-281E-4725-AD05-2BA837320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9452" y="2163631"/>
            <a:ext cx="4713336" cy="2626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784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Time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Shows the signal in the time domain, plotting amplitude vs. 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Useful for analysing waveform shapes, signal timing, and transient behaviour.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Can display multiple channels for comparison.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BE59D7-9364-4F34-B150-5F70DEEED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6550" y="2067547"/>
            <a:ext cx="5245450" cy="295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701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415638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Waterfall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QT GUI Waterfall Sink provides a dynamic visualization of signal frequency over 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Intensity is represented using a colour gradient to show signal strength visually.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6BB200-AB0A-4844-9AF2-85CC1CFF6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289" y="1580831"/>
            <a:ext cx="5097636" cy="28983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140D5C-76F6-4230-AB35-D1FBE8026927}"/>
              </a:ext>
            </a:extLst>
          </p:cNvPr>
          <p:cNvSpPr txBox="1"/>
          <p:nvPr/>
        </p:nvSpPr>
        <p:spPr>
          <a:xfrm>
            <a:off x="485776" y="4950619"/>
            <a:ext cx="11109193" cy="17133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Green: Low to moderate signal intensity.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Yellow: Medium intensity, transitioning between weak and strong signals.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Red: High-intensity signals, highlighting dominant frequencies.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White: Highest intensity, indicating peak power in the spectrum</a:t>
            </a:r>
          </a:p>
        </p:txBody>
      </p:sp>
    </p:spTree>
    <p:extLst>
      <p:ext uri="{BB962C8B-B14F-4D97-AF65-F5344CB8AC3E}">
        <p14:creationId xmlns:p14="http://schemas.microsoft.com/office/powerpoint/2010/main" val="2245455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1444" y="9609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Signal Processing: Basic Signal Generation using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4B2FAD-D7AD-4AF2-BC1E-FE247A33D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3205" y="1742621"/>
            <a:ext cx="7515225" cy="482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493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06" y="5474579"/>
            <a:ext cx="9127926" cy="683829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Noise Source:</a:t>
            </a:r>
            <a:br>
              <a:rPr lang="en-GB" sz="2400" b="1" dirty="0">
                <a:latin typeface="Book Antiqua" panose="02040602050305030304" pitchFamily="18" charset="0"/>
              </a:rPr>
            </a:br>
            <a:r>
              <a:rPr lang="en-GB" sz="2400" dirty="0">
                <a:latin typeface="Book Antiqua" panose="02040602050305030304" pitchFamily="18" charset="0"/>
              </a:rPr>
              <a:t>Gaussian Noise Type with the noise voltage varies between 0.1 to 1</a:t>
            </a:r>
            <a:br>
              <a:rPr lang="en-GB" sz="2400" dirty="0">
                <a:latin typeface="Book Antiqua" panose="02040602050305030304" pitchFamily="18" charset="0"/>
              </a:rPr>
            </a:br>
            <a:r>
              <a:rPr lang="en-GB" sz="2400" dirty="0">
                <a:latin typeface="Book Antiqua" panose="02040602050305030304" pitchFamily="18" charset="0"/>
              </a:rPr>
              <a:t> </a:t>
            </a:r>
            <a:br>
              <a:rPr lang="en-GB" sz="2400" b="1" dirty="0">
                <a:latin typeface="Book Antiqua" panose="02040602050305030304" pitchFamily="18" charset="0"/>
              </a:rPr>
            </a:br>
            <a:r>
              <a:rPr lang="en-GB" sz="2400" b="1" dirty="0">
                <a:latin typeface="Book Antiqua" panose="02040602050305030304" pitchFamily="18" charset="0"/>
              </a:rPr>
              <a:t>Add: </a:t>
            </a:r>
            <a:r>
              <a:rPr lang="en-GB" sz="2400" dirty="0">
                <a:latin typeface="Book Antiqua" panose="02040602050305030304" pitchFamily="18" charset="0"/>
              </a:rPr>
              <a:t>Adds Signal and the Noise</a:t>
            </a:r>
            <a:br>
              <a:rPr lang="en-GB" sz="2400" b="1" dirty="0">
                <a:latin typeface="Book Antiqua" panose="02040602050305030304" pitchFamily="18" charset="0"/>
              </a:rPr>
            </a:br>
            <a:endParaRPr lang="en-GB" sz="24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Signal Source: 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344686" y="2750040"/>
            <a:ext cx="7661672" cy="2073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Sine wave is used as the signal source.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Amplitude: Varies between 1 and 5.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Frequency: Ranges from 0 Hz to 10 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Sample Rate: Set to 10 kHz.</a:t>
            </a:r>
            <a:endParaRPr lang="en-GB" sz="22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660FA38-3FFE-400D-A36A-C5E0B597C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880" y="2094473"/>
            <a:ext cx="2624206" cy="21717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5713217-1DA5-4779-B67F-203C0DF8F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9732" y="2094473"/>
            <a:ext cx="2556645" cy="2086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20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169" y="5545679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lowcutoff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429000"/>
            <a:ext cx="9424171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Low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Low Pass Filter </a:t>
            </a:r>
            <a:endParaRPr lang="en-GB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E62882-D531-488D-BCD0-48BF27D85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7956" y="1893501"/>
            <a:ext cx="2393157" cy="19651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8810" y="4187281"/>
            <a:ext cx="2490923" cy="20974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B4A4EFB-63C0-40EE-BE6A-16CBA50717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097" y="1840488"/>
            <a:ext cx="2490924" cy="207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22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169" y="5545679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highcutoff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429000"/>
            <a:ext cx="9424171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High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High Pass Filter </a:t>
            </a:r>
            <a:endParaRPr lang="en-GB" sz="2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8630" y="4256090"/>
            <a:ext cx="2331333" cy="1883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D2757F-FD0C-44B7-AF1D-A96490C1F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4708" y="1788596"/>
            <a:ext cx="2559131" cy="20836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30305A-E6AA-4E5F-A42E-DC715C29C9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0577" y="1788596"/>
            <a:ext cx="2539807" cy="207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692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05" y="6094968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lowcutoff</a:t>
            </a:r>
            <a:r>
              <a:rPr lang="en-GB" sz="2400" dirty="0">
                <a:latin typeface="Book Antiqua" panose="02040602050305030304" pitchFamily="18" charset="0"/>
              </a:rPr>
              <a:t>, </a:t>
            </a:r>
            <a:r>
              <a:rPr lang="en-GB" sz="2400" dirty="0" err="1">
                <a:latin typeface="Book Antiqua" panose="02040602050305030304" pitchFamily="18" charset="0"/>
              </a:rPr>
              <a:t>highcutoff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182987"/>
            <a:ext cx="6725245" cy="3088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High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Low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Band Pass Filter / Band Stop Filter</a:t>
            </a:r>
            <a:endParaRPr lang="en-GB" sz="2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9958" y="5432950"/>
            <a:ext cx="1741625" cy="1406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03EA7D-7981-45E8-9CA7-258FABCF9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907" y="1732188"/>
            <a:ext cx="2157042" cy="17824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DFA107A-130A-4BAA-B238-6F59094155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0771" y="1710013"/>
            <a:ext cx="2060149" cy="16713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798CB03-C37B-4F95-8C62-4DF337EF33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4621" y="3544179"/>
            <a:ext cx="2143614" cy="178241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B8CFEA-58B8-4BC1-96BA-F769C71F5E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0770" y="3560979"/>
            <a:ext cx="2284936" cy="186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24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42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Signal Processing: Performance of Basic Filters with noise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9D3F32-0CB7-449D-B0A2-8A32B432C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6070" y="1890917"/>
            <a:ext cx="9263062" cy="496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01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24372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Signal Processing: Performance of Basic Filters with noise in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CD6D8A-4A6F-4F6F-9294-981DE754A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0726" y="2391519"/>
            <a:ext cx="5365279" cy="18239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55A025-FC52-4D7C-A173-FAC662669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63" y="2286549"/>
            <a:ext cx="5643721" cy="20338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0304A7-CFF3-4057-8BA6-2AE4A4766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057" y="4880358"/>
            <a:ext cx="5610427" cy="18984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A9AD0D-2393-4D8A-B3CC-3181605C4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2471" y="4751282"/>
            <a:ext cx="5365278" cy="19496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153763" y="1726586"/>
            <a:ext cx="115949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Low Pass Filter				         High  Pass Filter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F4678D-8EA4-4F19-90BB-AEE9E5CF289C}"/>
              </a:ext>
            </a:extLst>
          </p:cNvPr>
          <p:cNvSpPr txBox="1"/>
          <p:nvPr/>
        </p:nvSpPr>
        <p:spPr>
          <a:xfrm>
            <a:off x="262781" y="4320395"/>
            <a:ext cx="115949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Band Pass Filter				         Band Reject Filter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2761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" y="1616194"/>
            <a:ext cx="11146790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References:</a:t>
            </a:r>
            <a:br>
              <a:rPr lang="en-GB" sz="2200" b="1" dirty="0">
                <a:latin typeface="Book Antiqua" panose="02040602050305030304" pitchFamily="18" charset="0"/>
              </a:rPr>
            </a:br>
            <a:r>
              <a:rPr lang="en-GB" sz="2200" dirty="0">
                <a:latin typeface="Book Antiqua" panose="02040602050305030304" pitchFamily="18" charset="0"/>
              </a:rPr>
              <a:t>[1] S. </a:t>
            </a:r>
            <a:r>
              <a:rPr lang="en-GB" sz="2200" dirty="0" err="1">
                <a:latin typeface="Book Antiqua" panose="02040602050305030304" pitchFamily="18" charset="0"/>
              </a:rPr>
              <a:t>Haykin</a:t>
            </a:r>
            <a:r>
              <a:rPr lang="en-GB" sz="2200" dirty="0">
                <a:latin typeface="Book Antiqua" panose="02040602050305030304" pitchFamily="18" charset="0"/>
              </a:rPr>
              <a:t> and M. Moher, Introduction to Analog and Digital Communications, 2nd ed. Hoboken, NJ, USA: Wiley, 2007.</a:t>
            </a: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71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8098</TotalTime>
  <Words>1100</Words>
  <Application>Microsoft Office PowerPoint</Application>
  <PresentationFormat>Widescreen</PresentationFormat>
  <Paragraphs>142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Book Antiqua</vt:lpstr>
      <vt:lpstr>Calibri</vt:lpstr>
      <vt:lpstr>Calibri Light</vt:lpstr>
      <vt:lpstr>Cambria</vt:lpstr>
      <vt:lpstr>Wingdings</vt:lpstr>
      <vt:lpstr>UWTSD 200_Title Page 2</vt:lpstr>
      <vt:lpstr>UWTSD 200_Text 4</vt:lpstr>
      <vt:lpstr>PowerPoint Presentation</vt:lpstr>
      <vt:lpstr>GNU Radio</vt:lpstr>
      <vt:lpstr>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Signal Processing: Basic Signal Generation using Blocks in GNU Radio</vt:lpstr>
      <vt:lpstr>Noise Source: Gaussian Noise Type with the noise voltage varies between 0.1 to 1   Add: Adds Signal and the Noise </vt:lpstr>
      <vt:lpstr>Variables used: lowcutoff, transition</vt:lpstr>
      <vt:lpstr>Variables used: highcutoff, transition</vt:lpstr>
      <vt:lpstr>Variables used: lowcutoff, highcutoff, transition</vt:lpstr>
      <vt:lpstr>Signal Processing: Performance of Basic Filters with noise in GNU Radio</vt:lpstr>
      <vt:lpstr>Signal Processing: Performance of Basic Filters with noise in GNU Radio</vt:lpstr>
      <vt:lpstr>References: [1] S. Haykin and M. Moher, Introduction to Analog and Digital Communications, 2nd ed. Hoboken, NJ, USA: Wiley, 2007.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2024-11-20T13:04:55Z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