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7" r:id="rId2"/>
    <p:sldId id="258" r:id="rId3"/>
    <p:sldId id="259" r:id="rId4"/>
    <p:sldId id="262" r:id="rId5"/>
    <p:sldId id="263" r:id="rId6"/>
    <p:sldId id="264" r:id="rId7"/>
    <p:sldId id="265"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1A44F1-10FF-4302-8009-C449EC0E90F1}" type="datetimeFigureOut">
              <a:rPr lang="en-GB" smtClean="0"/>
              <a:t>01/07/2022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62E3A8-574F-49E2-B705-DC6B546B7D7C}" type="slidenum">
              <a:rPr lang="en-GB" smtClean="0"/>
              <a:t>‹#›</a:t>
            </a:fld>
            <a:endParaRPr lang="en-GB"/>
          </a:p>
        </p:txBody>
      </p:sp>
    </p:spTree>
    <p:extLst>
      <p:ext uri="{BB962C8B-B14F-4D97-AF65-F5344CB8AC3E}">
        <p14:creationId xmlns:p14="http://schemas.microsoft.com/office/powerpoint/2010/main" val="3543299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81956A-87F0-4B77-9DF9-E604CF67A097}"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2390541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46EC82-E113-425F-A511-F255605E3424}"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994204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7EC61-02CC-4D37-9059-31B48C2985B9}"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951602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E74CB9-87BA-4C5A-B3CA-616E90C923AD}" type="datetime1">
              <a:rPr lang="en-GB" smtClean="0"/>
              <a:t>01/07/2022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667962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D68AC1-0B5B-417A-8B39-3573EAB020B6}" type="datetime1">
              <a:rPr lang="en-GB" smtClean="0"/>
              <a:t>01/07/2022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900115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3181B8-4FBD-4814-9582-77DE16258CE4}" type="datetime1">
              <a:rPr lang="en-GB" smtClean="0"/>
              <a:t>01/07/2022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243091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F849E7-FC12-4895-B981-E8E5A8949AE6}" type="datetime1">
              <a:rPr lang="en-GB" smtClean="0"/>
              <a:t>01/07/2022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321702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4650C67-EA40-4726-A720-3748BAAE45A4}" type="datetime1">
              <a:rPr lang="en-GB" smtClean="0"/>
              <a:t>01/07/2022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439177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223E33-40F5-4717-BCE0-A34E30E33E17}" type="datetime1">
              <a:rPr lang="en-GB" smtClean="0"/>
              <a:t>01/07/2022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925299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4CC9BB-497D-47A1-8C43-070F9DB6956B}"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1314594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860A53-D012-439D-B436-B0D6E597C1E2}"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468841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7DB6E3-2203-44D0-8471-5B001D4F3066}"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1178258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927A11-7E72-495C-9C30-4BBDC8936D4B}"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947185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F8AE13-F13E-41FA-9CA5-6D3B2D10F26C}"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12420368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3D18E6-FC66-4965-803D-7A578A9AFB42}"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3958969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EFB1FE-DDE4-45E3-B80E-BB8DD676263B}" type="datetime1">
              <a:rPr lang="en-GB" smtClean="0"/>
              <a:t>01/07/2022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1C1F87-CD47-41B1-B804-4AB1CA713A36}" type="slidenum">
              <a:rPr lang="en-GB" smtClean="0"/>
              <a:t>‹#›</a:t>
            </a:fld>
            <a:endParaRPr lang="en-GB"/>
          </a:p>
        </p:txBody>
      </p:sp>
    </p:spTree>
    <p:extLst>
      <p:ext uri="{BB962C8B-B14F-4D97-AF65-F5344CB8AC3E}">
        <p14:creationId xmlns:p14="http://schemas.microsoft.com/office/powerpoint/2010/main" val="840397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DA4F037-6479-4A94-97AA-3658A78FD1BA}" type="datetime1">
              <a:rPr lang="en-GB" smtClean="0"/>
              <a:t>01/07/2022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51C1F87-CD47-41B1-B804-4AB1CA713A36}" type="slidenum">
              <a:rPr lang="en-GB" smtClean="0"/>
              <a:t>‹#›</a:t>
            </a:fld>
            <a:endParaRPr lang="en-GB"/>
          </a:p>
        </p:txBody>
      </p:sp>
    </p:spTree>
    <p:extLst>
      <p:ext uri="{BB962C8B-B14F-4D97-AF65-F5344CB8AC3E}">
        <p14:creationId xmlns:p14="http://schemas.microsoft.com/office/powerpoint/2010/main" val="35903801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2DA02-01F8-7A30-8455-D0DE15872B7F}"/>
              </a:ext>
            </a:extLst>
          </p:cNvPr>
          <p:cNvSpPr>
            <a:spLocks noGrp="1"/>
          </p:cNvSpPr>
          <p:nvPr>
            <p:ph type="title"/>
          </p:nvPr>
        </p:nvSpPr>
        <p:spPr>
          <a:xfrm>
            <a:off x="1524003" y="1999615"/>
            <a:ext cx="9144000" cy="2764028"/>
          </a:xfrm>
        </p:spPr>
        <p:txBody>
          <a:bodyPr vert="horz" lIns="91440" tIns="45720" rIns="91440" bIns="45720" rtlCol="0" anchor="ctr">
            <a:normAutofit fontScale="90000"/>
          </a:bodyPr>
          <a:lstStyle/>
          <a:p>
            <a:pPr algn="ctr"/>
            <a:r>
              <a:rPr lang="en-US" sz="3600" b="1" u="sng" kern="1200" dirty="0">
                <a:solidFill>
                  <a:schemeClr val="tx1"/>
                </a:solidFill>
                <a:latin typeface="Arial" panose="020B0604020202020204" pitchFamily="34" charset="0"/>
                <a:cs typeface="Arial" panose="020B0604020202020204" pitchFamily="34" charset="0"/>
              </a:rPr>
              <a:t>How do students use technology to collaborate at UWTSD?</a:t>
            </a:r>
            <a:br>
              <a:rPr lang="en-US" sz="2900" b="1" kern="1200" dirty="0">
                <a:solidFill>
                  <a:schemeClr val="tx1"/>
                </a:solidFill>
                <a:latin typeface="Arial" panose="020B0604020202020204" pitchFamily="34" charset="0"/>
                <a:cs typeface="Arial" panose="020B0604020202020204" pitchFamily="34" charset="0"/>
              </a:rPr>
            </a:br>
            <a:br>
              <a:rPr lang="en-US" sz="2900" b="1" kern="1200" dirty="0">
                <a:solidFill>
                  <a:schemeClr val="tx1"/>
                </a:solidFill>
                <a:latin typeface="Arial" panose="020B0604020202020204" pitchFamily="34" charset="0"/>
                <a:cs typeface="Arial" panose="020B0604020202020204" pitchFamily="34" charset="0"/>
              </a:rPr>
            </a:br>
            <a:r>
              <a:rPr lang="en-US" sz="2900" b="1" kern="1200" dirty="0">
                <a:solidFill>
                  <a:schemeClr val="tx1"/>
                </a:solidFill>
                <a:latin typeface="Arial" panose="020B0604020202020204" pitchFamily="34" charset="0"/>
                <a:cs typeface="Arial" panose="020B0604020202020204" pitchFamily="34" charset="0"/>
              </a:rPr>
              <a:t>Module name: Digital Skills and Research Methods</a:t>
            </a:r>
            <a:br>
              <a:rPr lang="en-US" sz="2900" b="1" kern="1200" dirty="0">
                <a:solidFill>
                  <a:schemeClr val="tx1"/>
                </a:solidFill>
                <a:latin typeface="Arial" panose="020B0604020202020204" pitchFamily="34" charset="0"/>
                <a:cs typeface="Arial" panose="020B0604020202020204" pitchFamily="34" charset="0"/>
              </a:rPr>
            </a:br>
            <a:r>
              <a:rPr lang="en-US" sz="2900" b="1" kern="1200" dirty="0">
                <a:solidFill>
                  <a:schemeClr val="tx1"/>
                </a:solidFill>
                <a:latin typeface="Arial" panose="020B0604020202020204" pitchFamily="34" charset="0"/>
                <a:cs typeface="Arial" panose="020B0604020202020204" pitchFamily="34" charset="0"/>
              </a:rPr>
              <a:t>Module number: BMSW4003</a:t>
            </a:r>
            <a:br>
              <a:rPr lang="en-US" sz="2900" b="1" kern="1200" dirty="0">
                <a:solidFill>
                  <a:schemeClr val="tx1"/>
                </a:solidFill>
                <a:latin typeface="Arial" panose="020B0604020202020204" pitchFamily="34" charset="0"/>
                <a:cs typeface="Arial" panose="020B0604020202020204" pitchFamily="34" charset="0"/>
              </a:rPr>
            </a:br>
            <a:r>
              <a:rPr lang="en-US" sz="2900" b="1" kern="1200" dirty="0">
                <a:solidFill>
                  <a:schemeClr val="tx1"/>
                </a:solidFill>
                <a:latin typeface="Arial" panose="020B0604020202020204" pitchFamily="34" charset="0"/>
                <a:cs typeface="Arial" panose="020B0604020202020204" pitchFamily="34" charset="0"/>
              </a:rPr>
              <a:t>Lecturer’s name: D. Clarke</a:t>
            </a:r>
            <a:br>
              <a:rPr lang="en-US" sz="2900" b="1" kern="1200" dirty="0">
                <a:solidFill>
                  <a:schemeClr val="tx1"/>
                </a:solidFill>
                <a:latin typeface="Arial" panose="020B0604020202020204" pitchFamily="34" charset="0"/>
                <a:cs typeface="Arial" panose="020B0604020202020204" pitchFamily="34" charset="0"/>
              </a:rPr>
            </a:br>
            <a:br>
              <a:rPr lang="en-US" sz="2900" b="1" kern="1200" dirty="0">
                <a:solidFill>
                  <a:schemeClr val="tx1"/>
                </a:solidFill>
                <a:latin typeface="Arial" panose="020B0604020202020204" pitchFamily="34" charset="0"/>
                <a:cs typeface="Arial" panose="020B0604020202020204" pitchFamily="34" charset="0"/>
              </a:rPr>
            </a:br>
            <a:r>
              <a:rPr lang="en-US" sz="2900" kern="1200" dirty="0">
                <a:solidFill>
                  <a:schemeClr val="tx1"/>
                </a:solidFill>
                <a:latin typeface="Arial" panose="020B0604020202020204" pitchFamily="34" charset="0"/>
                <a:cs typeface="Arial" panose="020B0604020202020204" pitchFamily="34" charset="0"/>
              </a:rPr>
              <a:t>Mihaela Birgau 2133440</a:t>
            </a:r>
            <a:br>
              <a:rPr lang="en-US" sz="2900" kern="1200" dirty="0">
                <a:solidFill>
                  <a:schemeClr val="tx1"/>
                </a:solidFill>
                <a:latin typeface="Arial" panose="020B0604020202020204" pitchFamily="34" charset="0"/>
                <a:cs typeface="Arial" panose="020B0604020202020204" pitchFamily="34" charset="0"/>
              </a:rPr>
            </a:br>
            <a:r>
              <a:rPr lang="en-US" sz="2900" kern="1200" dirty="0">
                <a:solidFill>
                  <a:schemeClr val="tx1"/>
                </a:solidFill>
                <a:latin typeface="Arial" panose="020B0604020202020204" pitchFamily="34" charset="0"/>
                <a:cs typeface="Arial" panose="020B0604020202020204" pitchFamily="34" charset="0"/>
              </a:rPr>
              <a:t>Elena-Zina </a:t>
            </a:r>
            <a:r>
              <a:rPr lang="en-US" sz="2900" kern="1200" dirty="0" err="1">
                <a:solidFill>
                  <a:schemeClr val="tx1"/>
                </a:solidFill>
                <a:latin typeface="Arial" panose="020B0604020202020204" pitchFamily="34" charset="0"/>
                <a:cs typeface="Arial" panose="020B0604020202020204" pitchFamily="34" charset="0"/>
              </a:rPr>
              <a:t>Viziru</a:t>
            </a:r>
            <a:r>
              <a:rPr lang="en-US" sz="2900" kern="1200" dirty="0">
                <a:solidFill>
                  <a:schemeClr val="tx1"/>
                </a:solidFill>
                <a:latin typeface="Arial" panose="020B0604020202020204" pitchFamily="34" charset="0"/>
                <a:cs typeface="Arial" panose="020B0604020202020204" pitchFamily="34" charset="0"/>
              </a:rPr>
              <a:t> 2131454</a:t>
            </a:r>
            <a:br>
              <a:rPr lang="en-US" sz="2900" kern="1200" dirty="0">
                <a:solidFill>
                  <a:schemeClr val="tx1"/>
                </a:solidFill>
                <a:latin typeface="Arial" panose="020B0604020202020204" pitchFamily="34" charset="0"/>
                <a:cs typeface="Arial" panose="020B0604020202020204" pitchFamily="34" charset="0"/>
              </a:rPr>
            </a:br>
            <a:r>
              <a:rPr lang="en-US" sz="2900" kern="1200" dirty="0">
                <a:solidFill>
                  <a:schemeClr val="tx1"/>
                </a:solidFill>
                <a:latin typeface="Arial" panose="020B0604020202020204" pitchFamily="34" charset="0"/>
                <a:cs typeface="Arial" panose="020B0604020202020204" pitchFamily="34" charset="0"/>
              </a:rPr>
              <a:t>Daniel Iulian </a:t>
            </a:r>
            <a:r>
              <a:rPr lang="en-US" sz="2900" kern="1200" dirty="0" err="1">
                <a:solidFill>
                  <a:schemeClr val="tx1"/>
                </a:solidFill>
                <a:latin typeface="Arial" panose="020B0604020202020204" pitchFamily="34" charset="0"/>
                <a:cs typeface="Arial" panose="020B0604020202020204" pitchFamily="34" charset="0"/>
              </a:rPr>
              <a:t>Dinca</a:t>
            </a:r>
            <a:r>
              <a:rPr lang="en-US" sz="2900" kern="1200" dirty="0">
                <a:solidFill>
                  <a:schemeClr val="tx1"/>
                </a:solidFill>
                <a:latin typeface="Arial" panose="020B0604020202020204" pitchFamily="34" charset="0"/>
                <a:cs typeface="Arial" panose="020B0604020202020204" pitchFamily="34" charset="0"/>
              </a:rPr>
              <a:t> 2130676</a:t>
            </a:r>
          </a:p>
        </p:txBody>
      </p:sp>
      <p:sp>
        <p:nvSpPr>
          <p:cNvPr id="4" name="Slide Number Placeholder 3">
            <a:extLst>
              <a:ext uri="{FF2B5EF4-FFF2-40B4-BE49-F238E27FC236}">
                <a16:creationId xmlns:a16="http://schemas.microsoft.com/office/drawing/2014/main" id="{4013BEF6-14A7-EF94-D688-56EEB3B58711}"/>
              </a:ext>
            </a:extLst>
          </p:cNvPr>
          <p:cNvSpPr>
            <a:spLocks noGrp="1"/>
          </p:cNvSpPr>
          <p:nvPr>
            <p:ph type="sldNum" sz="quarter" idx="12"/>
          </p:nvPr>
        </p:nvSpPr>
        <p:spPr/>
        <p:txBody>
          <a:bodyPr/>
          <a:lstStyle/>
          <a:p>
            <a:fld id="{551C1F87-CD47-41B1-B804-4AB1CA713A36}" type="slidenum">
              <a:rPr lang="en-GB" smtClean="0"/>
              <a:t>1</a:t>
            </a:fld>
            <a:endParaRPr lang="en-GB"/>
          </a:p>
        </p:txBody>
      </p:sp>
    </p:spTree>
    <p:extLst>
      <p:ext uri="{BB962C8B-B14F-4D97-AF65-F5344CB8AC3E}">
        <p14:creationId xmlns:p14="http://schemas.microsoft.com/office/powerpoint/2010/main" val="83229839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CFB7-A7C4-7F62-792D-3DADA94E7CD4}"/>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Scope</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C8CDA36-A802-C762-769D-9093EFC7C6AB}"/>
              </a:ext>
            </a:extLst>
          </p:cNvPr>
          <p:cNvSpPr>
            <a:spLocks noGrp="1"/>
          </p:cNvSpPr>
          <p:nvPr>
            <p:ph idx="1"/>
          </p:nvPr>
        </p:nvSpPr>
        <p:spPr>
          <a:xfrm>
            <a:off x="677334" y="1423742"/>
            <a:ext cx="8596668" cy="3880773"/>
          </a:xfrm>
        </p:spPr>
        <p:txBody>
          <a:bodyPr>
            <a:normAutofit fontScale="92500" lnSpcReduction="10000"/>
          </a:bodyPr>
          <a:lstStyle/>
          <a:p>
            <a:r>
              <a:rPr lang="en-US" sz="2000" dirty="0">
                <a:latin typeface="Arial" panose="020B0604020202020204" pitchFamily="34" charset="0"/>
                <a:cs typeface="Arial" panose="020B0604020202020204" pitchFamily="34" charset="0"/>
              </a:rPr>
              <a:t>Chosen topic: Is there a need to provide training on how to use technology to collaborate at UWTSD?</a:t>
            </a:r>
          </a:p>
          <a:p>
            <a:pPr marL="0" indent="0">
              <a:buNone/>
            </a:pP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Rationale: This presentation aims to address whether or not technology training is needed to collaborate at UWTSD. Based on how quickly technology advances, it looks like it is only a matter of time until students have to ‘’get with the program’’ . Technology is key in research nowadays and this very presentation is possible because of </a:t>
            </a:r>
            <a:r>
              <a:rPr lang="en-US" sz="2000" dirty="0" err="1">
                <a:latin typeface="Arial" panose="020B0604020202020204" pitchFamily="34" charset="0"/>
                <a:cs typeface="Arial" panose="020B0604020202020204" pitchFamily="34" charset="0"/>
              </a:rPr>
              <a:t>it.Technology</a:t>
            </a:r>
            <a:r>
              <a:rPr lang="en-US" sz="2000" dirty="0">
                <a:latin typeface="Arial" panose="020B0604020202020204" pitchFamily="34" charset="0"/>
                <a:cs typeface="Arial" panose="020B0604020202020204" pitchFamily="34" charset="0"/>
              </a:rPr>
              <a:t> is transitioning to less devices and more software .</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As more and more software skills are required , students will be the ones picking up this workload , so they have to be prepared.</a:t>
            </a:r>
          </a:p>
          <a:p>
            <a:pPr marL="0" indent="0">
              <a:buNone/>
            </a:pPr>
            <a:r>
              <a:rPr lang="en-US" sz="2000" dirty="0">
                <a:latin typeface="Arial" panose="020B0604020202020204" pitchFamily="34" charset="0"/>
                <a:cs typeface="Arial" panose="020B0604020202020204" pitchFamily="34" charset="0"/>
              </a:rPr>
              <a:t>     Elena Zina </a:t>
            </a:r>
            <a:r>
              <a:rPr lang="en-US" sz="2000" dirty="0" err="1">
                <a:latin typeface="Arial" panose="020B0604020202020204" pitchFamily="34" charset="0"/>
                <a:cs typeface="Arial" panose="020B0604020202020204" pitchFamily="34" charset="0"/>
              </a:rPr>
              <a:t>Viziru</a:t>
            </a:r>
            <a:endParaRPr lang="en-US"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14FAAA2-C079-102B-7D5D-C5CAF8561DC2}"/>
              </a:ext>
            </a:extLst>
          </p:cNvPr>
          <p:cNvSpPr>
            <a:spLocks noGrp="1"/>
          </p:cNvSpPr>
          <p:nvPr>
            <p:ph type="sldNum" sz="quarter" idx="12"/>
          </p:nvPr>
        </p:nvSpPr>
        <p:spPr/>
        <p:txBody>
          <a:bodyPr/>
          <a:lstStyle/>
          <a:p>
            <a:fld id="{551C1F87-CD47-41B1-B804-4AB1CA713A36}" type="slidenum">
              <a:rPr lang="en-GB" smtClean="0"/>
              <a:t>2</a:t>
            </a:fld>
            <a:endParaRPr lang="en-GB"/>
          </a:p>
        </p:txBody>
      </p:sp>
    </p:spTree>
    <p:extLst>
      <p:ext uri="{BB962C8B-B14F-4D97-AF65-F5344CB8AC3E}">
        <p14:creationId xmlns:p14="http://schemas.microsoft.com/office/powerpoint/2010/main" val="1217272059"/>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2D808-FDD4-B304-6B6D-E79E60ACD5DA}"/>
              </a:ext>
            </a:extLst>
          </p:cNvPr>
          <p:cNvSpPr>
            <a:spLocks noGrp="1"/>
          </p:cNvSpPr>
          <p:nvPr>
            <p:ph type="title"/>
          </p:nvPr>
        </p:nvSpPr>
        <p:spPr/>
        <p:txBody>
          <a:bodyPr>
            <a:normAutofit/>
          </a:bodyPr>
          <a:lstStyle/>
          <a:p>
            <a:r>
              <a:rPr lang="en-US" sz="4400" b="1" u="sng" dirty="0">
                <a:latin typeface="Arial" panose="020B0604020202020204" pitchFamily="34" charset="0"/>
                <a:cs typeface="Arial" panose="020B0604020202020204" pitchFamily="34" charset="0"/>
              </a:rPr>
              <a:t>Introduction</a:t>
            </a:r>
            <a:endParaRPr lang="en-GB" b="1" u="sng" dirty="0"/>
          </a:p>
        </p:txBody>
      </p:sp>
      <p:sp>
        <p:nvSpPr>
          <p:cNvPr id="3" name="Content Placeholder 2">
            <a:extLst>
              <a:ext uri="{FF2B5EF4-FFF2-40B4-BE49-F238E27FC236}">
                <a16:creationId xmlns:a16="http://schemas.microsoft.com/office/drawing/2014/main" id="{80439F01-5866-B44E-7C42-AF46E2715EAB}"/>
              </a:ext>
            </a:extLst>
          </p:cNvPr>
          <p:cNvSpPr>
            <a:spLocks noGrp="1"/>
          </p:cNvSpPr>
          <p:nvPr>
            <p:ph idx="1"/>
          </p:nvPr>
        </p:nvSpPr>
        <p:spPr>
          <a:xfrm>
            <a:off x="677334" y="1654562"/>
            <a:ext cx="8732996" cy="4593838"/>
          </a:xfrm>
        </p:spPr>
        <p:txBody>
          <a:bodyPr>
            <a:normAutofit/>
          </a:bodyPr>
          <a:lstStyle/>
          <a:p>
            <a:pPr marL="0" indent="0">
              <a:buNone/>
            </a:pPr>
            <a:r>
              <a:rPr lang="en-US" dirty="0">
                <a:latin typeface="Arial" panose="020B0604020202020204" pitchFamily="34" charset="0"/>
                <a:cs typeface="Arial" panose="020B0604020202020204" pitchFamily="34" charset="0"/>
              </a:rPr>
              <a:t>Everything starts with research . Either a question that bugs you or something that you really want to find out about .</a:t>
            </a:r>
          </a:p>
          <a:p>
            <a:pPr marL="0" indent="0">
              <a:buNone/>
            </a:pPr>
            <a:r>
              <a:rPr lang="en-US" dirty="0">
                <a:latin typeface="Arial" panose="020B0604020202020204" pitchFamily="34" charset="0"/>
                <a:cs typeface="Arial" panose="020B0604020202020204" pitchFamily="34" charset="0"/>
              </a:rPr>
              <a:t>Emerging brands such as Zoom , Slack , Telegram are starting to pick up that demand , but they need employees to work . </a:t>
            </a:r>
          </a:p>
          <a:p>
            <a:pPr marL="0" indent="0">
              <a:buNone/>
            </a:pPr>
            <a:r>
              <a:rPr lang="en-US" dirty="0">
                <a:latin typeface="Arial" panose="020B0604020202020204" pitchFamily="34" charset="0"/>
                <a:cs typeface="Arial" panose="020B0604020202020204" pitchFamily="34" charset="0"/>
              </a:rPr>
              <a:t>As per Olson &amp; Judith Reitman , </a:t>
            </a:r>
            <a:r>
              <a:rPr lang="en-GB" dirty="0">
                <a:latin typeface="Arial" panose="020B0604020202020204" pitchFamily="34" charset="0"/>
                <a:cs typeface="Arial" panose="020B0604020202020204" pitchFamily="34" charset="0"/>
              </a:rPr>
              <a:t>‘’the worlds of research and scholarship have changed equally dramatically’’</a:t>
            </a:r>
            <a:r>
              <a:rPr lang="en-US" dirty="0">
                <a:latin typeface="Arial" panose="020B0604020202020204" pitchFamily="34" charset="0"/>
                <a:cs typeface="Arial" panose="020B0604020202020204" pitchFamily="34" charset="0"/>
              </a:rPr>
              <a:t>.</a:t>
            </a:r>
          </a:p>
          <a:p>
            <a:pPr marL="0" indent="0">
              <a:buNone/>
            </a:pPr>
            <a:r>
              <a:rPr lang="en-US" dirty="0">
                <a:latin typeface="Arial" panose="020B0604020202020204" pitchFamily="34" charset="0"/>
                <a:cs typeface="Arial" panose="020B0604020202020204" pitchFamily="34" charset="0"/>
              </a:rPr>
              <a:t>That was as true in the 90’s as today , or even more so today . As technology keeps speeding up , so will the need for more and faster software skills. </a:t>
            </a:r>
          </a:p>
          <a:p>
            <a:pPr marL="0" indent="0">
              <a:buNone/>
            </a:pPr>
            <a:r>
              <a:rPr lang="en-US" dirty="0">
                <a:latin typeface="Arial" panose="020B0604020202020204" pitchFamily="34" charset="0"/>
                <a:cs typeface="Arial" panose="020B0604020202020204" pitchFamily="34" charset="0"/>
              </a:rPr>
              <a:t>It looks like the emerging trend is working together as a team and at the same time the technological trend is to facilitate connections regardless of your geolocation. So the sensible thing to do is to prepare now by combining the teamwork with the technology . There is a dire need for more technological training simply because of the pace at which technology is evolving . </a:t>
            </a:r>
          </a:p>
          <a:p>
            <a:pPr marL="0" indent="0">
              <a:buNone/>
            </a:pPr>
            <a:r>
              <a:rPr lang="en-US" dirty="0">
                <a:latin typeface="Arial" panose="020B0604020202020204" pitchFamily="34" charset="0"/>
                <a:cs typeface="Arial" panose="020B0604020202020204" pitchFamily="34" charset="0"/>
              </a:rPr>
              <a:t>Mihaela Birgau</a:t>
            </a:r>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8F16424-4912-0FB1-62CA-B9B97C4065A2}"/>
              </a:ext>
            </a:extLst>
          </p:cNvPr>
          <p:cNvSpPr>
            <a:spLocks noGrp="1"/>
          </p:cNvSpPr>
          <p:nvPr>
            <p:ph type="sldNum" sz="quarter" idx="12"/>
          </p:nvPr>
        </p:nvSpPr>
        <p:spPr/>
        <p:txBody>
          <a:bodyPr/>
          <a:lstStyle/>
          <a:p>
            <a:fld id="{551C1F87-CD47-41B1-B804-4AB1CA713A36}" type="slidenum">
              <a:rPr lang="en-GB" smtClean="0"/>
              <a:t>3</a:t>
            </a:fld>
            <a:endParaRPr lang="en-GB"/>
          </a:p>
        </p:txBody>
      </p:sp>
    </p:spTree>
    <p:extLst>
      <p:ext uri="{BB962C8B-B14F-4D97-AF65-F5344CB8AC3E}">
        <p14:creationId xmlns:p14="http://schemas.microsoft.com/office/powerpoint/2010/main" val="159382557"/>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3D4C00-BD02-EF0A-2CE0-44BFA7B7F53E}"/>
              </a:ext>
            </a:extLst>
          </p:cNvPr>
          <p:cNvSpPr>
            <a:spLocks noGrp="1"/>
          </p:cNvSpPr>
          <p:nvPr>
            <p:ph idx="1"/>
          </p:nvPr>
        </p:nvSpPr>
        <p:spPr>
          <a:xfrm>
            <a:off x="517536" y="855572"/>
            <a:ext cx="8582076" cy="5185790"/>
          </a:xfrm>
        </p:spPr>
        <p:txBody>
          <a:bodyPr>
            <a:normAutofit lnSpcReduction="10000"/>
          </a:bodyPr>
          <a:lstStyle/>
          <a:p>
            <a:r>
              <a:rPr lang="en-GB" dirty="0"/>
              <a:t>‘’In the modern world of technology and internationalisation, work often crosses the physical </a:t>
            </a:r>
            <a:r>
              <a:rPr lang="en-GB" dirty="0" err="1"/>
              <a:t>boundariesof</a:t>
            </a:r>
            <a:r>
              <a:rPr lang="en-GB" dirty="0"/>
              <a:t> an organisation’’.</a:t>
            </a:r>
            <a:br>
              <a:rPr lang="en-GB" dirty="0"/>
            </a:br>
            <a:r>
              <a:rPr lang="en-GB" dirty="0"/>
              <a:t>(</a:t>
            </a:r>
            <a:r>
              <a:rPr lang="en-GB" dirty="0" err="1"/>
              <a:t>Boh</a:t>
            </a:r>
            <a:r>
              <a:rPr lang="en-GB" dirty="0"/>
              <a:t>, Ren, </a:t>
            </a:r>
            <a:r>
              <a:rPr lang="en-GB" dirty="0" err="1"/>
              <a:t>Kiesler</a:t>
            </a:r>
            <a:r>
              <a:rPr lang="en-GB" dirty="0"/>
              <a:t>, &amp; </a:t>
            </a:r>
            <a:r>
              <a:rPr lang="en-GB" dirty="0" err="1"/>
              <a:t>Bussjaeger</a:t>
            </a:r>
            <a:r>
              <a:rPr lang="en-GB" dirty="0"/>
              <a:t>, 2007; </a:t>
            </a:r>
            <a:r>
              <a:rPr lang="en-GB" dirty="0" err="1"/>
              <a:t>Delbridge</a:t>
            </a:r>
            <a:r>
              <a:rPr lang="en-GB" dirty="0"/>
              <a:t> &amp; </a:t>
            </a:r>
            <a:r>
              <a:rPr lang="en-GB" dirty="0" err="1"/>
              <a:t>Sallaz</a:t>
            </a:r>
            <a:r>
              <a:rPr lang="en-GB" dirty="0"/>
              <a:t>, 2015)</a:t>
            </a:r>
            <a:br>
              <a:rPr lang="en-GB" dirty="0"/>
            </a:br>
            <a:r>
              <a:rPr lang="en-GB" dirty="0"/>
              <a:t>This is a great segue into how technology is slowly zooming in on actual hardware and zooming out on software. As ‘’cloud’’ based technologies emerge , almost everything is at a touch of a button. It looks like we will have to learn less about actual hardware and more about what buttons do .</a:t>
            </a:r>
          </a:p>
          <a:p>
            <a:pPr marL="0" indent="0">
              <a:buNone/>
            </a:pPr>
            <a:r>
              <a:rPr lang="en-GB" dirty="0"/>
              <a:t>     As social media continues to grow , so does human interaction.</a:t>
            </a:r>
          </a:p>
          <a:p>
            <a:pPr marL="0" indent="0">
              <a:buNone/>
            </a:pPr>
            <a:r>
              <a:rPr lang="en-GB" dirty="0"/>
              <a:t>     The majority of interactions are online(</a:t>
            </a:r>
            <a:r>
              <a:rPr lang="en-GB" dirty="0" err="1"/>
              <a:t>twitter,facebook</a:t>
            </a:r>
            <a:r>
              <a:rPr lang="en-GB" dirty="0"/>
              <a:t> etc.) </a:t>
            </a:r>
            <a:br>
              <a:rPr lang="en-GB" dirty="0"/>
            </a:br>
            <a:r>
              <a:rPr lang="en-GB" dirty="0"/>
              <a:t>     so if technology is already involved and people already connect ,</a:t>
            </a:r>
            <a:br>
              <a:rPr lang="en-GB" dirty="0"/>
            </a:br>
            <a:r>
              <a:rPr lang="en-GB" dirty="0"/>
              <a:t>     it would be best to broaden our understanding of technology sooner </a:t>
            </a:r>
            <a:br>
              <a:rPr lang="en-GB" dirty="0"/>
            </a:br>
            <a:r>
              <a:rPr lang="en-GB" dirty="0"/>
              <a:t>     rather than later .</a:t>
            </a:r>
            <a:br>
              <a:rPr lang="en-GB" dirty="0"/>
            </a:br>
            <a:br>
              <a:rPr lang="en-GB" dirty="0"/>
            </a:br>
            <a:r>
              <a:rPr lang="en-GB" dirty="0"/>
              <a:t>   </a:t>
            </a:r>
            <a:br>
              <a:rPr lang="en-GB" dirty="0"/>
            </a:br>
            <a:r>
              <a:rPr lang="en-GB" dirty="0"/>
              <a:t>      Sharing buttons on social media are there for a reason , </a:t>
            </a:r>
            <a:br>
              <a:rPr lang="en-GB" dirty="0"/>
            </a:br>
            <a:r>
              <a:rPr lang="en-GB" dirty="0"/>
              <a:t>      to encourage people  interacting with each other and share something </a:t>
            </a:r>
            <a:br>
              <a:rPr lang="en-GB" dirty="0"/>
            </a:br>
            <a:r>
              <a:rPr lang="en-GB" dirty="0"/>
              <a:t>      they believe someone else would like to see .</a:t>
            </a:r>
          </a:p>
          <a:p>
            <a:pPr marL="0" indent="0">
              <a:buNone/>
            </a:pPr>
            <a:r>
              <a:rPr lang="en-GB" dirty="0"/>
              <a:t>      Daniel Iulian </a:t>
            </a:r>
            <a:r>
              <a:rPr lang="en-GB" dirty="0" err="1"/>
              <a:t>Dinca</a:t>
            </a:r>
            <a:br>
              <a:rPr lang="en-GB" dirty="0"/>
            </a:br>
            <a:endParaRPr lang="en-GB" dirty="0"/>
          </a:p>
          <a:p>
            <a:pPr marL="0" indent="0">
              <a:buNone/>
            </a:pPr>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75E5A3FE-DB11-433E-FC39-4E7701BE8BE4}"/>
              </a:ext>
            </a:extLst>
          </p:cNvPr>
          <p:cNvSpPr>
            <a:spLocks noGrp="1"/>
          </p:cNvSpPr>
          <p:nvPr>
            <p:ph type="sldNum" sz="quarter" idx="12"/>
          </p:nvPr>
        </p:nvSpPr>
        <p:spPr/>
        <p:txBody>
          <a:bodyPr/>
          <a:lstStyle/>
          <a:p>
            <a:fld id="{551C1F87-CD47-41B1-B804-4AB1CA713A36}" type="slidenum">
              <a:rPr lang="en-GB" smtClean="0"/>
              <a:t>4</a:t>
            </a:fld>
            <a:endParaRPr lang="en-GB"/>
          </a:p>
        </p:txBody>
      </p:sp>
    </p:spTree>
    <p:extLst>
      <p:ext uri="{BB962C8B-B14F-4D97-AF65-F5344CB8AC3E}">
        <p14:creationId xmlns:p14="http://schemas.microsoft.com/office/powerpoint/2010/main" val="523759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6AABA-4D68-8E0B-4C1D-0A8C42697145}"/>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Method</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978F1AF-80BA-F3A3-F754-A6916DCADEA0}"/>
              </a:ext>
            </a:extLst>
          </p:cNvPr>
          <p:cNvSpPr>
            <a:spLocks noGrp="1"/>
          </p:cNvSpPr>
          <p:nvPr>
            <p:ph idx="1"/>
          </p:nvPr>
        </p:nvSpPr>
        <p:spPr>
          <a:xfrm>
            <a:off x="677334" y="1488613"/>
            <a:ext cx="8596668" cy="4759787"/>
          </a:xfrm>
        </p:spPr>
        <p:txBody>
          <a:bodyPr>
            <a:normAutofit/>
          </a:bodyPr>
          <a:lstStyle/>
          <a:p>
            <a:r>
              <a:rPr lang="en-US" dirty="0">
                <a:latin typeface="Arial" panose="020B0604020202020204" pitchFamily="34" charset="0"/>
                <a:cs typeface="Arial" panose="020B0604020202020204" pitchFamily="34" charset="0"/>
              </a:rPr>
              <a:t>“There are two types of background research – </a:t>
            </a:r>
            <a:r>
              <a:rPr lang="en-US" b="1" dirty="0">
                <a:latin typeface="Arial" panose="020B0604020202020204" pitchFamily="34" charset="0"/>
                <a:cs typeface="Arial" panose="020B0604020202020204" pitchFamily="34" charset="0"/>
              </a:rPr>
              <a:t>primary research </a:t>
            </a:r>
            <a:r>
              <a:rPr lang="en-US" dirty="0">
                <a:latin typeface="Arial" panose="020B0604020202020204" pitchFamily="34" charset="0"/>
                <a:cs typeface="Arial" panose="020B0604020202020204" pitchFamily="34" charset="0"/>
              </a:rPr>
              <a:t>and </a:t>
            </a:r>
            <a:r>
              <a:rPr lang="en-US" b="1" dirty="0">
                <a:latin typeface="Arial" panose="020B0604020202020204" pitchFamily="34" charset="0"/>
                <a:cs typeface="Arial" panose="020B0604020202020204" pitchFamily="34" charset="0"/>
              </a:rPr>
              <a:t>secondary research</a:t>
            </a:r>
            <a:r>
              <a:rPr lang="en-US" dirty="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t>
            </a:r>
            <a:r>
              <a:rPr lang="en-GB" b="0" i="0" dirty="0">
                <a:solidFill>
                  <a:srgbClr val="070726"/>
                </a:solidFill>
                <a:effectLst/>
                <a:latin typeface="Arial" panose="020B0604020202020204" pitchFamily="34" charset="0"/>
                <a:cs typeface="Arial" panose="020B0604020202020204" pitchFamily="34" charset="0"/>
              </a:rPr>
              <a:t>Dawson, Catherine</a:t>
            </a:r>
            <a:r>
              <a:rPr lang="en-US" dirty="0">
                <a:solidFill>
                  <a:srgbClr val="070726"/>
                </a:solidFill>
                <a:latin typeface="Arial" panose="020B0604020202020204" pitchFamily="34" charset="0"/>
                <a:cs typeface="Arial" panose="020B0604020202020204" pitchFamily="34" charset="0"/>
              </a:rPr>
              <a:t>)</a:t>
            </a:r>
          </a:p>
          <a:p>
            <a:r>
              <a:rPr lang="en-US" dirty="0">
                <a:solidFill>
                  <a:srgbClr val="070726"/>
                </a:solidFill>
                <a:latin typeface="Arial" panose="020B0604020202020204" pitchFamily="34" charset="0"/>
                <a:cs typeface="Arial" panose="020B0604020202020204" pitchFamily="34" charset="0"/>
              </a:rPr>
              <a:t>The research methods that will be undertaken are centered around, but not limited to the use of technology and existing knowledge. The knowledge will be acquired through the use of websites (university </a:t>
            </a:r>
            <a:r>
              <a:rPr lang="en-US" dirty="0" err="1">
                <a:solidFill>
                  <a:srgbClr val="070726"/>
                </a:solidFill>
                <a:latin typeface="Arial" panose="020B0604020202020204" pitchFamily="34" charset="0"/>
                <a:cs typeface="Arial" panose="020B0604020202020204" pitchFamily="34" charset="0"/>
              </a:rPr>
              <a:t>websites,university</a:t>
            </a:r>
            <a:r>
              <a:rPr lang="en-US" dirty="0">
                <a:solidFill>
                  <a:srgbClr val="070726"/>
                </a:solidFill>
                <a:latin typeface="Arial" panose="020B0604020202020204" pitchFamily="34" charset="0"/>
                <a:cs typeface="Arial" panose="020B0604020202020204" pitchFamily="34" charset="0"/>
              </a:rPr>
              <a:t> library trusted sources, etc.), in order to acquire accurate, up-to-date information, using interlibrary loans, in order to access research material that one or more universities/institutions may not offer directly, and keeping accurate, up-to-date records of any findings related to the rationale of the project.</a:t>
            </a:r>
          </a:p>
          <a:p>
            <a:r>
              <a:rPr lang="en-US" dirty="0">
                <a:solidFill>
                  <a:srgbClr val="070726"/>
                </a:solidFill>
                <a:latin typeface="Arial" panose="020B0604020202020204" pitchFamily="34" charset="0"/>
                <a:cs typeface="Arial" panose="020B0604020202020204" pitchFamily="34" charset="0"/>
              </a:rPr>
              <a:t>This method of research combines both primary research (the direct study of a subject through firsthand observation) and secondary research (collecting existing information from verified sources) in order to give the highest % chance of reaching an accurate conclusion.</a:t>
            </a:r>
            <a:br>
              <a:rPr lang="en-US" dirty="0">
                <a:solidFill>
                  <a:srgbClr val="070726"/>
                </a:solidFill>
                <a:latin typeface="Arial" panose="020B0604020202020204" pitchFamily="34" charset="0"/>
                <a:cs typeface="Arial" panose="020B0604020202020204" pitchFamily="34" charset="0"/>
              </a:rPr>
            </a:br>
            <a:endParaRPr lang="en-US" dirty="0">
              <a:solidFill>
                <a:srgbClr val="070726"/>
              </a:solidFill>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Daniel Iulian </a:t>
            </a:r>
            <a:r>
              <a:rPr lang="en-GB" dirty="0" err="1">
                <a:latin typeface="Arial" panose="020B0604020202020204" pitchFamily="34" charset="0"/>
                <a:cs typeface="Arial" panose="020B0604020202020204" pitchFamily="34" charset="0"/>
              </a:rPr>
              <a:t>Dinca</a:t>
            </a:r>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17CFA8F6-F252-2D36-E667-BA0585786623}"/>
              </a:ext>
            </a:extLst>
          </p:cNvPr>
          <p:cNvSpPr>
            <a:spLocks noGrp="1"/>
          </p:cNvSpPr>
          <p:nvPr>
            <p:ph type="sldNum" sz="quarter" idx="12"/>
          </p:nvPr>
        </p:nvSpPr>
        <p:spPr/>
        <p:txBody>
          <a:bodyPr/>
          <a:lstStyle/>
          <a:p>
            <a:fld id="{551C1F87-CD47-41B1-B804-4AB1CA713A36}" type="slidenum">
              <a:rPr lang="en-GB" smtClean="0"/>
              <a:t>5</a:t>
            </a:fld>
            <a:endParaRPr lang="en-GB"/>
          </a:p>
        </p:txBody>
      </p:sp>
    </p:spTree>
    <p:extLst>
      <p:ext uri="{BB962C8B-B14F-4D97-AF65-F5344CB8AC3E}">
        <p14:creationId xmlns:p14="http://schemas.microsoft.com/office/powerpoint/2010/main" val="3510845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F33CA-C7EA-8B5E-CC6D-25EB9126798D}"/>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Conclusion</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B7AF369-9444-D595-DA3A-02740D9D32C8}"/>
              </a:ext>
            </a:extLst>
          </p:cNvPr>
          <p:cNvSpPr>
            <a:spLocks noGrp="1"/>
          </p:cNvSpPr>
          <p:nvPr>
            <p:ph idx="1"/>
          </p:nvPr>
        </p:nvSpPr>
        <p:spPr>
          <a:xfrm>
            <a:off x="677334" y="1488613"/>
            <a:ext cx="8596668" cy="3880773"/>
          </a:xfrm>
        </p:spPr>
        <p:txBody>
          <a:bodyPr/>
          <a:lstStyle/>
          <a:p>
            <a:r>
              <a:rPr lang="en-US" dirty="0">
                <a:latin typeface="Arial" panose="020B0604020202020204" pitchFamily="34" charset="0"/>
                <a:cs typeface="Arial" panose="020B0604020202020204" pitchFamily="34" charset="0"/>
              </a:rPr>
              <a:t>Collaboration is key and it looks like technology and people go hand in hand . It also looks like as time passes , technology becomes more involved and integrated in our lives , not less . Students would benefit a lot from more technological training because technology is moving towards more collaboration , but technology is also driven by people , so what we want is more collaboration through better use of technology . </a:t>
            </a:r>
          </a:p>
          <a:p>
            <a:r>
              <a:rPr lang="en-US" dirty="0">
                <a:latin typeface="Arial" panose="020B0604020202020204" pitchFamily="34" charset="0"/>
                <a:cs typeface="Arial" panose="020B0604020202020204" pitchFamily="34" charset="0"/>
              </a:rPr>
              <a:t>It sounds like we should go as far as asking universities whether or not a universal digital library would be a good idea in the future to create . The truth is that currently students are somewhat limited to what the governing body has access to.</a:t>
            </a:r>
          </a:p>
          <a:p>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Mihaela Birgau</a:t>
            </a:r>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1FAC52AF-CD89-D438-FBE7-787AF0B4F934}"/>
              </a:ext>
            </a:extLst>
          </p:cNvPr>
          <p:cNvSpPr>
            <a:spLocks noGrp="1"/>
          </p:cNvSpPr>
          <p:nvPr>
            <p:ph type="sldNum" sz="quarter" idx="12"/>
          </p:nvPr>
        </p:nvSpPr>
        <p:spPr/>
        <p:txBody>
          <a:bodyPr/>
          <a:lstStyle/>
          <a:p>
            <a:fld id="{551C1F87-CD47-41B1-B804-4AB1CA713A36}" type="slidenum">
              <a:rPr lang="en-GB" smtClean="0"/>
              <a:t>6</a:t>
            </a:fld>
            <a:endParaRPr lang="en-GB"/>
          </a:p>
        </p:txBody>
      </p:sp>
    </p:spTree>
    <p:extLst>
      <p:ext uri="{BB962C8B-B14F-4D97-AF65-F5344CB8AC3E}">
        <p14:creationId xmlns:p14="http://schemas.microsoft.com/office/powerpoint/2010/main" val="1333785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AD4F1-197C-2309-E4F5-B354147DD679}"/>
              </a:ext>
            </a:extLst>
          </p:cNvPr>
          <p:cNvSpPr>
            <a:spLocks noGrp="1"/>
          </p:cNvSpPr>
          <p:nvPr>
            <p:ph type="title"/>
          </p:nvPr>
        </p:nvSpPr>
        <p:spPr/>
        <p:txBody>
          <a:bodyPr/>
          <a:lstStyle/>
          <a:p>
            <a:r>
              <a:rPr lang="en-US" b="1" u="sng" dirty="0">
                <a:latin typeface="Arial" panose="020B0604020202020204" pitchFamily="34" charset="0"/>
                <a:cs typeface="Arial" panose="020B0604020202020204" pitchFamily="34" charset="0"/>
              </a:rPr>
              <a:t>References</a:t>
            </a:r>
            <a:endParaRPr lang="en-GB" b="1"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05317C2-FBC4-49B6-84C7-511BE210F9F1}"/>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Theorizing Virtual Teams: Relationality in Dispersed Collaboration (</a:t>
            </a:r>
            <a:r>
              <a:rPr lang="en-GB" dirty="0" err="1">
                <a:latin typeface="Arial" panose="020B0604020202020204" pitchFamily="34" charset="0"/>
                <a:cs typeface="Arial" panose="020B0604020202020204" pitchFamily="34" charset="0"/>
              </a:rPr>
              <a:t>Boh</a:t>
            </a:r>
            <a:r>
              <a:rPr lang="en-GB" dirty="0">
                <a:latin typeface="Arial" panose="020B0604020202020204" pitchFamily="34" charset="0"/>
                <a:cs typeface="Arial" panose="020B0604020202020204" pitchFamily="34" charset="0"/>
              </a:rPr>
              <a:t>, Ren, </a:t>
            </a:r>
            <a:r>
              <a:rPr lang="en-GB" dirty="0" err="1">
                <a:latin typeface="Arial" panose="020B0604020202020204" pitchFamily="34" charset="0"/>
                <a:cs typeface="Arial" panose="020B0604020202020204" pitchFamily="34" charset="0"/>
              </a:rPr>
              <a:t>Kiesler</a:t>
            </a:r>
            <a:r>
              <a:rPr lang="en-GB" dirty="0">
                <a:latin typeface="Arial" panose="020B0604020202020204" pitchFamily="34" charset="0"/>
                <a:cs typeface="Arial" panose="020B0604020202020204" pitchFamily="34" charset="0"/>
              </a:rPr>
              <a:t>, &amp; </a:t>
            </a:r>
            <a:r>
              <a:rPr lang="en-GB" dirty="0" err="1">
                <a:latin typeface="Arial" panose="020B0604020202020204" pitchFamily="34" charset="0"/>
                <a:cs typeface="Arial" panose="020B0604020202020204" pitchFamily="34" charset="0"/>
              </a:rPr>
              <a:t>Bussjaeger</a:t>
            </a:r>
            <a:r>
              <a:rPr lang="en-GB" dirty="0">
                <a:latin typeface="Arial" panose="020B0604020202020204" pitchFamily="34" charset="0"/>
                <a:cs typeface="Arial" panose="020B0604020202020204" pitchFamily="34" charset="0"/>
              </a:rPr>
              <a:t>, 2007; </a:t>
            </a:r>
            <a:r>
              <a:rPr lang="en-GB" dirty="0" err="1">
                <a:latin typeface="Arial" panose="020B0604020202020204" pitchFamily="34" charset="0"/>
                <a:cs typeface="Arial" panose="020B0604020202020204" pitchFamily="34" charset="0"/>
              </a:rPr>
              <a:t>Delbridge</a:t>
            </a:r>
            <a:r>
              <a:rPr lang="en-GB" dirty="0">
                <a:latin typeface="Arial" panose="020B0604020202020204" pitchFamily="34" charset="0"/>
                <a:cs typeface="Arial" panose="020B0604020202020204" pitchFamily="34" charset="0"/>
              </a:rPr>
              <a:t> &amp; </a:t>
            </a:r>
            <a:r>
              <a:rPr lang="en-GB" dirty="0" err="1">
                <a:latin typeface="Arial" panose="020B0604020202020204" pitchFamily="34" charset="0"/>
                <a:cs typeface="Arial" panose="020B0604020202020204" pitchFamily="34" charset="0"/>
              </a:rPr>
              <a:t>Sallaz</a:t>
            </a:r>
            <a:r>
              <a:rPr lang="en-GB" dirty="0">
                <a:latin typeface="Arial" panose="020B0604020202020204" pitchFamily="34" charset="0"/>
                <a:cs typeface="Arial" panose="020B0604020202020204" pitchFamily="34" charset="0"/>
              </a:rPr>
              <a:t>, 2015)</a:t>
            </a:r>
          </a:p>
          <a:p>
            <a:r>
              <a:rPr lang="en-GB" dirty="0">
                <a:latin typeface="Arial" panose="020B0604020202020204" pitchFamily="34" charset="0"/>
                <a:cs typeface="Arial" panose="020B0604020202020204" pitchFamily="34" charset="0"/>
              </a:rPr>
              <a:t>Introduction to research methods: a practical guide for anyone undertaking a research project  </a:t>
            </a:r>
            <a:r>
              <a:rPr lang="en-US" dirty="0">
                <a:latin typeface="Arial" panose="020B0604020202020204" pitchFamily="34" charset="0"/>
                <a:cs typeface="Arial" panose="020B0604020202020204" pitchFamily="34" charset="0"/>
              </a:rPr>
              <a:t>(</a:t>
            </a:r>
            <a:r>
              <a:rPr lang="en-GB" i="0" dirty="0">
                <a:solidFill>
                  <a:srgbClr val="070726"/>
                </a:solidFill>
                <a:effectLst/>
                <a:latin typeface="Arial" panose="020B0604020202020204" pitchFamily="34" charset="0"/>
                <a:cs typeface="Arial" panose="020B0604020202020204" pitchFamily="34" charset="0"/>
              </a:rPr>
              <a:t>Dawson, Catherine, 2009</a:t>
            </a:r>
            <a:r>
              <a:rPr lang="en-US" dirty="0">
                <a:solidFill>
                  <a:srgbClr val="070726"/>
                </a:solidFill>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Working Together Apart Collaboration Over The Internet (Olson &amp; Judith Reitman, 2014)</a:t>
            </a:r>
            <a:endParaRPr lang="en-US" dirty="0">
              <a:solidFill>
                <a:srgbClr val="070726"/>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Elena-Zina </a:t>
            </a:r>
            <a:r>
              <a:rPr lang="en-GB" dirty="0" err="1">
                <a:latin typeface="Arial" panose="020B0604020202020204" pitchFamily="34" charset="0"/>
                <a:cs typeface="Arial" panose="020B0604020202020204" pitchFamily="34" charset="0"/>
              </a:rPr>
              <a:t>Viziru</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C9244837-FB2E-C0E9-8803-FAAD00743E66}"/>
              </a:ext>
            </a:extLst>
          </p:cNvPr>
          <p:cNvSpPr>
            <a:spLocks noGrp="1"/>
          </p:cNvSpPr>
          <p:nvPr>
            <p:ph type="sldNum" sz="quarter" idx="12"/>
          </p:nvPr>
        </p:nvSpPr>
        <p:spPr/>
        <p:txBody>
          <a:bodyPr/>
          <a:lstStyle/>
          <a:p>
            <a:fld id="{551C1F87-CD47-41B1-B804-4AB1CA713A36}" type="slidenum">
              <a:rPr lang="en-GB" smtClean="0"/>
              <a:t>7</a:t>
            </a:fld>
            <a:endParaRPr lang="en-GB"/>
          </a:p>
        </p:txBody>
      </p:sp>
    </p:spTree>
    <p:extLst>
      <p:ext uri="{BB962C8B-B14F-4D97-AF65-F5344CB8AC3E}">
        <p14:creationId xmlns:p14="http://schemas.microsoft.com/office/powerpoint/2010/main" val="357573104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1282</TotalTime>
  <Words>896</Words>
  <Application>Microsoft Office PowerPoint</Application>
  <PresentationFormat>Widescreen</PresentationFormat>
  <Paragraphs>40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Trebuchet MS</vt:lpstr>
      <vt:lpstr>Wingdings 3</vt:lpstr>
      <vt:lpstr>Facet</vt:lpstr>
      <vt:lpstr>How do students use technology to collaborate at UWTSD?  Module name: Digital Skills and Research Methods Module number: BMSW4003 Lecturer’s name: D. Clarke  Mihaela Birgau 2133440 Elena-Zina Viziru 2131454 Daniel Iulian Dinca 2130676</vt:lpstr>
      <vt:lpstr>Scope</vt:lpstr>
      <vt:lpstr>Introduction</vt:lpstr>
      <vt:lpstr>PowerPoint Presentation</vt:lpstr>
      <vt:lpstr>Method</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students use technology to collaborate at UWTSD?  Module name: Digital Skills and Research Methods Module number: BMSW4003 Lecturer’s name: D. Clarke  Mihaela Birgau 2133440 Elena-Zina Viziru 2131454 Daniel Iulian Dinca 2130676</dc:title>
  <dc:creator>Birgau Tudor</dc:creator>
  <cp:lastModifiedBy>Birgau Tudor</cp:lastModifiedBy>
  <cp:revision>5</cp:revision>
  <dcterms:created xsi:type="dcterms:W3CDTF">2022-06-29T18:47:59Z</dcterms:created>
  <dcterms:modified xsi:type="dcterms:W3CDTF">2022-07-01T08:21:48Z</dcterms:modified>
</cp:coreProperties>
</file>