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notesMasterIdLst>
    <p:notesMasterId r:id="rId40"/>
  </p:notesMasterIdLst>
  <p:sldIdLst>
    <p:sldId id="256" r:id="rId2"/>
    <p:sldId id="289" r:id="rId3"/>
    <p:sldId id="315" r:id="rId4"/>
    <p:sldId id="316" r:id="rId5"/>
    <p:sldId id="317" r:id="rId6"/>
    <p:sldId id="318" r:id="rId7"/>
    <p:sldId id="319" r:id="rId8"/>
    <p:sldId id="273" r:id="rId9"/>
    <p:sldId id="280" r:id="rId10"/>
    <p:sldId id="320" r:id="rId11"/>
    <p:sldId id="274" r:id="rId12"/>
    <p:sldId id="281" r:id="rId13"/>
    <p:sldId id="283" r:id="rId14"/>
    <p:sldId id="279" r:id="rId15"/>
    <p:sldId id="275" r:id="rId16"/>
    <p:sldId id="277" r:id="rId17"/>
    <p:sldId id="282" r:id="rId18"/>
    <p:sldId id="284" r:id="rId19"/>
    <p:sldId id="286" r:id="rId20"/>
    <p:sldId id="261" r:id="rId21"/>
    <p:sldId id="299" r:id="rId22"/>
    <p:sldId id="285" r:id="rId23"/>
    <p:sldId id="288" r:id="rId24"/>
    <p:sldId id="265" r:id="rId25"/>
    <p:sldId id="270" r:id="rId26"/>
    <p:sldId id="271" r:id="rId27"/>
    <p:sldId id="337" r:id="rId28"/>
    <p:sldId id="292" r:id="rId29"/>
    <p:sldId id="339" r:id="rId30"/>
    <p:sldId id="338" r:id="rId31"/>
    <p:sldId id="258" r:id="rId32"/>
    <p:sldId id="298" r:id="rId33"/>
    <p:sldId id="296" r:id="rId34"/>
    <p:sldId id="291" r:id="rId35"/>
    <p:sldId id="293" r:id="rId36"/>
    <p:sldId id="294" r:id="rId37"/>
    <p:sldId id="314" r:id="rId38"/>
    <p:sldId id="290" r:id="rId39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41"/>
      <p:bold r:id="rId42"/>
      <p:italic r:id="rId43"/>
      <p:boldItalic r:id="rId44"/>
    </p:embeddedFont>
    <p:embeddedFont>
      <p:font typeface="Cambria Math" panose="02040503050406030204" pitchFamily="18" charset="0"/>
      <p:regular r:id="rId45"/>
    </p:embeddedFont>
    <p:embeddedFont>
      <p:font typeface="Century Gothic" panose="020B0502020202020204" pitchFamily="34" charset="0"/>
      <p:regular r:id="rId46"/>
      <p:bold r:id="rId47"/>
      <p:italic r:id="rId48"/>
      <p:boldItalic r:id="rId49"/>
    </p:embeddedFont>
    <p:embeddedFont>
      <p:font typeface="Wingdings 3" panose="05040102010807070707" pitchFamily="18" charset="2"/>
      <p:regular r:id="rId5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7" autoAdjust="0"/>
    <p:restoredTop sz="91058" autoAdjust="0"/>
  </p:normalViewPr>
  <p:slideViewPr>
    <p:cSldViewPr snapToGrid="0">
      <p:cViewPr varScale="1">
        <p:scale>
          <a:sx n="82" d="100"/>
          <a:sy n="82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2.fntdata"/><Relationship Id="rId47" Type="http://schemas.openxmlformats.org/officeDocument/2006/relationships/font" Target="fonts/font7.fntdata"/><Relationship Id="rId50" Type="http://schemas.openxmlformats.org/officeDocument/2006/relationships/font" Target="fonts/font10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font" Target="fonts/font5.fntdata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4.fntdata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3.fntdata"/><Relationship Id="rId48" Type="http://schemas.openxmlformats.org/officeDocument/2006/relationships/font" Target="fonts/font8.fntdata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6.fntdata"/><Relationship Id="rId20" Type="http://schemas.openxmlformats.org/officeDocument/2006/relationships/slide" Target="slides/slide19.xml"/><Relationship Id="rId41" Type="http://schemas.openxmlformats.org/officeDocument/2006/relationships/font" Target="fonts/font1.fntdata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9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376380-5C66-4D61-BCEB-E6D6C30E95F1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92E330-049F-49F8-B545-61699DA05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638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FD6B9220-0A4C-5BD4-9C01-973A8A6551E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4F793B09-9773-5583-6275-10C9ED58919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39E8654A-AEE5-BAAF-7151-09B47C2B6F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AD9E9C6-A7E0-4E98-8EA2-D520B2D36530}" type="slidenum">
              <a:rPr lang="en-US" altLang="en-US" smtClean="0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2AD907AC-E397-8ECC-4329-2E80370695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3D18206B-62C0-DF56-06AD-AFC28BD99DF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CC381B8A-C876-7D72-EDA2-8D1281784E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50CE2A8-72FC-4771-AD1C-8686C410BDF9}" type="slidenum">
              <a:rPr lang="en-US" altLang="en-US" smtClean="0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585BC6F8-A299-D6D2-AC06-66D0E00E3DD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F2C88767-7ED7-7441-CF69-C9996E63387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A0325B6F-BD33-83F0-8254-7156281F9E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3D2C568-BD29-4182-97F4-144117113250}" type="slidenum">
              <a:rPr lang="en-US" altLang="en-US" smtClean="0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D4BEEC90-9765-7C79-2F26-BA26AB1DAD8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B515DD7B-4C46-255D-BB66-A586CB4498F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2D73F592-7656-AF00-3AEE-7944325F33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3A221E2-C3B0-42BA-8F45-F913D1538AED}" type="slidenum">
              <a:rPr lang="en-US" altLang="en-US" smtClean="0"/>
              <a:pPr>
                <a:spcBef>
                  <a:spcPct val="0"/>
                </a:spcBef>
              </a:pPr>
              <a:t>12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51D70E9F-C047-4296-288C-A50F6ED6598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E17DFB17-64A6-8401-831B-232F76869FD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CD38BF1A-9BB6-C519-8EB5-2C30688B13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F66D8CF-462C-415B-8F33-1DF417D4384E}" type="slidenum">
              <a:rPr lang="en-US" altLang="en-US" smtClean="0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BD546429-AD32-807A-032E-651F3DAC56F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398FAE3-85C2-49A9-A3A9-9FB40640C5B2}" type="slidenum">
              <a:rPr lang="en-US" altLang="en-US" smtClean="0"/>
              <a:pPr>
                <a:spcBef>
                  <a:spcPct val="0"/>
                </a:spcBef>
              </a:pPr>
              <a:t>14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077318E8-89BC-7B0A-9EFB-E856266264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E049CE90-9185-8EE5-3E6B-973E903333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The low number correspond to LIDAR collected for topographic mapping applications</a:t>
            </a:r>
          </a:p>
          <a:p>
            <a:r>
              <a:rPr lang="en-US" altLang="en-US"/>
              <a:t>The high numbers correspond to LIDAR collected for vegetation characterization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0A032625-66CF-1028-2383-675CE0A052A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5ED82C29-DB47-DBCE-F9F3-40EA53079C7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EAF2E095-E5E0-D8E8-9BE5-4E3C59482D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BFE7DDE-DC39-42AE-BEA0-5B6CFBCA9CF5}" type="slidenum">
              <a:rPr lang="en-US" altLang="en-US" smtClean="0"/>
              <a:pPr>
                <a:spcBef>
                  <a:spcPct val="0"/>
                </a:spcBef>
              </a:pPr>
              <a:t>15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83C944EB-BDEF-1274-89C7-B1557BECB20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A0F17134-ADA2-E5C8-33B7-D62E538836D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62EB07EE-F967-C18E-B99B-E4726E3620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819E6CE-1A57-4CA2-B3E4-763FD7CEC97A}" type="slidenum">
              <a:rPr lang="en-US" altLang="en-US" smtClean="0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0A18623C-D4E2-BF25-AF98-6EB6AC956B3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58175598-DA0F-1EE9-D795-6C7F9D9FD73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B466AB8E-1D6C-CEE3-5BED-DCA82991086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85CA4D2-7815-4028-95DA-F2E242434366}" type="slidenum">
              <a:rPr lang="en-US" altLang="en-US" smtClean="0"/>
              <a:pPr>
                <a:spcBef>
                  <a:spcPct val="0"/>
                </a:spcBef>
              </a:pPr>
              <a:t>17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B549B4BE-8655-2984-3358-29824963E8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B8397838-E103-01A9-9E97-D97EF3B1A3E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5D8B6801-2976-D69F-ADF6-9788AB5730A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D4FA753-37AA-4160-BF9B-4544C8C29665}" type="slidenum">
              <a:rPr lang="en-US" altLang="en-US" smtClean="0"/>
              <a:pPr>
                <a:spcBef>
                  <a:spcPct val="0"/>
                </a:spcBef>
              </a:pPr>
              <a:t>18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2A1D3CFC-4E71-BC9D-1796-21012DC7F65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1A81BD04-86A7-24FC-FAA2-A33310985CF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6B0F48E2-041B-4F14-37E0-45D3771C00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6F4691-061B-4D8A-BB56-440DDF4C33CD}" type="slidenum">
              <a:rPr lang="en-US" altLang="en-US" smtClean="0"/>
              <a:pPr>
                <a:spcBef>
                  <a:spcPct val="0"/>
                </a:spcBef>
              </a:pPr>
              <a:t>19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Number Placeholder 4">
            <a:extLst>
              <a:ext uri="{FF2B5EF4-FFF2-40B4-BE49-F238E27FC236}">
                <a16:creationId xmlns:a16="http://schemas.microsoft.com/office/drawing/2014/main" id="{0901453F-F3AB-4BC9-1095-3D8957CBCF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B903A90-CA2B-4027-82BC-910C87C81FCA}" type="slidenum">
              <a:rPr lang="en-US" altLang="en-US" smtClean="0"/>
              <a:pPr>
                <a:spcBef>
                  <a:spcPct val="0"/>
                </a:spcBef>
              </a:pPr>
              <a:t>20</a:t>
            </a:fld>
            <a:endParaRPr lang="en-US" altLang="en-US"/>
          </a:p>
        </p:txBody>
      </p:sp>
      <p:sp>
        <p:nvSpPr>
          <p:cNvPr id="36867" name="Rectangle 39937">
            <a:extLst>
              <a:ext uri="{FF2B5EF4-FFF2-40B4-BE49-F238E27FC236}">
                <a16:creationId xmlns:a16="http://schemas.microsoft.com/office/drawing/2014/main" id="{EB8687F7-DD79-40B7-A144-5B943263D4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 cap="flat">
            <a:solidFill>
              <a:srgbClr val="000000"/>
            </a:solidFill>
            <a:miter lim="800000"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8" name="Rectangle 39938">
            <a:extLst>
              <a:ext uri="{FF2B5EF4-FFF2-40B4-BE49-F238E27FC236}">
                <a16:creationId xmlns:a16="http://schemas.microsoft.com/office/drawing/2014/main" id="{F070E510-571F-0C04-CB78-CE2542862AE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2E987E-D14D-97BC-0A32-FFEE6E7B30D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Guest lecturer: Dr. L. Monika Moskal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7" name="Header Placeholder 6">
            <a:extLst>
              <a:ext uri="{FF2B5EF4-FFF2-40B4-BE49-F238E27FC236}">
                <a16:creationId xmlns:a16="http://schemas.microsoft.com/office/drawing/2014/main" id="{B5DD3044-C3CA-899F-FC90-DD95EA17C5A9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UW Spring 2007 - ESRM490H</a:t>
            </a:r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62068D0C-2A5E-E383-9DFF-6A879583E53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FFC1C568-4008-E86D-EBC0-D0BD5B27116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FB71ED6F-0D31-960E-F619-E810E2D00B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EC37850-B028-4AA7-B202-6BBA2C635CD2}" type="slidenum">
              <a:rPr lang="en-US" altLang="en-US" smtClean="0"/>
              <a:pPr>
                <a:spcBef>
                  <a:spcPct val="0"/>
                </a:spcBef>
              </a:pPr>
              <a:t>22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768F515E-54B1-9AA6-DB30-7CD98EC3E11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ECC1F4B1-4D62-3FFB-5CA9-7C3B0AAB322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25688E58-AA83-19D5-317E-20D7A683C8B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94260BA-75CA-4DEF-ACB9-D2F1B443B39A}" type="slidenum">
              <a:rPr lang="en-US" altLang="en-US" smtClean="0"/>
              <a:pPr>
                <a:spcBef>
                  <a:spcPct val="0"/>
                </a:spcBef>
              </a:pPr>
              <a:t>23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992FDBB9-0938-52A8-3A87-EE1D1733D0E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066241D3-A19D-06E9-3022-94FF71655BC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46DEA71-E10F-1B96-4369-416F13D449F3}"/>
              </a:ext>
            </a:extLst>
          </p:cNvPr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UW Spring 2007 - ESRM490H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B49FFE-AB31-2470-B610-BF095424C72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Guest lecturer: Dr. L. Monika Moskal</a:t>
            </a:r>
          </a:p>
          <a:p>
            <a:pPr>
              <a:defRPr/>
            </a:pPr>
            <a:endParaRPr lang="en-US" dirty="0"/>
          </a:p>
        </p:txBody>
      </p:sp>
      <p:sp>
        <p:nvSpPr>
          <p:cNvPr id="41990" name="Slide Number Placeholder 5">
            <a:extLst>
              <a:ext uri="{FF2B5EF4-FFF2-40B4-BE49-F238E27FC236}">
                <a16:creationId xmlns:a16="http://schemas.microsoft.com/office/drawing/2014/main" id="{EBEB29F9-5694-8951-A07D-26AAD86F42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6042AC2-88EF-47EE-B26A-4A50E490DCA4}" type="slidenum">
              <a:rPr lang="en-US" altLang="en-US" smtClean="0"/>
              <a:pPr>
                <a:spcBef>
                  <a:spcPct val="0"/>
                </a:spcBef>
              </a:pPr>
              <a:t>24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080A6BD9-B979-A223-342A-1C95BC37070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2F63D02F-3B57-4CF2-4E03-3D69EC07B16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2C87F7F5-6155-A769-9FE1-F423644278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FB6CC66-D327-4DCE-AF0A-E73D20645832}" type="slidenum">
              <a:rPr lang="en-US" altLang="en-US" smtClean="0"/>
              <a:pPr>
                <a:spcBef>
                  <a:spcPct val="0"/>
                </a:spcBef>
              </a:pPr>
              <a:t>25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F48BDEF3-CA69-DA3B-1AC1-450450063F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7BCD718C-F376-E688-5A87-10C18FB3653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FA48E743-65EC-45C3-07D1-5A6068376D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D1B30F9-38F4-4689-8250-BD985CB5E3C8}" type="slidenum">
              <a:rPr lang="en-US" altLang="en-US" smtClean="0"/>
              <a:pPr>
                <a:spcBef>
                  <a:spcPct val="0"/>
                </a:spcBef>
              </a:pPr>
              <a:t>26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2A37139C-675B-8898-B4A6-C1958658A63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6AA5B22F-213C-4725-D81E-A064C589E19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FC595687-F9E9-7C54-D6B3-F1D93694979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D89673D-FFA0-4335-B759-CCD404C4B69E}" type="slidenum">
              <a:rPr lang="en-US" altLang="en-US" smtClean="0"/>
              <a:pPr>
                <a:spcBef>
                  <a:spcPct val="0"/>
                </a:spcBef>
              </a:pPr>
              <a:t>27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D287C706-DF65-38A5-B1CB-B18202C16AF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BEA18B1A-BFAB-D55E-D272-370B8C26759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Constructional measures</a:t>
            </a:r>
          </a:p>
          <a:p>
            <a:r>
              <a:rPr lang="en-US" altLang="en-US"/>
              <a:t>• Highly stable mechanics, low drift in electronics, highly accurate time sync.,</a:t>
            </a:r>
          </a:p>
          <a:p>
            <a:r>
              <a:rPr lang="en-US" altLang="en-US"/>
              <a:t>internal reference measurement …</a:t>
            </a:r>
          </a:p>
          <a:p>
            <a:r>
              <a:rPr lang="en-US" altLang="en-US"/>
              <a:t>• Calibration</a:t>
            </a:r>
          </a:p>
          <a:p>
            <a:r>
              <a:rPr lang="en-US" altLang="en-US"/>
              <a:t>• Factory calibration of laser scanner, GPS/INS alignment …</a:t>
            </a:r>
          </a:p>
          <a:p>
            <a:r>
              <a:rPr lang="en-US" altLang="en-US"/>
              <a:t>• Flight specific measures</a:t>
            </a:r>
          </a:p>
          <a:p>
            <a:r>
              <a:rPr lang="en-US" altLang="en-US"/>
              <a:t>• Good satellite constellation, close reference station, little turbulence …</a:t>
            </a:r>
          </a:p>
          <a:p>
            <a:r>
              <a:rPr lang="en-US" altLang="en-US"/>
              <a:t>• Still systematic errors will remain, especially visible at strip overlaps</a:t>
            </a:r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B97A0F05-33A3-2DC3-BE96-5A6076D344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7D6E1D-9599-4731-B427-A169DDE94191}" type="slidenum">
              <a:rPr lang="en-US" altLang="en-US" smtClean="0"/>
              <a:pPr>
                <a:spcBef>
                  <a:spcPct val="0"/>
                </a:spcBef>
              </a:pPr>
              <a:t>28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D287C706-DF65-38A5-B1CB-B18202C16AF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BEA18B1A-BFAB-D55E-D272-370B8C26759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Constructional measures</a:t>
            </a:r>
          </a:p>
          <a:p>
            <a:r>
              <a:rPr lang="en-US" altLang="en-US"/>
              <a:t>• Highly stable mechanics, low drift in electronics, highly accurate time sync.,</a:t>
            </a:r>
          </a:p>
          <a:p>
            <a:r>
              <a:rPr lang="en-US" altLang="en-US"/>
              <a:t>internal reference measurement …</a:t>
            </a:r>
          </a:p>
          <a:p>
            <a:r>
              <a:rPr lang="en-US" altLang="en-US"/>
              <a:t>• Calibration</a:t>
            </a:r>
          </a:p>
          <a:p>
            <a:r>
              <a:rPr lang="en-US" altLang="en-US"/>
              <a:t>• Factory calibration of laser scanner, GPS/INS alignment …</a:t>
            </a:r>
          </a:p>
          <a:p>
            <a:r>
              <a:rPr lang="en-US" altLang="en-US"/>
              <a:t>• Flight specific measures</a:t>
            </a:r>
          </a:p>
          <a:p>
            <a:r>
              <a:rPr lang="en-US" altLang="en-US"/>
              <a:t>• Good satellite constellation, close reference station, little turbulence …</a:t>
            </a:r>
          </a:p>
          <a:p>
            <a:r>
              <a:rPr lang="en-US" altLang="en-US"/>
              <a:t>• Still systematic errors will remain, especially visible at strip overlaps</a:t>
            </a:r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B97A0F05-33A3-2DC3-BE96-5A6076D344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7D6E1D-9599-4731-B427-A169DDE94191}" type="slidenum">
              <a:rPr lang="en-US" altLang="en-US" smtClean="0"/>
              <a:pPr>
                <a:spcBef>
                  <a:spcPct val="0"/>
                </a:spcBef>
              </a:pPr>
              <a:t>29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35379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ADC25502-C303-F574-1307-BC0406EC5C4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AA8BFB04-34B3-78B0-43BA-C1DBA7E654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5B7CA82A-05F5-883E-2774-5D015ED57A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F64A113-6007-4951-B69D-6756E2ABAD7F}" type="slidenum">
              <a:rPr lang="en-US" altLang="en-US" smtClean="0"/>
              <a:pPr>
                <a:spcBef>
                  <a:spcPct val="0"/>
                </a:spcBef>
              </a:pPr>
              <a:t>30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1C73654F-06E3-0511-5A49-4E9BB388B6E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1962A358-FDC0-1ED8-7901-B5E18E0EECA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dirty="0"/>
              <a:t>Basic approaches</a:t>
            </a:r>
          </a:p>
          <a:p>
            <a:r>
              <a:rPr lang="en-US" altLang="en-US" dirty="0"/>
              <a:t>• Mathematic morphology</a:t>
            </a:r>
          </a:p>
          <a:p>
            <a:r>
              <a:rPr lang="en-US" altLang="en-US" dirty="0"/>
              <a:t>• Progressive refinement</a:t>
            </a:r>
          </a:p>
          <a:p>
            <a:r>
              <a:rPr lang="en-US" altLang="en-US" dirty="0"/>
              <a:t>• Linear prediction</a:t>
            </a:r>
          </a:p>
          <a:p>
            <a:r>
              <a:rPr lang="en-US" altLang="en-US" dirty="0"/>
              <a:t>• Segmentation</a:t>
            </a:r>
          </a:p>
          <a:p>
            <a:r>
              <a:rPr lang="en-US" altLang="en-US" dirty="0"/>
              <a:t>• Points / local </a:t>
            </a:r>
            <a:r>
              <a:rPr lang="en-US" altLang="en-US" dirty="0" err="1"/>
              <a:t>neighbourhood</a:t>
            </a:r>
            <a:r>
              <a:rPr lang="en-US" altLang="en-US" dirty="0"/>
              <a:t> vs. segments</a:t>
            </a:r>
          </a:p>
          <a:p>
            <a:endParaRPr lang="en-US" altLang="en-US" dirty="0"/>
          </a:p>
          <a:p>
            <a:r>
              <a:rPr lang="en-US" altLang="en-US" dirty="0"/>
              <a:t>Morphologic operators and slope based filtering</a:t>
            </a:r>
          </a:p>
          <a:p>
            <a:r>
              <a:rPr lang="en-US" altLang="en-US" dirty="0"/>
              <a:t>(</a:t>
            </a:r>
            <a:r>
              <a:rPr lang="en-US" altLang="en-US" dirty="0" err="1"/>
              <a:t>Vosselman</a:t>
            </a:r>
            <a:r>
              <a:rPr lang="en-US" altLang="en-US" dirty="0"/>
              <a:t>, 2000)</a:t>
            </a:r>
          </a:p>
          <a:p>
            <a:r>
              <a:rPr lang="en-US" altLang="en-US" dirty="0"/>
              <a:t>• Linear prediction and hierarchic robust interpolation</a:t>
            </a:r>
          </a:p>
          <a:p>
            <a:r>
              <a:rPr lang="de-DE" altLang="en-US" dirty="0"/>
              <a:t>(Kraus &amp; Pfeifer 1998, Pfeifer et al. 2001)</a:t>
            </a:r>
          </a:p>
          <a:p>
            <a:r>
              <a:rPr lang="fr-FR" altLang="en-US" dirty="0"/>
              <a:t>• Progressive TIN densification (</a:t>
            </a:r>
            <a:r>
              <a:rPr lang="fr-FR" altLang="en-US" dirty="0" err="1"/>
              <a:t>Axelsson</a:t>
            </a:r>
            <a:r>
              <a:rPr lang="fr-FR" altLang="en-US" dirty="0"/>
              <a:t>, 2000)</a:t>
            </a:r>
          </a:p>
          <a:p>
            <a:r>
              <a:rPr lang="en-US" altLang="en-US" dirty="0"/>
              <a:t>• Segmentation based filtering</a:t>
            </a:r>
          </a:p>
          <a:p>
            <a:r>
              <a:rPr lang="en-US" altLang="en-US" dirty="0"/>
              <a:t>(Sithole, </a:t>
            </a:r>
            <a:r>
              <a:rPr lang="en-US" altLang="en-US" dirty="0" err="1"/>
              <a:t>Vosselman</a:t>
            </a:r>
            <a:r>
              <a:rPr lang="en-US" altLang="en-US" dirty="0"/>
              <a:t> 2005)</a:t>
            </a:r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B8700055-CD97-5491-B69B-6003DCF1EF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81FE7F7-32BA-4514-8EEB-D69EBE96C63D}" type="slidenum">
              <a:rPr lang="en-US" altLang="en-US" smtClean="0"/>
              <a:pPr>
                <a:spcBef>
                  <a:spcPct val="0"/>
                </a:spcBef>
              </a:pPr>
              <a:t>31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7B51E40C-0E03-8A68-87F4-7C2D54ADFF0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24234AFC-2F30-9938-0375-5E539D8A7DE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842735A2-F0A8-35B2-A6CC-A03D7ABF78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43D579A-B032-4FC5-94CA-7918A5294C21}" type="slidenum">
              <a:rPr lang="en-US" altLang="en-US" smtClean="0"/>
              <a:pPr>
                <a:spcBef>
                  <a:spcPct val="0"/>
                </a:spcBef>
              </a:pPr>
              <a:t>32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276678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>
            <a:extLst>
              <a:ext uri="{FF2B5EF4-FFF2-40B4-BE49-F238E27FC236}">
                <a16:creationId xmlns:a16="http://schemas.microsoft.com/office/drawing/2014/main" id="{88C0BEB8-7FA2-E61E-396B-ADD0801B264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>
            <a:extLst>
              <a:ext uri="{FF2B5EF4-FFF2-40B4-BE49-F238E27FC236}">
                <a16:creationId xmlns:a16="http://schemas.microsoft.com/office/drawing/2014/main" id="{FCBF6251-27CE-48AC-3341-A726F93E06D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62468" name="Slide Number Placeholder 3">
            <a:extLst>
              <a:ext uri="{FF2B5EF4-FFF2-40B4-BE49-F238E27FC236}">
                <a16:creationId xmlns:a16="http://schemas.microsoft.com/office/drawing/2014/main" id="{F2C898E9-7F9B-94A6-9E69-0369DCD6122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034D038-6877-4EE8-9F3F-1F3D546F63CA}" type="slidenum">
              <a:rPr lang="en-US" altLang="en-US" smtClean="0"/>
              <a:pPr>
                <a:spcBef>
                  <a:spcPct val="0"/>
                </a:spcBef>
              </a:pPr>
              <a:t>33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671DFBBA-C5A3-0548-C6F3-F2092D47535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B8EA6F30-BBBE-6034-4407-DEEF88B6269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From point data or TIN to RASTER</a:t>
            </a:r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CD265E4F-7D1E-AD55-B2D3-DFB28E2602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0C37A4C-EA9D-4718-8B00-A9325612CD79}" type="slidenum">
              <a:rPr lang="en-US" altLang="en-US" smtClean="0"/>
              <a:pPr>
                <a:spcBef>
                  <a:spcPct val="0"/>
                </a:spcBef>
              </a:pPr>
              <a:t>34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A0A71E1F-7139-10FC-2207-2EF74275529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36CF96CC-0D58-EFA3-76CC-FC47ADA6B9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CD9457CC-3403-A193-97E2-390BCADE967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2266350-C6C3-4E0A-94E5-9B024DEFAC92}" type="slidenum">
              <a:rPr lang="en-US" altLang="en-US" smtClean="0"/>
              <a:pPr>
                <a:spcBef>
                  <a:spcPct val="0"/>
                </a:spcBef>
              </a:pPr>
              <a:t>35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>
            <a:extLst>
              <a:ext uri="{FF2B5EF4-FFF2-40B4-BE49-F238E27FC236}">
                <a16:creationId xmlns:a16="http://schemas.microsoft.com/office/drawing/2014/main" id="{F426CD97-2CFA-5945-7AE9-162F8E06203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>
            <a:extLst>
              <a:ext uri="{FF2B5EF4-FFF2-40B4-BE49-F238E27FC236}">
                <a16:creationId xmlns:a16="http://schemas.microsoft.com/office/drawing/2014/main" id="{1B82ADED-C626-0F34-148B-B56FF7F40F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74756" name="Slide Number Placeholder 3">
            <a:extLst>
              <a:ext uri="{FF2B5EF4-FFF2-40B4-BE49-F238E27FC236}">
                <a16:creationId xmlns:a16="http://schemas.microsoft.com/office/drawing/2014/main" id="{1DBFAED6-A11B-23B3-0E92-2E63A45680F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96037AA-570D-4602-B241-3EF7AD5D20D6}" type="slidenum">
              <a:rPr lang="en-US" altLang="en-US" smtClean="0"/>
              <a:pPr>
                <a:spcBef>
                  <a:spcPct val="0"/>
                </a:spcBef>
              </a:pPr>
              <a:t>36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>
            <a:lvl1pPr>
              <a:defRPr sz="4000">
                <a:solidFill>
                  <a:srgbClr val="FFC0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9E73FE-38AF-D203-4C71-DB344D46492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9D884-68E1-1C14-57D3-38DE964532F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2DC00-B8F6-DB17-FA2F-8A3A2BF17C3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18AC1-9907-4588-A2E0-05C3F116CE2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2040499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05/11/2023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  <p:sldLayoutId id="2147483696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m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tm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map.gov.wales/maps/lidar-viewer/" TargetMode="External"/><Relationship Id="rId2" Type="http://schemas.openxmlformats.org/officeDocument/2006/relationships/hyperlink" Target="https://environment.data.gov.uk/ds/survey/index.jsp#/survey?grid=SJ3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aps.nls.uk/geo/explore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ata.gov.uk/dataset/f0db0249-f17b-4036-9e65-309148c97ce4/national-lidar-programme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aps.nls.uk/guides/lidar/" TargetMode="External"/><Relationship Id="rId4" Type="http://schemas.openxmlformats.org/officeDocument/2006/relationships/hyperlink" Target="https://remotesensingdata.gov.scot/data#/list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Remote sensing and imaging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Workshop 6</a:t>
            </a:r>
          </a:p>
          <a:p>
            <a:r>
              <a:rPr lang="en-GB" dirty="0"/>
              <a:t>LiDAR</a:t>
            </a:r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Basic principles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ALS components and processes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System characteristics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UK data availability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Sources of error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Post-collection processing and use</a:t>
            </a:r>
          </a:p>
          <a:p>
            <a:pPr lvl="1"/>
            <a:endParaRPr lang="en-GB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88917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Principle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749563"/>
              </a:xfrm>
            </p:spPr>
            <p:txBody>
              <a:bodyPr/>
              <a:lstStyle/>
              <a:p>
                <a:r>
                  <a:rPr lang="en-GB" dirty="0"/>
                  <a:t>Laser scanning is a system that produces digital surface models</a:t>
                </a:r>
              </a:p>
              <a:p>
                <a:r>
                  <a:rPr lang="en-GB" dirty="0"/>
                  <a:t>The central component is the laser ranging instrument which measures distance</a:t>
                </a:r>
              </a:p>
              <a:p>
                <a:pPr lvl="1"/>
                <a:r>
                  <a:rPr lang="en-GB" dirty="0"/>
                  <a:t>When mounted on an aircraft this can be used to measure distance to terrain in short time intervals</a:t>
                </a:r>
              </a:p>
              <a:p>
                <a:pPr lvl="1"/>
                <a:r>
                  <a:rPr lang="en-GB" dirty="0"/>
                  <a:t>Combining this with GPS and IMU allows a very accurate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model of the terrain to be built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</m:oMath>
                </a14:m>
                <a:r>
                  <a:rPr lang="en-GB" dirty="0"/>
                  <a:t> gives the elevation, while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gives the position</a:t>
                </a:r>
              </a:p>
              <a:p>
                <a:r>
                  <a:rPr lang="en-GB" dirty="0"/>
                  <a:t>Airborne laser scanning (ALS) therefore produces digital elevation models (DEM) (equivalent to DSMs) that can be post-processed to obtain a DTM from the DEM</a:t>
                </a:r>
              </a:p>
              <a:p>
                <a:r>
                  <a:rPr lang="en-GB" dirty="0"/>
                  <a:t>Key performance characteristics</a:t>
                </a:r>
              </a:p>
              <a:p>
                <a:pPr lvl="1"/>
                <a:r>
                  <a:rPr lang="en-GB" dirty="0"/>
                  <a:t>High ranging precision (high resolution DSMs in near real time)</a:t>
                </a:r>
              </a:p>
              <a:p>
                <a:pPr lvl="1"/>
                <a:r>
                  <a:rPr lang="en-GB" dirty="0"/>
                  <a:t>Little dependence on weather, seasonal or lighting conditions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749563"/>
              </a:xfrm>
              <a:blipFill rotWithShape="0">
                <a:blip r:embed="rId2"/>
                <a:stretch>
                  <a:fillRect l="-366" t="-6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42177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ALS Components and Process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3152477"/>
              </a:xfrm>
            </p:spPr>
            <p:txBody>
              <a:bodyPr/>
              <a:lstStyle/>
              <a:p>
                <a:r>
                  <a:rPr lang="en-GB" dirty="0"/>
                  <a:t>Most ALS are pulse lasers</a:t>
                </a:r>
              </a:p>
              <a:p>
                <a:pPr lvl="1"/>
                <a:r>
                  <a:rPr lang="en-GB" dirty="0"/>
                  <a:t>Short duration bursts of light are emitted by the scanner, travel to the target then are reflected back to be detected by a photodiode</a:t>
                </a:r>
              </a:p>
              <a:p>
                <a:pPr lvl="1"/>
                <a:r>
                  <a:rPr lang="en-GB" dirty="0"/>
                  <a:t>A timer is started when the pulse is emitted and stops when a reflection is detected</a:t>
                </a:r>
              </a:p>
              <a:p>
                <a:pPr lvl="1"/>
                <a:r>
                  <a:rPr lang="en-GB" dirty="0"/>
                  <a:t>The elapsed time, measured to an accuracy of 0.1ns can then be calculated using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𝑐𝑡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/2</m:t>
                    </m:r>
                  </m:oMath>
                </a14:m>
                <a:r>
                  <a:rPr lang="en-GB" dirty="0"/>
                  <a:t> where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dirty="0"/>
                  <a:t> is the range,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/>
                  <a:t> the time 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r>
                  <a:rPr lang="en-GB" dirty="0"/>
                  <a:t> is the speed of light (3 x 10</a:t>
                </a:r>
                <a:r>
                  <a:rPr lang="en-GB" baseline="30000" dirty="0"/>
                  <a:t>8</a:t>
                </a:r>
                <a:r>
                  <a:rPr lang="en-GB" dirty="0"/>
                  <a:t> ms</a:t>
                </a:r>
                <a:r>
                  <a:rPr lang="en-GB" baseline="30000" dirty="0"/>
                  <a:t>-1</a:t>
                </a:r>
                <a:r>
                  <a:rPr lang="en-GB" dirty="0"/>
                  <a:t>)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3152477"/>
              </a:xfrm>
              <a:blipFill rotWithShape="0">
                <a:blip r:embed="rId2"/>
                <a:stretch>
                  <a:fillRect l="-366" t="-11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65" t="61581" r="49792" b="12165"/>
          <a:stretch/>
        </p:blipFill>
        <p:spPr>
          <a:xfrm>
            <a:off x="4939646" y="4260915"/>
            <a:ext cx="3714162" cy="2341270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34968" y="4088881"/>
            <a:ext cx="4310409" cy="262300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Pulse rates of up to 250 kHz are used</a:t>
            </a:r>
          </a:p>
          <a:p>
            <a:r>
              <a:rPr lang="en-GB" dirty="0"/>
              <a:t>ALS are line scanners; across-track scanning is achieved using a moving mirror to deflect the beam</a:t>
            </a:r>
          </a:p>
        </p:txBody>
      </p:sp>
    </p:spTree>
    <p:extLst>
      <p:ext uri="{BB962C8B-B14F-4D97-AF65-F5344CB8AC3E}">
        <p14:creationId xmlns:p14="http://schemas.microsoft.com/office/powerpoint/2010/main" val="2376198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ALS Components and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1791247"/>
          </a:xfrm>
        </p:spPr>
        <p:txBody>
          <a:bodyPr>
            <a:normAutofit/>
          </a:bodyPr>
          <a:lstStyle/>
          <a:p>
            <a:r>
              <a:rPr lang="en-GB" dirty="0"/>
              <a:t>Simple ALS register one pulse return for every emitted pulse</a:t>
            </a:r>
          </a:p>
          <a:p>
            <a:r>
              <a:rPr lang="en-GB" dirty="0"/>
              <a:t>Modern systems record multiple reflections in order to distinguish the ground from foliage</a:t>
            </a:r>
          </a:p>
          <a:p>
            <a:pPr lvl="1"/>
            <a:r>
              <a:rPr lang="en-GB" dirty="0"/>
              <a:t>Early echoes come from the foliage, last echoes from the ground</a:t>
            </a:r>
          </a:p>
        </p:txBody>
      </p:sp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68" t="22955" r="35009" b="29210"/>
          <a:stretch/>
        </p:blipFill>
        <p:spPr>
          <a:xfrm>
            <a:off x="4383464" y="2899685"/>
            <a:ext cx="4487159" cy="371793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2"/>
              <p:cNvSpPr txBox="1">
                <a:spLocks/>
              </p:cNvSpPr>
              <p:nvPr/>
            </p:nvSpPr>
            <p:spPr>
              <a:xfrm>
                <a:off x="534969" y="2910522"/>
                <a:ext cx="3848496" cy="3707094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dirty="0"/>
                  <a:t>ALS provides 3D coordinates of terrain points</a:t>
                </a:r>
              </a:p>
              <a:p>
                <a:r>
                  <a:rPr lang="en-GB" dirty="0"/>
                  <a:t>Altitude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is easy to measure with the laser, but good GPS/IMU data is needed to get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data</a:t>
                </a:r>
              </a:p>
              <a:p>
                <a:r>
                  <a:rPr lang="en-GB" dirty="0"/>
                  <a:t> </a:t>
                </a:r>
              </a:p>
            </p:txBody>
          </p:sp>
        </mc:Choice>
        <mc:Fallback xmlns="">
          <p:sp>
            <p:nvSpPr>
              <p:cNvPr id="6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969" y="2910522"/>
                <a:ext cx="3848496" cy="3707094"/>
              </a:xfrm>
              <a:prstGeom prst="rect">
                <a:avLst/>
              </a:prstGeom>
              <a:blipFill rotWithShape="0">
                <a:blip r:embed="rId3"/>
                <a:stretch>
                  <a:fillRect l="-792" t="-821" r="-15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40112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ALS Components and Process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2351198"/>
              </a:xfrm>
            </p:spPr>
            <p:txBody>
              <a:bodyPr>
                <a:normAutofit/>
              </a:bodyPr>
              <a:lstStyle/>
              <a:p>
                <a:r>
                  <a:rPr lang="en-GB" dirty="0"/>
                  <a:t>Aerial surveys are generally performed from light aircraft or helicopters flying at around 1000m</a:t>
                </a:r>
              </a:p>
              <a:p>
                <a:pPr lvl="1"/>
                <a:r>
                  <a:rPr lang="en-GB" dirty="0"/>
                  <a:t>For stereo footage the area must be overflown twice</a:t>
                </a:r>
              </a:p>
              <a:p>
                <a:r>
                  <a:rPr lang="en-GB" dirty="0"/>
                  <a:t>Post-flight processing the laser and GPS/IMU data is combined to get the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,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/>
                  <a:t>data for the DSM</a:t>
                </a:r>
              </a:p>
              <a:p>
                <a:pPr lvl="1"/>
                <a:r>
                  <a:rPr lang="en-GB" dirty="0"/>
                  <a:t>This is then ‘</a:t>
                </a:r>
                <a:r>
                  <a:rPr lang="en-GB" dirty="0" err="1"/>
                  <a:t>devegged</a:t>
                </a:r>
                <a:r>
                  <a:rPr lang="en-GB" dirty="0"/>
                  <a:t>’ to get a DTM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2351198"/>
              </a:xfrm>
              <a:blipFill rotWithShape="0">
                <a:blip r:embed="rId2"/>
                <a:stretch>
                  <a:fillRect l="-366" t="-155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15" t="21993" r="34177" b="45155"/>
          <a:stretch/>
        </p:blipFill>
        <p:spPr>
          <a:xfrm>
            <a:off x="179109" y="3459636"/>
            <a:ext cx="5797485" cy="3141949"/>
          </a:xfrm>
          <a:prstGeom prst="rect">
            <a:avLst/>
          </a:prstGeom>
        </p:spPr>
      </p:pic>
      <p:pic>
        <p:nvPicPr>
          <p:cNvPr id="5" name="Picture 4" descr="PrinciplesRemoteSensing2009.pdf (SECURED) - Adobe Acrobat Reader DC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24" t="36838" r="44587" b="27423"/>
          <a:stretch/>
        </p:blipFill>
        <p:spPr>
          <a:xfrm>
            <a:off x="6330886" y="3459636"/>
            <a:ext cx="2539738" cy="273996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19275" y="6232253"/>
            <a:ext cx="1439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Devegging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423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ALS?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499752"/>
          </a:xfrm>
        </p:spPr>
        <p:txBody>
          <a:bodyPr/>
          <a:lstStyle/>
          <a:p>
            <a:r>
              <a:rPr lang="en-GB" dirty="0"/>
              <a:t>ALS produces DSM comparable with those from image matching of aerial photographs, so why use it?</a:t>
            </a:r>
          </a:p>
          <a:p>
            <a:pPr lvl="1"/>
            <a:r>
              <a:rPr lang="en-GB" dirty="0"/>
              <a:t>ALS is an active sensor system and can be flown day and night – good for surveying things like airports</a:t>
            </a:r>
          </a:p>
          <a:p>
            <a:pPr lvl="1"/>
            <a:r>
              <a:rPr lang="en-GB" dirty="0"/>
              <a:t>Does not depend on surface/terrain texture</a:t>
            </a:r>
          </a:p>
          <a:p>
            <a:pPr lvl="1"/>
            <a:r>
              <a:rPr lang="en-GB" dirty="0"/>
              <a:t>Less weather dependent; cannot penetrate clouds but can be flown below the cloud ceiling</a:t>
            </a:r>
          </a:p>
          <a:p>
            <a:pPr lvl="1"/>
            <a:r>
              <a:rPr lang="en-GB" dirty="0"/>
              <a:t>The laser beam is narrow and so has a high resolution (20cm or less)</a:t>
            </a:r>
          </a:p>
          <a:p>
            <a:pPr lvl="1"/>
            <a:r>
              <a:rPr lang="en-GB" dirty="0"/>
              <a:t>The beam cannot penetrate leaves but can pass through the tree canopy under most conditions</a:t>
            </a:r>
          </a:p>
          <a:p>
            <a:pPr lvl="1"/>
            <a:r>
              <a:rPr lang="en-GB" dirty="0"/>
              <a:t>Multiple return recording allows for feature extraction</a:t>
            </a:r>
          </a:p>
          <a:p>
            <a:pPr lvl="1"/>
            <a:r>
              <a:rPr lang="en-GB" dirty="0"/>
              <a:t>Everything is digital and can be easily automated</a:t>
            </a:r>
          </a:p>
          <a:p>
            <a:pPr lvl="1"/>
            <a:r>
              <a:rPr lang="en-GB" dirty="0"/>
              <a:t>GCP are not needed except for a calibration point, often created close to the airfield</a:t>
            </a:r>
          </a:p>
        </p:txBody>
      </p:sp>
    </p:spTree>
    <p:extLst>
      <p:ext uri="{BB962C8B-B14F-4D97-AF65-F5344CB8AC3E}">
        <p14:creationId xmlns:p14="http://schemas.microsoft.com/office/powerpoint/2010/main" val="403422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6245A2C-5A0A-6695-60A3-3B5E9811A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Photogrammetry vs. LiDAR</a:t>
            </a:r>
          </a:p>
        </p:txBody>
      </p:sp>
      <p:graphicFrame>
        <p:nvGraphicFramePr>
          <p:cNvPr id="7195" name="Group 27">
            <a:extLst>
              <a:ext uri="{FF2B5EF4-FFF2-40B4-BE49-F238E27FC236}">
                <a16:creationId xmlns:a16="http://schemas.microsoft.com/office/drawing/2014/main" id="{7F800DD4-A7A4-657F-A55F-6865E423F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8188970"/>
              </p:ext>
            </p:extLst>
          </p:nvPr>
        </p:nvGraphicFramePr>
        <p:xfrm>
          <a:off x="533400" y="1108075"/>
          <a:ext cx="8337550" cy="5212020"/>
        </p:xfrm>
        <a:graphic>
          <a:graphicData uri="http://schemas.openxmlformats.org/drawingml/2006/table">
            <a:tbl>
              <a:tblPr/>
              <a:tblGrid>
                <a:gridCol w="4168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687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169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LiDAR</a:t>
                      </a: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Photogrammetric</a:t>
                      </a: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169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Day or night data acquisition</a:t>
                      </a: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Day time collection only</a:t>
                      </a: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909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 acquisition of 3D collection</a:t>
                      </a: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Complicated and sometimes unreliable procedures</a:t>
                      </a: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2909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Vertical accuracy is better than planimetric</a:t>
                      </a: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Planimetric accuracy is better than vertical</a:t>
                      </a:r>
                      <a:endParaRPr kumimoji="0" lang="en-US" alt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5160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Point cloud difficult to derive semantic information; however, </a:t>
                      </a:r>
                      <a:r>
                        <a:rPr kumimoji="0" lang="en-US" altLang="en-US" sz="24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intensity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values can be used to produce a visually rich image like product (example of an intensity image)</a:t>
                      </a: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8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4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 sz="2000"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panose="020B0604020202020204" pitchFamily="34" charset="0"/>
                        <a:defRPr>
                          <a:solidFill>
                            <a:schemeClr val="tx1"/>
                          </a:solidFill>
                          <a:latin typeface="Calibri" panose="020F050202020403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Rich in semantic information</a:t>
                      </a:r>
                    </a:p>
                  </a:txBody>
                  <a:tcPr marT="45714" marB="45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3FCF3D1B-E8AB-CF65-2E27-ACC4C1CEA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Intensity Image</a:t>
            </a:r>
          </a:p>
        </p:txBody>
      </p:sp>
      <p:pic>
        <p:nvPicPr>
          <p:cNvPr id="15363" name="Picture 2">
            <a:extLst>
              <a:ext uri="{FF2B5EF4-FFF2-40B4-BE49-F238E27FC236}">
                <a16:creationId xmlns:a16="http://schemas.microsoft.com/office/drawing/2014/main" id="{ABAFB3FA-E9FD-1D55-C4E1-C2680E2E6FF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3152" y="1591101"/>
            <a:ext cx="4097471" cy="3675798"/>
          </a:xfr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C4929D9-0A3B-9D3A-ECC2-97EEB327749B}"/>
              </a:ext>
            </a:extLst>
          </p:cNvPr>
          <p:cNvSpPr txBox="1"/>
          <p:nvPr/>
        </p:nvSpPr>
        <p:spPr>
          <a:xfrm>
            <a:off x="335969" y="1384530"/>
            <a:ext cx="443718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SzPct val="80000"/>
              <a:buFont typeface="Arial" panose="020B0604020202020204" pitchFamily="34" charset="0"/>
              <a:buChar char="►"/>
            </a:pPr>
            <a:r>
              <a:rPr lang="en-US" altLang="en-US" sz="2000" dirty="0">
                <a:latin typeface="Arial" panose="020B0604020202020204" pitchFamily="34" charset="0"/>
              </a:rPr>
              <a:t>Commonly unused by-product of a LiDAR acquisition and is the intensity of object that the laser pulse is striking. This is an uncalibrated 8-bit (0-255) image that is ortho-rectified as therefore can be used as an orthophoto</a:t>
            </a:r>
          </a:p>
          <a:p>
            <a:pPr>
              <a:buFont typeface="Arial" panose="020B0604020202020204" pitchFamily="34" charset="0"/>
              <a:buChar char="►"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342900" indent="-342900">
              <a:buSzPct val="80000"/>
              <a:buFont typeface="Arial" panose="020B0604020202020204" pitchFamily="34" charset="0"/>
              <a:buChar char="►"/>
            </a:pPr>
            <a:r>
              <a:rPr lang="en-US" altLang="en-US" sz="2000" dirty="0">
                <a:latin typeface="Arial" panose="020B0604020202020204" pitchFamily="34" charset="0"/>
              </a:rPr>
              <a:t>Not typically used in quantitative analysis as image gains always set to 'adaptive gain' setting when images are acquired</a:t>
            </a:r>
            <a:endParaRPr lang="en-GB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Data.gov.uk Environment Agency maps</a:t>
            </a:r>
          </a:p>
          <a:p>
            <a:pPr lvl="1"/>
            <a:r>
              <a:rPr lang="en-GB" dirty="0">
                <a:hlinkClick r:id="rId2"/>
              </a:rPr>
              <a:t>https://environment.data.gov.uk/ds/survey/index.jsp#/survey?grid=SJ38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DataMapWales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https://datamap.gov.wales/maps/lidar-viewer/</a:t>
            </a:r>
            <a:endParaRPr lang="en-GB" dirty="0"/>
          </a:p>
          <a:p>
            <a:endParaRPr lang="en-GB" dirty="0"/>
          </a:p>
          <a:p>
            <a:r>
              <a:rPr lang="en-GB" dirty="0"/>
              <a:t>National Library of Scotland</a:t>
            </a:r>
          </a:p>
          <a:p>
            <a:pPr lvl="1"/>
            <a:r>
              <a:rPr lang="en-GB" dirty="0">
                <a:hlinkClick r:id="rId4"/>
              </a:rPr>
              <a:t>https://maps.nls.uk/geo/explore/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94255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2AC16D9-E4BE-5F74-666A-20E79204C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Aerial LiDAR System Components*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0A5AEE99-47F7-52BA-6A00-9047251456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Aircraft</a:t>
            </a:r>
          </a:p>
          <a:p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Scanning laser emitter-receiver unit</a:t>
            </a:r>
          </a:p>
          <a:p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Differentially-corrected GPS</a:t>
            </a:r>
          </a:p>
          <a:p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Inertial measurement unit (IMU)</a:t>
            </a:r>
          </a:p>
          <a:p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Computer</a:t>
            </a:r>
            <a:endParaRPr lang="en-US" altLang="en-US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412" name="Picture 8" descr="ground plane scanlines GPS IMU tree">
            <a:extLst>
              <a:ext uri="{FF2B5EF4-FFF2-40B4-BE49-F238E27FC236}">
                <a16:creationId xmlns:a16="http://schemas.microsoft.com/office/drawing/2014/main" id="{09EAD66E-97C1-0BC5-83DB-6C92880162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371600"/>
            <a:ext cx="3659188" cy="3963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Box 4">
            <a:extLst>
              <a:ext uri="{FF2B5EF4-FFF2-40B4-BE49-F238E27FC236}">
                <a16:creationId xmlns:a16="http://schemas.microsoft.com/office/drawing/2014/main" id="{4522C452-601B-3420-859D-E73FD72304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6950" y="6276975"/>
            <a:ext cx="4337050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Arial" panose="020B0604020202020204" pitchFamily="34" charset="0"/>
              </a:rPr>
              <a:t>Figures from McMcGaughey</a:t>
            </a:r>
          </a:p>
          <a:p>
            <a:pPr algn="r"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Arial" panose="020B0604020202020204" pitchFamily="34" charset="0"/>
              </a:rPr>
              <a:t>USDA Forest Service--PNW Research Station</a:t>
            </a:r>
          </a:p>
        </p:txBody>
      </p:sp>
      <p:pic>
        <p:nvPicPr>
          <p:cNvPr id="17414" name="Picture 3" descr="point cloud colored by height">
            <a:extLst>
              <a:ext uri="{FF2B5EF4-FFF2-40B4-BE49-F238E27FC236}">
                <a16:creationId xmlns:a16="http://schemas.microsoft.com/office/drawing/2014/main" id="{A7A8A89D-8F4A-75D3-CE5D-7064B3EC4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971800"/>
            <a:ext cx="3962400" cy="265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5" name="Rectangle 6">
            <a:extLst>
              <a:ext uri="{FF2B5EF4-FFF2-40B4-BE49-F238E27FC236}">
                <a16:creationId xmlns:a16="http://schemas.microsoft.com/office/drawing/2014/main" id="{84CCC3C4-BE90-0A18-77C4-8129359266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3124200"/>
            <a:ext cx="37147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LiDAR point data colored by height</a:t>
            </a:r>
          </a:p>
        </p:txBody>
      </p:sp>
      <p:sp>
        <p:nvSpPr>
          <p:cNvPr id="17416" name="Rectangle 9">
            <a:extLst>
              <a:ext uri="{FF2B5EF4-FFF2-40B4-BE49-F238E27FC236}">
                <a16:creationId xmlns:a16="http://schemas.microsoft.com/office/drawing/2014/main" id="{4DCE1635-1F81-5211-953D-1E3B323897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5638800"/>
            <a:ext cx="605165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US" altLang="en-US" dirty="0">
                <a:latin typeface="Arial" panose="020B0604020202020204" pitchFamily="34" charset="0"/>
              </a:rPr>
              <a:t>*</a:t>
            </a:r>
            <a:r>
              <a:rPr lang="en-US" altLang="en-US" sz="1800" dirty="0">
                <a:latin typeface="Arial" panose="020B0604020202020204" pitchFamily="34" charset="0"/>
              </a:rPr>
              <a:t>components can be sources of error…more on this later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CE65E311-CAE7-22F1-3C48-F23D5FF19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Scanning Mechanisms</a:t>
            </a:r>
          </a:p>
        </p:txBody>
      </p:sp>
      <p:pic>
        <p:nvPicPr>
          <p:cNvPr id="19459" name="Picture 2">
            <a:extLst>
              <a:ext uri="{FF2B5EF4-FFF2-40B4-BE49-F238E27FC236}">
                <a16:creationId xmlns:a16="http://schemas.microsoft.com/office/drawing/2014/main" id="{7212DA77-F455-9487-783D-5F8406CB09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800" y="1295400"/>
            <a:ext cx="5715000" cy="460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Box 4">
            <a:extLst>
              <a:ext uri="{FF2B5EF4-FFF2-40B4-BE49-F238E27FC236}">
                <a16:creationId xmlns:a16="http://schemas.microsoft.com/office/drawing/2014/main" id="{F3A5A647-C3FE-B91A-F8EB-A30A8931D9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3463" y="6400800"/>
            <a:ext cx="3030537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400">
                <a:latin typeface="Arial" panose="020B0604020202020204" pitchFamily="34" charset="0"/>
              </a:rPr>
              <a:t>Figure modified from: Nikolaos 2006</a:t>
            </a:r>
          </a:p>
        </p:txBody>
      </p:sp>
      <p:sp>
        <p:nvSpPr>
          <p:cNvPr id="19461" name="TextBox 5">
            <a:extLst>
              <a:ext uri="{FF2B5EF4-FFF2-40B4-BE49-F238E27FC236}">
                <a16:creationId xmlns:a16="http://schemas.microsoft.com/office/drawing/2014/main" id="{4B42D276-36A0-9437-E77E-44718C05CB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1752600"/>
            <a:ext cx="17446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Arial" panose="020B0604020202020204" pitchFamily="34" charset="0"/>
              </a:rPr>
              <a:t>Mechanism</a:t>
            </a:r>
          </a:p>
        </p:txBody>
      </p:sp>
      <p:sp>
        <p:nvSpPr>
          <p:cNvPr id="19462" name="TextBox 6">
            <a:extLst>
              <a:ext uri="{FF2B5EF4-FFF2-40B4-BE49-F238E27FC236}">
                <a16:creationId xmlns:a16="http://schemas.microsoft.com/office/drawing/2014/main" id="{FC95FD41-6A20-F562-6879-51E48A41F3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1000" y="4800600"/>
            <a:ext cx="2235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latin typeface="Arial" panose="020B0604020202020204" pitchFamily="34" charset="0"/>
              </a:rPr>
              <a:t>Ground pattern</a:t>
            </a:r>
          </a:p>
        </p:txBody>
      </p:sp>
      <p:sp>
        <p:nvSpPr>
          <p:cNvPr id="19463" name="TextBox 7">
            <a:extLst>
              <a:ext uri="{FF2B5EF4-FFF2-40B4-BE49-F238E27FC236}">
                <a16:creationId xmlns:a16="http://schemas.microsoft.com/office/drawing/2014/main" id="{A2DB6DCB-1E22-7842-30DA-EAEEFFAC5C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0" y="6019800"/>
            <a:ext cx="26670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Most common pattern (Leica, Optech)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46BA8FF-A5E9-30CD-3268-699816A6E3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43200" y="4419600"/>
            <a:ext cx="1676400" cy="1295400"/>
          </a:xfrm>
          <a:prstGeom prst="rect">
            <a:avLst/>
          </a:prstGeom>
          <a:noFill/>
          <a:ln w="25400" algn="ctr">
            <a:solidFill>
              <a:srgbClr val="00FF00"/>
            </a:solidFill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en-US">
              <a:solidFill>
                <a:schemeClr val="lt1"/>
              </a:solidFill>
              <a:latin typeface="+mn-lt"/>
              <a:cs typeface="+mn-cs"/>
            </a:endParaRPr>
          </a:p>
        </p:txBody>
      </p:sp>
      <p:sp>
        <p:nvSpPr>
          <p:cNvPr id="19465" name="Rectangle 9">
            <a:extLst>
              <a:ext uri="{FF2B5EF4-FFF2-40B4-BE49-F238E27FC236}">
                <a16:creationId xmlns:a16="http://schemas.microsoft.com/office/drawing/2014/main" id="{6583E893-C811-2F15-3E8C-1F03ED10F1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3429000"/>
            <a:ext cx="106680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Arial" panose="020B0604020202020204" pitchFamily="34" charset="0"/>
              </a:rPr>
              <a:t>sawtooth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43FD29D8-2C62-230C-FC02-EEA6AA145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Components influencing quality</a:t>
            </a:r>
          </a:p>
        </p:txBody>
      </p:sp>
      <p:sp>
        <p:nvSpPr>
          <p:cNvPr id="21507" name="Content Placeholder 4">
            <a:extLst>
              <a:ext uri="{FF2B5EF4-FFF2-40B4-BE49-F238E27FC236}">
                <a16:creationId xmlns:a16="http://schemas.microsoft.com/office/drawing/2014/main" id="{03048402-8A4F-6A40-7061-A764CBDEA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The combination of: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Scanner system</a:t>
            </a:r>
          </a:p>
          <a:p>
            <a:pPr lvl="1">
              <a:buFont typeface="Arial" panose="020B0604020202020204" pitchFamily="34" charset="0"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	(relates to beam pattern)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Flight altitude</a:t>
            </a:r>
          </a:p>
          <a:p>
            <a:pPr lvl="1">
              <a:buFont typeface="Arial" panose="020B0604020202020204" pitchFamily="34" charset="0"/>
              <a:buNone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	(if flight limitations exist)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Pulse rates 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Scan frequencies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Scan angle </a:t>
            </a:r>
          </a:p>
          <a:p>
            <a:pPr lvl="1">
              <a:buFont typeface="Arial" panose="020B0604020202020204" pitchFamily="34" charset="0"/>
              <a:buNone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possible max around 30°</a:t>
            </a:r>
          </a:p>
          <a:p>
            <a:pPr lvl="1">
              <a:buFont typeface="Arial" panose="020B0604020202020204" pitchFamily="34" charset="0"/>
              <a:buNone/>
            </a:pP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	scan swath</a:t>
            </a:r>
          </a:p>
          <a:p>
            <a:pPr lvl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508" name="Picture 2">
            <a:extLst>
              <a:ext uri="{FF2B5EF4-FFF2-40B4-BE49-F238E27FC236}">
                <a16:creationId xmlns:a16="http://schemas.microsoft.com/office/drawing/2014/main" id="{8C746330-1CC8-4D4A-EDE0-9A1FB561DF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4113" y="1676400"/>
            <a:ext cx="396875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1B0861A-1820-7083-48C5-67E8283C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LiDAR Data Characteristics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A192D9DE-A449-EE21-C7A4-25AD34C37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Raw return data are XYZ points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High spatial resolution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Laser footprint on ground ≤ 0.50 meters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Typical density is 0.5 to 20+ pulses/m</a:t>
            </a:r>
            <a:r>
              <a:rPr lang="en-US" altLang="en-US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 to3 returns/pulse in forest areas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Surface/canopy models typically 1 to 5m grid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Large volume of data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5,000 to 60,000+ pulses/hectare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10 to100+ thousands of returns/hectare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0.4 to 5.4+ MB/hectare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64FAA688-DB25-D1BC-AD05-1A44E68EC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b="1">
                <a:latin typeface="Arial" panose="020B0604020202020204" pitchFamily="34" charset="0"/>
                <a:cs typeface="Arial" panose="020B0604020202020204" pitchFamily="34" charset="0"/>
              </a:rPr>
              <a:t>Return Density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91BDCCAF-2594-57FC-26D9-92FC60D9F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In LiDAR the footprint size decreases with increasing post-spacing and importantly the last return from a discrete return system is not always the ground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z="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LiDAR sensor systems vary in the number of returns from a surface</a:t>
            </a:r>
          </a:p>
        </p:txBody>
      </p:sp>
      <p:pic>
        <p:nvPicPr>
          <p:cNvPr id="25604" name="Picture 2" descr="http://www.cnrhome.uidaho.edu/webedit/sites/433/images/regional_lidar/lidar1.jpg">
            <a:extLst>
              <a:ext uri="{FF2B5EF4-FFF2-40B4-BE49-F238E27FC236}">
                <a16:creationId xmlns:a16="http://schemas.microsoft.com/office/drawing/2014/main" id="{C9274622-F7F8-5BBD-7731-F08D8D452D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810000"/>
            <a:ext cx="7391400" cy="2503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TextBox 4">
            <a:extLst>
              <a:ext uri="{FF2B5EF4-FFF2-40B4-BE49-F238E27FC236}">
                <a16:creationId xmlns:a16="http://schemas.microsoft.com/office/drawing/2014/main" id="{CCCA98ED-BF8B-7CC6-C26A-96915A7D3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6400800"/>
            <a:ext cx="44878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Arial" panose="020B0604020202020204" pitchFamily="34" charset="0"/>
              </a:rPr>
              <a:t>Figure Source: http://www.cnrhome.uidaho.edu/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C93D6F82-5EEA-2A71-B7FF-7F2B4049D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Reflectivity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1F56D405-9297-BB98-4B20-BD8923BD5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108438"/>
            <a:ext cx="3833445" cy="4915290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Highly reflective objects may saturate some laser detectors, while the return signal from low-reflectivity objects may occasionally be too weak to register as valid</a:t>
            </a:r>
            <a:endParaRPr lang="en-US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Minimum detectable object size depends on reflectivity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strong sunlight reflection off a highly reflective target may "saturate" a receiver, producing an invalid or less accurate reading</a:t>
            </a:r>
            <a:endParaRPr lang="en-US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dirty="0">
                <a:latin typeface="Arial" panose="020B0604020202020204" pitchFamily="34" charset="0"/>
              </a:rPr>
              <a:t>M</a:t>
            </a:r>
            <a:r>
              <a:rPr lang="en-US" altLang="en-US" sz="1800" dirty="0">
                <a:latin typeface="Arial" panose="020B0604020202020204" pitchFamily="34" charset="0"/>
              </a:rPr>
              <a:t>ost acquisition is done in a preferred range of angles to avoid this issue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652" name="Picture 2">
            <a:extLst>
              <a:ext uri="{FF2B5EF4-FFF2-40B4-BE49-F238E27FC236}">
                <a16:creationId xmlns:a16="http://schemas.microsoft.com/office/drawing/2014/main" id="{00F76B87-C9A8-3D21-9F91-96441B9185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6845" y="1219200"/>
            <a:ext cx="4471988" cy="5110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BC6708C7-D8E6-9D88-9853-13E392E27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Dust &amp; Vapor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9DAC909C-43D8-FAC1-5DCA-A4F40CB03C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Laser measurements can be weakened by interacting with dust and vapor particles, which scatter the laser beam and the signal returning from the target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Using last-pulse measurements can reduce or eliminate this interference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Systems that are expected to work in such conditions regularly can be optimized for these environments</a:t>
            </a:r>
          </a:p>
          <a:p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E17164C4-F745-6376-372C-46F35BB93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Background Noise and Radiation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F7DA1EC7-2775-6CA6-B9D4-D1792F257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laser is not affected by background noise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Most systems determine baseline radiation levels to ensure that it does not interfere with measurements</a:t>
            </a:r>
          </a:p>
          <a:p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84BF799-5242-681E-027D-F52F23D4A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Overall Accuracy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1814CBDE-7F4C-F775-0725-63AD66DE5F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(X,Y,Z) position of each return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50-100cm horizontal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10-15cm vertical</a:t>
            </a:r>
          </a:p>
          <a:p>
            <a:pPr lvl="1">
              <a:buFont typeface="Arial" panose="020B0604020202020204" pitchFamily="34" charset="0"/>
              <a:buNone/>
            </a:pPr>
            <a:endParaRPr lang="en-U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Ground surface (bare-earth surface)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ground (grass, rocks, stumps)?</a:t>
            </a:r>
          </a:p>
          <a:p>
            <a:pPr lvl="1">
              <a:buFont typeface="Arial" panose="020B0604020202020204" pitchFamily="34" charset="0"/>
              <a:buNone/>
            </a:pPr>
            <a:endParaRPr lang="en-U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Tree heights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</a:rPr>
              <a:t>Underestimate tree heights by 0.5 to 2 m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</a:rPr>
              <a:t>Error is species dependent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Rectangle 17409">
            <a:extLst>
              <a:ext uri="{FF2B5EF4-FFF2-40B4-BE49-F238E27FC236}">
                <a16:creationId xmlns:a16="http://schemas.microsoft.com/office/drawing/2014/main" id="{45173251-8D34-A0A7-3982-41FD0B62CD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6" t="7590" r="7700" b="48712"/>
          <a:stretch>
            <a:fillRect/>
          </a:stretch>
        </p:blipFill>
        <p:spPr bwMode="auto">
          <a:xfrm>
            <a:off x="4724400" y="2057400"/>
            <a:ext cx="4075113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Box 17411">
            <a:extLst>
              <a:ext uri="{FF2B5EF4-FFF2-40B4-BE49-F238E27FC236}">
                <a16:creationId xmlns:a16="http://schemas.microsoft.com/office/drawing/2014/main" id="{06D9E97F-B677-648F-A7B1-D4C13BE3B9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0" y="2133600"/>
            <a:ext cx="882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>
                <a:latin typeface="Arial" panose="020B0604020202020204" pitchFamily="34" charset="0"/>
              </a:rPr>
              <a:t>LiDAR</a:t>
            </a:r>
          </a:p>
        </p:txBody>
      </p:sp>
      <p:sp>
        <p:nvSpPr>
          <p:cNvPr id="18438" name="Rectangle 111620">
            <a:extLst>
              <a:ext uri="{FF2B5EF4-FFF2-40B4-BE49-F238E27FC236}">
                <a16:creationId xmlns:a16="http://schemas.microsoft.com/office/drawing/2014/main" id="{A98099C3-005F-7EB0-2FAE-384304D833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88323"/>
            <a:ext cx="42672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Arial" panose="020B0604020202020204" pitchFamily="34" charset="0"/>
              </a:rPr>
              <a:t>DEM &amp; Canopy Models</a:t>
            </a:r>
          </a:p>
        </p:txBody>
      </p:sp>
      <p:pic>
        <p:nvPicPr>
          <p:cNvPr id="18439" name="Shape 17416">
            <a:extLst>
              <a:ext uri="{FF2B5EF4-FFF2-40B4-BE49-F238E27FC236}">
                <a16:creationId xmlns:a16="http://schemas.microsoft.com/office/drawing/2014/main" id="{DCA6B318-6B50-C427-E9B6-B72FBF329D7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282" y="2391352"/>
            <a:ext cx="4725785" cy="2348345"/>
          </a:xfrm>
        </p:spPr>
      </p:pic>
      <p:pic>
        <p:nvPicPr>
          <p:cNvPr id="18440" name="Shape 17417">
            <a:extLst>
              <a:ext uri="{FF2B5EF4-FFF2-40B4-BE49-F238E27FC236}">
                <a16:creationId xmlns:a16="http://schemas.microsoft.com/office/drawing/2014/main" id="{B0B69678-99EE-6000-BDD4-0EEAA254DDE9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4" t="13487" r="6172" b="6360"/>
          <a:stretch>
            <a:fillRect/>
          </a:stretch>
        </p:blipFill>
        <p:spPr>
          <a:xfrm>
            <a:off x="5029200" y="4495800"/>
            <a:ext cx="4114800" cy="2209800"/>
          </a:xfrm>
        </p:spPr>
      </p:pic>
      <p:sp>
        <p:nvSpPr>
          <p:cNvPr id="18441" name="TextBox 17418">
            <a:extLst>
              <a:ext uri="{FF2B5EF4-FFF2-40B4-BE49-F238E27FC236}">
                <a16:creationId xmlns:a16="http://schemas.microsoft.com/office/drawing/2014/main" id="{D89D1C7B-4A49-B2FF-C501-53694E7F80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400" y="4419600"/>
            <a:ext cx="8699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>
                <a:latin typeface="Arial" panose="020B0604020202020204" pitchFamily="34" charset="0"/>
              </a:rPr>
              <a:t>IFSAR</a:t>
            </a:r>
          </a:p>
        </p:txBody>
      </p:sp>
      <p:sp>
        <p:nvSpPr>
          <p:cNvPr id="18442" name="TextBox 17419">
            <a:extLst>
              <a:ext uri="{FF2B5EF4-FFF2-40B4-BE49-F238E27FC236}">
                <a16:creationId xmlns:a16="http://schemas.microsoft.com/office/drawing/2014/main" id="{458C4AB7-1EFC-78FE-E216-BDB82E30AE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48600" y="4419600"/>
            <a:ext cx="8699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>
                <a:latin typeface="Arial" panose="020B0604020202020204" pitchFamily="34" charset="0"/>
              </a:rPr>
              <a:t>IFSAR</a:t>
            </a:r>
          </a:p>
        </p:txBody>
      </p:sp>
      <p:pic>
        <p:nvPicPr>
          <p:cNvPr id="18443" name="Rectangle 17420">
            <a:extLst>
              <a:ext uri="{FF2B5EF4-FFF2-40B4-BE49-F238E27FC236}">
                <a16:creationId xmlns:a16="http://schemas.microsoft.com/office/drawing/2014/main" id="{9C44C86C-1B24-F66B-D6D1-139E337F4C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533400"/>
            <a:ext cx="4800600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4" name="TextBox 17421">
            <a:extLst>
              <a:ext uri="{FF2B5EF4-FFF2-40B4-BE49-F238E27FC236}">
                <a16:creationId xmlns:a16="http://schemas.microsoft.com/office/drawing/2014/main" id="{5E8F0C0E-ACA9-7819-B32F-CA8FAFF7A8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4200" y="228600"/>
            <a:ext cx="19812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800" b="1">
                <a:latin typeface="Arial" panose="020B0604020202020204" pitchFamily="34" charset="0"/>
              </a:rPr>
              <a:t>10m USGS DEM</a:t>
            </a:r>
          </a:p>
        </p:txBody>
      </p:sp>
      <p:grpSp>
        <p:nvGrpSpPr>
          <p:cNvPr id="18476" name="Group 44">
            <a:extLst>
              <a:ext uri="{FF2B5EF4-FFF2-40B4-BE49-F238E27FC236}">
                <a16:creationId xmlns:a16="http://schemas.microsoft.com/office/drawing/2014/main" id="{E181045F-002D-FB3C-8C55-4EC953F8E26D}"/>
              </a:ext>
            </a:extLst>
          </p:cNvPr>
          <p:cNvGrpSpPr>
            <a:grpSpLocks/>
          </p:cNvGrpSpPr>
          <p:nvPr/>
        </p:nvGrpSpPr>
        <p:grpSpPr bwMode="auto">
          <a:xfrm>
            <a:off x="152400" y="2438400"/>
            <a:ext cx="4252913" cy="2038350"/>
            <a:chOff x="96" y="1536"/>
            <a:chExt cx="2679" cy="1284"/>
          </a:xfrm>
        </p:grpSpPr>
        <p:pic>
          <p:nvPicPr>
            <p:cNvPr id="35858" name="Rectangle 17408">
              <a:extLst>
                <a:ext uri="{FF2B5EF4-FFF2-40B4-BE49-F238E27FC236}">
                  <a16:creationId xmlns:a16="http://schemas.microsoft.com/office/drawing/2014/main" id="{81E982E3-7678-8A10-B530-3BC45D2B8B6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970" t="13954" r="5965" b="4651"/>
            <a:stretch>
              <a:fillRect/>
            </a:stretch>
          </p:blipFill>
          <p:spPr bwMode="auto">
            <a:xfrm>
              <a:off x="96" y="1536"/>
              <a:ext cx="2679" cy="12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5859" name="Rectangle 17423">
              <a:extLst>
                <a:ext uri="{FF2B5EF4-FFF2-40B4-BE49-F238E27FC236}">
                  <a16:creationId xmlns:a16="http://schemas.microsoft.com/office/drawing/2014/main" id="{D3A23A10-57CB-8FB5-6033-5F9C1267D7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6" y="1920"/>
              <a:ext cx="746" cy="432"/>
            </a:xfrm>
            <a:prstGeom prst="rect">
              <a:avLst/>
            </a:prstGeom>
            <a:noFill/>
            <a:ln w="38100" algn="ctr">
              <a:solidFill>
                <a:srgbClr val="FFFF66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5860" name="TextBox 17424">
              <a:extLst>
                <a:ext uri="{FF2B5EF4-FFF2-40B4-BE49-F238E27FC236}">
                  <a16:creationId xmlns:a16="http://schemas.microsoft.com/office/drawing/2014/main" id="{CA594B40-84CB-139A-4879-A2A0BC9B34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8" y="1680"/>
              <a:ext cx="785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US" altLang="en-US" sz="1800" b="1">
                  <a:solidFill>
                    <a:srgbClr val="FFFF99"/>
                  </a:solidFill>
                  <a:latin typeface="Arial" panose="020B0604020202020204" pitchFamily="34" charset="0"/>
                </a:rPr>
                <a:t>Streams</a:t>
              </a:r>
            </a:p>
          </p:txBody>
        </p:sp>
        <p:sp>
          <p:nvSpPr>
            <p:cNvPr id="35861" name="Straight Connector 17425">
              <a:extLst>
                <a:ext uri="{FF2B5EF4-FFF2-40B4-BE49-F238E27FC236}">
                  <a16:creationId xmlns:a16="http://schemas.microsoft.com/office/drawing/2014/main" id="{54A56C0E-A123-FE2A-BB78-2FAFBF462E3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24" y="1920"/>
              <a:ext cx="192" cy="96"/>
            </a:xfrm>
            <a:prstGeom prst="line">
              <a:avLst/>
            </a:prstGeom>
            <a:noFill/>
            <a:ln w="38100" algn="ctr">
              <a:solidFill>
                <a:srgbClr val="FFFF66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62" name="Rectangle 17427">
              <a:extLst>
                <a:ext uri="{FF2B5EF4-FFF2-40B4-BE49-F238E27FC236}">
                  <a16:creationId xmlns:a16="http://schemas.microsoft.com/office/drawing/2014/main" id="{2D7AE6D5-7F98-EC2E-9010-8B43D0D58E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72" y="1968"/>
              <a:ext cx="223" cy="227"/>
            </a:xfrm>
            <a:prstGeom prst="rect">
              <a:avLst/>
            </a:prstGeom>
            <a:noFill/>
            <a:ln w="38100" algn="ctr">
              <a:solidFill>
                <a:srgbClr val="FFFF66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35863" name="TextBox 17428">
              <a:extLst>
                <a:ext uri="{FF2B5EF4-FFF2-40B4-BE49-F238E27FC236}">
                  <a16:creationId xmlns:a16="http://schemas.microsoft.com/office/drawing/2014/main" id="{603BA547-9A99-4852-DA40-0690F872D2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2352"/>
              <a:ext cx="912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FFFF66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US" altLang="en-US" sz="1800" b="1">
                  <a:solidFill>
                    <a:srgbClr val="FFFF99"/>
                  </a:solidFill>
                  <a:latin typeface="Arial" panose="020B0604020202020204" pitchFamily="34" charset="0"/>
                </a:rPr>
                <a:t>Landslide</a:t>
              </a:r>
            </a:p>
          </p:txBody>
        </p:sp>
        <p:sp>
          <p:nvSpPr>
            <p:cNvPr id="35864" name="Straight Connector 17429">
              <a:extLst>
                <a:ext uri="{FF2B5EF4-FFF2-40B4-BE49-F238E27FC236}">
                  <a16:creationId xmlns:a16="http://schemas.microsoft.com/office/drawing/2014/main" id="{749484CE-E18D-84AD-1A1B-36376D50E71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112" y="2160"/>
              <a:ext cx="252" cy="239"/>
            </a:xfrm>
            <a:prstGeom prst="line">
              <a:avLst/>
            </a:prstGeom>
            <a:noFill/>
            <a:ln w="38100" algn="ctr">
              <a:solidFill>
                <a:srgbClr val="FFFF66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474" name="TextBox 17411">
            <a:extLst>
              <a:ext uri="{FF2B5EF4-FFF2-40B4-BE49-F238E27FC236}">
                <a16:creationId xmlns:a16="http://schemas.microsoft.com/office/drawing/2014/main" id="{8BB7FF02-1697-1658-C563-FF0B73ADF7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81600" y="3886200"/>
            <a:ext cx="882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>
                <a:latin typeface="Arial" panose="020B0604020202020204" pitchFamily="34" charset="0"/>
              </a:rPr>
              <a:t>LiDAR</a:t>
            </a:r>
          </a:p>
        </p:txBody>
      </p:sp>
      <p:grpSp>
        <p:nvGrpSpPr>
          <p:cNvPr id="18493" name="Group 61">
            <a:extLst>
              <a:ext uri="{FF2B5EF4-FFF2-40B4-BE49-F238E27FC236}">
                <a16:creationId xmlns:a16="http://schemas.microsoft.com/office/drawing/2014/main" id="{0E641086-21D1-73CB-D827-1DD508A3F380}"/>
              </a:ext>
            </a:extLst>
          </p:cNvPr>
          <p:cNvGrpSpPr>
            <a:grpSpLocks/>
          </p:cNvGrpSpPr>
          <p:nvPr/>
        </p:nvGrpSpPr>
        <p:grpSpPr bwMode="auto">
          <a:xfrm>
            <a:off x="2514600" y="1219200"/>
            <a:ext cx="6934200" cy="5638800"/>
            <a:chOff x="1536" y="768"/>
            <a:chExt cx="4368" cy="3552"/>
          </a:xfrm>
        </p:grpSpPr>
        <p:grpSp>
          <p:nvGrpSpPr>
            <p:cNvPr id="35854" name="Group 59">
              <a:extLst>
                <a:ext uri="{FF2B5EF4-FFF2-40B4-BE49-F238E27FC236}">
                  <a16:creationId xmlns:a16="http://schemas.microsoft.com/office/drawing/2014/main" id="{B8E346CC-32B8-9573-FA0F-37006CCB1B5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728" y="768"/>
              <a:ext cx="4176" cy="3552"/>
              <a:chOff x="0" y="1392"/>
              <a:chExt cx="2976" cy="2928"/>
            </a:xfrm>
          </p:grpSpPr>
          <p:pic>
            <p:nvPicPr>
              <p:cNvPr id="35856" name="Picture 16" descr="LIDAR99_grd_3d">
                <a:extLst>
                  <a:ext uri="{FF2B5EF4-FFF2-40B4-BE49-F238E27FC236}">
                    <a16:creationId xmlns:a16="http://schemas.microsoft.com/office/drawing/2014/main" id="{0840AD05-19E7-75E2-3B0A-1C43A30F6B26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5903" t="29851" r="46942" b="26677"/>
              <a:stretch>
                <a:fillRect/>
              </a:stretch>
            </p:blipFill>
            <p:spPr bwMode="auto">
              <a:xfrm>
                <a:off x="0" y="1392"/>
                <a:ext cx="2976" cy="292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35857" name="Rectangle 17">
                <a:extLst>
                  <a:ext uri="{FF2B5EF4-FFF2-40B4-BE49-F238E27FC236}">
                    <a16:creationId xmlns:a16="http://schemas.microsoft.com/office/drawing/2014/main" id="{B5909DE1-66E5-82DF-0B03-7C7421668D9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95" y="1606"/>
                <a:ext cx="2582" cy="2571"/>
              </a:xfrm>
              <a:prstGeom prst="rect">
                <a:avLst/>
              </a:prstGeom>
              <a:noFill/>
              <a:ln w="38100">
                <a:solidFill>
                  <a:srgbClr val="FFFF99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32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Font typeface="Arial" panose="020B0604020202020204" pitchFamily="34" charset="0"/>
                  <a:buChar char="–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panose="020B0604020202020204" pitchFamily="34" charset="0"/>
                  <a:buChar char="»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>
                  <a:latin typeface="Arial" panose="020B0604020202020204" pitchFamily="34" charset="0"/>
                </a:endParaRPr>
              </a:p>
            </p:txBody>
          </p:sp>
        </p:grpSp>
        <p:sp>
          <p:nvSpPr>
            <p:cNvPr id="35855" name="Line 60">
              <a:extLst>
                <a:ext uri="{FF2B5EF4-FFF2-40B4-BE49-F238E27FC236}">
                  <a16:creationId xmlns:a16="http://schemas.microsoft.com/office/drawing/2014/main" id="{B29F297A-471C-05A6-2899-CB762A97F2D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536" y="2160"/>
              <a:ext cx="480" cy="48"/>
            </a:xfrm>
            <a:prstGeom prst="line">
              <a:avLst/>
            </a:prstGeom>
            <a:noFill/>
            <a:ln w="38100">
              <a:solidFill>
                <a:srgbClr val="FFFF66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/>
      <p:bldP spid="18438" grpId="0"/>
      <p:bldP spid="18441" grpId="0"/>
      <p:bldP spid="18441" grpId="1"/>
      <p:bldP spid="18442" grpId="0"/>
      <p:bldP spid="18442" grpId="1"/>
      <p:bldP spid="18444" grpId="0"/>
      <p:bldP spid="18444" grpId="1"/>
      <p:bldP spid="18474" grpId="0"/>
      <p:bldP spid="18474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Rectangle 17408">
            <a:extLst>
              <a:ext uri="{FF2B5EF4-FFF2-40B4-BE49-F238E27FC236}">
                <a16:creationId xmlns:a16="http://schemas.microsoft.com/office/drawing/2014/main" id="{23ADDC07-3857-88A5-C4B7-4BCD389C4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0" t="13954" r="5965" b="4651"/>
          <a:stretch>
            <a:fillRect/>
          </a:stretch>
        </p:blipFill>
        <p:spPr bwMode="auto">
          <a:xfrm>
            <a:off x="0" y="1981200"/>
            <a:ext cx="4648200" cy="241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1145" name="Rectangle 17423">
            <a:extLst>
              <a:ext uri="{FF2B5EF4-FFF2-40B4-BE49-F238E27FC236}">
                <a16:creationId xmlns:a16="http://schemas.microsoft.com/office/drawing/2014/main" id="{6DE1F4A1-C957-AEBB-C310-9FC06A468B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9363" y="2705100"/>
            <a:ext cx="1293812" cy="814388"/>
          </a:xfrm>
          <a:prstGeom prst="rect">
            <a:avLst/>
          </a:prstGeom>
          <a:noFill/>
          <a:ln w="38100" algn="ctr">
            <a:solidFill>
              <a:srgbClr val="FFFF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91146" name="TextBox 17424">
            <a:extLst>
              <a:ext uri="{FF2B5EF4-FFF2-40B4-BE49-F238E27FC236}">
                <a16:creationId xmlns:a16="http://schemas.microsoft.com/office/drawing/2014/main" id="{2D81733A-1445-3FD5-E8B6-30F79D654A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3375" y="2252663"/>
            <a:ext cx="13620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800" b="1">
                <a:solidFill>
                  <a:srgbClr val="FFFF99"/>
                </a:solidFill>
                <a:latin typeface="Arial" panose="020B0604020202020204" pitchFamily="34" charset="0"/>
              </a:rPr>
              <a:t>Streams</a:t>
            </a:r>
          </a:p>
        </p:txBody>
      </p:sp>
      <p:sp>
        <p:nvSpPr>
          <p:cNvPr id="91147" name="Straight Connector 17425">
            <a:extLst>
              <a:ext uri="{FF2B5EF4-FFF2-40B4-BE49-F238E27FC236}">
                <a16:creationId xmlns:a16="http://schemas.microsoft.com/office/drawing/2014/main" id="{E3E55FF6-F317-9109-FD20-7FF7C2E11DCF}"/>
              </a:ext>
            </a:extLst>
          </p:cNvPr>
          <p:cNvSpPr>
            <a:spLocks noChangeShapeType="1"/>
          </p:cNvSpPr>
          <p:nvPr/>
        </p:nvSpPr>
        <p:spPr bwMode="auto">
          <a:xfrm>
            <a:off x="915988" y="2705100"/>
            <a:ext cx="333375" cy="180975"/>
          </a:xfrm>
          <a:prstGeom prst="line">
            <a:avLst/>
          </a:prstGeom>
          <a:noFill/>
          <a:ln w="38100" algn="ctr">
            <a:solidFill>
              <a:srgbClr val="FFFF99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4" name="Rectangle 17427">
            <a:extLst>
              <a:ext uri="{FF2B5EF4-FFF2-40B4-BE49-F238E27FC236}">
                <a16:creationId xmlns:a16="http://schemas.microsoft.com/office/drawing/2014/main" id="{2458BB67-A043-F01B-74D9-BB50AD6BC0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1338" y="2795588"/>
            <a:ext cx="387350" cy="427037"/>
          </a:xfrm>
          <a:prstGeom prst="rect">
            <a:avLst/>
          </a:prstGeom>
          <a:noFill/>
          <a:ln w="38100" algn="ctr">
            <a:solidFill>
              <a:srgbClr val="FFFF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37895" name="TextBox 17428">
            <a:extLst>
              <a:ext uri="{FF2B5EF4-FFF2-40B4-BE49-F238E27FC236}">
                <a16:creationId xmlns:a16="http://schemas.microsoft.com/office/drawing/2014/main" id="{8699AF70-84A7-32B1-9E34-9C82A360B3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200" y="3657600"/>
            <a:ext cx="158273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FFFF66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1800" b="1">
                <a:solidFill>
                  <a:srgbClr val="FFFF99"/>
                </a:solidFill>
                <a:latin typeface="Arial" panose="020B0604020202020204" pitchFamily="34" charset="0"/>
              </a:rPr>
              <a:t>Landslide</a:t>
            </a:r>
          </a:p>
        </p:txBody>
      </p:sp>
      <p:sp>
        <p:nvSpPr>
          <p:cNvPr id="37896" name="Straight Connector 17429">
            <a:extLst>
              <a:ext uri="{FF2B5EF4-FFF2-40B4-BE49-F238E27FC236}">
                <a16:creationId xmlns:a16="http://schemas.microsoft.com/office/drawing/2014/main" id="{463E3777-1247-8A8F-BE52-6F44D5F03568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505200" y="3200400"/>
            <a:ext cx="438150" cy="601663"/>
          </a:xfrm>
          <a:prstGeom prst="line">
            <a:avLst/>
          </a:prstGeom>
          <a:noFill/>
          <a:ln w="38100" algn="ctr">
            <a:solidFill>
              <a:srgbClr val="FFFF99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91140" name="Group 4">
            <a:extLst>
              <a:ext uri="{FF2B5EF4-FFF2-40B4-BE49-F238E27FC236}">
                <a16:creationId xmlns:a16="http://schemas.microsoft.com/office/drawing/2014/main" id="{F247FA1F-1463-40E4-BD83-095DE76329DD}"/>
              </a:ext>
            </a:extLst>
          </p:cNvPr>
          <p:cNvGrpSpPr>
            <a:grpSpLocks/>
          </p:cNvGrpSpPr>
          <p:nvPr/>
        </p:nvGrpSpPr>
        <p:grpSpPr bwMode="auto">
          <a:xfrm>
            <a:off x="4267200" y="1371600"/>
            <a:ext cx="4648200" cy="4267200"/>
            <a:chOff x="1943" y="672"/>
            <a:chExt cx="3264" cy="2928"/>
          </a:xfrm>
        </p:grpSpPr>
        <p:pic>
          <p:nvPicPr>
            <p:cNvPr id="37899" name="Picture 19" descr="LIDAR99_grd_3d">
              <a:extLst>
                <a:ext uri="{FF2B5EF4-FFF2-40B4-BE49-F238E27FC236}">
                  <a16:creationId xmlns:a16="http://schemas.microsoft.com/office/drawing/2014/main" id="{45A8211C-1660-19B7-AE85-A9BEC3D32A6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069" t="41513" r="31189" b="40601"/>
            <a:stretch>
              <a:fillRect/>
            </a:stretch>
          </p:blipFill>
          <p:spPr bwMode="auto">
            <a:xfrm>
              <a:off x="1943" y="672"/>
              <a:ext cx="3264" cy="29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900" name="Rectangle 20">
              <a:extLst>
                <a:ext uri="{FF2B5EF4-FFF2-40B4-BE49-F238E27FC236}">
                  <a16:creationId xmlns:a16="http://schemas.microsoft.com/office/drawing/2014/main" id="{9D3944FF-2328-78AA-2E18-A5270337BA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0" y="1019"/>
              <a:ext cx="2291" cy="2082"/>
            </a:xfrm>
            <a:prstGeom prst="rect">
              <a:avLst/>
            </a:prstGeom>
            <a:noFill/>
            <a:ln w="38100">
              <a:solidFill>
                <a:srgbClr val="FFFF99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>
                <a:latin typeface="Arial" panose="020B0604020202020204" pitchFamily="34" charset="0"/>
              </a:endParaRPr>
            </a:p>
          </p:txBody>
        </p:sp>
      </p:grpSp>
      <p:sp>
        <p:nvSpPr>
          <p:cNvPr id="91151" name="Line 15">
            <a:extLst>
              <a:ext uri="{FF2B5EF4-FFF2-40B4-BE49-F238E27FC236}">
                <a16:creationId xmlns:a16="http://schemas.microsoft.com/office/drawing/2014/main" id="{F528EA6A-D05A-4EB4-CAA3-50BBDEE0B84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962400" y="2895600"/>
            <a:ext cx="2057400" cy="914400"/>
          </a:xfrm>
          <a:prstGeom prst="line">
            <a:avLst/>
          </a:prstGeom>
          <a:noFill/>
          <a:ln w="38100">
            <a:solidFill>
              <a:srgbClr val="FFFF99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91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1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5" grpId="0" animBg="1"/>
      <p:bldP spid="9114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374A024D-627D-B518-5B5C-5BF370A1F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UK Data Availability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6926C-72DD-51B2-AA29-3CC1F5314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0608"/>
          </a:xfrm>
        </p:spPr>
        <p:txBody>
          <a:bodyPr>
            <a:normAutofit/>
          </a:bodyPr>
          <a:lstStyle/>
          <a:p>
            <a:r>
              <a:rPr lang="en-US" dirty="0"/>
              <a:t>Environment Agency National Lidar Resolution</a:t>
            </a:r>
          </a:p>
          <a:p>
            <a:pPr lvl="1"/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https://www.data.gov.uk/dataset/f0db0249-f17b-4036-9e65-309148c97ce4/national-lidar-programme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Accurate elevation data at minimum 1m spatial resolution for all of England</a:t>
            </a: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Scottish Remote Sensing Portal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https://remotesensingdata.gov.scot/data#/list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National Library of Scotland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https://maps.nls.uk/guides/lidar/</a:t>
            </a: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Useful for access to UK dataset for landscape research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C3A84F6A-229E-2CE2-E464-D38D4602F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Sources of Error</a:t>
            </a:r>
          </a:p>
        </p:txBody>
      </p:sp>
      <p:sp>
        <p:nvSpPr>
          <p:cNvPr id="51203" name="Content Placeholder 2">
            <a:extLst>
              <a:ext uri="{FF2B5EF4-FFF2-40B4-BE49-F238E27FC236}">
                <a16:creationId xmlns:a16="http://schemas.microsoft.com/office/drawing/2014/main" id="{BBC0F598-5865-886A-93C2-C0C14DB8C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Trees</a:t>
            </a: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Acquisition</a:t>
            </a: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Processing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Strip adjustment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Selecting ground points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Thinning</a:t>
            </a: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Interpolation</a:t>
            </a: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Analysis/Visualization</a:t>
            </a:r>
          </a:p>
          <a:p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2CA05AC3-1575-E1C9-BA0C-12B7DFFA8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28600"/>
            <a:ext cx="7467600" cy="762000"/>
          </a:xfrm>
        </p:spPr>
        <p:txBody>
          <a:bodyPr/>
          <a:lstStyle/>
          <a:p>
            <a:r>
              <a:rPr lang="en-US" altLang="en-US" sz="36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Leaf-on</a:t>
            </a:r>
            <a:r>
              <a:rPr lang="en-US" altLang="en-US" sz="36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vs. </a:t>
            </a:r>
            <a:r>
              <a:rPr lang="en-US" altLang="en-US" sz="3600" b="1">
                <a:solidFill>
                  <a:srgbClr val="E46C0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leaf-off</a:t>
            </a:r>
          </a:p>
        </p:txBody>
      </p:sp>
      <p:pic>
        <p:nvPicPr>
          <p:cNvPr id="40963" name="Picture 2" descr="tree_cross_sections">
            <a:extLst>
              <a:ext uri="{FF2B5EF4-FFF2-40B4-BE49-F238E27FC236}">
                <a16:creationId xmlns:a16="http://schemas.microsoft.com/office/drawing/2014/main" id="{B504E2C4-692E-932C-811E-F339A64076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563" y="914400"/>
            <a:ext cx="6853237" cy="459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4" name="Rectangle 4">
            <a:extLst>
              <a:ext uri="{FF2B5EF4-FFF2-40B4-BE49-F238E27FC236}">
                <a16:creationId xmlns:a16="http://schemas.microsoft.com/office/drawing/2014/main" id="{B8296B14-A186-4E06-87E6-597410E1D8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" y="5629275"/>
            <a:ext cx="800100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Cross section of LIDAR data through a single </a:t>
            </a:r>
            <a:r>
              <a:rPr lang="en-US" altLang="en-US" sz="1800" b="1" u="sng">
                <a:latin typeface="Arial" panose="020B0604020202020204" pitchFamily="34" charset="0"/>
              </a:rPr>
              <a:t>deciduous tree (A)</a:t>
            </a:r>
            <a:r>
              <a:rPr lang="en-US" altLang="en-US" sz="1800">
                <a:latin typeface="Arial" panose="020B0604020202020204" pitchFamily="34" charset="0"/>
              </a:rPr>
              <a:t> and </a:t>
            </a:r>
            <a:r>
              <a:rPr lang="en-US" altLang="en-US" sz="1800" b="1" u="sng">
                <a:latin typeface="Arial" panose="020B0604020202020204" pitchFamily="34" charset="0"/>
              </a:rPr>
              <a:t>coniferous tree (B)</a:t>
            </a:r>
            <a:r>
              <a:rPr lang="en-US" altLang="en-US" sz="1800">
                <a:latin typeface="Arial" panose="020B0604020202020204" pitchFamily="34" charset="0"/>
              </a:rPr>
              <a:t> including bare-earth returns. The green dots represent leaf-on returns and the brown dots represent leaf-off returns</a:t>
            </a:r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AE7AB3B8-21B6-6C8C-4D42-61B98D8037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5116513"/>
            <a:ext cx="557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(A) </a:t>
            </a:r>
          </a:p>
        </p:txBody>
      </p:sp>
      <p:sp>
        <p:nvSpPr>
          <p:cNvPr id="40966" name="Rectangle 6">
            <a:extLst>
              <a:ext uri="{FF2B5EF4-FFF2-40B4-BE49-F238E27FC236}">
                <a16:creationId xmlns:a16="http://schemas.microsoft.com/office/drawing/2014/main" id="{4B5FEDA6-47EB-5FFB-00A9-01D543C89A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77188" y="5116513"/>
            <a:ext cx="5572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latin typeface="Arial" panose="020B0604020202020204" pitchFamily="34" charset="0"/>
              </a:rPr>
              <a:t>(B) </a:t>
            </a:r>
          </a:p>
        </p:txBody>
      </p:sp>
    </p:spTree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6682CF2-5AD1-6694-4A64-8CD0B716297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47107" name="Title 1">
            <a:extLst>
              <a:ext uri="{FF2B5EF4-FFF2-40B4-BE49-F238E27FC236}">
                <a16:creationId xmlns:a16="http://schemas.microsoft.com/office/drawing/2014/main" id="{D829A881-8BD0-FD60-4D73-C2215EC34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7108" name="Content Placeholder 2">
            <a:extLst>
              <a:ext uri="{FF2B5EF4-FFF2-40B4-BE49-F238E27FC236}">
                <a16:creationId xmlns:a16="http://schemas.microsoft.com/office/drawing/2014/main" id="{2C71ABD6-7A68-FA04-9092-8B89768B5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47109" name="Picture 2" descr="E:\videos\lidar\good\terrain_with_trees.bmp">
            <a:extLst>
              <a:ext uri="{FF2B5EF4-FFF2-40B4-BE49-F238E27FC236}">
                <a16:creationId xmlns:a16="http://schemas.microsoft.com/office/drawing/2014/main" id="{2FF4AD48-6D74-5DA3-372B-B8BF76B8F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4638"/>
            <a:ext cx="9144000" cy="612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B7EE1F3-6AE8-FB6F-4BE5-7B87F67E9C1B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/>
          </a:p>
        </p:txBody>
      </p:sp>
      <p:sp>
        <p:nvSpPr>
          <p:cNvPr id="49155" name="Title 1">
            <a:extLst>
              <a:ext uri="{FF2B5EF4-FFF2-40B4-BE49-F238E27FC236}">
                <a16:creationId xmlns:a16="http://schemas.microsoft.com/office/drawing/2014/main" id="{C3D981A3-FB1E-62FE-30A3-5698639D3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49156" name="Content Placeholder 2">
            <a:extLst>
              <a:ext uri="{FF2B5EF4-FFF2-40B4-BE49-F238E27FC236}">
                <a16:creationId xmlns:a16="http://schemas.microsoft.com/office/drawing/2014/main" id="{70DF9F6B-6560-E22F-467A-9BAB92A42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49157" name="Picture 2" descr="E:\videos\lidar\good\terrain_only.bmp">
            <a:extLst>
              <a:ext uri="{FF2B5EF4-FFF2-40B4-BE49-F238E27FC236}">
                <a16:creationId xmlns:a16="http://schemas.microsoft.com/office/drawing/2014/main" id="{BB141D85-C94E-CF93-B55D-1F5D1848FD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4638"/>
            <a:ext cx="9144000" cy="612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>
            <a:extLst>
              <a:ext uri="{FF2B5EF4-FFF2-40B4-BE49-F238E27FC236}">
                <a16:creationId xmlns:a16="http://schemas.microsoft.com/office/drawing/2014/main" id="{D60CFE27-4921-B19E-5C81-D709CB664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Acquisition Scan Angle</a:t>
            </a:r>
          </a:p>
        </p:txBody>
      </p:sp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D8229BB2-CE90-E2C7-1124-CB2F193EFF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1" y="1108438"/>
            <a:ext cx="3651738" cy="4915290"/>
          </a:xfrm>
        </p:spPr>
        <p:txBody>
          <a:bodyPr/>
          <a:lstStyle/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LiDAR data should be acquired within 18º of nadir as above this angle the LiDAR footprint can become highly distorted</a:t>
            </a: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Complex terrain can exacerbate the problem</a:t>
            </a:r>
            <a:b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3252" name="Picture 2" descr="http://www.cnrhome.uidaho.edu/webedit/sites/433/images/regional_lidar/scan%20angle2.jpg">
            <a:extLst>
              <a:ext uri="{FF2B5EF4-FFF2-40B4-BE49-F238E27FC236}">
                <a16:creationId xmlns:a16="http://schemas.microsoft.com/office/drawing/2014/main" id="{F47995CF-E999-D618-28FE-E0AC16EBB4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370013"/>
            <a:ext cx="449580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253" name="Picture 4" descr="http://www.cnrhome.uidaho.edu/webedit/sites/433/images/regional_lidar/slope.jpg">
            <a:extLst>
              <a:ext uri="{FF2B5EF4-FFF2-40B4-BE49-F238E27FC236}">
                <a16:creationId xmlns:a16="http://schemas.microsoft.com/office/drawing/2014/main" id="{93F224E5-4030-0461-2AD4-D580BF8349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946650"/>
            <a:ext cx="2743200" cy="1687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>
            <a:extLst>
              <a:ext uri="{FF2B5EF4-FFF2-40B4-BE49-F238E27FC236}">
                <a16:creationId xmlns:a16="http://schemas.microsoft.com/office/drawing/2014/main" id="{0382A314-68D3-CE7A-26C3-D345699A3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b="1">
                <a:latin typeface="Arial" panose="020B0604020202020204" pitchFamily="34" charset="0"/>
                <a:cs typeface="Arial" panose="020B0604020202020204" pitchFamily="34" charset="0"/>
              </a:rPr>
              <a:t>Strip Adjustment</a:t>
            </a:r>
          </a:p>
        </p:txBody>
      </p:sp>
      <p:sp>
        <p:nvSpPr>
          <p:cNvPr id="55299" name="Content Placeholder 2">
            <a:extLst>
              <a:ext uri="{FF2B5EF4-FFF2-40B4-BE49-F238E27FC236}">
                <a16:creationId xmlns:a16="http://schemas.microsoft.com/office/drawing/2014/main" id="{530F1837-638A-1EBF-0A61-BB7393A87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1" y="1108438"/>
            <a:ext cx="4038600" cy="4915290"/>
          </a:xfrm>
        </p:spPr>
        <p:txBody>
          <a:bodyPr>
            <a:normAutofit/>
          </a:bodyPr>
          <a:lstStyle/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Improvements are needed in automatic tie elements detection &amp; 3D adjustments</a:t>
            </a: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Manual effort and labor are time consuming</a:t>
            </a:r>
          </a:p>
          <a:p>
            <a:pPr lvl="1"/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Ditches &amp; ridges are useful</a:t>
            </a: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Improves planimetric accuracy by about 40% and height accuracy by about 25%</a:t>
            </a: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Data correction and quality control tool</a:t>
            </a:r>
          </a:p>
        </p:txBody>
      </p:sp>
      <p:grpSp>
        <p:nvGrpSpPr>
          <p:cNvPr id="55300" name="Group 15">
            <a:extLst>
              <a:ext uri="{FF2B5EF4-FFF2-40B4-BE49-F238E27FC236}">
                <a16:creationId xmlns:a16="http://schemas.microsoft.com/office/drawing/2014/main" id="{87A85D07-23EC-2139-48B8-7EA91AA433C9}"/>
              </a:ext>
            </a:extLst>
          </p:cNvPr>
          <p:cNvGrpSpPr>
            <a:grpSpLocks/>
          </p:cNvGrpSpPr>
          <p:nvPr/>
        </p:nvGrpSpPr>
        <p:grpSpPr bwMode="auto">
          <a:xfrm>
            <a:off x="4876800" y="609600"/>
            <a:ext cx="4267200" cy="6067425"/>
            <a:chOff x="3072" y="384"/>
            <a:chExt cx="2688" cy="3822"/>
          </a:xfrm>
        </p:grpSpPr>
        <p:grpSp>
          <p:nvGrpSpPr>
            <p:cNvPr id="55301" name="Group 13">
              <a:extLst>
                <a:ext uri="{FF2B5EF4-FFF2-40B4-BE49-F238E27FC236}">
                  <a16:creationId xmlns:a16="http://schemas.microsoft.com/office/drawing/2014/main" id="{BCB8DB48-9496-3076-F2D1-7229D04759F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20" y="384"/>
              <a:ext cx="2304" cy="1872"/>
              <a:chOff x="5334000" y="1600200"/>
              <a:chExt cx="3169839" cy="2469833"/>
            </a:xfrm>
          </p:grpSpPr>
          <p:pic>
            <p:nvPicPr>
              <p:cNvPr id="55305" name="Picture 1">
                <a:extLst>
                  <a:ext uri="{FF2B5EF4-FFF2-40B4-BE49-F238E27FC236}">
                    <a16:creationId xmlns:a16="http://schemas.microsoft.com/office/drawing/2014/main" id="{899386D0-0D6D-FD93-B982-4810198191A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34000" y="1600200"/>
                <a:ext cx="3169839" cy="24698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7B3C74BF-8F17-6599-4510-F7AA6D759643}"/>
                  </a:ext>
                </a:extLst>
              </p:cNvPr>
              <p:cNvSpPr/>
              <p:nvPr/>
            </p:nvSpPr>
            <p:spPr>
              <a:xfrm>
                <a:off x="6171862" y="2591036"/>
                <a:ext cx="77045" cy="7520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id="{64480815-FA80-876C-19C4-B7D204DB622A}"/>
                  </a:ext>
                </a:extLst>
              </p:cNvPr>
              <p:cNvSpPr/>
              <p:nvPr/>
            </p:nvSpPr>
            <p:spPr>
              <a:xfrm>
                <a:off x="6171862" y="2209742"/>
                <a:ext cx="77045" cy="7652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F48F9106-E1BD-013C-93DD-FB87B4AFD3DB}"/>
                  </a:ext>
                </a:extLst>
              </p:cNvPr>
              <p:cNvSpPr/>
              <p:nvPr/>
            </p:nvSpPr>
            <p:spPr>
              <a:xfrm>
                <a:off x="7162436" y="2361468"/>
                <a:ext cx="75668" cy="7652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2728DDC0-0AF7-F01A-64F8-4ECB6A4D5E1C}"/>
                  </a:ext>
                </a:extLst>
              </p:cNvPr>
              <p:cNvSpPr/>
              <p:nvPr/>
            </p:nvSpPr>
            <p:spPr>
              <a:xfrm>
                <a:off x="7086767" y="3200578"/>
                <a:ext cx="75669" cy="7520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0359BD45-0D62-6105-EFB4-8A0BBA575072}"/>
                  </a:ext>
                </a:extLst>
              </p:cNvPr>
              <p:cNvSpPr/>
              <p:nvPr/>
            </p:nvSpPr>
            <p:spPr>
              <a:xfrm>
                <a:off x="7924628" y="3275781"/>
                <a:ext cx="75668" cy="7652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</p:grpSp>
        <p:sp>
          <p:nvSpPr>
            <p:cNvPr id="55302" name="TextBox 9">
              <a:extLst>
                <a:ext uri="{FF2B5EF4-FFF2-40B4-BE49-F238E27FC236}">
                  <a16:creationId xmlns:a16="http://schemas.microsoft.com/office/drawing/2014/main" id="{55602DFA-F849-B0FD-B71D-4D65CC8403A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2" y="2256"/>
              <a:ext cx="2688" cy="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latin typeface="Arial" panose="020B0604020202020204" pitchFamily="34" charset="0"/>
                </a:rPr>
                <a:t>Overlap, across-track flight lines and ground control are needed to fully adjust the systematic errors </a:t>
              </a:r>
            </a:p>
          </p:txBody>
        </p:sp>
        <p:pic>
          <p:nvPicPr>
            <p:cNvPr id="55303" name="Picture 3">
              <a:extLst>
                <a:ext uri="{FF2B5EF4-FFF2-40B4-BE49-F238E27FC236}">
                  <a16:creationId xmlns:a16="http://schemas.microsoft.com/office/drawing/2014/main" id="{B97EBD7A-A427-12C6-7EE1-B6BB4B977AF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" y="2880"/>
              <a:ext cx="2496" cy="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5304" name="TextBox 12">
              <a:extLst>
                <a:ext uri="{FF2B5EF4-FFF2-40B4-BE49-F238E27FC236}">
                  <a16:creationId xmlns:a16="http://schemas.microsoft.com/office/drawing/2014/main" id="{268F792A-BBEE-57CF-A9A0-521E82477F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2" y="3840"/>
              <a:ext cx="2496" cy="3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latin typeface="Arial" panose="020B0604020202020204" pitchFamily="34" charset="0"/>
                </a:rPr>
                <a:t>Create a seamless data set by correcting for the systematic errors</a:t>
              </a:r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>
            <a:extLst>
              <a:ext uri="{FF2B5EF4-FFF2-40B4-BE49-F238E27FC236}">
                <a16:creationId xmlns:a16="http://schemas.microsoft.com/office/drawing/2014/main" id="{0382A314-68D3-CE7A-26C3-D345699A3C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b="1">
                <a:latin typeface="Arial" panose="020B0604020202020204" pitchFamily="34" charset="0"/>
                <a:cs typeface="Arial" panose="020B0604020202020204" pitchFamily="34" charset="0"/>
              </a:rPr>
              <a:t>Strip Adjustment</a:t>
            </a:r>
          </a:p>
        </p:txBody>
      </p:sp>
      <p:sp>
        <p:nvSpPr>
          <p:cNvPr id="55299" name="Content Placeholder 2">
            <a:extLst>
              <a:ext uri="{FF2B5EF4-FFF2-40B4-BE49-F238E27FC236}">
                <a16:creationId xmlns:a16="http://schemas.microsoft.com/office/drawing/2014/main" id="{530F1837-638A-1EBF-0A61-BB7393A87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108437"/>
            <a:ext cx="4267201" cy="5568587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Systematic Error (shifts &amp; drifts)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	- Wrong or inaccurate calibration of entire measurement system (block specific)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	- Limited accuracy of exterior orientation (GPS- &amp; IMU-related  time- and location-specific)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Result: 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Point cloud will not lie </a:t>
            </a:r>
          </a:p>
          <a:p>
            <a:pPr>
              <a:buFont typeface="Arial" panose="020B0604020202020204" pitchFamily="34" charset="0"/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	on ground, but is offset in planimetric view and height (10’s of cm)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For removing these discrepancies strip adjustment algorithms require quantification of these offsets at various locations</a:t>
            </a:r>
          </a:p>
        </p:txBody>
      </p:sp>
      <p:grpSp>
        <p:nvGrpSpPr>
          <p:cNvPr id="55300" name="Group 15">
            <a:extLst>
              <a:ext uri="{FF2B5EF4-FFF2-40B4-BE49-F238E27FC236}">
                <a16:creationId xmlns:a16="http://schemas.microsoft.com/office/drawing/2014/main" id="{87A85D07-23EC-2139-48B8-7EA91AA433C9}"/>
              </a:ext>
            </a:extLst>
          </p:cNvPr>
          <p:cNvGrpSpPr>
            <a:grpSpLocks/>
          </p:cNvGrpSpPr>
          <p:nvPr/>
        </p:nvGrpSpPr>
        <p:grpSpPr bwMode="auto">
          <a:xfrm>
            <a:off x="4876800" y="609600"/>
            <a:ext cx="4267200" cy="6067425"/>
            <a:chOff x="3072" y="384"/>
            <a:chExt cx="2688" cy="3822"/>
          </a:xfrm>
        </p:grpSpPr>
        <p:grpSp>
          <p:nvGrpSpPr>
            <p:cNvPr id="55301" name="Group 13">
              <a:extLst>
                <a:ext uri="{FF2B5EF4-FFF2-40B4-BE49-F238E27FC236}">
                  <a16:creationId xmlns:a16="http://schemas.microsoft.com/office/drawing/2014/main" id="{BCB8DB48-9496-3076-F2D1-7229D04759F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120" y="384"/>
              <a:ext cx="2304" cy="1872"/>
              <a:chOff x="5334000" y="1600200"/>
              <a:chExt cx="3169839" cy="2469833"/>
            </a:xfrm>
          </p:grpSpPr>
          <p:pic>
            <p:nvPicPr>
              <p:cNvPr id="55305" name="Picture 1">
                <a:extLst>
                  <a:ext uri="{FF2B5EF4-FFF2-40B4-BE49-F238E27FC236}">
                    <a16:creationId xmlns:a16="http://schemas.microsoft.com/office/drawing/2014/main" id="{899386D0-0D6D-FD93-B982-4810198191A3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34000" y="1600200"/>
                <a:ext cx="3169839" cy="246983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" name="Oval 4">
                <a:extLst>
                  <a:ext uri="{FF2B5EF4-FFF2-40B4-BE49-F238E27FC236}">
                    <a16:creationId xmlns:a16="http://schemas.microsoft.com/office/drawing/2014/main" id="{7B3C74BF-8F17-6599-4510-F7AA6D759643}"/>
                  </a:ext>
                </a:extLst>
              </p:cNvPr>
              <p:cNvSpPr/>
              <p:nvPr/>
            </p:nvSpPr>
            <p:spPr>
              <a:xfrm>
                <a:off x="6171862" y="2591036"/>
                <a:ext cx="77045" cy="7520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id="{64480815-FA80-876C-19C4-B7D204DB622A}"/>
                  </a:ext>
                </a:extLst>
              </p:cNvPr>
              <p:cNvSpPr/>
              <p:nvPr/>
            </p:nvSpPr>
            <p:spPr>
              <a:xfrm>
                <a:off x="6171862" y="2209742"/>
                <a:ext cx="77045" cy="7652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id="{F48F9106-E1BD-013C-93DD-FB87B4AFD3DB}"/>
                  </a:ext>
                </a:extLst>
              </p:cNvPr>
              <p:cNvSpPr/>
              <p:nvPr/>
            </p:nvSpPr>
            <p:spPr>
              <a:xfrm>
                <a:off x="7162436" y="2361468"/>
                <a:ext cx="75668" cy="7652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id="{2728DDC0-0AF7-F01A-64F8-4ECB6A4D5E1C}"/>
                  </a:ext>
                </a:extLst>
              </p:cNvPr>
              <p:cNvSpPr/>
              <p:nvPr/>
            </p:nvSpPr>
            <p:spPr>
              <a:xfrm>
                <a:off x="7086767" y="3200578"/>
                <a:ext cx="75669" cy="7520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id="{0359BD45-0D62-6105-EFB4-8A0BBA575072}"/>
                  </a:ext>
                </a:extLst>
              </p:cNvPr>
              <p:cNvSpPr/>
              <p:nvPr/>
            </p:nvSpPr>
            <p:spPr>
              <a:xfrm>
                <a:off x="7924628" y="3275781"/>
                <a:ext cx="75668" cy="76523"/>
              </a:xfrm>
              <a:prstGeom prst="ellipse">
                <a:avLst/>
              </a:prstGeom>
              <a:solidFill>
                <a:srgbClr val="FF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hangingPunct="1">
                  <a:defRPr/>
                </a:pPr>
                <a:endParaRPr lang="en-US"/>
              </a:p>
            </p:txBody>
          </p:sp>
        </p:grpSp>
        <p:sp>
          <p:nvSpPr>
            <p:cNvPr id="55302" name="TextBox 9">
              <a:extLst>
                <a:ext uri="{FF2B5EF4-FFF2-40B4-BE49-F238E27FC236}">
                  <a16:creationId xmlns:a16="http://schemas.microsoft.com/office/drawing/2014/main" id="{55602DFA-F849-B0FD-B71D-4D65CC8403A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2" y="2256"/>
              <a:ext cx="2688" cy="5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latin typeface="Arial" panose="020B0604020202020204" pitchFamily="34" charset="0"/>
                </a:rPr>
                <a:t>Overlap, across-track flight lines and ground control are needed to fully adjust the systematic errors </a:t>
              </a:r>
            </a:p>
          </p:txBody>
        </p:sp>
        <p:pic>
          <p:nvPicPr>
            <p:cNvPr id="55303" name="Picture 3">
              <a:extLst>
                <a:ext uri="{FF2B5EF4-FFF2-40B4-BE49-F238E27FC236}">
                  <a16:creationId xmlns:a16="http://schemas.microsoft.com/office/drawing/2014/main" id="{B97EBD7A-A427-12C6-7EE1-B6BB4B977AF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8" y="2880"/>
              <a:ext cx="2496" cy="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5304" name="TextBox 12">
              <a:extLst>
                <a:ext uri="{FF2B5EF4-FFF2-40B4-BE49-F238E27FC236}">
                  <a16:creationId xmlns:a16="http://schemas.microsoft.com/office/drawing/2014/main" id="{268F792A-BBEE-57CF-A9A0-521E82477F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72" y="3840"/>
              <a:ext cx="2496" cy="3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600">
                  <a:latin typeface="Arial" panose="020B0604020202020204" pitchFamily="34" charset="0"/>
                </a:rPr>
                <a:t>Create a seamless data set by correcting for the systematic errors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143042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B4015A97-1CB4-CF03-9119-BD0E7E839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Selecting Ground Points</a:t>
            </a:r>
          </a:p>
        </p:txBody>
      </p:sp>
      <p:sp>
        <p:nvSpPr>
          <p:cNvPr id="57347" name="Content Placeholder 2">
            <a:extLst>
              <a:ext uri="{FF2B5EF4-FFF2-40B4-BE49-F238E27FC236}">
                <a16:creationId xmlns:a16="http://schemas.microsoft.com/office/drawing/2014/main" id="{9905D554-437E-597A-00ED-E1E440524F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108438"/>
            <a:ext cx="5454977" cy="4915290"/>
          </a:xfrm>
        </p:spPr>
        <p:txBody>
          <a:bodyPr/>
          <a:lstStyle/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Active area of research</a:t>
            </a: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algorithms</a:t>
            </a: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Project specific</a:t>
            </a: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Manual clean up necessary in most cases</a:t>
            </a:r>
          </a:p>
        </p:txBody>
      </p:sp>
      <p:sp>
        <p:nvSpPr>
          <p:cNvPr id="57348" name="TextBox 6">
            <a:extLst>
              <a:ext uri="{FF2B5EF4-FFF2-40B4-BE49-F238E27FC236}">
                <a16:creationId xmlns:a16="http://schemas.microsoft.com/office/drawing/2014/main" id="{502F178D-FEB1-9FB2-2FF3-7C5940AC29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19800" y="762000"/>
            <a:ext cx="2819400" cy="82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>
                <a:latin typeface="Arial" panose="020B0604020202020204" pitchFamily="34" charset="0"/>
              </a:rPr>
              <a:t>Result of 'slope threshold' applied to an urban area (from Vosselman 2000) </a:t>
            </a:r>
          </a:p>
        </p:txBody>
      </p:sp>
      <p:grpSp>
        <p:nvGrpSpPr>
          <p:cNvPr id="57349" name="Group 10">
            <a:extLst>
              <a:ext uri="{FF2B5EF4-FFF2-40B4-BE49-F238E27FC236}">
                <a16:creationId xmlns:a16="http://schemas.microsoft.com/office/drawing/2014/main" id="{682E7CCC-47FD-AC86-E513-7ECFBDD845E1}"/>
              </a:ext>
            </a:extLst>
          </p:cNvPr>
          <p:cNvGrpSpPr>
            <a:grpSpLocks/>
          </p:cNvGrpSpPr>
          <p:nvPr/>
        </p:nvGrpSpPr>
        <p:grpSpPr bwMode="auto">
          <a:xfrm>
            <a:off x="0" y="1600200"/>
            <a:ext cx="9144000" cy="5257800"/>
            <a:chOff x="0" y="1008"/>
            <a:chExt cx="5760" cy="3312"/>
          </a:xfrm>
        </p:grpSpPr>
        <p:pic>
          <p:nvPicPr>
            <p:cNvPr id="57350" name="Picture 3">
              <a:extLst>
                <a:ext uri="{FF2B5EF4-FFF2-40B4-BE49-F238E27FC236}">
                  <a16:creationId xmlns:a16="http://schemas.microsoft.com/office/drawing/2014/main" id="{0980B66D-A3A6-B8E7-5DFB-DD73ECC077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20" y="2614"/>
              <a:ext cx="3840" cy="17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7351" name="Picture 5" descr="http://www.cnrhome.uidaho.edu/webedit/sites/433/images/regional_lidar/tutorial/slope%20threshold.jpg">
              <a:extLst>
                <a:ext uri="{FF2B5EF4-FFF2-40B4-BE49-F238E27FC236}">
                  <a16:creationId xmlns:a16="http://schemas.microsoft.com/office/drawing/2014/main" id="{2097D62E-4393-4279-1045-E22B36EC6AF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92" y="1008"/>
              <a:ext cx="1512" cy="153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7352" name="Picture 2" descr="Image">
              <a:extLst>
                <a:ext uri="{FF2B5EF4-FFF2-40B4-BE49-F238E27FC236}">
                  <a16:creationId xmlns:a16="http://schemas.microsoft.com/office/drawing/2014/main" id="{E4A8D188-B319-116E-BFB1-FD5D9271E6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186"/>
              <a:ext cx="1872" cy="1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Down Arrow 9">
              <a:extLst>
                <a:ext uri="{FF2B5EF4-FFF2-40B4-BE49-F238E27FC236}">
                  <a16:creationId xmlns:a16="http://schemas.microsoft.com/office/drawing/2014/main" id="{5833D869-E7C4-A35F-1F6A-70D3A044B4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4" y="2379"/>
              <a:ext cx="192" cy="720"/>
            </a:xfrm>
            <a:prstGeom prst="downArrow">
              <a:avLst>
                <a:gd name="adj1" fmla="val 50000"/>
                <a:gd name="adj2" fmla="val 50000"/>
              </a:avLst>
            </a:prstGeom>
            <a:solidFill>
              <a:schemeClr val="folHlink"/>
            </a:solidFill>
            <a:ln>
              <a:noFill/>
            </a:ln>
          </p:spPr>
          <p:txBody>
            <a:bodyPr anchor="ctr"/>
            <a:lstStyle/>
            <a:p>
              <a:pPr algn="ctr" eaLnBrk="1" hangingPunct="1">
                <a:defRPr/>
              </a:pPr>
              <a:endParaRPr lang="en-US">
                <a:solidFill>
                  <a:schemeClr val="lt1"/>
                </a:solidFill>
                <a:latin typeface="+mn-lt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>
            <a:extLst>
              <a:ext uri="{FF2B5EF4-FFF2-40B4-BE49-F238E27FC236}">
                <a16:creationId xmlns:a16="http://schemas.microsoft.com/office/drawing/2014/main" id="{74A52649-CDCA-8689-1380-75EDD793C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Getting Down to the Ground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C1D0A9D-FD50-D1B2-5A24-0332AE3FBE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9395" name="Picture 2" descr="http://forest.moscowfsl.wsu.edu/gems/lidar/image004.jpg">
            <a:extLst>
              <a:ext uri="{FF2B5EF4-FFF2-40B4-BE49-F238E27FC236}">
                <a16:creationId xmlns:a16="http://schemas.microsoft.com/office/drawing/2014/main" id="{81C6A143-072A-C53E-6C3F-D79BAB27A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973138"/>
            <a:ext cx="6477000" cy="552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9396" name="Rectangle 3">
            <a:extLst>
              <a:ext uri="{FF2B5EF4-FFF2-40B4-BE49-F238E27FC236}">
                <a16:creationId xmlns:a16="http://schemas.microsoft.com/office/drawing/2014/main" id="{506AB8B3-4DD0-520E-A7A2-BCA013755E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1000" y="6521450"/>
            <a:ext cx="45100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600"/>
              <a:t>Progressive Curvature Filter (Evans and Hudak 2007)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>
            <a:extLst>
              <a:ext uri="{FF2B5EF4-FFF2-40B4-BE49-F238E27FC236}">
                <a16:creationId xmlns:a16="http://schemas.microsoft.com/office/drawing/2014/main" id="{201A8447-C8BD-EC5C-2A3C-54823400C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LiDAR Models</a:t>
            </a:r>
          </a:p>
        </p:txBody>
      </p:sp>
      <p:sp>
        <p:nvSpPr>
          <p:cNvPr id="63491" name="Content Placeholder 2">
            <a:extLst>
              <a:ext uri="{FF2B5EF4-FFF2-40B4-BE49-F238E27FC236}">
                <a16:creationId xmlns:a16="http://schemas.microsoft.com/office/drawing/2014/main" id="{12A0304E-8833-E392-A02E-0D4DDE68C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491654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elevation model (DEM)</a:t>
            </a:r>
          </a:p>
          <a:p>
            <a:pPr lvl="1"/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Digital terrain model (DTM): “Ground”</a:t>
            </a:r>
            <a:endParaRPr lang="en-US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Digital surface model (DSM): “top surface”</a:t>
            </a:r>
          </a:p>
          <a:p>
            <a:endParaRPr lang="en-US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open terrain, the separation surface between air and bare earth</a:t>
            </a:r>
          </a:p>
          <a:p>
            <a:endParaRPr lang="en-US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DEM is different from measured laser points due to 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very different reasons:</a:t>
            </a:r>
          </a:p>
          <a:p>
            <a:pPr lvl="1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Filtering: classification of points into terrain and off-terrain</a:t>
            </a:r>
          </a:p>
          <a:p>
            <a:pPr lvl="1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Interpolation: making assumptions about points</a:t>
            </a:r>
          </a:p>
          <a:p>
            <a:pPr lvl="1"/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Basis for DTM generation, detection of topographic objects</a:t>
            </a:r>
          </a:p>
        </p:txBody>
      </p:sp>
    </p:spTree>
    <p:extLst>
      <p:ext uri="{BB962C8B-B14F-4D97-AF65-F5344CB8AC3E}">
        <p14:creationId xmlns:p14="http://schemas.microsoft.com/office/powerpoint/2010/main" val="39935515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>
            <a:extLst>
              <a:ext uri="{FF2B5EF4-FFF2-40B4-BE49-F238E27FC236}">
                <a16:creationId xmlns:a16="http://schemas.microsoft.com/office/drawing/2014/main" id="{1A84AF5A-FB2B-1C20-2943-CA2CF2C65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Filtering</a:t>
            </a:r>
          </a:p>
        </p:txBody>
      </p:sp>
      <p:sp>
        <p:nvSpPr>
          <p:cNvPr id="61443" name="Content Placeholder 2">
            <a:extLst>
              <a:ext uri="{FF2B5EF4-FFF2-40B4-BE49-F238E27FC236}">
                <a16:creationId xmlns:a16="http://schemas.microsoft.com/office/drawing/2014/main" id="{26DB6FE0-C83D-F831-3555-8469473A8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Post ground point selection filtering is also performed to reduce the size of the data sets</a:t>
            </a:r>
          </a:p>
          <a:p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This type of filtering should only be applied in even terrain</a:t>
            </a:r>
          </a:p>
          <a:p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Uneven terrain and densely vegetated areas are most susceptible to removal of critical interpolation points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>
            <a:extLst>
              <a:ext uri="{FF2B5EF4-FFF2-40B4-BE49-F238E27FC236}">
                <a16:creationId xmlns:a16="http://schemas.microsoft.com/office/drawing/2014/main" id="{3BA42DAE-052B-C73F-97CC-C93A57B0D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Interpolation</a:t>
            </a:r>
          </a:p>
        </p:txBody>
      </p:sp>
      <p:sp>
        <p:nvSpPr>
          <p:cNvPr id="65539" name="Content Placeholder 2">
            <a:extLst>
              <a:ext uri="{FF2B5EF4-FFF2-40B4-BE49-F238E27FC236}">
                <a16:creationId xmlns:a16="http://schemas.microsoft.com/office/drawing/2014/main" id="{5180BAFE-8579-FFFE-2FE0-3CC8E51389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Many algorithms</a:t>
            </a:r>
          </a:p>
          <a:p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Propagates inherent errors in the data</a:t>
            </a:r>
          </a:p>
          <a:p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Sensitivity to spatial distribution and local lack of points</a:t>
            </a:r>
          </a:p>
          <a:p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Can introduce artifacts</a:t>
            </a:r>
          </a:p>
        </p:txBody>
      </p:sp>
      <p:grpSp>
        <p:nvGrpSpPr>
          <p:cNvPr id="65540" name="Group 15">
            <a:extLst>
              <a:ext uri="{FF2B5EF4-FFF2-40B4-BE49-F238E27FC236}">
                <a16:creationId xmlns:a16="http://schemas.microsoft.com/office/drawing/2014/main" id="{6C5B1280-B4B5-92C7-6556-59D705F34C9D}"/>
              </a:ext>
            </a:extLst>
          </p:cNvPr>
          <p:cNvGrpSpPr>
            <a:grpSpLocks/>
          </p:cNvGrpSpPr>
          <p:nvPr/>
        </p:nvGrpSpPr>
        <p:grpSpPr bwMode="auto">
          <a:xfrm>
            <a:off x="0" y="3733800"/>
            <a:ext cx="8991600" cy="3101975"/>
            <a:chOff x="288" y="2832"/>
            <a:chExt cx="4961" cy="1252"/>
          </a:xfrm>
        </p:grpSpPr>
        <p:pic>
          <p:nvPicPr>
            <p:cNvPr id="65542" name="Picture 2" descr="http://www.complexification.net/gallery/machines/treeGarden/treeGardenA0000.jpg">
              <a:extLst>
                <a:ext uri="{FF2B5EF4-FFF2-40B4-BE49-F238E27FC236}">
                  <a16:creationId xmlns:a16="http://schemas.microsoft.com/office/drawing/2014/main" id="{FF5788FC-56FF-CEB8-56BB-AE0AC1475F0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12" y="2832"/>
              <a:ext cx="737" cy="5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5543" name="Picture 2" descr="http://www.complexification.net/gallery/machines/treeGarden/treeGardenA0000.jpg">
              <a:extLst>
                <a:ext uri="{FF2B5EF4-FFF2-40B4-BE49-F238E27FC236}">
                  <a16:creationId xmlns:a16="http://schemas.microsoft.com/office/drawing/2014/main" id="{93252B2C-3C8B-923F-0B5B-2E9F70F6B59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44" y="3264"/>
              <a:ext cx="737" cy="5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5544" name="Picture 2" descr="http://www.complexification.net/gallery/machines/treeGarden/treeGardenA0000.jpg">
              <a:extLst>
                <a:ext uri="{FF2B5EF4-FFF2-40B4-BE49-F238E27FC236}">
                  <a16:creationId xmlns:a16="http://schemas.microsoft.com/office/drawing/2014/main" id="{D070B5C6-33C6-1F2B-1052-2E411EB1C40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4" y="2928"/>
              <a:ext cx="737" cy="5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5545" name="Picture 2" descr="http://www.complexification.net/gallery/machines/treeGarden/treeGardenA0000.jpg">
              <a:extLst>
                <a:ext uri="{FF2B5EF4-FFF2-40B4-BE49-F238E27FC236}">
                  <a16:creationId xmlns:a16="http://schemas.microsoft.com/office/drawing/2014/main" id="{F6546973-79EF-EA03-017F-B54A98B592F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2" y="2832"/>
              <a:ext cx="737" cy="5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5546" name="Picture 2" descr="http://www.complexification.net/gallery/machines/treeGarden/treeGardenA0000.jpg">
              <a:extLst>
                <a:ext uri="{FF2B5EF4-FFF2-40B4-BE49-F238E27FC236}">
                  <a16:creationId xmlns:a16="http://schemas.microsoft.com/office/drawing/2014/main" id="{395AFE67-AB96-3BF4-E470-EC674B91801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4" y="3216"/>
              <a:ext cx="737" cy="5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5547" name="Picture 2" descr="http://www.complexification.net/gallery/machines/treeGarden/treeGardenA0000.jpg">
              <a:extLst>
                <a:ext uri="{FF2B5EF4-FFF2-40B4-BE49-F238E27FC236}">
                  <a16:creationId xmlns:a16="http://schemas.microsoft.com/office/drawing/2014/main" id="{C55E6F3C-881C-B691-2515-0DBA08ECC94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" y="2880"/>
              <a:ext cx="737" cy="5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9D92E32-AA86-DB72-A492-7B2F9D2D17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2" y="3510"/>
              <a:ext cx="2106" cy="426"/>
            </a:xfrm>
            <a:custGeom>
              <a:avLst/>
              <a:gdLst>
                <a:gd name="T0" fmla="*/ 0 w 3346315"/>
                <a:gd name="T1" fmla="*/ 0 h 675827"/>
                <a:gd name="T2" fmla="*/ 3346315 w 3346315"/>
                <a:gd name="T3" fmla="*/ 675827 h 675827"/>
              </a:gdLst>
              <a:ahLst/>
              <a:cxnLst/>
              <a:rect l="T0" t="T1" r="T2" b="T3"/>
              <a:pathLst>
                <a:path w="3346315" h="675827">
                  <a:moveTo>
                    <a:pt x="70964" y="121191"/>
                  </a:moveTo>
                  <a:cubicBezTo>
                    <a:pt x="203707" y="94642"/>
                    <a:pt x="0" y="134965"/>
                    <a:pt x="153410" y="106201"/>
                  </a:cubicBezTo>
                  <a:cubicBezTo>
                    <a:pt x="178452" y="101506"/>
                    <a:pt x="204190" y="99268"/>
                    <a:pt x="228361" y="91211"/>
                  </a:cubicBezTo>
                  <a:cubicBezTo>
                    <a:pt x="235856" y="88713"/>
                    <a:pt x="242978" y="84431"/>
                    <a:pt x="250846" y="83716"/>
                  </a:cubicBezTo>
                  <a:cubicBezTo>
                    <a:pt x="298185" y="79412"/>
                    <a:pt x="345783" y="78719"/>
                    <a:pt x="393252" y="76221"/>
                  </a:cubicBezTo>
                  <a:cubicBezTo>
                    <a:pt x="443219" y="78719"/>
                    <a:pt x="493297" y="79561"/>
                    <a:pt x="543154" y="83716"/>
                  </a:cubicBezTo>
                  <a:cubicBezTo>
                    <a:pt x="555701" y="84762"/>
                    <a:pt x="582612" y="94370"/>
                    <a:pt x="595620" y="98706"/>
                  </a:cubicBezTo>
                  <a:lnTo>
                    <a:pt x="640590" y="128686"/>
                  </a:lnTo>
                  <a:cubicBezTo>
                    <a:pt x="648085" y="133683"/>
                    <a:pt x="654529" y="140829"/>
                    <a:pt x="663075" y="143677"/>
                  </a:cubicBezTo>
                  <a:cubicBezTo>
                    <a:pt x="681425" y="149794"/>
                    <a:pt x="699332" y="154584"/>
                    <a:pt x="715541" y="166162"/>
                  </a:cubicBezTo>
                  <a:cubicBezTo>
                    <a:pt x="724166" y="172323"/>
                    <a:pt x="729883" y="181861"/>
                    <a:pt x="738026" y="188647"/>
                  </a:cubicBezTo>
                  <a:cubicBezTo>
                    <a:pt x="744946" y="194414"/>
                    <a:pt x="753016" y="198640"/>
                    <a:pt x="760511" y="203637"/>
                  </a:cubicBezTo>
                  <a:cubicBezTo>
                    <a:pt x="779349" y="260152"/>
                    <a:pt x="751746" y="192681"/>
                    <a:pt x="790492" y="241113"/>
                  </a:cubicBezTo>
                  <a:cubicBezTo>
                    <a:pt x="795427" y="247282"/>
                    <a:pt x="793605" y="257024"/>
                    <a:pt x="797987" y="263598"/>
                  </a:cubicBezTo>
                  <a:cubicBezTo>
                    <a:pt x="803867" y="272417"/>
                    <a:pt x="813686" y="277940"/>
                    <a:pt x="820472" y="286083"/>
                  </a:cubicBezTo>
                  <a:cubicBezTo>
                    <a:pt x="851701" y="323558"/>
                    <a:pt x="816725" y="296076"/>
                    <a:pt x="857947" y="323558"/>
                  </a:cubicBezTo>
                  <a:cubicBezTo>
                    <a:pt x="867941" y="338548"/>
                    <a:pt x="872938" y="358535"/>
                    <a:pt x="887928" y="368529"/>
                  </a:cubicBezTo>
                  <a:cubicBezTo>
                    <a:pt x="925114" y="393320"/>
                    <a:pt x="904040" y="377147"/>
                    <a:pt x="947888" y="420995"/>
                  </a:cubicBezTo>
                  <a:cubicBezTo>
                    <a:pt x="955383" y="428490"/>
                    <a:pt x="964494" y="434660"/>
                    <a:pt x="970374" y="443480"/>
                  </a:cubicBezTo>
                  <a:cubicBezTo>
                    <a:pt x="975371" y="450975"/>
                    <a:pt x="978994" y="459595"/>
                    <a:pt x="985364" y="465965"/>
                  </a:cubicBezTo>
                  <a:cubicBezTo>
                    <a:pt x="1044314" y="524915"/>
                    <a:pt x="968949" y="429777"/>
                    <a:pt x="1030334" y="503440"/>
                  </a:cubicBezTo>
                  <a:cubicBezTo>
                    <a:pt x="1036101" y="510360"/>
                    <a:pt x="1038545" y="519994"/>
                    <a:pt x="1045324" y="525926"/>
                  </a:cubicBezTo>
                  <a:cubicBezTo>
                    <a:pt x="1058882" y="537790"/>
                    <a:pt x="1077556" y="543167"/>
                    <a:pt x="1090295" y="555906"/>
                  </a:cubicBezTo>
                  <a:cubicBezTo>
                    <a:pt x="1097790" y="563401"/>
                    <a:pt x="1103961" y="572511"/>
                    <a:pt x="1112780" y="578391"/>
                  </a:cubicBezTo>
                  <a:cubicBezTo>
                    <a:pt x="1119354" y="582773"/>
                    <a:pt x="1127770" y="583388"/>
                    <a:pt x="1135265" y="585886"/>
                  </a:cubicBezTo>
                  <a:cubicBezTo>
                    <a:pt x="1142760" y="590883"/>
                    <a:pt x="1149519" y="597218"/>
                    <a:pt x="1157751" y="600877"/>
                  </a:cubicBezTo>
                  <a:cubicBezTo>
                    <a:pt x="1172190" y="607294"/>
                    <a:pt x="1187731" y="610870"/>
                    <a:pt x="1202721" y="615867"/>
                  </a:cubicBezTo>
                  <a:lnTo>
                    <a:pt x="1225206" y="623362"/>
                  </a:lnTo>
                  <a:cubicBezTo>
                    <a:pt x="1232701" y="625860"/>
                    <a:pt x="1240625" y="627324"/>
                    <a:pt x="1247692" y="630857"/>
                  </a:cubicBezTo>
                  <a:cubicBezTo>
                    <a:pt x="1294263" y="654143"/>
                    <a:pt x="1260031" y="639736"/>
                    <a:pt x="1307652" y="653342"/>
                  </a:cubicBezTo>
                  <a:cubicBezTo>
                    <a:pt x="1315249" y="655512"/>
                    <a:pt x="1322357" y="659464"/>
                    <a:pt x="1330138" y="660837"/>
                  </a:cubicBezTo>
                  <a:cubicBezTo>
                    <a:pt x="1364932" y="666977"/>
                    <a:pt x="1435069" y="675827"/>
                    <a:pt x="1435069" y="675827"/>
                  </a:cubicBezTo>
                  <a:cubicBezTo>
                    <a:pt x="1502525" y="673329"/>
                    <a:pt x="1570074" y="672678"/>
                    <a:pt x="1637436" y="668332"/>
                  </a:cubicBezTo>
                  <a:cubicBezTo>
                    <a:pt x="1644897" y="667851"/>
                    <a:pt x="1680795" y="657245"/>
                    <a:pt x="1689902" y="653342"/>
                  </a:cubicBezTo>
                  <a:cubicBezTo>
                    <a:pt x="1700172" y="648941"/>
                    <a:pt x="1709282" y="641885"/>
                    <a:pt x="1719882" y="638352"/>
                  </a:cubicBezTo>
                  <a:cubicBezTo>
                    <a:pt x="1804695" y="610081"/>
                    <a:pt x="1751916" y="633704"/>
                    <a:pt x="1817318" y="615867"/>
                  </a:cubicBezTo>
                  <a:cubicBezTo>
                    <a:pt x="1832562" y="611710"/>
                    <a:pt x="1847298" y="605874"/>
                    <a:pt x="1862288" y="600877"/>
                  </a:cubicBezTo>
                  <a:cubicBezTo>
                    <a:pt x="1869783" y="598378"/>
                    <a:pt x="1878200" y="597764"/>
                    <a:pt x="1884774" y="593381"/>
                  </a:cubicBezTo>
                  <a:cubicBezTo>
                    <a:pt x="1899764" y="583388"/>
                    <a:pt x="1912653" y="569098"/>
                    <a:pt x="1929744" y="563401"/>
                  </a:cubicBezTo>
                  <a:cubicBezTo>
                    <a:pt x="1937239" y="560903"/>
                    <a:pt x="1945163" y="559439"/>
                    <a:pt x="1952229" y="555906"/>
                  </a:cubicBezTo>
                  <a:cubicBezTo>
                    <a:pt x="2010347" y="526848"/>
                    <a:pt x="1940684" y="552260"/>
                    <a:pt x="1997200" y="533421"/>
                  </a:cubicBezTo>
                  <a:cubicBezTo>
                    <a:pt x="2040262" y="490358"/>
                    <a:pt x="2017915" y="501531"/>
                    <a:pt x="2057161" y="488450"/>
                  </a:cubicBezTo>
                  <a:lnTo>
                    <a:pt x="2102131" y="458470"/>
                  </a:lnTo>
                  <a:lnTo>
                    <a:pt x="2124616" y="443480"/>
                  </a:lnTo>
                  <a:cubicBezTo>
                    <a:pt x="2127114" y="435985"/>
                    <a:pt x="2128046" y="427770"/>
                    <a:pt x="2132111" y="420995"/>
                  </a:cubicBezTo>
                  <a:cubicBezTo>
                    <a:pt x="2135747" y="414935"/>
                    <a:pt x="2142687" y="411522"/>
                    <a:pt x="2147102" y="406004"/>
                  </a:cubicBezTo>
                  <a:cubicBezTo>
                    <a:pt x="2152729" y="398970"/>
                    <a:pt x="2158064" y="391576"/>
                    <a:pt x="2162092" y="383519"/>
                  </a:cubicBezTo>
                  <a:cubicBezTo>
                    <a:pt x="2165625" y="376453"/>
                    <a:pt x="2166054" y="368100"/>
                    <a:pt x="2169587" y="361034"/>
                  </a:cubicBezTo>
                  <a:cubicBezTo>
                    <a:pt x="2179041" y="342125"/>
                    <a:pt x="2185625" y="337500"/>
                    <a:pt x="2199567" y="323558"/>
                  </a:cubicBezTo>
                  <a:cubicBezTo>
                    <a:pt x="2202065" y="316063"/>
                    <a:pt x="2203142" y="307932"/>
                    <a:pt x="2207062" y="301073"/>
                  </a:cubicBezTo>
                  <a:cubicBezTo>
                    <a:pt x="2232578" y="256420"/>
                    <a:pt x="2221398" y="285028"/>
                    <a:pt x="2244538" y="256103"/>
                  </a:cubicBezTo>
                  <a:cubicBezTo>
                    <a:pt x="2273093" y="220410"/>
                    <a:pt x="2243465" y="244326"/>
                    <a:pt x="2282013" y="218627"/>
                  </a:cubicBezTo>
                  <a:cubicBezTo>
                    <a:pt x="2287010" y="211132"/>
                    <a:pt x="2290633" y="202512"/>
                    <a:pt x="2297003" y="196142"/>
                  </a:cubicBezTo>
                  <a:cubicBezTo>
                    <a:pt x="2303373" y="189772"/>
                    <a:pt x="2312454" y="186779"/>
                    <a:pt x="2319488" y="181152"/>
                  </a:cubicBezTo>
                  <a:cubicBezTo>
                    <a:pt x="2325006" y="176738"/>
                    <a:pt x="2328826" y="170402"/>
                    <a:pt x="2334479" y="166162"/>
                  </a:cubicBezTo>
                  <a:cubicBezTo>
                    <a:pt x="2348892" y="155352"/>
                    <a:pt x="2364459" y="146175"/>
                    <a:pt x="2379449" y="136181"/>
                  </a:cubicBezTo>
                  <a:lnTo>
                    <a:pt x="2424420" y="106201"/>
                  </a:lnTo>
                  <a:lnTo>
                    <a:pt x="2446905" y="98706"/>
                  </a:lnTo>
                  <a:cubicBezTo>
                    <a:pt x="2456898" y="91211"/>
                    <a:pt x="2465712" y="81807"/>
                    <a:pt x="2476885" y="76221"/>
                  </a:cubicBezTo>
                  <a:cubicBezTo>
                    <a:pt x="2491018" y="69155"/>
                    <a:pt x="2506866" y="66228"/>
                    <a:pt x="2521856" y="61231"/>
                  </a:cubicBezTo>
                  <a:lnTo>
                    <a:pt x="2544341" y="53736"/>
                  </a:lnTo>
                  <a:cubicBezTo>
                    <a:pt x="2551836" y="51237"/>
                    <a:pt x="2559005" y="47357"/>
                    <a:pt x="2566826" y="46240"/>
                  </a:cubicBezTo>
                  <a:cubicBezTo>
                    <a:pt x="2584315" y="43742"/>
                    <a:pt x="2601911" y="41905"/>
                    <a:pt x="2619292" y="38745"/>
                  </a:cubicBezTo>
                  <a:cubicBezTo>
                    <a:pt x="2629427" y="36902"/>
                    <a:pt x="2639061" y="32611"/>
                    <a:pt x="2649272" y="31250"/>
                  </a:cubicBezTo>
                  <a:cubicBezTo>
                    <a:pt x="2676625" y="27603"/>
                    <a:pt x="2704274" y="26644"/>
                    <a:pt x="2731718" y="23755"/>
                  </a:cubicBezTo>
                  <a:cubicBezTo>
                    <a:pt x="2751750" y="21646"/>
                    <a:pt x="2771557" y="17161"/>
                    <a:pt x="2791679" y="16260"/>
                  </a:cubicBezTo>
                  <a:cubicBezTo>
                    <a:pt x="3154814" y="0"/>
                    <a:pt x="3116009" y="1270"/>
                    <a:pt x="3346315" y="1270"/>
                  </a:cubicBezTo>
                </a:path>
              </a:pathLst>
            </a:custGeom>
            <a:noFill/>
            <a:ln w="38100" algn="ctr">
              <a:solidFill>
                <a:srgbClr val="4A7EBB"/>
              </a:solidFill>
              <a:miter lim="800000"/>
              <a:headEnd/>
              <a:tailEnd/>
            </a:ln>
          </p:spPr>
          <p:txBody>
            <a:bodyPr anchor="ctr"/>
            <a:lstStyle/>
            <a:p>
              <a:pPr algn="ctr" eaLnBrk="1" hangingPunct="1"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5549" name="TextBox 15">
              <a:extLst>
                <a:ext uri="{FF2B5EF4-FFF2-40B4-BE49-F238E27FC236}">
                  <a16:creationId xmlns:a16="http://schemas.microsoft.com/office/drawing/2014/main" id="{54740FC9-F616-704E-C854-F8603E81364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8" y="3936"/>
              <a:ext cx="2253" cy="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latin typeface="Arial" panose="020B0604020202020204" pitchFamily="34" charset="0"/>
                </a:rPr>
                <a:t>Using incorrect scale (over smoothing)</a:t>
              </a:r>
            </a:p>
          </p:txBody>
        </p:sp>
        <p:sp>
          <p:nvSpPr>
            <p:cNvPr id="65550" name="TextBox 16">
              <a:extLst>
                <a:ext uri="{FF2B5EF4-FFF2-40B4-BE49-F238E27FC236}">
                  <a16:creationId xmlns:a16="http://schemas.microsoft.com/office/drawing/2014/main" id="{1DA0873A-B779-2E34-D1BF-5198973FB25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00" y="3936"/>
              <a:ext cx="1096" cy="1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en-US" sz="1800">
                  <a:latin typeface="Arial" panose="020B0604020202020204" pitchFamily="34" charset="0"/>
                </a:rPr>
                <a:t>Interpolation error</a:t>
              </a:r>
            </a:p>
          </p:txBody>
        </p:sp>
      </p:grpSp>
      <p:sp>
        <p:nvSpPr>
          <p:cNvPr id="7" name="Freeform 6">
            <a:extLst>
              <a:ext uri="{FF2B5EF4-FFF2-40B4-BE49-F238E27FC236}">
                <a16:creationId xmlns:a16="http://schemas.microsoft.com/office/drawing/2014/main" id="{8BA15BE2-CFEC-743C-3C00-969B07935C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35550" y="5419725"/>
            <a:ext cx="3346450" cy="676275"/>
          </a:xfrm>
          <a:custGeom>
            <a:avLst/>
            <a:gdLst>
              <a:gd name="T0" fmla="*/ 0 w 3346315"/>
              <a:gd name="T1" fmla="*/ 0 h 675827"/>
              <a:gd name="T2" fmla="*/ 3346315 w 3346315"/>
              <a:gd name="T3" fmla="*/ 675827 h 675827"/>
            </a:gdLst>
            <a:ahLst/>
            <a:cxnLst/>
            <a:rect l="T0" t="T1" r="T2" b="T3"/>
            <a:pathLst>
              <a:path w="3346315" h="675827">
                <a:moveTo>
                  <a:pt x="70964" y="121191"/>
                </a:moveTo>
                <a:cubicBezTo>
                  <a:pt x="203707" y="94642"/>
                  <a:pt x="0" y="134965"/>
                  <a:pt x="153410" y="106201"/>
                </a:cubicBezTo>
                <a:cubicBezTo>
                  <a:pt x="178452" y="101506"/>
                  <a:pt x="204190" y="99268"/>
                  <a:pt x="228361" y="91211"/>
                </a:cubicBezTo>
                <a:cubicBezTo>
                  <a:pt x="235856" y="88713"/>
                  <a:pt x="242978" y="84431"/>
                  <a:pt x="250846" y="83716"/>
                </a:cubicBezTo>
                <a:cubicBezTo>
                  <a:pt x="298185" y="79412"/>
                  <a:pt x="345783" y="78719"/>
                  <a:pt x="393252" y="76221"/>
                </a:cubicBezTo>
                <a:cubicBezTo>
                  <a:pt x="443219" y="78719"/>
                  <a:pt x="493297" y="79561"/>
                  <a:pt x="543154" y="83716"/>
                </a:cubicBezTo>
                <a:cubicBezTo>
                  <a:pt x="555701" y="84762"/>
                  <a:pt x="582612" y="94370"/>
                  <a:pt x="595620" y="98706"/>
                </a:cubicBezTo>
                <a:lnTo>
                  <a:pt x="640590" y="128686"/>
                </a:lnTo>
                <a:cubicBezTo>
                  <a:pt x="648085" y="133683"/>
                  <a:pt x="654529" y="140829"/>
                  <a:pt x="663075" y="143677"/>
                </a:cubicBezTo>
                <a:cubicBezTo>
                  <a:pt x="681425" y="149794"/>
                  <a:pt x="699332" y="154584"/>
                  <a:pt x="715541" y="166162"/>
                </a:cubicBezTo>
                <a:cubicBezTo>
                  <a:pt x="724166" y="172323"/>
                  <a:pt x="729883" y="181861"/>
                  <a:pt x="738026" y="188647"/>
                </a:cubicBezTo>
                <a:cubicBezTo>
                  <a:pt x="744946" y="194414"/>
                  <a:pt x="753016" y="198640"/>
                  <a:pt x="760511" y="203637"/>
                </a:cubicBezTo>
                <a:cubicBezTo>
                  <a:pt x="779349" y="260152"/>
                  <a:pt x="751746" y="192681"/>
                  <a:pt x="790492" y="241113"/>
                </a:cubicBezTo>
                <a:cubicBezTo>
                  <a:pt x="795427" y="247282"/>
                  <a:pt x="793605" y="257024"/>
                  <a:pt x="797987" y="263598"/>
                </a:cubicBezTo>
                <a:cubicBezTo>
                  <a:pt x="803867" y="272417"/>
                  <a:pt x="813686" y="277940"/>
                  <a:pt x="820472" y="286083"/>
                </a:cubicBezTo>
                <a:cubicBezTo>
                  <a:pt x="851701" y="323558"/>
                  <a:pt x="816725" y="296076"/>
                  <a:pt x="857947" y="323558"/>
                </a:cubicBezTo>
                <a:cubicBezTo>
                  <a:pt x="867941" y="338548"/>
                  <a:pt x="872938" y="358535"/>
                  <a:pt x="887928" y="368529"/>
                </a:cubicBezTo>
                <a:cubicBezTo>
                  <a:pt x="925114" y="393320"/>
                  <a:pt x="904040" y="377147"/>
                  <a:pt x="947888" y="420995"/>
                </a:cubicBezTo>
                <a:cubicBezTo>
                  <a:pt x="955383" y="428490"/>
                  <a:pt x="964494" y="434660"/>
                  <a:pt x="970374" y="443480"/>
                </a:cubicBezTo>
                <a:cubicBezTo>
                  <a:pt x="975371" y="450975"/>
                  <a:pt x="978994" y="459595"/>
                  <a:pt x="985364" y="465965"/>
                </a:cubicBezTo>
                <a:cubicBezTo>
                  <a:pt x="1044314" y="524915"/>
                  <a:pt x="968949" y="429777"/>
                  <a:pt x="1030334" y="503440"/>
                </a:cubicBezTo>
                <a:cubicBezTo>
                  <a:pt x="1036101" y="510360"/>
                  <a:pt x="1038545" y="519994"/>
                  <a:pt x="1045324" y="525926"/>
                </a:cubicBezTo>
                <a:cubicBezTo>
                  <a:pt x="1058882" y="537790"/>
                  <a:pt x="1077556" y="543167"/>
                  <a:pt x="1090295" y="555906"/>
                </a:cubicBezTo>
                <a:cubicBezTo>
                  <a:pt x="1097790" y="563401"/>
                  <a:pt x="1103961" y="572511"/>
                  <a:pt x="1112780" y="578391"/>
                </a:cubicBezTo>
                <a:cubicBezTo>
                  <a:pt x="1119354" y="582773"/>
                  <a:pt x="1127770" y="583388"/>
                  <a:pt x="1135265" y="585886"/>
                </a:cubicBezTo>
                <a:cubicBezTo>
                  <a:pt x="1142760" y="590883"/>
                  <a:pt x="1149519" y="597218"/>
                  <a:pt x="1157751" y="600877"/>
                </a:cubicBezTo>
                <a:cubicBezTo>
                  <a:pt x="1172190" y="607294"/>
                  <a:pt x="1187731" y="610870"/>
                  <a:pt x="1202721" y="615867"/>
                </a:cubicBezTo>
                <a:lnTo>
                  <a:pt x="1225206" y="623362"/>
                </a:lnTo>
                <a:cubicBezTo>
                  <a:pt x="1232701" y="625860"/>
                  <a:pt x="1240625" y="627324"/>
                  <a:pt x="1247692" y="630857"/>
                </a:cubicBezTo>
                <a:cubicBezTo>
                  <a:pt x="1294263" y="654143"/>
                  <a:pt x="1260031" y="639736"/>
                  <a:pt x="1307652" y="653342"/>
                </a:cubicBezTo>
                <a:cubicBezTo>
                  <a:pt x="1315249" y="655512"/>
                  <a:pt x="1322357" y="659464"/>
                  <a:pt x="1330138" y="660837"/>
                </a:cubicBezTo>
                <a:cubicBezTo>
                  <a:pt x="1364932" y="666977"/>
                  <a:pt x="1435069" y="675827"/>
                  <a:pt x="1435069" y="675827"/>
                </a:cubicBezTo>
                <a:cubicBezTo>
                  <a:pt x="1502525" y="673329"/>
                  <a:pt x="1570074" y="672678"/>
                  <a:pt x="1637436" y="668332"/>
                </a:cubicBezTo>
                <a:cubicBezTo>
                  <a:pt x="1644897" y="667851"/>
                  <a:pt x="1680795" y="657245"/>
                  <a:pt x="1689902" y="653342"/>
                </a:cubicBezTo>
                <a:cubicBezTo>
                  <a:pt x="1700172" y="648941"/>
                  <a:pt x="1709282" y="641885"/>
                  <a:pt x="1719882" y="638352"/>
                </a:cubicBezTo>
                <a:cubicBezTo>
                  <a:pt x="1804695" y="610081"/>
                  <a:pt x="1751916" y="633704"/>
                  <a:pt x="1817318" y="615867"/>
                </a:cubicBezTo>
                <a:cubicBezTo>
                  <a:pt x="1832562" y="611710"/>
                  <a:pt x="1847298" y="605874"/>
                  <a:pt x="1862288" y="600877"/>
                </a:cubicBezTo>
                <a:cubicBezTo>
                  <a:pt x="1869783" y="598378"/>
                  <a:pt x="1878200" y="597764"/>
                  <a:pt x="1884774" y="593381"/>
                </a:cubicBezTo>
                <a:cubicBezTo>
                  <a:pt x="1899764" y="583388"/>
                  <a:pt x="1912653" y="569098"/>
                  <a:pt x="1929744" y="563401"/>
                </a:cubicBezTo>
                <a:cubicBezTo>
                  <a:pt x="1937239" y="560903"/>
                  <a:pt x="1945163" y="559439"/>
                  <a:pt x="1952229" y="555906"/>
                </a:cubicBezTo>
                <a:cubicBezTo>
                  <a:pt x="2010347" y="526848"/>
                  <a:pt x="1940684" y="552260"/>
                  <a:pt x="1997200" y="533421"/>
                </a:cubicBezTo>
                <a:cubicBezTo>
                  <a:pt x="2040262" y="490358"/>
                  <a:pt x="2017915" y="501531"/>
                  <a:pt x="2057161" y="488450"/>
                </a:cubicBezTo>
                <a:lnTo>
                  <a:pt x="2102131" y="458470"/>
                </a:lnTo>
                <a:lnTo>
                  <a:pt x="2124616" y="443480"/>
                </a:lnTo>
                <a:cubicBezTo>
                  <a:pt x="2127114" y="435985"/>
                  <a:pt x="2128046" y="427770"/>
                  <a:pt x="2132111" y="420995"/>
                </a:cubicBezTo>
                <a:cubicBezTo>
                  <a:pt x="2135747" y="414935"/>
                  <a:pt x="2142687" y="411522"/>
                  <a:pt x="2147102" y="406004"/>
                </a:cubicBezTo>
                <a:cubicBezTo>
                  <a:pt x="2152729" y="398970"/>
                  <a:pt x="2158064" y="391576"/>
                  <a:pt x="2162092" y="383519"/>
                </a:cubicBezTo>
                <a:cubicBezTo>
                  <a:pt x="2165625" y="376453"/>
                  <a:pt x="2166054" y="368100"/>
                  <a:pt x="2169587" y="361034"/>
                </a:cubicBezTo>
                <a:cubicBezTo>
                  <a:pt x="2179041" y="342125"/>
                  <a:pt x="2185625" y="337500"/>
                  <a:pt x="2199567" y="323558"/>
                </a:cubicBezTo>
                <a:cubicBezTo>
                  <a:pt x="2202065" y="316063"/>
                  <a:pt x="2203142" y="307932"/>
                  <a:pt x="2207062" y="301073"/>
                </a:cubicBezTo>
                <a:cubicBezTo>
                  <a:pt x="2232578" y="256420"/>
                  <a:pt x="2221398" y="285028"/>
                  <a:pt x="2244538" y="256103"/>
                </a:cubicBezTo>
                <a:cubicBezTo>
                  <a:pt x="2273093" y="220410"/>
                  <a:pt x="2243465" y="244326"/>
                  <a:pt x="2282013" y="218627"/>
                </a:cubicBezTo>
                <a:cubicBezTo>
                  <a:pt x="2287010" y="211132"/>
                  <a:pt x="2290633" y="202512"/>
                  <a:pt x="2297003" y="196142"/>
                </a:cubicBezTo>
                <a:cubicBezTo>
                  <a:pt x="2303373" y="189772"/>
                  <a:pt x="2312454" y="186779"/>
                  <a:pt x="2319488" y="181152"/>
                </a:cubicBezTo>
                <a:cubicBezTo>
                  <a:pt x="2325006" y="176738"/>
                  <a:pt x="2328826" y="170402"/>
                  <a:pt x="2334479" y="166162"/>
                </a:cubicBezTo>
                <a:cubicBezTo>
                  <a:pt x="2348892" y="155352"/>
                  <a:pt x="2364459" y="146175"/>
                  <a:pt x="2379449" y="136181"/>
                </a:cubicBezTo>
                <a:lnTo>
                  <a:pt x="2424420" y="106201"/>
                </a:lnTo>
                <a:lnTo>
                  <a:pt x="2446905" y="98706"/>
                </a:lnTo>
                <a:cubicBezTo>
                  <a:pt x="2456898" y="91211"/>
                  <a:pt x="2465712" y="81807"/>
                  <a:pt x="2476885" y="76221"/>
                </a:cubicBezTo>
                <a:cubicBezTo>
                  <a:pt x="2491018" y="69155"/>
                  <a:pt x="2506866" y="66228"/>
                  <a:pt x="2521856" y="61231"/>
                </a:cubicBezTo>
                <a:lnTo>
                  <a:pt x="2544341" y="53736"/>
                </a:lnTo>
                <a:cubicBezTo>
                  <a:pt x="2551836" y="51237"/>
                  <a:pt x="2559005" y="47357"/>
                  <a:pt x="2566826" y="46240"/>
                </a:cubicBezTo>
                <a:cubicBezTo>
                  <a:pt x="2584315" y="43742"/>
                  <a:pt x="2601911" y="41905"/>
                  <a:pt x="2619292" y="38745"/>
                </a:cubicBezTo>
                <a:cubicBezTo>
                  <a:pt x="2629427" y="36902"/>
                  <a:pt x="2639061" y="32611"/>
                  <a:pt x="2649272" y="31250"/>
                </a:cubicBezTo>
                <a:cubicBezTo>
                  <a:pt x="2676625" y="27603"/>
                  <a:pt x="2704274" y="26644"/>
                  <a:pt x="2731718" y="23755"/>
                </a:cubicBezTo>
                <a:cubicBezTo>
                  <a:pt x="2751750" y="21646"/>
                  <a:pt x="2771557" y="17161"/>
                  <a:pt x="2791679" y="16260"/>
                </a:cubicBezTo>
                <a:cubicBezTo>
                  <a:pt x="3154814" y="0"/>
                  <a:pt x="3116009" y="1270"/>
                  <a:pt x="3346315" y="1270"/>
                </a:cubicBezTo>
              </a:path>
            </a:pathLst>
          </a:custGeom>
          <a:noFill/>
          <a:ln w="38100" algn="ctr">
            <a:solidFill>
              <a:srgbClr val="4A7EBB"/>
            </a:solidFill>
            <a:miter lim="800000"/>
            <a:headEnd/>
            <a:tailEnd/>
          </a:ln>
        </p:spPr>
        <p:txBody>
          <a:bodyPr anchor="ctr"/>
          <a:lstStyle/>
          <a:p>
            <a:pPr algn="ctr" eaLnBrk="1" hangingPunct="1"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itle 1">
            <a:extLst>
              <a:ext uri="{FF2B5EF4-FFF2-40B4-BE49-F238E27FC236}">
                <a16:creationId xmlns:a16="http://schemas.microsoft.com/office/drawing/2014/main" id="{394CBE32-647B-A6FD-C569-F4F74DF49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Visualization</a:t>
            </a:r>
          </a:p>
        </p:txBody>
      </p:sp>
      <p:sp>
        <p:nvSpPr>
          <p:cNvPr id="71683" name="Text Placeholder 2">
            <a:extLst>
              <a:ext uri="{FF2B5EF4-FFF2-40B4-BE49-F238E27FC236}">
                <a16:creationId xmlns:a16="http://schemas.microsoft.com/office/drawing/2014/main" id="{85944D3D-8890-8450-6074-01793EA92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1" y="1108438"/>
            <a:ext cx="4624754" cy="4915290"/>
          </a:xfrm>
        </p:spPr>
        <p:txBody>
          <a:bodyPr>
            <a:normAutofit/>
          </a:bodyPr>
          <a:lstStyle/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Shaded relief &amp; DEM illumination can be used as a simple visualization technique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methods are subjective</a:t>
            </a:r>
          </a:p>
          <a:p>
            <a:pPr>
              <a:buFont typeface="Arial" panose="020B0604020202020204" pitchFamily="34" charset="0"/>
              <a:buNone/>
            </a:pPr>
            <a:endParaRPr lang="en-US" alt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Sensitive to hardware parameters</a:t>
            </a:r>
          </a:p>
        </p:txBody>
      </p:sp>
      <p:pic>
        <p:nvPicPr>
          <p:cNvPr id="71684" name="Picture 2" descr="http://www.geomaticssystems.com/Images/ReliefShade/MountStHelenReliefShaded.JPG">
            <a:extLst>
              <a:ext uri="{FF2B5EF4-FFF2-40B4-BE49-F238E27FC236}">
                <a16:creationId xmlns:a16="http://schemas.microsoft.com/office/drawing/2014/main" id="{A02565D5-B875-198A-93CE-4CF84FD85C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1600200"/>
            <a:ext cx="3135313" cy="447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>
            <a:extLst>
              <a:ext uri="{FF2B5EF4-FFF2-40B4-BE49-F238E27FC236}">
                <a16:creationId xmlns:a16="http://schemas.microsoft.com/office/drawing/2014/main" id="{CFADFD92-58FF-C1F8-7A83-CEE43495B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Post-collection processing</a:t>
            </a:r>
          </a:p>
        </p:txBody>
      </p:sp>
      <p:sp>
        <p:nvSpPr>
          <p:cNvPr id="73731" name="Text Placeholder 2">
            <a:extLst>
              <a:ext uri="{FF2B5EF4-FFF2-40B4-BE49-F238E27FC236}">
                <a16:creationId xmlns:a16="http://schemas.microsoft.com/office/drawing/2014/main" id="{105917FB-988A-4A88-6BEA-C8B79DC7B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Once the DTM or DEM is available GIS can be utilized for further systematic analysis and modeling</a:t>
            </a:r>
          </a:p>
          <a:p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Accuracy assessment should always be attempted (best approach is to do ground validation)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22300"/>
          </a:xfrm>
        </p:spPr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Basic principles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ALS components and processes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System characteristics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UK data availability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Sources of error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Post-collection processing and use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>
                <a:sym typeface="Wingdings" panose="05000000000000000000" pitchFamily="2" charset="2"/>
              </a:rPr>
              <a:t>Next session we will look at the use of drones for remote sensing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28722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Drone Operations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chapters 10 and 12 of </a:t>
            </a:r>
            <a:r>
              <a:rPr lang="en-GB" i="1" dirty="0"/>
              <a:t>Introduction to Remote Sensing </a:t>
            </a:r>
            <a:r>
              <a:rPr lang="en-GB" dirty="0"/>
              <a:t>by Campbell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26636</TotalTime>
  <Words>2113</Words>
  <Application>Microsoft Office PowerPoint</Application>
  <PresentationFormat>On-screen Show (4:3)</PresentationFormat>
  <Paragraphs>318</Paragraphs>
  <Slides>38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Century Gothic</vt:lpstr>
      <vt:lpstr>Cambria Math</vt:lpstr>
      <vt:lpstr>Wingdings 3</vt:lpstr>
      <vt:lpstr>Arial</vt:lpstr>
      <vt:lpstr>Calibri</vt:lpstr>
      <vt:lpstr>Slice</vt:lpstr>
      <vt:lpstr>Remote sensing and imaging</vt:lpstr>
      <vt:lpstr>Introduction</vt:lpstr>
      <vt:lpstr>Basic Principle</vt:lpstr>
      <vt:lpstr>ALS Components and Process</vt:lpstr>
      <vt:lpstr>ALS Components and Process</vt:lpstr>
      <vt:lpstr>ALS Components and Process</vt:lpstr>
      <vt:lpstr>Why Use ALS?</vt:lpstr>
      <vt:lpstr>Photogrammetry vs. LiDAR</vt:lpstr>
      <vt:lpstr>Intensity Image</vt:lpstr>
      <vt:lpstr>Exercise</vt:lpstr>
      <vt:lpstr>Aerial LiDAR System Components*</vt:lpstr>
      <vt:lpstr>Scanning Mechanisms</vt:lpstr>
      <vt:lpstr>Components influencing quality</vt:lpstr>
      <vt:lpstr>LiDAR Data Characteristics</vt:lpstr>
      <vt:lpstr>Return Density</vt:lpstr>
      <vt:lpstr>Reflectivity</vt:lpstr>
      <vt:lpstr>Dust &amp; Vapor</vt:lpstr>
      <vt:lpstr>Background Noise and Radiation</vt:lpstr>
      <vt:lpstr>Overall Accuracy</vt:lpstr>
      <vt:lpstr>PowerPoint Presentation</vt:lpstr>
      <vt:lpstr>PowerPoint Presentation</vt:lpstr>
      <vt:lpstr>UK Data Availability</vt:lpstr>
      <vt:lpstr>Sources of Error</vt:lpstr>
      <vt:lpstr>Leaf-on vs. leaf-off</vt:lpstr>
      <vt:lpstr>PowerPoint Presentation</vt:lpstr>
      <vt:lpstr>PowerPoint Presentation</vt:lpstr>
      <vt:lpstr>Acquisition Scan Angle</vt:lpstr>
      <vt:lpstr>Strip Adjustment</vt:lpstr>
      <vt:lpstr>Strip Adjustment</vt:lpstr>
      <vt:lpstr>Selecting Ground Points</vt:lpstr>
      <vt:lpstr>Getting Down to the Ground</vt:lpstr>
      <vt:lpstr>LiDAR Models</vt:lpstr>
      <vt:lpstr>Filtering</vt:lpstr>
      <vt:lpstr>Interpolation</vt:lpstr>
      <vt:lpstr>Visualization</vt:lpstr>
      <vt:lpstr>Post-collection processing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143</cp:revision>
  <dcterms:created xsi:type="dcterms:W3CDTF">2017-06-08T10:43:23Z</dcterms:created>
  <dcterms:modified xsi:type="dcterms:W3CDTF">2023-11-05T13:20:28Z</dcterms:modified>
</cp:coreProperties>
</file>