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E3AF6C-033F-0C21-6CB1-11EAC2A98C20}" v="160" dt="2025-11-01T14:33:04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E3B108-845E-479E-98CA-E4D00197FF0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053F56-48F3-41AF-BD29-41A1C3FA8817}">
      <dgm:prSet/>
      <dgm:spPr/>
      <dgm:t>
        <a:bodyPr/>
        <a:lstStyle/>
        <a:p>
          <a:r>
            <a:rPr lang="en-GB"/>
            <a:t>Trained cleaning team</a:t>
          </a:r>
          <a:endParaRPr lang="en-US"/>
        </a:p>
      </dgm:t>
    </dgm:pt>
    <dgm:pt modelId="{378CA7C2-3A0E-4E48-B205-9A6F9314CD9F}" type="parTrans" cxnId="{9DF06086-F393-44D7-BB3C-83B2C8979B3A}">
      <dgm:prSet/>
      <dgm:spPr/>
      <dgm:t>
        <a:bodyPr/>
        <a:lstStyle/>
        <a:p>
          <a:endParaRPr lang="en-US"/>
        </a:p>
      </dgm:t>
    </dgm:pt>
    <dgm:pt modelId="{6E57189E-D359-4861-B7AC-C12284E268F1}" type="sibTrans" cxnId="{9DF06086-F393-44D7-BB3C-83B2C8979B3A}">
      <dgm:prSet/>
      <dgm:spPr/>
      <dgm:t>
        <a:bodyPr/>
        <a:lstStyle/>
        <a:p>
          <a:endParaRPr lang="en-US"/>
        </a:p>
      </dgm:t>
    </dgm:pt>
    <dgm:pt modelId="{2DE3AFEA-79D8-4791-940A-93454AF6DB9E}">
      <dgm:prSet/>
      <dgm:spPr/>
      <dgm:t>
        <a:bodyPr/>
        <a:lstStyle/>
        <a:p>
          <a:r>
            <a:rPr lang="en-GB"/>
            <a:t>Eco-friendly supplies</a:t>
          </a:r>
          <a:endParaRPr lang="en-US"/>
        </a:p>
      </dgm:t>
    </dgm:pt>
    <dgm:pt modelId="{4BBD235A-1DCF-4051-BBE8-CE38587E33F9}" type="parTrans" cxnId="{22E9F516-3702-470A-B83B-664DAB44B231}">
      <dgm:prSet/>
      <dgm:spPr/>
      <dgm:t>
        <a:bodyPr/>
        <a:lstStyle/>
        <a:p>
          <a:endParaRPr lang="en-US"/>
        </a:p>
      </dgm:t>
    </dgm:pt>
    <dgm:pt modelId="{092DCF3E-B152-41D5-A697-B73593638C38}" type="sibTrans" cxnId="{22E9F516-3702-470A-B83B-664DAB44B231}">
      <dgm:prSet/>
      <dgm:spPr/>
      <dgm:t>
        <a:bodyPr/>
        <a:lstStyle/>
        <a:p>
          <a:endParaRPr lang="en-US"/>
        </a:p>
      </dgm:t>
    </dgm:pt>
    <dgm:pt modelId="{90DFC87C-D30D-4DEC-81E8-BEA0EE44E000}">
      <dgm:prSet/>
      <dgm:spPr/>
      <dgm:t>
        <a:bodyPr/>
        <a:lstStyle/>
        <a:p>
          <a:r>
            <a:rPr lang="en-GB"/>
            <a:t>Easy online &amp; phone booking</a:t>
          </a:r>
          <a:endParaRPr lang="en-US"/>
        </a:p>
      </dgm:t>
    </dgm:pt>
    <dgm:pt modelId="{DEECEF27-B86F-4116-87E3-E41027889A3D}" type="parTrans" cxnId="{582BF528-E05D-4164-AF26-C9C6A54A8FC2}">
      <dgm:prSet/>
      <dgm:spPr/>
      <dgm:t>
        <a:bodyPr/>
        <a:lstStyle/>
        <a:p>
          <a:endParaRPr lang="en-US"/>
        </a:p>
      </dgm:t>
    </dgm:pt>
    <dgm:pt modelId="{E6E8DFD4-7380-4A98-ACF0-D4CA9EC39793}" type="sibTrans" cxnId="{582BF528-E05D-4164-AF26-C9C6A54A8FC2}">
      <dgm:prSet/>
      <dgm:spPr/>
      <dgm:t>
        <a:bodyPr/>
        <a:lstStyle/>
        <a:p>
          <a:endParaRPr lang="en-US"/>
        </a:p>
      </dgm:t>
    </dgm:pt>
    <dgm:pt modelId="{5BB13DCD-AA33-4D40-A989-E6D365AB43A5}">
      <dgm:prSet/>
      <dgm:spPr/>
      <dgm:t>
        <a:bodyPr/>
        <a:lstStyle/>
        <a:p>
          <a:r>
            <a:rPr lang="en-GB"/>
            <a:t>Our team consists of trained staff using eco-friendly supplies. Clients can book services easily online or by phone, and we ensure timely, consistent delivery of every cleaning task.</a:t>
          </a:r>
          <a:endParaRPr lang="en-US"/>
        </a:p>
      </dgm:t>
    </dgm:pt>
    <dgm:pt modelId="{9A71EEFF-D914-4557-873C-CA865F43FEA3}" type="parTrans" cxnId="{841715D9-A2BB-4BC5-8BC0-227A1D085700}">
      <dgm:prSet/>
      <dgm:spPr/>
      <dgm:t>
        <a:bodyPr/>
        <a:lstStyle/>
        <a:p>
          <a:endParaRPr lang="en-US"/>
        </a:p>
      </dgm:t>
    </dgm:pt>
    <dgm:pt modelId="{F1289252-7D43-41FA-965B-AA5BD291D797}" type="sibTrans" cxnId="{841715D9-A2BB-4BC5-8BC0-227A1D085700}">
      <dgm:prSet/>
      <dgm:spPr/>
      <dgm:t>
        <a:bodyPr/>
        <a:lstStyle/>
        <a:p>
          <a:endParaRPr lang="en-US"/>
        </a:p>
      </dgm:t>
    </dgm:pt>
    <dgm:pt modelId="{B67DB50B-E117-42C8-8209-4651A8FDB931}" type="pres">
      <dgm:prSet presAssocID="{36E3B108-845E-479E-98CA-E4D00197FF07}" presName="root" presStyleCnt="0">
        <dgm:presLayoutVars>
          <dgm:dir/>
          <dgm:resizeHandles val="exact"/>
        </dgm:presLayoutVars>
      </dgm:prSet>
      <dgm:spPr/>
    </dgm:pt>
    <dgm:pt modelId="{50E704E9-6A58-4E02-A842-B22A96B437DA}" type="pres">
      <dgm:prSet presAssocID="{7A053F56-48F3-41AF-BD29-41A1C3FA8817}" presName="compNode" presStyleCnt="0"/>
      <dgm:spPr/>
    </dgm:pt>
    <dgm:pt modelId="{3F5F4B30-BFE2-476D-BDC9-C2CDA4C856D8}" type="pres">
      <dgm:prSet presAssocID="{7A053F56-48F3-41AF-BD29-41A1C3FA881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70828694-603E-4BB2-8233-7ADB8F8FBBD7}" type="pres">
      <dgm:prSet presAssocID="{7A053F56-48F3-41AF-BD29-41A1C3FA8817}" presName="spaceRect" presStyleCnt="0"/>
      <dgm:spPr/>
    </dgm:pt>
    <dgm:pt modelId="{116CABB3-D68B-46E9-B3D3-9200A4EE6CD2}" type="pres">
      <dgm:prSet presAssocID="{7A053F56-48F3-41AF-BD29-41A1C3FA8817}" presName="textRect" presStyleLbl="revTx" presStyleIdx="0" presStyleCnt="4">
        <dgm:presLayoutVars>
          <dgm:chMax val="1"/>
          <dgm:chPref val="1"/>
        </dgm:presLayoutVars>
      </dgm:prSet>
      <dgm:spPr/>
    </dgm:pt>
    <dgm:pt modelId="{156795F1-021C-44C3-9394-DDC70B118D0F}" type="pres">
      <dgm:prSet presAssocID="{6E57189E-D359-4861-B7AC-C12284E268F1}" presName="sibTrans" presStyleCnt="0"/>
      <dgm:spPr/>
    </dgm:pt>
    <dgm:pt modelId="{EC66B39A-8E54-4B4F-8F3C-9E6954BBD335}" type="pres">
      <dgm:prSet presAssocID="{2DE3AFEA-79D8-4791-940A-93454AF6DB9E}" presName="compNode" presStyleCnt="0"/>
      <dgm:spPr/>
    </dgm:pt>
    <dgm:pt modelId="{D4CD021F-5C67-41BF-97C6-F92DB3E877C2}" type="pres">
      <dgm:prSet presAssocID="{2DE3AFEA-79D8-4791-940A-93454AF6DB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FF980B6F-504C-4C02-A014-654A16A44EDA}" type="pres">
      <dgm:prSet presAssocID="{2DE3AFEA-79D8-4791-940A-93454AF6DB9E}" presName="spaceRect" presStyleCnt="0"/>
      <dgm:spPr/>
    </dgm:pt>
    <dgm:pt modelId="{B67A51CE-AD1F-4B26-8A9B-617AF7A7E682}" type="pres">
      <dgm:prSet presAssocID="{2DE3AFEA-79D8-4791-940A-93454AF6DB9E}" presName="textRect" presStyleLbl="revTx" presStyleIdx="1" presStyleCnt="4">
        <dgm:presLayoutVars>
          <dgm:chMax val="1"/>
          <dgm:chPref val="1"/>
        </dgm:presLayoutVars>
      </dgm:prSet>
      <dgm:spPr/>
    </dgm:pt>
    <dgm:pt modelId="{CE9FD284-4D5B-4E0E-8424-93AADCE9F4DF}" type="pres">
      <dgm:prSet presAssocID="{092DCF3E-B152-41D5-A697-B73593638C38}" presName="sibTrans" presStyleCnt="0"/>
      <dgm:spPr/>
    </dgm:pt>
    <dgm:pt modelId="{4E3E53E7-5E6E-42E2-8384-EAB65F3C3EDF}" type="pres">
      <dgm:prSet presAssocID="{90DFC87C-D30D-4DEC-81E8-BEA0EE44E000}" presName="compNode" presStyleCnt="0"/>
      <dgm:spPr/>
    </dgm:pt>
    <dgm:pt modelId="{439AB329-013D-4CED-8DEA-62124CC887AA}" type="pres">
      <dgm:prSet presAssocID="{90DFC87C-D30D-4DEC-81E8-BEA0EE44E00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6B15155F-8030-472E-910A-5C397B2018FB}" type="pres">
      <dgm:prSet presAssocID="{90DFC87C-D30D-4DEC-81E8-BEA0EE44E000}" presName="spaceRect" presStyleCnt="0"/>
      <dgm:spPr/>
    </dgm:pt>
    <dgm:pt modelId="{A466CCD2-10B7-4FFF-956B-A17266F57427}" type="pres">
      <dgm:prSet presAssocID="{90DFC87C-D30D-4DEC-81E8-BEA0EE44E000}" presName="textRect" presStyleLbl="revTx" presStyleIdx="2" presStyleCnt="4">
        <dgm:presLayoutVars>
          <dgm:chMax val="1"/>
          <dgm:chPref val="1"/>
        </dgm:presLayoutVars>
      </dgm:prSet>
      <dgm:spPr/>
    </dgm:pt>
    <dgm:pt modelId="{1EE5741B-EDEF-4A6C-807A-079CC35649CD}" type="pres">
      <dgm:prSet presAssocID="{E6E8DFD4-7380-4A98-ACF0-D4CA9EC39793}" presName="sibTrans" presStyleCnt="0"/>
      <dgm:spPr/>
    </dgm:pt>
    <dgm:pt modelId="{9FC52A2F-AF82-444D-89B5-9FF374DDC4C5}" type="pres">
      <dgm:prSet presAssocID="{5BB13DCD-AA33-4D40-A989-E6D365AB43A5}" presName="compNode" presStyleCnt="0"/>
      <dgm:spPr/>
    </dgm:pt>
    <dgm:pt modelId="{304CBCAD-57A4-4515-BC69-D78F2DD36D68}" type="pres">
      <dgm:prSet presAssocID="{5BB13DCD-AA33-4D40-A989-E6D365AB43A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3677A96-0E83-4F6F-B733-DA9C5B1BA416}" type="pres">
      <dgm:prSet presAssocID="{5BB13DCD-AA33-4D40-A989-E6D365AB43A5}" presName="spaceRect" presStyleCnt="0"/>
      <dgm:spPr/>
    </dgm:pt>
    <dgm:pt modelId="{5BB97E52-041B-4EC8-B586-CD01FB151828}" type="pres">
      <dgm:prSet presAssocID="{5BB13DCD-AA33-4D40-A989-E6D365AB43A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6522A16-023C-46D8-A92E-9A5A140403DF}" type="presOf" srcId="{2DE3AFEA-79D8-4791-940A-93454AF6DB9E}" destId="{B67A51CE-AD1F-4B26-8A9B-617AF7A7E682}" srcOrd="0" destOrd="0" presId="urn:microsoft.com/office/officeart/2018/2/layout/IconLabelList"/>
    <dgm:cxn modelId="{22E9F516-3702-470A-B83B-664DAB44B231}" srcId="{36E3B108-845E-479E-98CA-E4D00197FF07}" destId="{2DE3AFEA-79D8-4791-940A-93454AF6DB9E}" srcOrd="1" destOrd="0" parTransId="{4BBD235A-1DCF-4051-BBE8-CE38587E33F9}" sibTransId="{092DCF3E-B152-41D5-A697-B73593638C38}"/>
    <dgm:cxn modelId="{582BF528-E05D-4164-AF26-C9C6A54A8FC2}" srcId="{36E3B108-845E-479E-98CA-E4D00197FF07}" destId="{90DFC87C-D30D-4DEC-81E8-BEA0EE44E000}" srcOrd="2" destOrd="0" parTransId="{DEECEF27-B86F-4116-87E3-E41027889A3D}" sibTransId="{E6E8DFD4-7380-4A98-ACF0-D4CA9EC39793}"/>
    <dgm:cxn modelId="{B8891566-B669-4DD0-BCC3-565F3E6FE2B7}" type="presOf" srcId="{90DFC87C-D30D-4DEC-81E8-BEA0EE44E000}" destId="{A466CCD2-10B7-4FFF-956B-A17266F57427}" srcOrd="0" destOrd="0" presId="urn:microsoft.com/office/officeart/2018/2/layout/IconLabelList"/>
    <dgm:cxn modelId="{9DF06086-F393-44D7-BB3C-83B2C8979B3A}" srcId="{36E3B108-845E-479E-98CA-E4D00197FF07}" destId="{7A053F56-48F3-41AF-BD29-41A1C3FA8817}" srcOrd="0" destOrd="0" parTransId="{378CA7C2-3A0E-4E48-B205-9A6F9314CD9F}" sibTransId="{6E57189E-D359-4861-B7AC-C12284E268F1}"/>
    <dgm:cxn modelId="{BECC7096-CDB7-4FDF-B3B2-3B47F96B917F}" type="presOf" srcId="{36E3B108-845E-479E-98CA-E4D00197FF07}" destId="{B67DB50B-E117-42C8-8209-4651A8FDB931}" srcOrd="0" destOrd="0" presId="urn:microsoft.com/office/officeart/2018/2/layout/IconLabelList"/>
    <dgm:cxn modelId="{E7C04DBA-AFE5-4138-B682-517707F3081A}" type="presOf" srcId="{7A053F56-48F3-41AF-BD29-41A1C3FA8817}" destId="{116CABB3-D68B-46E9-B3D3-9200A4EE6CD2}" srcOrd="0" destOrd="0" presId="urn:microsoft.com/office/officeart/2018/2/layout/IconLabelList"/>
    <dgm:cxn modelId="{841715D9-A2BB-4BC5-8BC0-227A1D085700}" srcId="{36E3B108-845E-479E-98CA-E4D00197FF07}" destId="{5BB13DCD-AA33-4D40-A989-E6D365AB43A5}" srcOrd="3" destOrd="0" parTransId="{9A71EEFF-D914-4557-873C-CA865F43FEA3}" sibTransId="{F1289252-7D43-41FA-965B-AA5BD291D797}"/>
    <dgm:cxn modelId="{8C4E1CEF-0134-4FE7-A4FF-71F356DF2D81}" type="presOf" srcId="{5BB13DCD-AA33-4D40-A989-E6D365AB43A5}" destId="{5BB97E52-041B-4EC8-B586-CD01FB151828}" srcOrd="0" destOrd="0" presId="urn:microsoft.com/office/officeart/2018/2/layout/IconLabelList"/>
    <dgm:cxn modelId="{536FE9A9-138A-45AB-86E5-538541D46B44}" type="presParOf" srcId="{B67DB50B-E117-42C8-8209-4651A8FDB931}" destId="{50E704E9-6A58-4E02-A842-B22A96B437DA}" srcOrd="0" destOrd="0" presId="urn:microsoft.com/office/officeart/2018/2/layout/IconLabelList"/>
    <dgm:cxn modelId="{51F1C7AB-682D-4698-90DF-88B7A6FD27B0}" type="presParOf" srcId="{50E704E9-6A58-4E02-A842-B22A96B437DA}" destId="{3F5F4B30-BFE2-476D-BDC9-C2CDA4C856D8}" srcOrd="0" destOrd="0" presId="urn:microsoft.com/office/officeart/2018/2/layout/IconLabelList"/>
    <dgm:cxn modelId="{FE1E463E-C7D0-4B8B-8956-267467041464}" type="presParOf" srcId="{50E704E9-6A58-4E02-A842-B22A96B437DA}" destId="{70828694-603E-4BB2-8233-7ADB8F8FBBD7}" srcOrd="1" destOrd="0" presId="urn:microsoft.com/office/officeart/2018/2/layout/IconLabelList"/>
    <dgm:cxn modelId="{EE3BC03E-78A3-40BC-B043-8D9EC8FAEDC7}" type="presParOf" srcId="{50E704E9-6A58-4E02-A842-B22A96B437DA}" destId="{116CABB3-D68B-46E9-B3D3-9200A4EE6CD2}" srcOrd="2" destOrd="0" presId="urn:microsoft.com/office/officeart/2018/2/layout/IconLabelList"/>
    <dgm:cxn modelId="{BE6DA91B-2CE2-4CF7-A060-3CC5B619DB6C}" type="presParOf" srcId="{B67DB50B-E117-42C8-8209-4651A8FDB931}" destId="{156795F1-021C-44C3-9394-DDC70B118D0F}" srcOrd="1" destOrd="0" presId="urn:microsoft.com/office/officeart/2018/2/layout/IconLabelList"/>
    <dgm:cxn modelId="{394F42DB-721D-44E4-A5C6-376430BB2CE4}" type="presParOf" srcId="{B67DB50B-E117-42C8-8209-4651A8FDB931}" destId="{EC66B39A-8E54-4B4F-8F3C-9E6954BBD335}" srcOrd="2" destOrd="0" presId="urn:microsoft.com/office/officeart/2018/2/layout/IconLabelList"/>
    <dgm:cxn modelId="{EBFC4D0F-E746-4E64-877B-4852C2D84A28}" type="presParOf" srcId="{EC66B39A-8E54-4B4F-8F3C-9E6954BBD335}" destId="{D4CD021F-5C67-41BF-97C6-F92DB3E877C2}" srcOrd="0" destOrd="0" presId="urn:microsoft.com/office/officeart/2018/2/layout/IconLabelList"/>
    <dgm:cxn modelId="{54A8BEAC-8A53-4E09-9150-EB80AB69A9F2}" type="presParOf" srcId="{EC66B39A-8E54-4B4F-8F3C-9E6954BBD335}" destId="{FF980B6F-504C-4C02-A014-654A16A44EDA}" srcOrd="1" destOrd="0" presId="urn:microsoft.com/office/officeart/2018/2/layout/IconLabelList"/>
    <dgm:cxn modelId="{95F028E6-A9C3-47E6-880F-8E5CC76FEE19}" type="presParOf" srcId="{EC66B39A-8E54-4B4F-8F3C-9E6954BBD335}" destId="{B67A51CE-AD1F-4B26-8A9B-617AF7A7E682}" srcOrd="2" destOrd="0" presId="urn:microsoft.com/office/officeart/2018/2/layout/IconLabelList"/>
    <dgm:cxn modelId="{DE73DBDD-40DD-472D-8566-EC8832E1EE96}" type="presParOf" srcId="{B67DB50B-E117-42C8-8209-4651A8FDB931}" destId="{CE9FD284-4D5B-4E0E-8424-93AADCE9F4DF}" srcOrd="3" destOrd="0" presId="urn:microsoft.com/office/officeart/2018/2/layout/IconLabelList"/>
    <dgm:cxn modelId="{065F09FA-8F52-4710-A817-09D039CD01FD}" type="presParOf" srcId="{B67DB50B-E117-42C8-8209-4651A8FDB931}" destId="{4E3E53E7-5E6E-42E2-8384-EAB65F3C3EDF}" srcOrd="4" destOrd="0" presId="urn:microsoft.com/office/officeart/2018/2/layout/IconLabelList"/>
    <dgm:cxn modelId="{658E0BC1-3CAC-42A6-9B7D-A95CD4EB0650}" type="presParOf" srcId="{4E3E53E7-5E6E-42E2-8384-EAB65F3C3EDF}" destId="{439AB329-013D-4CED-8DEA-62124CC887AA}" srcOrd="0" destOrd="0" presId="urn:microsoft.com/office/officeart/2018/2/layout/IconLabelList"/>
    <dgm:cxn modelId="{D940EAA0-775F-455C-A346-2392F906759E}" type="presParOf" srcId="{4E3E53E7-5E6E-42E2-8384-EAB65F3C3EDF}" destId="{6B15155F-8030-472E-910A-5C397B2018FB}" srcOrd="1" destOrd="0" presId="urn:microsoft.com/office/officeart/2018/2/layout/IconLabelList"/>
    <dgm:cxn modelId="{6A61A8EE-8179-4553-A966-43AD88F84638}" type="presParOf" srcId="{4E3E53E7-5E6E-42E2-8384-EAB65F3C3EDF}" destId="{A466CCD2-10B7-4FFF-956B-A17266F57427}" srcOrd="2" destOrd="0" presId="urn:microsoft.com/office/officeart/2018/2/layout/IconLabelList"/>
    <dgm:cxn modelId="{385A12B0-2F28-4D77-9084-213EB349FD84}" type="presParOf" srcId="{B67DB50B-E117-42C8-8209-4651A8FDB931}" destId="{1EE5741B-EDEF-4A6C-807A-079CC35649CD}" srcOrd="5" destOrd="0" presId="urn:microsoft.com/office/officeart/2018/2/layout/IconLabelList"/>
    <dgm:cxn modelId="{270DE293-1A52-4926-B7E6-54F0B2E087FA}" type="presParOf" srcId="{B67DB50B-E117-42C8-8209-4651A8FDB931}" destId="{9FC52A2F-AF82-444D-89B5-9FF374DDC4C5}" srcOrd="6" destOrd="0" presId="urn:microsoft.com/office/officeart/2018/2/layout/IconLabelList"/>
    <dgm:cxn modelId="{1030285B-2B97-44DA-914E-2000478089D9}" type="presParOf" srcId="{9FC52A2F-AF82-444D-89B5-9FF374DDC4C5}" destId="{304CBCAD-57A4-4515-BC69-D78F2DD36D68}" srcOrd="0" destOrd="0" presId="urn:microsoft.com/office/officeart/2018/2/layout/IconLabelList"/>
    <dgm:cxn modelId="{5BD8EBC0-BB39-4759-9200-DA324E9B08D4}" type="presParOf" srcId="{9FC52A2F-AF82-444D-89B5-9FF374DDC4C5}" destId="{D3677A96-0E83-4F6F-B733-DA9C5B1BA416}" srcOrd="1" destOrd="0" presId="urn:microsoft.com/office/officeart/2018/2/layout/IconLabelList"/>
    <dgm:cxn modelId="{C594236E-F6F6-4230-88C4-C171644B83E9}" type="presParOf" srcId="{9FC52A2F-AF82-444D-89B5-9FF374DDC4C5}" destId="{5BB97E52-041B-4EC8-B586-CD01FB15182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5F4B30-BFE2-476D-BDC9-C2CDA4C856D8}">
      <dsp:nvSpPr>
        <dsp:cNvPr id="0" name=""/>
        <dsp:cNvSpPr/>
      </dsp:nvSpPr>
      <dsp:spPr>
        <a:xfrm>
          <a:off x="75256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CABB3-D68B-46E9-B3D3-9200A4EE6CD2}">
      <dsp:nvSpPr>
        <dsp:cNvPr id="0" name=""/>
        <dsp:cNvSpPr/>
      </dsp:nvSpPr>
      <dsp:spPr>
        <a:xfrm>
          <a:off x="10068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Trained cleaning team</a:t>
          </a:r>
          <a:endParaRPr lang="en-US" sz="1100" kern="1200"/>
        </a:p>
      </dsp:txBody>
      <dsp:txXfrm>
        <a:off x="100682" y="2399706"/>
        <a:ext cx="2370489" cy="787500"/>
      </dsp:txXfrm>
    </dsp:sp>
    <dsp:sp modelId="{D4CD021F-5C67-41BF-97C6-F92DB3E877C2}">
      <dsp:nvSpPr>
        <dsp:cNvPr id="0" name=""/>
        <dsp:cNvSpPr/>
      </dsp:nvSpPr>
      <dsp:spPr>
        <a:xfrm>
          <a:off x="353789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51CE-AD1F-4B26-8A9B-617AF7A7E682}">
      <dsp:nvSpPr>
        <dsp:cNvPr id="0" name=""/>
        <dsp:cNvSpPr/>
      </dsp:nvSpPr>
      <dsp:spPr>
        <a:xfrm>
          <a:off x="288600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Eco-friendly supplies</a:t>
          </a:r>
          <a:endParaRPr lang="en-US" sz="1100" kern="1200"/>
        </a:p>
      </dsp:txBody>
      <dsp:txXfrm>
        <a:off x="2886007" y="2399706"/>
        <a:ext cx="2370489" cy="787500"/>
      </dsp:txXfrm>
    </dsp:sp>
    <dsp:sp modelId="{439AB329-013D-4CED-8DEA-62124CC887AA}">
      <dsp:nvSpPr>
        <dsp:cNvPr id="0" name=""/>
        <dsp:cNvSpPr/>
      </dsp:nvSpPr>
      <dsp:spPr>
        <a:xfrm>
          <a:off x="632321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6CCD2-10B7-4FFF-956B-A17266F57427}">
      <dsp:nvSpPr>
        <dsp:cNvPr id="0" name=""/>
        <dsp:cNvSpPr/>
      </dsp:nvSpPr>
      <dsp:spPr>
        <a:xfrm>
          <a:off x="567133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Easy online &amp; phone booking</a:t>
          </a:r>
          <a:endParaRPr lang="en-US" sz="1100" kern="1200"/>
        </a:p>
      </dsp:txBody>
      <dsp:txXfrm>
        <a:off x="5671332" y="2399706"/>
        <a:ext cx="2370489" cy="787500"/>
      </dsp:txXfrm>
    </dsp:sp>
    <dsp:sp modelId="{304CBCAD-57A4-4515-BC69-D78F2DD36D68}">
      <dsp:nvSpPr>
        <dsp:cNvPr id="0" name=""/>
        <dsp:cNvSpPr/>
      </dsp:nvSpPr>
      <dsp:spPr>
        <a:xfrm>
          <a:off x="910854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B97E52-041B-4EC8-B586-CD01FB151828}">
      <dsp:nvSpPr>
        <dsp:cNvPr id="0" name=""/>
        <dsp:cNvSpPr/>
      </dsp:nvSpPr>
      <dsp:spPr>
        <a:xfrm>
          <a:off x="845665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Our team consists of trained staff using eco-friendly supplies. Clients can book services easily online or by phone, and we ensure timely, consistent delivery of every cleaning task.</a:t>
          </a:r>
          <a:endParaRPr lang="en-US" sz="1100" kern="1200"/>
        </a:p>
      </dsp:txBody>
      <dsp:txXfrm>
        <a:off x="8456657" y="2399706"/>
        <a:ext cx="2370489" cy="78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 b="1" u="sng" dirty="0">
                <a:solidFill>
                  <a:schemeClr val="bg1"/>
                </a:solidFill>
                <a:ea typeface="+mj-lt"/>
                <a:cs typeface="+mj-lt"/>
              </a:rPr>
              <a:t>CrystalClean Services</a:t>
            </a:r>
            <a:endParaRPr lang="en-US" sz="7200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1900">
                <a:solidFill>
                  <a:schemeClr val="bg1"/>
                </a:solidFill>
                <a:ea typeface="+mn-lt"/>
                <a:cs typeface="+mn-lt"/>
              </a:rPr>
              <a:t>Business Plan Presentation</a:t>
            </a:r>
            <a:br>
              <a:rPr lang="en-GB" sz="190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900">
                <a:solidFill>
                  <a:schemeClr val="bg1"/>
                </a:solidFill>
                <a:ea typeface="+mn-lt"/>
                <a:cs typeface="+mn-lt"/>
              </a:rPr>
              <a:t>By Andrei Stoica 2424781</a:t>
            </a:r>
          </a:p>
          <a:p>
            <a:pPr algn="l"/>
            <a:r>
              <a:rPr lang="en-GB" sz="1900">
                <a:solidFill>
                  <a:schemeClr val="bg1"/>
                </a:solidFill>
                <a:ea typeface="+mn-lt"/>
                <a:cs typeface="+mn-lt"/>
              </a:rPr>
              <a:t>Course: LCLM4006 – Enterprise &amp;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B43CF5-D258-7468-907E-A35758EE2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7" y="2023558"/>
            <a:ext cx="3521265" cy="2491292"/>
          </a:xfrm>
        </p:spPr>
        <p:txBody>
          <a:bodyPr anchor="t">
            <a:normAutofit/>
          </a:bodyPr>
          <a:lstStyle/>
          <a:p>
            <a:r>
              <a:rPr lang="en-GB" sz="4000" b="1" u="sng">
                <a:ea typeface="+mj-lt"/>
                <a:cs typeface="+mj-lt"/>
              </a:rPr>
              <a:t>Business Overview</a:t>
            </a:r>
            <a:endParaRPr lang="en-US" sz="4000" b="1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C4833-3725-30DB-E0D9-708BFE94B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175" y="1311088"/>
            <a:ext cx="5276850" cy="432726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Reliable &amp; eco-friendly service</a:t>
            </a:r>
          </a:p>
          <a:p>
            <a:pPr>
              <a:buFont typeface="Arial"/>
              <a:buChar char="•"/>
            </a:pPr>
            <a:r>
              <a:rPr lang="en-GB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Customer satisfaction focused</a:t>
            </a:r>
            <a:br>
              <a:rPr lang="en-GB" sz="2400" dirty="0">
                <a:ea typeface="+mn-lt"/>
                <a:cs typeface="+mn-lt"/>
              </a:rPr>
            </a:br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CrystalClean Services provides reliable, eco-friendly cleaning for homes and offices. Our mission is to make every space clean, healthy, and welcoming while prioritizing customer satisfaction.</a:t>
            </a:r>
            <a:br>
              <a:rPr lang="en-US" sz="2400" dirty="0"/>
            </a:br>
            <a:endParaRPr lang="en-GB" sz="2400">
              <a:solidFill>
                <a:schemeClr val="tx1">
                  <a:alpha val="80000"/>
                </a:schemeClr>
              </a:solidFill>
              <a:ea typeface="+mn-lt"/>
              <a:cs typeface="+mn-lt"/>
            </a:endParaRP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062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E02FD-2EDE-7389-1A01-58560184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ea typeface="+mj-lt"/>
                <a:cs typeface="+mj-lt"/>
              </a:rPr>
              <a:t>Market Opportunity</a:t>
            </a:r>
            <a:endParaRPr lang="en-US" sz="4000" b="1" u="sng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3649E434-EB49-2687-1111-14A0A9E5D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Growing need for cleaning services</a:t>
            </a:r>
          </a:p>
          <a:p>
            <a:r>
              <a:rPr lang="en-GB" sz="2000">
                <a:ea typeface="+mn-lt"/>
                <a:cs typeface="+mn-lt"/>
              </a:rPr>
              <a:t>Targeting homes &amp; offices</a:t>
            </a:r>
            <a:endParaRPr lang="en-GB" sz="2000"/>
          </a:p>
          <a:p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Demand for cleaning services is growing as busy lifestyles leave little time for household or office maintenance. CrystalClean targets both residential and commercial clients to meet this need.</a:t>
            </a:r>
          </a:p>
          <a:p>
            <a:endParaRPr lang="en-GB" sz="2000">
              <a:ea typeface="+mn-lt"/>
              <a:cs typeface="+mn-lt"/>
            </a:endParaRPr>
          </a:p>
        </p:txBody>
      </p:sp>
      <p:pic>
        <p:nvPicPr>
          <p:cNvPr id="23" name="Picture 22" descr="Plastic containers in bright colours">
            <a:extLst>
              <a:ext uri="{FF2B5EF4-FFF2-40B4-BE49-F238E27FC236}">
                <a16:creationId xmlns:a16="http://schemas.microsoft.com/office/drawing/2014/main" id="{5540A1C9-AC28-6B9E-9EA5-8662E1EE23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30" r="27668" b="-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00721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326EA-D1E4-6A3B-6303-1851A875E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ea typeface="+mj-lt"/>
                <a:cs typeface="+mj-lt"/>
              </a:rPr>
              <a:t>Target Market</a:t>
            </a:r>
            <a:endParaRPr lang="en-US" sz="40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330F9-8C94-E402-FF34-2A4BC7890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Homeowners &amp; professionals</a:t>
            </a:r>
          </a:p>
          <a:p>
            <a:r>
              <a:rPr lang="en-GB" sz="2000">
                <a:ea typeface="+mn-lt"/>
                <a:cs typeface="+mn-lt"/>
              </a:rPr>
              <a:t>Small businesses &amp; offices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Birmingham-based focus</a:t>
            </a:r>
            <a:endParaRPr lang="en-GB" sz="2000"/>
          </a:p>
          <a:p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We focus on homeowners, working professionals, and small businesses in Birmingham. Our services are designed for clients who want dependable cleaning without high costs.</a:t>
            </a:r>
            <a:endParaRPr lang="en-GB" sz="2000"/>
          </a:p>
        </p:txBody>
      </p:sp>
      <p:pic>
        <p:nvPicPr>
          <p:cNvPr id="5" name="Picture 4" descr="Drawings on a glass window">
            <a:extLst>
              <a:ext uri="{FF2B5EF4-FFF2-40B4-BE49-F238E27FC236}">
                <a16:creationId xmlns:a16="http://schemas.microsoft.com/office/drawing/2014/main" id="{4DA437B3-A4AB-CD45-947C-58E5425792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28" r="15811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09389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8B6A1-A053-DB34-C898-5E5F17BF0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en-GB" sz="4000" b="1" u="sng">
                <a:ea typeface="+mj-lt"/>
                <a:cs typeface="+mj-lt"/>
              </a:rPr>
              <a:t>Services Offered</a:t>
            </a:r>
            <a:endParaRPr lang="en-US" sz="40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F1E0-0CDE-091F-C4CE-F598EE628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Regular &amp; deep cleaning</a:t>
            </a:r>
            <a:endParaRPr lang="en-GB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Office &amp; home cleaning</a:t>
            </a:r>
            <a:endParaRPr lang="en-GB" sz="19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Move-in / move-out cleaning</a:t>
            </a:r>
            <a:endParaRPr lang="en-GB" sz="1900">
              <a:solidFill>
                <a:schemeClr val="tx1">
                  <a:alpha val="80000"/>
                </a:schemeClr>
              </a:solidFill>
            </a:endParaRPr>
          </a:p>
          <a:p>
            <a:endParaRPr lang="en-GB" sz="19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9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We provide regular cleaning, deep cleaning, office cleaning, and move-in/move-out cleaning. Each service can be tailored to fit the client’s specific requirements.</a:t>
            </a:r>
            <a:endParaRPr lang="en-GB" sz="190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53922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63129-B634-02CE-C48E-7253043E6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ea typeface="+mj-lt"/>
                <a:cs typeface="+mj-lt"/>
              </a:rPr>
              <a:t>Marketing Strategy</a:t>
            </a:r>
            <a:endParaRPr lang="en-US" sz="4000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2525E-9ECA-5601-F69C-F9A820F72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Social media promotion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Referral &amp; loyalty programs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Local partnerships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We promote our services through social media, local SEO, referral programs, and partnerships with offices and landlords to build a trusted local brand.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B033356D-3D77-43D2-747A-86905E39C0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50" r="33671" b="7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2218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CBC21-9C41-DDFA-0C0B-5CED7077E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ea typeface="+mj-lt"/>
                <a:cs typeface="+mj-lt"/>
              </a:rPr>
              <a:t>Operations Plan</a:t>
            </a:r>
            <a:endParaRPr lang="en-US" sz="4000" b="1" u="sng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C53381-ED2C-7755-69B1-428ADD359E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86388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1290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6B954-01B4-4323-5C2D-F7ED173BF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ea typeface="+mj-lt"/>
                <a:cs typeface="+mj-lt"/>
              </a:rPr>
              <a:t>Financial Summary</a:t>
            </a:r>
            <a:endParaRPr lang="en-US" sz="4000" b="1" u="sng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B54350F-8C7E-7B21-DAE5-06AB54846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Startup cost: £5,000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Monthly revenue: £3,000–£5,000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Break-even: 6–8 months</a:t>
            </a:r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Startup costs are approximately £5,000. Monthly revenue is projected between £3,000–£5,000, with break-even expected within 6–8 months. Repeat clients drive long-term growth.</a:t>
            </a:r>
            <a:endParaRPr lang="en-GB" sz="2000"/>
          </a:p>
        </p:txBody>
      </p:sp>
      <p:pic>
        <p:nvPicPr>
          <p:cNvPr id="22" name="Picture 21" descr="Calculator, pen, compass, money and a paper with graphs printed on it">
            <a:extLst>
              <a:ext uri="{FF2B5EF4-FFF2-40B4-BE49-F238E27FC236}">
                <a16:creationId xmlns:a16="http://schemas.microsoft.com/office/drawing/2014/main" id="{A57DD627-BC77-0F5A-7492-2C17890805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84" r="23515" b="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586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3158A-854A-8558-7E4B-F000230E9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Conclusion / Call to Action</a:t>
            </a:r>
            <a:endParaRPr lang="en-US" b="1" u="sng">
              <a:solidFill>
                <a:schemeClr val="bg1"/>
              </a:solidFill>
            </a:endParaRPr>
          </a:p>
          <a:p>
            <a:pPr algn="ctr"/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4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B8FB1-AB60-F268-4AE7-6BE3F8103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Quality, trust &amp; sustainability</a:t>
            </a: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Making Birmingham shine</a:t>
            </a:r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CrystalClean Services offers quality, trust, and sustainability. Our focus is to deliver professional cleaning that makes every home and business shine in Birmingham.</a:t>
            </a: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8402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CrystalClean Services</vt:lpstr>
      <vt:lpstr>Business Overview</vt:lpstr>
      <vt:lpstr>Market Opportunity</vt:lpstr>
      <vt:lpstr>Target Market</vt:lpstr>
      <vt:lpstr>Services Offered</vt:lpstr>
      <vt:lpstr>Marketing Strategy</vt:lpstr>
      <vt:lpstr>Operations Plan</vt:lpstr>
      <vt:lpstr>Financial Summary</vt:lpstr>
      <vt:lpstr>Conclusion / Call to Action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77</cp:revision>
  <dcterms:created xsi:type="dcterms:W3CDTF">2025-11-01T14:21:27Z</dcterms:created>
  <dcterms:modified xsi:type="dcterms:W3CDTF">2025-11-01T14:33:10Z</dcterms:modified>
</cp:coreProperties>
</file>