
<file path=[Content_Types].xml><?xml version="1.0" encoding="utf-8"?>
<Types xmlns="http://schemas.openxmlformats.org/package/2006/content-types">
  <Default Extension="xml" ContentType="application/xml"/>
  <Default Extension="jpeg" ContentType="image/jpeg"/>
  <Default Extension="tiff" ContentType="image/tiff"/>
  <Default Extension="jpg" ContentType="image/jpeg"/>
  <Default Extension="rels" ContentType="application/vnd.openxmlformats-package.relationships+xml"/>
  <Default Extension="m4a" ContentType="audio/mp4"/>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webextensions/webextension1.xml" ContentType="application/vnd.ms-office.webextension+xml"/>
  <Override PartName="/ppt/webextensions/webextension2.xml" ContentType="application/vnd.ms-office.webextensio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333" r:id="rId3"/>
    <p:sldId id="290" r:id="rId4"/>
    <p:sldId id="257" r:id="rId5"/>
    <p:sldId id="302" r:id="rId6"/>
    <p:sldId id="303" r:id="rId7"/>
    <p:sldId id="304" r:id="rId8"/>
    <p:sldId id="307" r:id="rId9"/>
    <p:sldId id="310" r:id="rId10"/>
    <p:sldId id="264" r:id="rId11"/>
    <p:sldId id="265" r:id="rId12"/>
    <p:sldId id="267" r:id="rId13"/>
    <p:sldId id="331" r:id="rId14"/>
    <p:sldId id="320" r:id="rId15"/>
    <p:sldId id="332" r:id="rId16"/>
    <p:sldId id="321" r:id="rId17"/>
    <p:sldId id="334" r:id="rId18"/>
    <p:sldId id="329" r:id="rId19"/>
    <p:sldId id="326" r:id="rId20"/>
    <p:sldId id="327" r:id="rId21"/>
    <p:sldId id="335" r:id="rId22"/>
    <p:sldId id="31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54" autoAdjust="0"/>
    <p:restoredTop sz="95082"/>
  </p:normalViewPr>
  <p:slideViewPr>
    <p:cSldViewPr snapToGrid="0">
      <p:cViewPr>
        <p:scale>
          <a:sx n="80" d="100"/>
          <a:sy n="80" d="100"/>
        </p:scale>
        <p:origin x="272" y="3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52EC4D-8A9F-4CB7-9A66-FE247B196687}" type="datetimeFigureOut">
              <a:rPr lang="en-GB" smtClean="0"/>
              <a:t>08/12/2017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0A4301-5F6D-434F-98D6-E94D9F95BF5C}" type="slidenum">
              <a:rPr lang="en-GB" smtClean="0"/>
              <a:t>‹#›</a:t>
            </a:fld>
            <a:endParaRPr lang="en-GB"/>
          </a:p>
        </p:txBody>
      </p:sp>
    </p:spTree>
    <p:extLst>
      <p:ext uri="{BB962C8B-B14F-4D97-AF65-F5344CB8AC3E}">
        <p14:creationId xmlns:p14="http://schemas.microsoft.com/office/powerpoint/2010/main" val="1364156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Croeso i’r adran o’ch tystysgrif lle byddwn ni’n edrych ar y trydydd nod llesiant o fewn Deddf Llesiant Cenedlaethau’r Dyfodol, sy’n canolbwyntio ar Gymru iachach.  Dyma gyflwyniadTania Davies</a:t>
            </a:r>
            <a:r>
              <a:rPr lang="cy-GB" sz="1200" kern="1200" baseline="0" dirty="0" smtClean="0">
                <a:solidFill>
                  <a:schemeClr val="tx1"/>
                </a:solidFill>
                <a:effectLst/>
                <a:latin typeface="+mn-lt"/>
                <a:ea typeface="+mn-ea"/>
                <a:cs typeface="+mn-cs"/>
              </a:rPr>
              <a:t>,</a:t>
            </a:r>
            <a:r>
              <a:rPr lang="cy-GB" sz="1200" kern="1200" dirty="0" smtClean="0">
                <a:solidFill>
                  <a:schemeClr val="tx1"/>
                </a:solidFill>
                <a:effectLst/>
                <a:latin typeface="+mn-lt"/>
                <a:ea typeface="+mn-ea"/>
                <a:cs typeface="+mn-cs"/>
              </a:rPr>
              <a:t> arweinydd academaidd am yr elfen yma.  Bydd ei chyfeiriad e-bost ar Moodle i chi, rhag ofn bydd gennych gwestiynau neu adborth am y cynnwys yr awn ni drwyddo gyda’n gilydd nawr.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a:t>
            </a:fld>
            <a:endParaRPr lang="en-GB"/>
          </a:p>
        </p:txBody>
      </p:sp>
    </p:spTree>
    <p:extLst>
      <p:ext uri="{BB962C8B-B14F-4D97-AF65-F5344CB8AC3E}">
        <p14:creationId xmlns:p14="http://schemas.microsoft.com/office/powerpoint/2010/main" val="1025507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O fewn y cyflwyniad heddiw, rydym ni'n mynd i ddechrau drwy edrych ar sut mae gofal iechyd yn cael ei ddarparu yng Nghymru ar hyn o bryd.  Byddwn ni wedyn yn edrych ar y rhestr o saith sbardun iechyd Llywodraeth Cymru. Wedyn byddwn ni’n edrych ar sut mae’r ddeddf ei hun yn cysylltu â gofal iechyd a darparu gwasanaethau.  Byddaf i’n gorffen y cyflwyniad gyda chwis i chi ac rwy’n edrych ymlaen yn fawr iawn at farcio a darllen eich atebion a’ch sylwadau chi yno.  Er gwybodaeth, bydd yr holl gyfeiriadau rwy’n eu defnyddio yn y cyflwyniad hwn yn cael eu rhoi ar Moodle i chi.  Mae croeso i chi eu defnyddio ar gyfer darllen pellach.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2</a:t>
            </a:fld>
            <a:endParaRPr lang="en-GB"/>
          </a:p>
        </p:txBody>
      </p:sp>
    </p:spTree>
    <p:extLst>
      <p:ext uri="{BB962C8B-B14F-4D97-AF65-F5344CB8AC3E}">
        <p14:creationId xmlns:p14="http://schemas.microsoft.com/office/powerpoint/2010/main" val="2146234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O fewn y ddeddf ei hun, mae’r nod llesiant ‘Cymru iachach’ yn cael ei ddisgrifio fel a ganlyn: </a:t>
            </a:r>
            <a:r>
              <a:rPr lang="cy-GB" sz="1200" i="1" kern="1200" dirty="0" smtClean="0">
                <a:solidFill>
                  <a:schemeClr val="tx1"/>
                </a:solidFill>
                <a:effectLst/>
                <a:latin typeface="+mn-lt"/>
                <a:ea typeface="+mn-ea"/>
                <a:cs typeface="+mn-cs"/>
              </a:rPr>
              <a:t>Cymdeithas lle mae llesiant corfforol a meddyliol pobl cystal â phosibl ... a lle deellir dewisiadau ac ymddygiadau sydd o fudd i iechyd yn y dyfodol.</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4</a:t>
            </a:fld>
            <a:endParaRPr lang="en-GB"/>
          </a:p>
        </p:txBody>
      </p:sp>
    </p:spTree>
    <p:extLst>
      <p:ext uri="{BB962C8B-B14F-4D97-AF65-F5344CB8AC3E}">
        <p14:creationId xmlns:p14="http://schemas.microsoft.com/office/powerpoint/2010/main" val="486658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Yng Nghymru mae’r holl ofal iechyd wedi cael ei ddatganoli i Lywodraeth Cymru.  Digwyddodd hyn yn 1999.  Ar y cyntaf o Hydref 2009 cyhoeddodd Llywodraeth Cymru ddogfen strategaeth o’r enw Cymru’n Un a aildrefnodd y modd y darparwyd y Gwasanaeth Iechyd Gwladol yn llwyr.  Trodd ddau ddeg dau fwrdd iechyd lleol yn 7 bwrdd yn unig. Hefyd creodd dair ymddiriedolaeth ychwanegol yn y Gwasanaeth Iechyd Gwladol, ac mae’r rheini'n gysylltiedig ag un ardal ddaearyddol yng Nghymru yn unig.  Gallwch chi weld ar y sgrin bod dau fwrdd iechyd yn gyfrifol am orllewin Cymru.  Y cyntaf yw Bwrdd Iechyd Prifysgol Abertawe Bro Morgannwg, a’r ail yw Bwrdd Iechyd Prifysgol Hywel Dda.  Yng Nghymru mae ein ffocws ni ychydig yn wahanol i wledydd eraill y Deyrnas Gyfunol, er enghraifft Lloegr a’r Alban.  Mae hyn oherwydd bod poblogaeth lawer yn hŷn gennym ni, felly mae’r boblogaeth sydd angen gofal am gyflyrau iechyd cronig, er enghraifft, yn tueddu bod yn fwy  o ran nifer.  Hefyd mae ein lefelau ni o ordewdra ychydig yn uwch.  Ar un adeg ni oedd â’r gyfradd uchaf yn Ewrop am feichiogrwydd yn yr arddegau ac mae tuedd i wasanaethau beidio â gweithio gyda’i gilydd cystal ag y maen nhw yn Lloegr a'r Alban.  Dyma pam yr ysgrifennwyd y ddogfen strategaeth yn y lle cyntaf i fynd i’r afael â’r holl broblemau hyn. </a:t>
            </a:r>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5</a:t>
            </a:fld>
            <a:endParaRPr lang="en-GB"/>
          </a:p>
        </p:txBody>
      </p:sp>
    </p:spTree>
    <p:extLst>
      <p:ext uri="{BB962C8B-B14F-4D97-AF65-F5344CB8AC3E}">
        <p14:creationId xmlns:p14="http://schemas.microsoft.com/office/powerpoint/2010/main" val="1647278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Nawr rydym ni'n mynd i edrych ar y byrddau iechyd sy’n gyfrifol am orllewin Cymru: Abertawe Bro Morgannwg.  Gallwch chi weld rhestr o’r ysbytai ar y sgrin.  Eu pedwar prif ysbyty yw Castell-nedd Port Talbot, Treforys, Singleton a Thywysoges Cymru, felly mae Abertawe Bro Morgannwg yn gyfrifol am Gastell-nedd, Pen-y-bont ar Ogwr ac Abertawe i gyd.  Maen nhw’n gyfrifol am boblogaeth dorfol y maen nhw’n ei hamddiffyn ac yn darparu gwasanaethau ar ei chyfer:  2.3 (dwy pwynt tri) miliwn o gysylltiadau â chleifion y flwyddyn, a 270,000 o’r rheini’n gysylltiadau â chleifion iechyd meddwl. Maen nhw’n tueddu cael ymhell dros 70,000 o dderbyniadau brys y flwyddyn.  Eu gwerthoedd yw:  gofalu am ein gilydd, cydweithio a gwella bob amser. Y bwrdd iechyd nesaf o ran maint yng ngorllewin Cymru yw Hywel Dda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6</a:t>
            </a:fld>
            <a:endParaRPr lang="en-GB"/>
          </a:p>
        </p:txBody>
      </p:sp>
    </p:spTree>
    <p:extLst>
      <p:ext uri="{BB962C8B-B14F-4D97-AF65-F5344CB8AC3E}">
        <p14:creationId xmlns:p14="http://schemas.microsoft.com/office/powerpoint/2010/main" val="447042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Pedwar ysbyty cyffredinol sydd gan Hywel Dda hefyd.  Eu henwau yw Bronglais, Glangwili, Llwynhelyg ac Ysbyty'r Tywysog Philip.  Eu datganiad cenhadaeth yw darparu gofal yn nes at gartrefi pobl.  Y rheswm am hyn yw eu bod nhw’n gymuned wledig iawn ac mae eu gwasanaethau’n tueddu bod yn fwy gwasgaredig.  Maen nhw’n canolbwyntio ar ansawdd, diogelwch a gwella canlyniadau.  Mae ganddyn nhw weithlu hyblyg, medrus a brwdfrydig.  Eu nod yw hyrwyddo iechyd a llesiant, a buddsoddi mewn atal salwch, dileu gwastraff, arbed dyblygu a sicrhau gwerth am arian.  Yn ogystal â’u pedwar ysbyty cyffredinol mae ganddyn nhw 14 (un deg pedair) canolfan iechyd ac 8 ysbyty cymunedol.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7</a:t>
            </a:fld>
            <a:endParaRPr lang="en-GB"/>
          </a:p>
        </p:txBody>
      </p:sp>
    </p:spTree>
    <p:extLst>
      <p:ext uri="{BB962C8B-B14F-4D97-AF65-F5344CB8AC3E}">
        <p14:creationId xmlns:p14="http://schemas.microsoft.com/office/powerpoint/2010/main" val="1552323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Yn ogystal â’r saith bwrdd iechyd yng Nghymru mae tair ymddiriedolaeth gan y Gwasanaeth Iechyd Gwladol.  Mae Ymddiriedolaeth Gwasanaethau Ambiwlans Cymru yn gyfrifol am yr holl wasanaethau brys, mae Ymddiriedolaeth Gwasanaeth Iechyd Gwladol Felindre yn gyfrifol am ofal canser arbenigol, ac mae Iechyd Cyhoeddus Cymru yn gyfrifol am astudio, gwaith ymchwil ac ymatebion i dueddiadau iechyd yng Nghymru.  Un arall o’i nodau yw lleihau anghydraddoldebau iechyd yn y boblogaeth.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8</a:t>
            </a:fld>
            <a:endParaRPr lang="en-GB"/>
          </a:p>
        </p:txBody>
      </p:sp>
    </p:spTree>
    <p:extLst>
      <p:ext uri="{BB962C8B-B14F-4D97-AF65-F5344CB8AC3E}">
        <p14:creationId xmlns:p14="http://schemas.microsoft.com/office/powerpoint/2010/main" val="844467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Y Gwasanaeth Iechyd Gwladol yw’r cyflogwr mwyaf yng Nghymru.  Mae’n cyflogi mwy na 72,000 o bobl yng Nghymru ac mae hyn yn cynyddu oddeutu 3.2% (tri pwynt dau y cant) bob blwyddyn.  Hwn fydd y cyflogwr mwyaf yng Nghymru bob amser.  Yn aml gwelwn ni dueddiadau o ran y meysydd lle mae staff yn cynyddu flwyddyn ar ôl blwyddyn ond yn ddiweddar mae staff ym meysydd nyrsio, bydwragedd ac ymwelwyr iechyd wedi cynyddu.  Y rheswm am hyn yw bod gofal iechyd bellach yn cael ei symud i’r cymunedau lle bo’n bosibl. Hefyd mae staff gweinyddol ac ystadau wedi cynyddu’n fawr am fod cynnydd, bellach, mewn canolfannau iechyd a gofal yn y gymuned wrth ddefnyddio gwasanaethau am y tro cyntaf.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9</a:t>
            </a:fld>
            <a:endParaRPr lang="en-GB"/>
          </a:p>
        </p:txBody>
      </p:sp>
    </p:spTree>
    <p:extLst>
      <p:ext uri="{BB962C8B-B14F-4D97-AF65-F5344CB8AC3E}">
        <p14:creationId xmlns:p14="http://schemas.microsoft.com/office/powerpoint/2010/main" val="239160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 ffocysau iechyd gwahanol gan Lywodraeth Cymru.  Y saith prif ffocws ar hyn o bryd yw profiadau niweidiol yn ystod plentyndod; cam-drin domestig a thrais rhywiol tuag at fenywod a dynion; camfanteisio’n rhywiol ar blant; masnachu pobl; radicaleiddio; a materion diwylliannol eraill yn cynnwys anffurfio organau cenhedlu menywod; ac yfed alcohol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10</a:t>
            </a:fld>
            <a:endParaRPr lang="en-GB"/>
          </a:p>
        </p:txBody>
      </p:sp>
    </p:spTree>
    <p:extLst>
      <p:ext uri="{BB962C8B-B14F-4D97-AF65-F5344CB8AC3E}">
        <p14:creationId xmlns:p14="http://schemas.microsoft.com/office/powerpoint/2010/main" val="1625107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 Profiadau Niweidiol yn ystod Plentyndod yn brofiadau llawn straen sy’n digwydd yn ystod plentyndod ac sy’n gallu niweidio’n uniongyrchol neu’n anuniongyrchol.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11</a:t>
            </a:fld>
            <a:endParaRPr lang="en-GB"/>
          </a:p>
        </p:txBody>
      </p:sp>
    </p:spTree>
    <p:extLst>
      <p:ext uri="{BB962C8B-B14F-4D97-AF65-F5344CB8AC3E}">
        <p14:creationId xmlns:p14="http://schemas.microsoft.com/office/powerpoint/2010/main" val="1481368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sz="1200" kern="1200" dirty="0" smtClean="0">
                <a:solidFill>
                  <a:schemeClr val="tx1"/>
                </a:solidFill>
                <a:effectLst/>
                <a:latin typeface="+mn-lt"/>
                <a:ea typeface="+mn-ea"/>
                <a:cs typeface="+mn-cs"/>
              </a:rPr>
              <a:t>Maen nhw’n cael eu hastudio am eu bod yn rhagfynegi iechyd, felly maen nhw’n gallu rhagfynegi iechyd meddwl a chorfforol unigolion wrth iddyn nhw dyfu’n oedolion.  Mae pobl yn dweud petai profiadau niweidiol yn ystod plentyndod yn cael eu hatal, byddai iechyd pobl Cymru yn cynyddu’n fawr iawn.  Er enghraifft, byddai lleihad o 66% yn y defnydd o heroin neu grac cocên.  Byddai lleihad o 65% yn y nifer sy’n mynd i’r carchar, a byddai lleihad yn y lefelau o salwch meddwl yn y boblogaeth.   O ran effaith ar iechyd corfforol, os ydych chi wedi cael profiadau niweidiol yn ystod plentyndod rydych chi’n bedair gwaith yn fwy tebygol o gael Clefyd</a:t>
            </a:r>
            <a:r>
              <a:rPr lang="cy-GB" sz="1200" kern="1200" baseline="0" dirty="0" smtClean="0">
                <a:solidFill>
                  <a:schemeClr val="tx1"/>
                </a:solidFill>
                <a:effectLst/>
                <a:latin typeface="+mn-lt"/>
                <a:ea typeface="+mn-ea"/>
                <a:cs typeface="+mn-cs"/>
              </a:rPr>
              <a:t> siwgwr </a:t>
            </a:r>
            <a:r>
              <a:rPr lang="cy-GB" sz="1200" kern="1200" dirty="0" smtClean="0">
                <a:solidFill>
                  <a:schemeClr val="tx1"/>
                </a:solidFill>
                <a:effectLst/>
                <a:latin typeface="+mn-lt"/>
                <a:ea typeface="+mn-ea"/>
                <a:cs typeface="+mn-cs"/>
              </a:rPr>
              <a:t>a thair gwaith yn fwy tebygol o ddatblygu clefyd y galon neu broblemau anadlu.  Mae 47% o bobl yng Nghymru wedi cael o leiaf un profiad niweidiol yn ystod eu plentyndod ac mae 14% ohonyn nhw wedi cael pedwar neu fwy.  Mae’r profiadau niweidiol yn bethau megis cam-drin plant:  ar lafar, yn gorfforol neu’n rhywiol, neu fyw gyda rhiant sy’n gaeth i sylwedd neu sydd â phroblem iechyd meddwl ddifrifol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8B7827-9A4D-4F11-8C9A-6D29FB99F2FC}" type="slidenum">
              <a:rPr lang="en-GB" smtClean="0"/>
              <a:pPr/>
              <a:t>12</a:t>
            </a:fld>
            <a:endParaRPr lang="en-GB"/>
          </a:p>
        </p:txBody>
      </p:sp>
    </p:spTree>
    <p:extLst>
      <p:ext uri="{BB962C8B-B14F-4D97-AF65-F5344CB8AC3E}">
        <p14:creationId xmlns:p14="http://schemas.microsoft.com/office/powerpoint/2010/main" val="2722929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Nawr rydym ni’n mynd i edrych yn fwy manwl ar y modd y bydd Deddf Llesiant Cenedlaethau’r Dyfodol yn effeithio ar ofal iechyd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13</a:t>
            </a:fld>
            <a:endParaRPr lang="en-GB"/>
          </a:p>
        </p:txBody>
      </p:sp>
    </p:spTree>
    <p:extLst>
      <p:ext uri="{BB962C8B-B14F-4D97-AF65-F5344CB8AC3E}">
        <p14:creationId xmlns:p14="http://schemas.microsoft.com/office/powerpoint/2010/main" val="15833674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Ysgrifennwyd y ddeddf ei hun yn bennaf fel darn o ddeddfwriaeth ar gyfer cynaliadwyedd - dyna oedd y man cychwyn.  Wedyn eisteddodd y gweinidogion mewn ystafell gyda’i gilydd ac un ohonyn nhw’n dweud, ‘Oes ots gan Mrs Jones o Gasnewydd am gynaliadwyedd?  Beth sydd o bwys i bobl yng Nghymru? Pa fath o bethau sy’n amlwg?’ Felly buon nhw i gyd yn meddwl am y cymorthfeydd roedden nhw wedi’u cynnal a’r cyswllt gyda’r cyhoedd, a dywedodd gweinidog arall ‘Byddai Mrs Jones yn poeni’n fwy am ei hwyrion nag am yr amgylchedd’.  Felly newidion nhw’r gair cynaliadwyedd am lesiant a’i gwyro tuag at genedlaethau’r dyfodol.  Y rheswm am hyn yw bod y rhan fwyaf o bobl yng Nghymru yn poeni’n fwy am y genhedlaeth nesaf nag am y genhedlaeth gyfredol.  Hefyd dynodon nhw nifer o heriau rydym ni'n eu hwynebu fel gwlad; mae'r rhain yn cynnwys newid yn yr hinsawdd, amddifadedd a thlodi, anghydraddoldebau iechyd yn gysylltiedig â nodweddion gwarchodedig megis y rhywiau, oed a hil, a swyddi cynaliadwy a thwf.  Wedyn fe ddatblygon nhw’r ddeddf, sydd ag egwyddor datblygu cynaliadwy ynddi hi.  Holl sail y ddeddf yma yw bod angen i gyrff cyhoeddus a ni fel gwlad ddiwallu anghenion y presennol heb beryglu gallu cenedlaethau’r dyfodol i ddiwallu eu hanghenion hwythau.  Er mwyn helpu i fonitro a mesur hyn sefydlon nhw’r Byrddau Gwasanaethau Cyhoeddus.  Mae un ar gael yn ardal pob awdurdod lleol ac yn amlwg maen nhw’n gweithio'n agos iawn â bwrdd iechyd prifysgol yr ardal ddaearyddol honno.  Y bwriad yw gwella llesiant economaidd, cymdeithasol, amgylcheddol a diwylliannol yr ardal ddaearyddol honno a gallu rhoi tystiolaeth o’r modd y gwnaethpwyd hyn.  Hefyd rhaid iddyn nhw weithio i gyflawni’r saith nod llesiant y byddwch chi’n gyfarwydd iawn â nhw, a’r trydydd yn amlwg yw Cymru iachach.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14</a:t>
            </a:fld>
            <a:endParaRPr lang="en-GB"/>
          </a:p>
        </p:txBody>
      </p:sp>
    </p:spTree>
    <p:extLst>
      <p:ext uri="{BB962C8B-B14F-4D97-AF65-F5344CB8AC3E}">
        <p14:creationId xmlns:p14="http://schemas.microsoft.com/office/powerpoint/2010/main" val="38655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 44 corff cyhoeddus wedi’u cynnwys yn y ddeddf ac maen nhw i gyd wedi’u rhwymo’n statudol gan y ddeddf ac i ddilyn y ddeddf.  Nid yn unig gweinidogion ac awdurdodau lleol, byrddau ac ymddiriedolaethau iechyd, ond cyrff cyhoeddus eraill megis awdurdodau’r parciau cenedlaethol, gwasanaethau brys a’r awdurdodau tân ac achub, Cyfoeth Naturiol Cymru, Cynghorau’r Celfyddydau a Chwaraeon, Llyfrgell Genedlaethol Cymru ac Amgueddfa Cymru.  Mae Cyngor Cyllido Addysg Uwch Cymru wedi’i rwymo gan y ddeddf.  Maen nhw’n rheoleiddio pob prifysgol yng Nghymru, yn ein cynnwys ni Prifysgol Cymru Y Drindod Dewi Sant.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15</a:t>
            </a:fld>
            <a:endParaRPr lang="en-GB"/>
          </a:p>
        </p:txBody>
      </p:sp>
    </p:spTree>
    <p:extLst>
      <p:ext uri="{BB962C8B-B14F-4D97-AF65-F5344CB8AC3E}">
        <p14:creationId xmlns:p14="http://schemas.microsoft.com/office/powerpoint/2010/main" val="1148389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O fewn y ddeddf mae dyletswydd hefyd i gyflwyno ffordd benodol o weithio er mwyn cyflawni’r egwyddor datblygu cynaliadwy a rhaid i bob corff cyhoeddus ddangos sut mae’n cynnwys y pum agwedd hyn yn eu sefydliad. Y pum agwedd yw Atal, Integreiddio, Cydweithio, Cynnwys a Meddwl yn hirdymor.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16</a:t>
            </a:fld>
            <a:endParaRPr lang="en-GB"/>
          </a:p>
        </p:txBody>
      </p:sp>
    </p:spTree>
    <p:extLst>
      <p:ext uri="{BB962C8B-B14F-4D97-AF65-F5344CB8AC3E}">
        <p14:creationId xmlns:p14="http://schemas.microsoft.com/office/powerpoint/2010/main" val="15447908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Felly i gloi, rydym ni wedi gweld bod y ddarpariaeth iechyd a gwasanaethau'n faes datganoledig yng Nghymru.  Rydym ni wedi gweld bod gwasanaethau iechyd a gofal cymdeithasol yn uno i wella darparu gwasanaethau a chodi lefelau iechyd a llesiant y boblogaeth.  Mae mwy o ganolbwyntio ar rai sbardunau iechyd yng Nghymru nag ar eraill.  Rydym ni’n tueddu i ofalu am blant a phobl ifanc yn llawer gwell nag am y genhedlaeth hŷn. Rydym ni’n gwneud penderfyniadau anodd pan ddaw i strategaethau buddsoddi o fewn darparu gwasanaethau gofal iechyd o’n cymharu ni â Lloegr a’r Alban; er enghraifft, dydyn nhw ddim yn tueddu i dorri'r adrannau yn y Gwasanaeth Iechyd Gwladol yn yr un ffordd â ni, ond wedyn mae gennym ni ragnodiadau rhad ac am ddim a pharcio am ddim, ond nid yw hynny’n wir amdanyn nhw.  Mae Deddf Llesiant Cenedlaethau’r Dyfodol yn bodoli i wella cydlyniant a gweithio mewn partneriaeth, ond mae hefyd yn bodoli i godi llesiant ac iechyd Cymru fel gwlad.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17</a:t>
            </a:fld>
            <a:endParaRPr lang="en-GB"/>
          </a:p>
        </p:txBody>
      </p:sp>
    </p:spTree>
    <p:extLst>
      <p:ext uri="{BB962C8B-B14F-4D97-AF65-F5344CB8AC3E}">
        <p14:creationId xmlns:p14="http://schemas.microsoft.com/office/powerpoint/2010/main" val="2229943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Felly rwy’n mynd i orffen fy rhan i o’r cyflwyniad.  Yn dilyn mae cwestiynau ar gyfer cwis i fyfyrwyr.  Hoffwn i glywed eich sylwadau a’ch adborth chi’n fawr iawn, a byddan nhw’n cael eu hasesu'n rhan o’ch tystysgrif.  Diolch yn fawr iawn am wrando.  Gobeithio y byddwch chi’n mwynhau parhau gyda’ch tystysgrif a da iawn am gyrraedd y nod gyda’ch cymhwyster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50A4301-5F6D-434F-98D6-E94D9F95BF5C}" type="slidenum">
              <a:rPr lang="en-GB" smtClean="0"/>
              <a:t>18</a:t>
            </a:fld>
            <a:endParaRPr lang="en-GB"/>
          </a:p>
        </p:txBody>
      </p:sp>
    </p:spTree>
    <p:extLst>
      <p:ext uri="{BB962C8B-B14F-4D97-AF65-F5344CB8AC3E}">
        <p14:creationId xmlns:p14="http://schemas.microsoft.com/office/powerpoint/2010/main" val="506504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480C9EF-47C5-4F9B-AD94-38ED894B5BE1}"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7E9C20-2B9B-4C8C-98A3-52CEBC33020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2941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80C9EF-47C5-4F9B-AD94-38ED894B5BE1}"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7E9C20-2B9B-4C8C-98A3-52CEBC33020A}" type="slidenum">
              <a:rPr lang="en-GB" smtClean="0"/>
              <a:t>‹#›</a:t>
            </a:fld>
            <a:endParaRPr lang="en-GB"/>
          </a:p>
        </p:txBody>
      </p:sp>
    </p:spTree>
    <p:extLst>
      <p:ext uri="{BB962C8B-B14F-4D97-AF65-F5344CB8AC3E}">
        <p14:creationId xmlns:p14="http://schemas.microsoft.com/office/powerpoint/2010/main" val="727144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80C9EF-47C5-4F9B-AD94-38ED894B5BE1}"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7E9C20-2B9B-4C8C-98A3-52CEBC33020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4064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80C9EF-47C5-4F9B-AD94-38ED894B5BE1}"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7E9C20-2B9B-4C8C-98A3-52CEBC33020A}" type="slidenum">
              <a:rPr lang="en-GB" smtClean="0"/>
              <a:t>‹#›</a:t>
            </a:fld>
            <a:endParaRPr lang="en-GB"/>
          </a:p>
        </p:txBody>
      </p:sp>
    </p:spTree>
    <p:extLst>
      <p:ext uri="{BB962C8B-B14F-4D97-AF65-F5344CB8AC3E}">
        <p14:creationId xmlns:p14="http://schemas.microsoft.com/office/powerpoint/2010/main" val="259488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80C9EF-47C5-4F9B-AD94-38ED894B5BE1}" type="datetimeFigureOut">
              <a:rPr lang="en-GB" smtClean="0"/>
              <a:t>08/12/2017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7E9C20-2B9B-4C8C-98A3-52CEBC33020A}" type="slidenum">
              <a:rPr lang="en-GB" smtClean="0"/>
              <a:t>‹#›</a:t>
            </a:fld>
            <a:endParaRPr lang="en-GB"/>
          </a:p>
        </p:txBody>
      </p:sp>
    </p:spTree>
    <p:extLst>
      <p:ext uri="{BB962C8B-B14F-4D97-AF65-F5344CB8AC3E}">
        <p14:creationId xmlns:p14="http://schemas.microsoft.com/office/powerpoint/2010/main" val="3737311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80C9EF-47C5-4F9B-AD94-38ED894B5BE1}" type="datetimeFigureOut">
              <a:rPr lang="en-GB" smtClean="0"/>
              <a:t>08/12/2017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7E9C20-2B9B-4C8C-98A3-52CEBC33020A}" type="slidenum">
              <a:rPr lang="en-GB" smtClean="0"/>
              <a:t>‹#›</a:t>
            </a:fld>
            <a:endParaRPr lang="en-GB"/>
          </a:p>
        </p:txBody>
      </p:sp>
    </p:spTree>
    <p:extLst>
      <p:ext uri="{BB962C8B-B14F-4D97-AF65-F5344CB8AC3E}">
        <p14:creationId xmlns:p14="http://schemas.microsoft.com/office/powerpoint/2010/main" val="3934657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80C9EF-47C5-4F9B-AD94-38ED894B5BE1}" type="datetimeFigureOut">
              <a:rPr lang="en-GB" smtClean="0"/>
              <a:t>08/12/2017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7E9C20-2B9B-4C8C-98A3-52CEBC33020A}" type="slidenum">
              <a:rPr lang="en-GB" smtClean="0"/>
              <a:t>‹#›</a:t>
            </a:fld>
            <a:endParaRPr lang="en-GB"/>
          </a:p>
        </p:txBody>
      </p:sp>
    </p:spTree>
    <p:extLst>
      <p:ext uri="{BB962C8B-B14F-4D97-AF65-F5344CB8AC3E}">
        <p14:creationId xmlns:p14="http://schemas.microsoft.com/office/powerpoint/2010/main" val="1377626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80C9EF-47C5-4F9B-AD94-38ED894B5BE1}"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7E9C20-2B9B-4C8C-98A3-52CEBC33020A}" type="slidenum">
              <a:rPr lang="en-GB" smtClean="0"/>
              <a:t>‹#›</a:t>
            </a:fld>
            <a:endParaRPr lang="en-GB"/>
          </a:p>
        </p:txBody>
      </p:sp>
    </p:spTree>
    <p:extLst>
      <p:ext uri="{BB962C8B-B14F-4D97-AF65-F5344CB8AC3E}">
        <p14:creationId xmlns:p14="http://schemas.microsoft.com/office/powerpoint/2010/main" val="889722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80C9EF-47C5-4F9B-AD94-38ED894B5BE1}"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7E9C20-2B9B-4C8C-98A3-52CEBC33020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928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80C9EF-47C5-4F9B-AD94-38ED894B5BE1}"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7E9C20-2B9B-4C8C-98A3-52CEBC33020A}" type="slidenum">
              <a:rPr lang="en-GB" smtClean="0"/>
              <a:t>‹#›</a:t>
            </a:fld>
            <a:endParaRPr lang="en-GB"/>
          </a:p>
        </p:txBody>
      </p:sp>
    </p:spTree>
    <p:extLst>
      <p:ext uri="{BB962C8B-B14F-4D97-AF65-F5344CB8AC3E}">
        <p14:creationId xmlns:p14="http://schemas.microsoft.com/office/powerpoint/2010/main" val="2108152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80C9EF-47C5-4F9B-AD94-38ED894B5BE1}"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7E9C20-2B9B-4C8C-98A3-52CEBC33020A}"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095738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480C9EF-47C5-4F9B-AD94-38ED894B5BE1}" type="datetimeFigureOut">
              <a:rPr lang="en-GB" smtClean="0"/>
              <a:t>08/12/2017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D7E9C20-2B9B-4C8C-98A3-52CEBC33020A}"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64205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xml"/><Relationship Id="rId5" Type="http://schemas.openxmlformats.org/officeDocument/2006/relationships/image" Target="../media/image2.png"/><Relationship Id="rId1" Type="http://schemas.microsoft.com/office/2007/relationships/media" Target="../media/media1.m4a"/><Relationship Id="rId2" Type="http://schemas.openxmlformats.org/officeDocument/2006/relationships/audio" Target="../media/media1.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xml"/><Relationship Id="rId5" Type="http://schemas.openxmlformats.org/officeDocument/2006/relationships/image" Target="../media/image2.png"/><Relationship Id="rId1" Type="http://schemas.microsoft.com/office/2007/relationships/media" Target="../media/media2.m4a"/><Relationship Id="rId2" Type="http://schemas.openxmlformats.org/officeDocument/2006/relationships/audio" Target="../media/media2.m4a"/></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3.xml"/><Relationship Id="rId5" Type="http://schemas.openxmlformats.org/officeDocument/2006/relationships/image" Target="../media/image2.png"/><Relationship Id="rId1" Type="http://schemas.microsoft.com/office/2007/relationships/media" Target="../media/media3.m4a"/><Relationship Id="rId2" Type="http://schemas.openxmlformats.org/officeDocument/2006/relationships/audio" Target="../media/media3.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4.xml"/><Relationship Id="rId5" Type="http://schemas.openxmlformats.org/officeDocument/2006/relationships/image" Target="../media/image3.png"/><Relationship Id="rId6" Type="http://schemas.openxmlformats.org/officeDocument/2006/relationships/image" Target="../media/image2.png"/><Relationship Id="rId1" Type="http://schemas.microsoft.com/office/2007/relationships/media" Target="../media/media4.m4a"/><Relationship Id="rId2" Type="http://schemas.openxmlformats.org/officeDocument/2006/relationships/audio" Target="../media/media4.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5.xml"/><Relationship Id="rId5" Type="http://schemas.openxmlformats.org/officeDocument/2006/relationships/image" Target="../media/image4.jpeg"/><Relationship Id="rId6" Type="http://schemas.openxmlformats.org/officeDocument/2006/relationships/image" Target="../media/image5.png"/><Relationship Id="rId7" Type="http://schemas.openxmlformats.org/officeDocument/2006/relationships/image" Target="../media/image2.png"/><Relationship Id="rId1" Type="http://schemas.microsoft.com/office/2007/relationships/media" Target="../media/media5.m4a"/><Relationship Id="rId2" Type="http://schemas.openxmlformats.org/officeDocument/2006/relationships/audio" Target="../media/media5.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6.xml"/><Relationship Id="rId5" Type="http://schemas.openxmlformats.org/officeDocument/2006/relationships/image" Target="../media/image6.jpg"/><Relationship Id="rId6" Type="http://schemas.openxmlformats.org/officeDocument/2006/relationships/image" Target="../media/image7.png"/><Relationship Id="rId7" Type="http://schemas.openxmlformats.org/officeDocument/2006/relationships/image" Target="../media/image8.png"/><Relationship Id="rId8" Type="http://schemas.openxmlformats.org/officeDocument/2006/relationships/image" Target="../media/image2.png"/><Relationship Id="rId1" Type="http://schemas.microsoft.com/office/2007/relationships/media" Target="../media/media6.m4a"/><Relationship Id="rId2" Type="http://schemas.openxmlformats.org/officeDocument/2006/relationships/audio" Target="../media/media6.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7.xml"/><Relationship Id="rId5" Type="http://schemas.openxmlformats.org/officeDocument/2006/relationships/image" Target="../media/image9.png"/><Relationship Id="rId6" Type="http://schemas.openxmlformats.org/officeDocument/2006/relationships/image" Target="../media/image10.jpg"/><Relationship Id="rId7" Type="http://schemas.openxmlformats.org/officeDocument/2006/relationships/image" Target="../media/image2.png"/><Relationship Id="rId8" Type="http://schemas.openxmlformats.org/officeDocument/2006/relationships/image" Target="../media/image11.tiff"/><Relationship Id="rId1" Type="http://schemas.microsoft.com/office/2007/relationships/media" Target="../media/media7.m4a"/><Relationship Id="rId2" Type="http://schemas.openxmlformats.org/officeDocument/2006/relationships/audio" Target="../media/media7.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8.xml"/><Relationship Id="rId5" Type="http://schemas.openxmlformats.org/officeDocument/2006/relationships/image" Target="../media/image2.png"/><Relationship Id="rId1" Type="http://schemas.microsoft.com/office/2007/relationships/media" Target="../media/media8.m4a"/><Relationship Id="rId2" Type="http://schemas.openxmlformats.org/officeDocument/2006/relationships/audio" Target="../media/media8.m4a"/></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9.xml"/><Relationship Id="rId5" Type="http://schemas.openxmlformats.org/officeDocument/2006/relationships/image" Target="../media/image2.png"/><Relationship Id="rId1" Type="http://schemas.microsoft.com/office/2007/relationships/media" Target="../media/media9.m4a"/><Relationship Id="rId2" Type="http://schemas.openxmlformats.org/officeDocument/2006/relationships/audio" Target="../media/media9.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0.xml"/><Relationship Id="rId5" Type="http://schemas.openxmlformats.org/officeDocument/2006/relationships/image" Target="../media/image2.png"/><Relationship Id="rId6" Type="http://schemas.openxmlformats.org/officeDocument/2006/relationships/image" Target="../media/image12.tiff"/><Relationship Id="rId7" Type="http://schemas.openxmlformats.org/officeDocument/2006/relationships/image" Target="../media/image13.tiff"/><Relationship Id="rId8" Type="http://schemas.openxmlformats.org/officeDocument/2006/relationships/image" Target="../media/image14.tiff"/><Relationship Id="rId1" Type="http://schemas.microsoft.com/office/2007/relationships/media" Target="../media/media10.m4a"/><Relationship Id="rId2" Type="http://schemas.openxmlformats.org/officeDocument/2006/relationships/audio" Target="../media/media10.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4" Type="http://schemas.openxmlformats.org/officeDocument/2006/relationships/notesSlide" Target="../notesSlides/notesSlide11.xml"/><Relationship Id="rId5" Type="http://schemas.openxmlformats.org/officeDocument/2006/relationships/image" Target="../media/image15.png"/><Relationship Id="rId6" Type="http://schemas.openxmlformats.org/officeDocument/2006/relationships/image" Target="../media/image2.png"/><Relationship Id="rId7" Type="http://schemas.openxmlformats.org/officeDocument/2006/relationships/image" Target="../media/image16.tiff"/><Relationship Id="rId8" Type="http://schemas.openxmlformats.org/officeDocument/2006/relationships/image" Target="../media/image17.png"/><Relationship Id="rId9" Type="http://schemas.openxmlformats.org/officeDocument/2006/relationships/image" Target="../media/image18.png"/><Relationship Id="rId1" Type="http://schemas.microsoft.com/office/2007/relationships/media" Target="../media/media11.m4a"/><Relationship Id="rId2" Type="http://schemas.openxmlformats.org/officeDocument/2006/relationships/audio" Target="../media/media11.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2.xml"/><Relationship Id="rId5" Type="http://schemas.openxmlformats.org/officeDocument/2006/relationships/image" Target="../media/image2.png"/><Relationship Id="rId1" Type="http://schemas.microsoft.com/office/2007/relationships/media" Target="../media/media12.m4a"/><Relationship Id="rId2" Type="http://schemas.openxmlformats.org/officeDocument/2006/relationships/audio" Target="../media/media12.m4a"/></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3.xml"/><Relationship Id="rId5" Type="http://schemas.openxmlformats.org/officeDocument/2006/relationships/image" Target="../media/image2.png"/><Relationship Id="rId1" Type="http://schemas.microsoft.com/office/2007/relationships/media" Target="../media/media13.m4a"/><Relationship Id="rId2" Type="http://schemas.openxmlformats.org/officeDocument/2006/relationships/audio" Target="../media/media13.m4a"/></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4.xml"/><Relationship Id="rId5" Type="http://schemas.openxmlformats.org/officeDocument/2006/relationships/image" Target="../media/image2.png"/><Relationship Id="rId1" Type="http://schemas.microsoft.com/office/2007/relationships/media" Target="../media/media14.m4a"/><Relationship Id="rId2" Type="http://schemas.openxmlformats.org/officeDocument/2006/relationships/audio" Target="../media/media14.m4a"/></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5.xml"/><Relationship Id="rId5" Type="http://schemas.openxmlformats.org/officeDocument/2006/relationships/image" Target="../media/image2.png"/><Relationship Id="rId1" Type="http://schemas.microsoft.com/office/2007/relationships/media" Target="../media/media15.m4a"/><Relationship Id="rId2" Type="http://schemas.openxmlformats.org/officeDocument/2006/relationships/audio" Target="../media/media15.m4a"/></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16.xml"/><Relationship Id="rId5" Type="http://schemas.openxmlformats.org/officeDocument/2006/relationships/image" Target="../media/image2.png"/><Relationship Id="rId1" Type="http://schemas.microsoft.com/office/2007/relationships/media" Target="../media/media16.m4a"/><Relationship Id="rId2" Type="http://schemas.openxmlformats.org/officeDocument/2006/relationships/audio" Target="../media/media16.m4a"/></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7.xml"/><Relationship Id="rId5" Type="http://schemas.openxmlformats.org/officeDocument/2006/relationships/image" Target="../media/image2.png"/><Relationship Id="rId1" Type="http://schemas.microsoft.com/office/2007/relationships/media" Target="../media/media17.m4a"/><Relationship Id="rId2" Type="http://schemas.openxmlformats.org/officeDocument/2006/relationships/audio" Target="../media/media17.m4a"/></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microsoft.com/office/2011/relationships/webextension" Target="../webextensions/webextension1.xml"/><Relationship Id="rId3" Type="http://schemas.openxmlformats.org/officeDocument/2006/relationships/image" Target="../media/image18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microsoft.com/office/2011/relationships/webextension" Target="../webextensions/webextension2.xml"/><Relationship Id="rId3" Type="http://schemas.openxmlformats.org/officeDocument/2006/relationships/image" Target="../media/image18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CYMRU IACHACH</a:t>
            </a:r>
            <a:endParaRPr lang="en-GB" dirty="0"/>
          </a:p>
        </p:txBody>
      </p:sp>
      <p:sp>
        <p:nvSpPr>
          <p:cNvPr id="3" name="Subtitle 2"/>
          <p:cNvSpPr>
            <a:spLocks noGrp="1"/>
          </p:cNvSpPr>
          <p:nvPr>
            <p:ph type="subTitle" idx="1"/>
          </p:nvPr>
        </p:nvSpPr>
        <p:spPr/>
        <p:txBody>
          <a:bodyPr/>
          <a:lstStyle/>
          <a:p>
            <a:r>
              <a:rPr lang="cy-GB" dirty="0" smtClean="0"/>
              <a:t>Deddf Llesiant Cenedlaethau’r Dyfodol  (2015)</a:t>
            </a:r>
          </a:p>
          <a:p>
            <a:r>
              <a:rPr lang="cy-GB" dirty="0" smtClean="0"/>
              <a:t>7 Nod Datblygu</a:t>
            </a:r>
            <a:endParaRPr lang="cy-GB" dirty="0"/>
          </a:p>
        </p:txBody>
      </p:sp>
      <p:pic>
        <p:nvPicPr>
          <p:cNvPr id="4" name="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92042" y="0"/>
            <a:ext cx="812800" cy="812800"/>
          </a:xfrm>
          <a:prstGeom prst="rect">
            <a:avLst/>
          </a:prstGeom>
        </p:spPr>
      </p:pic>
    </p:spTree>
    <p:extLst>
      <p:ext uri="{BB962C8B-B14F-4D97-AF65-F5344CB8AC3E}">
        <p14:creationId xmlns:p14="http://schemas.microsoft.com/office/powerpoint/2010/main" val="2849055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1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6C57AB-EF04-4F5B-B30B-7DB0A4300D9C}"/>
              </a:ext>
            </a:extLst>
          </p:cNvPr>
          <p:cNvSpPr>
            <a:spLocks noGrp="1"/>
          </p:cNvSpPr>
          <p:nvPr>
            <p:ph type="title"/>
          </p:nvPr>
        </p:nvSpPr>
        <p:spPr/>
        <p:txBody>
          <a:bodyPr/>
          <a:lstStyle/>
          <a:p>
            <a:r>
              <a:rPr lang="en-GB" dirty="0" smtClean="0"/>
              <a:t>CYNNWYS a NOD Y CYFLWYNIAD</a:t>
            </a:r>
            <a:endParaRPr lang="en-GB" dirty="0"/>
          </a:p>
        </p:txBody>
      </p:sp>
      <p:sp>
        <p:nvSpPr>
          <p:cNvPr id="3" name="Content Placeholder 2">
            <a:extLst>
              <a:ext uri="{FF2B5EF4-FFF2-40B4-BE49-F238E27FC236}">
                <a16:creationId xmlns:a16="http://schemas.microsoft.com/office/drawing/2014/main" xmlns="" id="{440E08AB-F86C-422F-943C-8D5991534F32}"/>
              </a:ext>
            </a:extLst>
          </p:cNvPr>
          <p:cNvSpPr>
            <a:spLocks noGrp="1"/>
          </p:cNvSpPr>
          <p:nvPr>
            <p:ph idx="1"/>
          </p:nvPr>
        </p:nvSpPr>
        <p:spPr/>
        <p:txBody>
          <a:bodyPr/>
          <a:lstStyle/>
          <a:p>
            <a:pPr>
              <a:buFont typeface="Wingdings" panose="05000000000000000000" pitchFamily="2" charset="2"/>
              <a:buChar char="q"/>
            </a:pPr>
            <a:r>
              <a:rPr lang="cy-GB" dirty="0" smtClean="0"/>
              <a:t>Trosolwg o ofal iechyd cyfredol yng Nghymru</a:t>
            </a:r>
          </a:p>
          <a:p>
            <a:pPr>
              <a:buFont typeface="Wingdings" panose="05000000000000000000" pitchFamily="2" charset="2"/>
              <a:buChar char="q"/>
            </a:pPr>
            <a:r>
              <a:rPr lang="cy-GB" dirty="0" smtClean="0"/>
              <a:t>Sbardunau iechyd cyfredol Llywodraeth Cymru </a:t>
            </a:r>
          </a:p>
          <a:p>
            <a:pPr>
              <a:buFont typeface="Wingdings" panose="05000000000000000000" pitchFamily="2" charset="2"/>
              <a:buChar char="q"/>
            </a:pPr>
            <a:r>
              <a:rPr lang="cy-GB" dirty="0" smtClean="0"/>
              <a:t>Sut mae’r Ddeddf yn cysylltu â gofal iechyd</a:t>
            </a:r>
          </a:p>
          <a:p>
            <a:pPr>
              <a:buFont typeface="Wingdings" panose="05000000000000000000" pitchFamily="2" charset="2"/>
              <a:buChar char="q"/>
            </a:pPr>
            <a:r>
              <a:rPr lang="cy-GB" dirty="0" smtClean="0"/>
              <a:t>Cwis i Fyfyrwyr</a:t>
            </a:r>
          </a:p>
          <a:p>
            <a:pPr>
              <a:buFont typeface="Wingdings" panose="05000000000000000000" pitchFamily="2" charset="2"/>
              <a:buChar char="q"/>
            </a:pPr>
            <a:r>
              <a:rPr lang="cy-GB" dirty="0" smtClean="0"/>
              <a:t>Gwybodaeth am Gyfeiriadau</a:t>
            </a:r>
            <a:endParaRPr lang="cy-GB" dirty="0"/>
          </a:p>
        </p:txBody>
      </p:sp>
      <p:pic>
        <p:nvPicPr>
          <p:cNvPr id="4" name="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59959" y="178816"/>
            <a:ext cx="812800" cy="812800"/>
          </a:xfrm>
          <a:prstGeom prst="rect">
            <a:avLst/>
          </a:prstGeom>
        </p:spPr>
      </p:pic>
    </p:spTree>
    <p:extLst>
      <p:ext uri="{BB962C8B-B14F-4D97-AF65-F5344CB8AC3E}">
        <p14:creationId xmlns:p14="http://schemas.microsoft.com/office/powerpoint/2010/main" val="30768612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47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LLUN WEDI’I </a:t>
            </a:r>
            <a:r>
              <a:rPr lang="cy-GB" noProof="1" smtClean="0"/>
              <a:t>AniMeIDDIO</a:t>
            </a:r>
            <a:r>
              <a:rPr lang="cy-GB" dirty="0" smtClean="0"/>
              <a:t> O NOD</a:t>
            </a:r>
            <a:endParaRPr lang="cy-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715413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TROSOLWG: CYMRU IACHACH</a:t>
            </a:r>
            <a:endParaRPr lang="en-GB" dirty="0"/>
          </a:p>
        </p:txBody>
      </p:sp>
      <p:sp>
        <p:nvSpPr>
          <p:cNvPr id="3" name="Content Placeholder 2"/>
          <p:cNvSpPr>
            <a:spLocks noGrp="1"/>
          </p:cNvSpPr>
          <p:nvPr>
            <p:ph idx="1"/>
          </p:nvPr>
        </p:nvSpPr>
        <p:spPr>
          <a:xfrm>
            <a:off x="1024128" y="2308860"/>
            <a:ext cx="9720073" cy="4023360"/>
          </a:xfrm>
        </p:spPr>
        <p:txBody>
          <a:bodyPr/>
          <a:lstStyle/>
          <a:p>
            <a:pPr marL="0" indent="0">
              <a:buNone/>
            </a:pPr>
            <a:r>
              <a:rPr lang="cy-GB" sz="4000" i="1" dirty="0"/>
              <a:t>Cymdeithas lle mae llesiant corfforol a meddyliol pobl cystal â phosibl </a:t>
            </a:r>
            <a:r>
              <a:rPr lang="en-GB" sz="4000" i="1" dirty="0" smtClean="0"/>
              <a:t>…</a:t>
            </a:r>
            <a:endParaRPr lang="en-GB" sz="4000" i="1" dirty="0"/>
          </a:p>
          <a:p>
            <a:pPr marL="0" indent="0">
              <a:buNone/>
            </a:pPr>
            <a:r>
              <a:rPr lang="en-GB" sz="4000" i="1" dirty="0"/>
              <a:t>         </a:t>
            </a:r>
            <a:r>
              <a:rPr lang="cy-GB" sz="4000" i="1" dirty="0"/>
              <a:t>a lle deellir dewisiadau ac ymddygiadau sydd o fudd i iechyd yn y dyfodol</a:t>
            </a:r>
            <a:r>
              <a:rPr lang="en-GB" sz="4000" i="1" dirty="0" smtClean="0"/>
              <a:t>.</a:t>
            </a:r>
            <a:endParaRPr lang="en-GB" sz="4000" i="1" dirty="0"/>
          </a:p>
        </p:txBody>
      </p:sp>
      <p:pic>
        <p:nvPicPr>
          <p:cNvPr id="4" name="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76000" y="0"/>
            <a:ext cx="812800" cy="812800"/>
          </a:xfrm>
          <a:prstGeom prst="rect">
            <a:avLst/>
          </a:prstGeom>
        </p:spPr>
      </p:pic>
    </p:spTree>
    <p:extLst>
      <p:ext uri="{BB962C8B-B14F-4D97-AF65-F5344CB8AC3E}">
        <p14:creationId xmlns:p14="http://schemas.microsoft.com/office/powerpoint/2010/main" val="30753827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131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IECHYD YNG NGHYMRU: TROSOLWG</a:t>
            </a:r>
            <a:endParaRPr lang="en-GB" dirty="0"/>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a:ext>
            </a:extLst>
          </a:blip>
          <a:stretch>
            <a:fillRect/>
          </a:stretch>
        </p:blipFill>
        <p:spPr>
          <a:xfrm>
            <a:off x="3451655" y="1679180"/>
            <a:ext cx="4301064" cy="4629546"/>
          </a:xfrm>
        </p:spPr>
      </p:pic>
      <p:pic>
        <p:nvPicPr>
          <p:cNvPr id="5" name="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11831" y="0"/>
            <a:ext cx="812800" cy="812800"/>
          </a:xfrm>
          <a:prstGeom prst="rect">
            <a:avLst/>
          </a:prstGeom>
        </p:spPr>
      </p:pic>
    </p:spTree>
    <p:extLst>
      <p:ext uri="{BB962C8B-B14F-4D97-AF65-F5344CB8AC3E}">
        <p14:creationId xmlns:p14="http://schemas.microsoft.com/office/powerpoint/2010/main" val="30849048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16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1" smtClean="0"/>
              <a:t>abertawe bro morgannwg</a:t>
            </a:r>
            <a:endParaRPr lang="cy-GB" noProof="1"/>
          </a:p>
        </p:txBody>
      </p:sp>
      <p:pic>
        <p:nvPicPr>
          <p:cNvPr id="4" name="Content Placeholder 3"/>
          <p:cNvPicPr>
            <a:picLocks noGrp="1" noChangeAspect="1"/>
          </p:cNvPicPr>
          <p:nvPr>
            <p:ph idx="1"/>
          </p:nvPr>
        </p:nvPicPr>
        <p:blipFill>
          <a:blip r:embed="rId5" cstate="email">
            <a:extLst>
              <a:ext uri="{28A0092B-C50C-407E-A947-70E740481C1C}">
                <a14:useLocalDpi xmlns:a14="http://schemas.microsoft.com/office/drawing/2010/main"/>
              </a:ext>
            </a:extLst>
          </a:blip>
          <a:stretch>
            <a:fillRect/>
          </a:stretch>
        </p:blipFill>
        <p:spPr>
          <a:xfrm>
            <a:off x="7393135" y="450576"/>
            <a:ext cx="3388846" cy="4428612"/>
          </a:xfrm>
        </p:spPr>
      </p:pic>
      <p:pic>
        <p:nvPicPr>
          <p:cNvPr id="3" name="Picture 2">
            <a:extLst>
              <a:ext uri="{FF2B5EF4-FFF2-40B4-BE49-F238E27FC236}">
                <a16:creationId xmlns:a16="http://schemas.microsoft.com/office/drawing/2014/main" xmlns="" id="{1EF4ADCE-7D97-46BF-A41F-6A19AA7D0BD0}"/>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923722" y="5117727"/>
            <a:ext cx="5977788" cy="1155058"/>
          </a:xfrm>
          <a:prstGeom prst="rect">
            <a:avLst/>
          </a:prstGeom>
        </p:spPr>
      </p:pic>
      <p:sp>
        <p:nvSpPr>
          <p:cNvPr id="5" name="TextBox 4">
            <a:extLst>
              <a:ext uri="{FF2B5EF4-FFF2-40B4-BE49-F238E27FC236}">
                <a16:creationId xmlns:a16="http://schemas.microsoft.com/office/drawing/2014/main" xmlns="" id="{6F10DB41-7123-43BA-B839-1BBF29038464}"/>
              </a:ext>
            </a:extLst>
          </p:cNvPr>
          <p:cNvSpPr txBox="1"/>
          <p:nvPr/>
        </p:nvSpPr>
        <p:spPr>
          <a:xfrm>
            <a:off x="1061909" y="1910847"/>
            <a:ext cx="5155095" cy="4708981"/>
          </a:xfrm>
          <a:prstGeom prst="rect">
            <a:avLst/>
          </a:prstGeom>
          <a:noFill/>
        </p:spPr>
        <p:txBody>
          <a:bodyPr wrap="square" rtlCol="0">
            <a:spAutoFit/>
          </a:bodyPr>
          <a:lstStyle/>
          <a:p>
            <a:pPr marL="285750" indent="-285750">
              <a:buFont typeface="Arial" panose="020B0604020202020204" pitchFamily="34" charset="0"/>
              <a:buChar char="•"/>
            </a:pPr>
            <a:r>
              <a:rPr lang="cy-GB" sz="3000" dirty="0" smtClean="0"/>
              <a:t>2.3 Miliwn o gysylltiadau â chleifion y flwyddyn (270,000 iechyd meddwl a 900,000 a welwyd yn y gymuned)</a:t>
            </a:r>
          </a:p>
          <a:p>
            <a:pPr marL="285750" indent="-285750">
              <a:buFont typeface="Arial" panose="020B0604020202020204" pitchFamily="34" charset="0"/>
              <a:buChar char="•"/>
            </a:pPr>
            <a:r>
              <a:rPr lang="cy-GB" sz="3000" dirty="0" smtClean="0"/>
              <a:t>2,239 o welyau ar draws yr holl ysbytai</a:t>
            </a:r>
          </a:p>
          <a:p>
            <a:pPr marL="285750" indent="-285750">
              <a:buFont typeface="Arial" panose="020B0604020202020204" pitchFamily="34" charset="0"/>
              <a:buChar char="•"/>
            </a:pPr>
            <a:r>
              <a:rPr lang="cy-GB" sz="3000" dirty="0" smtClean="0"/>
              <a:t>500,000 pelydr-X y flwyddyn </a:t>
            </a:r>
          </a:p>
          <a:p>
            <a:pPr marL="285750" indent="-285750">
              <a:buFont typeface="Arial" panose="020B0604020202020204" pitchFamily="34" charset="0"/>
              <a:buChar char="•"/>
            </a:pPr>
            <a:r>
              <a:rPr lang="cy-GB" sz="3000" dirty="0" smtClean="0"/>
              <a:t>6.3 miliwn prawf gwaed</a:t>
            </a:r>
          </a:p>
          <a:p>
            <a:pPr marL="285750" indent="-285750">
              <a:buFont typeface="Arial" panose="020B0604020202020204" pitchFamily="34" charset="0"/>
              <a:buChar char="•"/>
            </a:pPr>
            <a:r>
              <a:rPr lang="cy-GB" sz="3000" dirty="0" smtClean="0"/>
              <a:t>Mwy na 70,000 o dderbyniadau brys </a:t>
            </a:r>
            <a:endParaRPr lang="cy-GB" sz="3000" dirty="0"/>
          </a:p>
        </p:txBody>
      </p:sp>
      <p:pic>
        <p:nvPicPr>
          <p:cNvPr id="6" name="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45312" y="178816"/>
            <a:ext cx="812800" cy="812800"/>
          </a:xfrm>
          <a:prstGeom prst="rect">
            <a:avLst/>
          </a:prstGeom>
        </p:spPr>
      </p:pic>
    </p:spTree>
    <p:extLst>
      <p:ext uri="{BB962C8B-B14F-4D97-AF65-F5344CB8AC3E}">
        <p14:creationId xmlns:p14="http://schemas.microsoft.com/office/powerpoint/2010/main" val="31129913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54"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Hywel </a:t>
            </a:r>
            <a:r>
              <a:rPr lang="cy-GB" dirty="0" smtClean="0"/>
              <a:t>dda</a:t>
            </a:r>
            <a:endParaRPr lang="cy-GB" dirty="0"/>
          </a:p>
        </p:txBody>
      </p:sp>
      <p:pic>
        <p:nvPicPr>
          <p:cNvPr id="4" name="Content Placeholder 3"/>
          <p:cNvPicPr>
            <a:picLocks noGrp="1" noChangeAspect="1"/>
          </p:cNvPicPr>
          <p:nvPr>
            <p:ph idx="1"/>
          </p:nvPr>
        </p:nvPicPr>
        <p:blipFill>
          <a:blip r:embed="rId5" cstate="email">
            <a:extLst>
              <a:ext uri="{28A0092B-C50C-407E-A947-70E740481C1C}">
                <a14:useLocalDpi xmlns:a14="http://schemas.microsoft.com/office/drawing/2010/main"/>
              </a:ext>
            </a:extLst>
          </a:blip>
          <a:stretch>
            <a:fillRect/>
          </a:stretch>
        </p:blipFill>
        <p:spPr>
          <a:xfrm>
            <a:off x="136354" y="3220279"/>
            <a:ext cx="7629732" cy="2641765"/>
          </a:xfrm>
        </p:spPr>
      </p:pic>
      <p:pic>
        <p:nvPicPr>
          <p:cNvPr id="3" name="Picture 2">
            <a:extLst>
              <a:ext uri="{FF2B5EF4-FFF2-40B4-BE49-F238E27FC236}">
                <a16:creationId xmlns:a16="http://schemas.microsoft.com/office/drawing/2014/main" xmlns="" id="{A7E49F99-0D4E-4484-B383-418D1EED38A4}"/>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112194" y="3220279"/>
            <a:ext cx="4079806" cy="3376821"/>
          </a:xfrm>
          <a:prstGeom prst="rect">
            <a:avLst/>
          </a:prstGeom>
        </p:spPr>
      </p:pic>
      <p:pic>
        <p:nvPicPr>
          <p:cNvPr id="6" name="Picture 5">
            <a:extLst>
              <a:ext uri="{FF2B5EF4-FFF2-40B4-BE49-F238E27FC236}">
                <a16:creationId xmlns:a16="http://schemas.microsoft.com/office/drawing/2014/main" xmlns="" id="{07120691-CE64-4513-BA08-82E18A9AA638}"/>
              </a:ext>
            </a:extLst>
          </p:cNvPr>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6154909" y="147480"/>
            <a:ext cx="5772150" cy="2505075"/>
          </a:xfrm>
          <a:prstGeom prst="rect">
            <a:avLst/>
          </a:prstGeom>
        </p:spPr>
      </p:pic>
      <p:pic>
        <p:nvPicPr>
          <p:cNvPr id="5" name="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89983" y="0"/>
            <a:ext cx="812800" cy="812800"/>
          </a:xfrm>
          <a:prstGeom prst="rect">
            <a:avLst/>
          </a:prstGeom>
        </p:spPr>
      </p:pic>
    </p:spTree>
    <p:extLst>
      <p:ext uri="{BB962C8B-B14F-4D97-AF65-F5344CB8AC3E}">
        <p14:creationId xmlns:p14="http://schemas.microsoft.com/office/powerpoint/2010/main" val="32778477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8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YMDDIRIEDOLAETHAU’R GIG</a:t>
            </a:r>
            <a:endParaRPr lang="en-GB" dirty="0"/>
          </a:p>
        </p:txBody>
      </p:sp>
      <p:pic>
        <p:nvPicPr>
          <p:cNvPr id="6" name="Picture 5">
            <a:extLst>
              <a:ext uri="{FF2B5EF4-FFF2-40B4-BE49-F238E27FC236}">
                <a16:creationId xmlns:a16="http://schemas.microsoft.com/office/drawing/2014/main" xmlns="" id="{DF57B139-E3A2-48CF-9913-5B19ADB87CB3}"/>
              </a:ext>
            </a:extLst>
          </p:cNvPr>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786438" y="1615983"/>
            <a:ext cx="4957762" cy="1499616"/>
          </a:xfrm>
          <a:prstGeom prst="rect">
            <a:avLst/>
          </a:prstGeom>
        </p:spPr>
      </p:pic>
      <p:pic>
        <p:nvPicPr>
          <p:cNvPr id="8" name="Picture 7">
            <a:extLst>
              <a:ext uri="{FF2B5EF4-FFF2-40B4-BE49-F238E27FC236}">
                <a16:creationId xmlns:a16="http://schemas.microsoft.com/office/drawing/2014/main" xmlns="" id="{746880AE-E4F8-45F3-A35E-7371729B6A10}"/>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950213" y="2325909"/>
            <a:ext cx="2919413" cy="3074766"/>
          </a:xfrm>
          <a:prstGeom prst="rect">
            <a:avLst/>
          </a:prstGeom>
        </p:spPr>
      </p:pic>
      <p:pic>
        <p:nvPicPr>
          <p:cNvPr id="3" name="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76000" y="178816"/>
            <a:ext cx="812800" cy="812800"/>
          </a:xfrm>
          <a:prstGeom prst="rect">
            <a:avLst/>
          </a:prstGeom>
        </p:spPr>
      </p:pic>
      <p:sp>
        <p:nvSpPr>
          <p:cNvPr id="5" name="Content Placeholder 4"/>
          <p:cNvSpPr>
            <a:spLocks noGrp="1"/>
          </p:cNvSpPr>
          <p:nvPr>
            <p:ph idx="1"/>
          </p:nvPr>
        </p:nvSpPr>
        <p:spPr/>
        <p:txBody>
          <a:bodyPr/>
          <a:lstStyle/>
          <a:p>
            <a:endParaRPr lang="en-US"/>
          </a:p>
        </p:txBody>
      </p:sp>
      <p:pic>
        <p:nvPicPr>
          <p:cNvPr id="7" name="Picture 6"/>
          <p:cNvPicPr>
            <a:picLocks noChangeAspect="1"/>
          </p:cNvPicPr>
          <p:nvPr/>
        </p:nvPicPr>
        <p:blipFill>
          <a:blip r:embed="rId8"/>
          <a:stretch>
            <a:fillRect/>
          </a:stretch>
        </p:blipFill>
        <p:spPr>
          <a:xfrm>
            <a:off x="3638741" y="3863292"/>
            <a:ext cx="6985000" cy="2006600"/>
          </a:xfrm>
          <a:prstGeom prst="rect">
            <a:avLst/>
          </a:prstGeom>
        </p:spPr>
      </p:pic>
    </p:spTree>
    <p:extLst>
      <p:ext uri="{BB962C8B-B14F-4D97-AF65-F5344CB8AC3E}">
        <p14:creationId xmlns:p14="http://schemas.microsoft.com/office/powerpoint/2010/main" val="42798620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1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D89D60-CBBC-4CF7-968B-85BDB3F9655C}"/>
              </a:ext>
            </a:extLst>
          </p:cNvPr>
          <p:cNvSpPr>
            <a:spLocks noGrp="1"/>
          </p:cNvSpPr>
          <p:nvPr>
            <p:ph type="title"/>
          </p:nvPr>
        </p:nvSpPr>
        <p:spPr/>
        <p:txBody>
          <a:bodyPr/>
          <a:lstStyle/>
          <a:p>
            <a:r>
              <a:rPr lang="en-GB" dirty="0" smtClean="0"/>
              <a:t>GIG a CHYFLOGAETH (YSTADEGAU 2015 </a:t>
            </a:r>
            <a:r>
              <a:rPr lang="en-GB" dirty="0"/>
              <a:t>– </a:t>
            </a:r>
            <a:r>
              <a:rPr lang="en-GB" dirty="0" smtClean="0"/>
              <a:t>2016)</a:t>
            </a:r>
            <a:endParaRPr lang="en-GB" dirty="0"/>
          </a:p>
        </p:txBody>
      </p:sp>
      <p:sp>
        <p:nvSpPr>
          <p:cNvPr id="3" name="Content Placeholder 2">
            <a:extLst>
              <a:ext uri="{FF2B5EF4-FFF2-40B4-BE49-F238E27FC236}">
                <a16:creationId xmlns:a16="http://schemas.microsoft.com/office/drawing/2014/main" xmlns="" id="{938B3C62-AD31-40D9-8D44-ED26756B1594}"/>
              </a:ext>
            </a:extLst>
          </p:cNvPr>
          <p:cNvSpPr>
            <a:spLocks noGrp="1"/>
          </p:cNvSpPr>
          <p:nvPr>
            <p:ph idx="1"/>
          </p:nvPr>
        </p:nvSpPr>
        <p:spPr>
          <a:xfrm>
            <a:off x="1024128" y="2084832"/>
            <a:ext cx="9720073" cy="4773168"/>
          </a:xfrm>
        </p:spPr>
        <p:txBody>
          <a:bodyPr>
            <a:normAutofit/>
          </a:bodyPr>
          <a:lstStyle/>
          <a:p>
            <a:pPr>
              <a:buFont typeface="Wingdings" panose="05000000000000000000" pitchFamily="2" charset="2"/>
              <a:buChar char="q"/>
            </a:pPr>
            <a:r>
              <a:rPr lang="cy-GB" dirty="0" smtClean="0"/>
              <a:t>Cynyddodd cyfanswm y staff a gyflogwyd yn uniongyrchol gan y GIG 3.2%</a:t>
            </a:r>
          </a:p>
          <a:p>
            <a:pPr>
              <a:buFont typeface="Wingdings" panose="05000000000000000000" pitchFamily="2" charset="2"/>
              <a:buChar char="q"/>
            </a:pPr>
            <a:r>
              <a:rPr lang="cy-GB" dirty="0" smtClean="0"/>
              <a:t>Cynyddodd y staff meddygol a deintyddol 1.8%</a:t>
            </a:r>
          </a:p>
          <a:p>
            <a:pPr>
              <a:buFont typeface="Wingdings" panose="05000000000000000000" pitchFamily="2" charset="2"/>
              <a:buChar char="q"/>
            </a:pPr>
            <a:r>
              <a:rPr lang="cy-GB" dirty="0" smtClean="0"/>
              <a:t>Cynyddodd ymgynghorwyr meddygol a deintyddol yn yr ysbytai 2.9%</a:t>
            </a:r>
          </a:p>
          <a:p>
            <a:pPr>
              <a:buFont typeface="Wingdings" panose="05000000000000000000" pitchFamily="2" charset="2"/>
              <a:buChar char="q"/>
            </a:pPr>
            <a:r>
              <a:rPr lang="cy-GB" dirty="0" smtClean="0"/>
              <a:t>Cynyddodd staff nyrsio, bydwragedd ac ymwelwyr iechyd 2.5%</a:t>
            </a:r>
          </a:p>
          <a:p>
            <a:pPr>
              <a:buFont typeface="Wingdings" panose="05000000000000000000" pitchFamily="2" charset="2"/>
              <a:buChar char="q"/>
            </a:pPr>
            <a:r>
              <a:rPr lang="cy-GB" dirty="0" smtClean="0"/>
              <a:t>Cynyddodd staff gwyddonol, therapiwtig a thechnegol 3.8%</a:t>
            </a:r>
          </a:p>
          <a:p>
            <a:pPr>
              <a:buFont typeface="Wingdings" panose="05000000000000000000" pitchFamily="2" charset="2"/>
              <a:buChar char="q"/>
            </a:pPr>
            <a:r>
              <a:rPr lang="cy-GB" dirty="0" smtClean="0"/>
              <a:t>Cynyddodd staff gweinyddol ac ystadau 5.4%</a:t>
            </a:r>
          </a:p>
          <a:p>
            <a:pPr>
              <a:buFont typeface="Wingdings" panose="05000000000000000000" pitchFamily="2" charset="2"/>
              <a:buChar char="q"/>
            </a:pPr>
            <a:r>
              <a:rPr lang="cy-GB" dirty="0" smtClean="0"/>
              <a:t>Cynyddodd staff eraill (yn cynnwys cynorthwywyr gofal iechyd, staff cymorth a staff ambiwlans) </a:t>
            </a:r>
            <a:r>
              <a:rPr lang="cy-GB" dirty="0"/>
              <a:t>1</a:t>
            </a:r>
            <a:r>
              <a:rPr lang="cy-GB" dirty="0" smtClean="0"/>
              <a:t>.8%</a:t>
            </a:r>
            <a:endParaRPr lang="cy-GB" dirty="0"/>
          </a:p>
        </p:txBody>
      </p:sp>
      <p:pic>
        <p:nvPicPr>
          <p:cNvPr id="4" name="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3916" y="0"/>
            <a:ext cx="812800" cy="812800"/>
          </a:xfrm>
          <a:prstGeom prst="rect">
            <a:avLst/>
          </a:prstGeom>
        </p:spPr>
      </p:pic>
    </p:spTree>
    <p:extLst>
      <p:ext uri="{BB962C8B-B14F-4D97-AF65-F5344CB8AC3E}">
        <p14:creationId xmlns:p14="http://schemas.microsoft.com/office/powerpoint/2010/main" val="20311008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572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8226" y="66232"/>
            <a:ext cx="9720072" cy="1499616"/>
          </a:xfrm>
        </p:spPr>
        <p:txBody>
          <a:bodyPr/>
          <a:lstStyle/>
          <a:p>
            <a:r>
              <a:rPr lang="en-GB" dirty="0" smtClean="0"/>
              <a:t>SBARDUNAU IECHYD </a:t>
            </a:r>
            <a:r>
              <a:rPr lang="en-GB" dirty="0"/>
              <a:t>NEWYDD CYFREDOL CYMRU </a:t>
            </a:r>
          </a:p>
        </p:txBody>
      </p:sp>
      <p:sp>
        <p:nvSpPr>
          <p:cNvPr id="3" name="Content Placeholder 2"/>
          <p:cNvSpPr>
            <a:spLocks noGrp="1"/>
          </p:cNvSpPr>
          <p:nvPr>
            <p:ph idx="1"/>
          </p:nvPr>
        </p:nvSpPr>
        <p:spPr/>
        <p:txBody>
          <a:bodyPr>
            <a:normAutofit/>
          </a:bodyPr>
          <a:lstStyle/>
          <a:p>
            <a:pPr marL="0" indent="0">
              <a:lnSpc>
                <a:spcPct val="100000"/>
              </a:lnSpc>
              <a:spcBef>
                <a:spcPts val="0"/>
              </a:spcBef>
              <a:buNone/>
              <a:defRPr/>
            </a:pPr>
            <a:endParaRPr lang="en-GB" dirty="0"/>
          </a:p>
          <a:p>
            <a:pPr marL="0" indent="0">
              <a:lnSpc>
                <a:spcPct val="100000"/>
              </a:lnSpc>
              <a:spcBef>
                <a:spcPts val="0"/>
              </a:spcBef>
              <a:buNone/>
              <a:defRPr/>
            </a:pPr>
            <a:endParaRPr lang="en-GB" dirty="0"/>
          </a:p>
          <a:p>
            <a:endParaRPr lang="en-GB" dirty="0"/>
          </a:p>
          <a:p>
            <a:endParaRPr lang="en-GB" dirty="0"/>
          </a:p>
        </p:txBody>
      </p:sp>
      <p:graphicFrame>
        <p:nvGraphicFramePr>
          <p:cNvPr id="7" name="Table 6"/>
          <p:cNvGraphicFramePr>
            <a:graphicFrameLocks noGrp="1"/>
          </p:cNvGraphicFramePr>
          <p:nvPr>
            <p:extLst>
              <p:ext uri="{D42A27DB-BD31-4B8C-83A1-F6EECF244321}">
                <p14:modId xmlns:p14="http://schemas.microsoft.com/office/powerpoint/2010/main" val="804537029"/>
              </p:ext>
            </p:extLst>
          </p:nvPr>
        </p:nvGraphicFramePr>
        <p:xfrm>
          <a:off x="2032000" y="1372394"/>
          <a:ext cx="8128000" cy="5234144"/>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xmlns="" val="703655392"/>
                    </a:ext>
                  </a:extLst>
                </a:gridCol>
              </a:tblGrid>
              <a:tr h="648144">
                <a:tc>
                  <a:txBody>
                    <a:bodyPr/>
                    <a:lstStyle/>
                    <a:p>
                      <a:pPr algn="ctr"/>
                      <a:r>
                        <a:rPr lang="cy-GB" sz="3300" noProof="0" dirty="0" smtClean="0"/>
                        <a:t>Disgrifiad</a:t>
                      </a:r>
                      <a:endParaRPr lang="cy-GB" sz="3300" noProof="0" dirty="0"/>
                    </a:p>
                  </a:txBody>
                  <a:tcPr/>
                </a:tc>
                <a:extLst>
                  <a:ext uri="{0D108BD9-81ED-4DB2-BD59-A6C34878D82A}">
                    <a16:rowId xmlns:a16="http://schemas.microsoft.com/office/drawing/2014/main" xmlns="" val="200336741"/>
                  </a:ext>
                </a:extLst>
              </a:tr>
              <a:tr h="648144">
                <a:tc>
                  <a:txBody>
                    <a:bodyPr/>
                    <a:lstStyle/>
                    <a:p>
                      <a:pPr algn="ctr"/>
                      <a:r>
                        <a:rPr lang="cy-GB" sz="3300" noProof="0" dirty="0" smtClean="0"/>
                        <a:t>Profiadau Niweidiol</a:t>
                      </a:r>
                      <a:r>
                        <a:rPr lang="cy-GB" sz="3300" baseline="0" noProof="0" dirty="0" smtClean="0"/>
                        <a:t> yn ystod Plentyndod</a:t>
                      </a:r>
                      <a:endParaRPr lang="cy-GB" sz="3300" noProof="0" dirty="0"/>
                    </a:p>
                  </a:txBody>
                  <a:tcPr/>
                </a:tc>
                <a:extLst>
                  <a:ext uri="{0D108BD9-81ED-4DB2-BD59-A6C34878D82A}">
                    <a16:rowId xmlns:a16="http://schemas.microsoft.com/office/drawing/2014/main" xmlns="" val="412443270"/>
                  </a:ext>
                </a:extLst>
              </a:tr>
              <a:tr h="697136">
                <a:tc>
                  <a:txBody>
                    <a:bodyPr/>
                    <a:lstStyle/>
                    <a:p>
                      <a:pPr algn="ctr"/>
                      <a:r>
                        <a:rPr lang="cy-GB" sz="3300" noProof="0" dirty="0" smtClean="0"/>
                        <a:t>Cam-drin Domestig a Thrais Rhywiol </a:t>
                      </a:r>
                      <a:endParaRPr lang="cy-GB" sz="3300" noProof="0" dirty="0"/>
                    </a:p>
                  </a:txBody>
                  <a:tcPr/>
                </a:tc>
                <a:extLst>
                  <a:ext uri="{0D108BD9-81ED-4DB2-BD59-A6C34878D82A}">
                    <a16:rowId xmlns:a16="http://schemas.microsoft.com/office/drawing/2014/main" xmlns="" val="626308740"/>
                  </a:ext>
                </a:extLst>
              </a:tr>
              <a:tr h="648144">
                <a:tc>
                  <a:txBody>
                    <a:bodyPr/>
                    <a:lstStyle/>
                    <a:p>
                      <a:pPr algn="ctr"/>
                      <a:r>
                        <a:rPr lang="cy-GB" sz="3300" noProof="1" smtClean="0"/>
                        <a:t>Camfanteisio’n</a:t>
                      </a:r>
                      <a:r>
                        <a:rPr lang="cy-GB" sz="3300" noProof="0" dirty="0" smtClean="0"/>
                        <a:t> Rhywiol ar Blant</a:t>
                      </a:r>
                      <a:endParaRPr lang="cy-GB" sz="3300" noProof="0" dirty="0"/>
                    </a:p>
                  </a:txBody>
                  <a:tcPr/>
                </a:tc>
                <a:extLst>
                  <a:ext uri="{0D108BD9-81ED-4DB2-BD59-A6C34878D82A}">
                    <a16:rowId xmlns:a16="http://schemas.microsoft.com/office/drawing/2014/main" xmlns="" val="4250586488"/>
                  </a:ext>
                </a:extLst>
              </a:tr>
              <a:tr h="648144">
                <a:tc>
                  <a:txBody>
                    <a:bodyPr/>
                    <a:lstStyle/>
                    <a:p>
                      <a:pPr algn="ctr"/>
                      <a:r>
                        <a:rPr lang="cy-GB" sz="3300" noProof="0" dirty="0" smtClean="0"/>
                        <a:t>Masnachu</a:t>
                      </a:r>
                      <a:r>
                        <a:rPr lang="cy-GB" sz="3300" baseline="0" noProof="0" dirty="0" smtClean="0"/>
                        <a:t> Pobl </a:t>
                      </a:r>
                      <a:endParaRPr lang="cy-GB" sz="3300" noProof="0" dirty="0"/>
                    </a:p>
                  </a:txBody>
                  <a:tcPr/>
                </a:tc>
                <a:extLst>
                  <a:ext uri="{0D108BD9-81ED-4DB2-BD59-A6C34878D82A}">
                    <a16:rowId xmlns:a16="http://schemas.microsoft.com/office/drawing/2014/main" xmlns="" val="1312112490"/>
                  </a:ext>
                </a:extLst>
              </a:tr>
              <a:tr h="648144">
                <a:tc>
                  <a:txBody>
                    <a:bodyPr/>
                    <a:lstStyle/>
                    <a:p>
                      <a:pPr algn="ctr"/>
                      <a:r>
                        <a:rPr lang="cy-GB" sz="3300" noProof="1" smtClean="0"/>
                        <a:t>Radicaleiddio </a:t>
                      </a:r>
                      <a:endParaRPr lang="cy-GB" sz="3300" noProof="1"/>
                    </a:p>
                  </a:txBody>
                  <a:tcPr/>
                </a:tc>
                <a:extLst>
                  <a:ext uri="{0D108BD9-81ED-4DB2-BD59-A6C34878D82A}">
                    <a16:rowId xmlns:a16="http://schemas.microsoft.com/office/drawing/2014/main" xmlns="" val="3540722951"/>
                  </a:ext>
                </a:extLst>
              </a:tr>
              <a:tr h="648144">
                <a:tc>
                  <a:txBody>
                    <a:bodyPr/>
                    <a:lstStyle/>
                    <a:p>
                      <a:pPr algn="ctr"/>
                      <a:r>
                        <a:rPr lang="cy-GB" sz="3300" noProof="0" dirty="0" smtClean="0"/>
                        <a:t>Materion Diwylliannol (yn cynnwys FGM)</a:t>
                      </a:r>
                      <a:endParaRPr lang="cy-GB" sz="3300" noProof="0" dirty="0"/>
                    </a:p>
                  </a:txBody>
                  <a:tcPr/>
                </a:tc>
                <a:extLst>
                  <a:ext uri="{0D108BD9-81ED-4DB2-BD59-A6C34878D82A}">
                    <a16:rowId xmlns:a16="http://schemas.microsoft.com/office/drawing/2014/main" xmlns="" val="625746227"/>
                  </a:ext>
                </a:extLst>
              </a:tr>
              <a:tr h="648144">
                <a:tc>
                  <a:txBody>
                    <a:bodyPr/>
                    <a:lstStyle/>
                    <a:p>
                      <a:pPr algn="ctr"/>
                      <a:r>
                        <a:rPr lang="cy-GB" sz="3300" noProof="0" dirty="0" smtClean="0"/>
                        <a:t>Yfed Alcohol</a:t>
                      </a:r>
                      <a:endParaRPr lang="cy-GB" sz="3300" noProof="0" dirty="0"/>
                    </a:p>
                  </a:txBody>
                  <a:tcPr/>
                </a:tc>
                <a:extLst>
                  <a:ext uri="{0D108BD9-81ED-4DB2-BD59-A6C34878D82A}">
                    <a16:rowId xmlns:a16="http://schemas.microsoft.com/office/drawing/2014/main" xmlns="" val="753325720"/>
                  </a:ext>
                </a:extLst>
              </a:tr>
            </a:tbl>
          </a:graphicData>
        </a:graphic>
      </p:graphicFrame>
      <p:pic>
        <p:nvPicPr>
          <p:cNvPr id="4" name="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79200" y="66232"/>
            <a:ext cx="812800" cy="812800"/>
          </a:xfrm>
          <a:prstGeom prst="rect">
            <a:avLst/>
          </a:prstGeom>
        </p:spPr>
      </p:pic>
    </p:spTree>
    <p:extLst>
      <p:ext uri="{BB962C8B-B14F-4D97-AF65-F5344CB8AC3E}">
        <p14:creationId xmlns:p14="http://schemas.microsoft.com/office/powerpoint/2010/main" val="64901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74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1647"/>
            <a:ext cx="10515600" cy="1325563"/>
          </a:xfrm>
        </p:spPr>
        <p:txBody>
          <a:bodyPr>
            <a:normAutofit/>
          </a:bodyPr>
          <a:lstStyle/>
          <a:p>
            <a:r>
              <a:rPr lang="cy-GB" sz="3600" dirty="0"/>
              <a:t>Profiadau Niweidiol yn ystod </a:t>
            </a:r>
            <a:r>
              <a:rPr lang="cy-GB" sz="3600" dirty="0" smtClean="0"/>
              <a:t>Plentyndod (</a:t>
            </a:r>
            <a:r>
              <a:rPr lang="cy-GB" sz="3600" dirty="0" err="1" smtClean="0"/>
              <a:t>Ace</a:t>
            </a:r>
            <a:r>
              <a:rPr lang="cy-GB" sz="3600" cap="none" dirty="0" err="1" smtClean="0"/>
              <a:t>s</a:t>
            </a:r>
            <a:r>
              <a:rPr lang="cy-GB" sz="3600" dirty="0" smtClean="0"/>
              <a:t>) </a:t>
            </a:r>
            <a:endParaRPr lang="en-GB" sz="3600" dirty="0">
              <a:latin typeface="Verdana" pitchFamily="34" charset="0"/>
              <a:ea typeface="Verdana" pitchFamily="34" charset="0"/>
              <a:cs typeface="Verdana" pitchFamily="34" charset="0"/>
            </a:endParaRPr>
          </a:p>
        </p:txBody>
      </p:sp>
      <p:sp>
        <p:nvSpPr>
          <p:cNvPr id="3" name="Content Placeholder 2"/>
          <p:cNvSpPr>
            <a:spLocks noGrp="1"/>
          </p:cNvSpPr>
          <p:nvPr>
            <p:ph idx="1"/>
          </p:nvPr>
        </p:nvSpPr>
        <p:spPr>
          <a:xfrm>
            <a:off x="838200" y="1235676"/>
            <a:ext cx="10515600" cy="4941287"/>
          </a:xfrm>
        </p:spPr>
        <p:txBody>
          <a:bodyPr>
            <a:normAutofit/>
          </a:bodyPr>
          <a:lstStyle/>
          <a:p>
            <a:pPr>
              <a:buNone/>
            </a:pPr>
            <a:r>
              <a:rPr lang="en-GB" dirty="0">
                <a:latin typeface="Arial" pitchFamily="34" charset="0"/>
                <a:cs typeface="Arial" pitchFamily="34" charset="0"/>
              </a:rPr>
              <a:t> </a:t>
            </a:r>
            <a:r>
              <a:rPr lang="en-GB" dirty="0" smtClean="0">
                <a:latin typeface="Arial" pitchFamily="34" charset="0"/>
                <a:cs typeface="Arial" pitchFamily="34" charset="0"/>
              </a:rPr>
              <a:t> </a:t>
            </a:r>
            <a:r>
              <a:rPr lang="cy-GB" dirty="0" smtClean="0">
                <a:latin typeface="Arial" pitchFamily="34" charset="0"/>
                <a:cs typeface="Arial" pitchFamily="34" charset="0"/>
              </a:rPr>
              <a:t>Mae’r profiadau niweidiol hyn yn ystod plentyndod </a:t>
            </a:r>
            <a:r>
              <a:rPr lang="cy-GB" dirty="0">
                <a:latin typeface="Arial" pitchFamily="34" charset="0"/>
                <a:cs typeface="Arial" pitchFamily="34" charset="0"/>
              </a:rPr>
              <a:t>yn llawn straen </a:t>
            </a:r>
            <a:r>
              <a:rPr lang="cy-GB" dirty="0" smtClean="0">
                <a:latin typeface="Arial" pitchFamily="34" charset="0"/>
                <a:cs typeface="Arial" pitchFamily="34" charset="0"/>
              </a:rPr>
              <a:t>ac yn niweidio plentyn yn uniongyrchol </a:t>
            </a:r>
            <a:r>
              <a:rPr lang="cy-GB" dirty="0" smtClean="0">
                <a:latin typeface="Verdana" pitchFamily="34" charset="0"/>
                <a:ea typeface="Verdana" pitchFamily="34" charset="0"/>
                <a:cs typeface="Verdana" pitchFamily="34" charset="0"/>
              </a:rPr>
              <a:t>(e.e. cam-drin rhywiol neu gorfforol) neu’n effeithio ar yr amgylchedd lle mae’n byw (e.e. tyfu i fyny mewn cartref â thrais domestig)</a:t>
            </a:r>
          </a:p>
          <a:p>
            <a:pPr>
              <a:buNone/>
            </a:pPr>
            <a:endParaRPr lang="en-GB" dirty="0"/>
          </a:p>
        </p:txBody>
      </p:sp>
      <p:pic>
        <p:nvPicPr>
          <p:cNvPr id="7" name="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01956" y="156416"/>
            <a:ext cx="812800" cy="812800"/>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48166" y="2618905"/>
            <a:ext cx="2430771" cy="3451695"/>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711700" y="3034706"/>
            <a:ext cx="2235200" cy="3270843"/>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279662" y="3336056"/>
            <a:ext cx="2312137" cy="3218495"/>
          </a:xfrm>
          <a:prstGeom prst="rect">
            <a:avLst/>
          </a:prstGeom>
        </p:spPr>
      </p:pic>
    </p:spTree>
    <p:extLst>
      <p:ext uri="{BB962C8B-B14F-4D97-AF65-F5344CB8AC3E}">
        <p14:creationId xmlns:p14="http://schemas.microsoft.com/office/powerpoint/2010/main" val="25540421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80"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7E08390C-C691-4049-8559-0705B7E7357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676123" y="3375272"/>
            <a:ext cx="3088852" cy="2339728"/>
          </a:xfrm>
          <a:prstGeom prst="rect">
            <a:avLst/>
          </a:prstGeom>
        </p:spPr>
      </p:pic>
      <p:pic>
        <p:nvPicPr>
          <p:cNvPr id="5" name="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92042" y="0"/>
            <a:ext cx="812800" cy="812800"/>
          </a:xfrm>
          <a:prstGeom prst="rect">
            <a:avLst/>
          </a:prstGeom>
        </p:spPr>
      </p:pic>
      <p:pic>
        <p:nvPicPr>
          <p:cNvPr id="6" name="Picture 5"/>
          <p:cNvPicPr>
            <a:picLocks noChangeAspect="1"/>
          </p:cNvPicPr>
          <p:nvPr/>
        </p:nvPicPr>
        <p:blipFill>
          <a:blip r:embed="rId7"/>
          <a:stretch>
            <a:fillRect/>
          </a:stretch>
        </p:blipFill>
        <p:spPr>
          <a:xfrm>
            <a:off x="238213" y="254636"/>
            <a:ext cx="3793217" cy="5368122"/>
          </a:xfrm>
          <a:prstGeom prst="rect">
            <a:avLst/>
          </a:prstGeom>
        </p:spPr>
      </p:pic>
      <p:pic>
        <p:nvPicPr>
          <p:cNvPr id="7" name="Picture 6"/>
          <p:cNvPicPr>
            <a:picLocks noChangeAspect="1"/>
          </p:cNvPicPr>
          <p:nvPr/>
        </p:nvPicPr>
        <p:blipFill rotWithShape="1">
          <a:blip r:embed="rId8" cstate="email">
            <a:extLst>
              <a:ext uri="{28A0092B-C50C-407E-A947-70E740481C1C}">
                <a14:useLocalDpi xmlns:a14="http://schemas.microsoft.com/office/drawing/2010/main"/>
              </a:ext>
            </a:extLst>
          </a:blip>
          <a:srcRect/>
          <a:stretch/>
        </p:blipFill>
        <p:spPr>
          <a:xfrm>
            <a:off x="4031430" y="5452562"/>
            <a:ext cx="3644693" cy="1101715"/>
          </a:xfrm>
          <a:prstGeom prst="rect">
            <a:avLst/>
          </a:prstGeom>
        </p:spPr>
      </p:pic>
      <p:pic>
        <p:nvPicPr>
          <p:cNvPr id="8" name="Picture 7"/>
          <p:cNvPicPr>
            <a:picLocks noChangeAspect="1"/>
          </p:cNvPicPr>
          <p:nvPr/>
        </p:nvPicPr>
        <p:blipFill rotWithShape="1">
          <a:blip r:embed="rId9" cstate="email">
            <a:extLst>
              <a:ext uri="{28A0092B-C50C-407E-A947-70E740481C1C}">
                <a14:useLocalDpi xmlns:a14="http://schemas.microsoft.com/office/drawing/2010/main"/>
              </a:ext>
            </a:extLst>
          </a:blip>
          <a:srcRect/>
          <a:stretch/>
        </p:blipFill>
        <p:spPr>
          <a:xfrm>
            <a:off x="5833872" y="406400"/>
            <a:ext cx="4853114" cy="2936525"/>
          </a:xfrm>
          <a:prstGeom prst="rect">
            <a:avLst/>
          </a:prstGeom>
        </p:spPr>
      </p:pic>
    </p:spTree>
    <p:extLst>
      <p:ext uri="{BB962C8B-B14F-4D97-AF65-F5344CB8AC3E}">
        <p14:creationId xmlns:p14="http://schemas.microsoft.com/office/powerpoint/2010/main" val="8056441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13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721F4AB9-31AE-4D71-9737-2986E2E49276}"/>
              </a:ext>
            </a:extLst>
          </p:cNvPr>
          <p:cNvSpPr>
            <a:spLocks noGrp="1"/>
          </p:cNvSpPr>
          <p:nvPr>
            <p:ph type="ctrTitle"/>
          </p:nvPr>
        </p:nvSpPr>
        <p:spPr/>
        <p:txBody>
          <a:bodyPr/>
          <a:lstStyle/>
          <a:p>
            <a:r>
              <a:rPr lang="en-GB" dirty="0" smtClean="0"/>
              <a:t>DEDDF LLESIANT CENEDLAETHAU’R DYFODOL (CYMRU) </a:t>
            </a:r>
            <a:r>
              <a:rPr lang="en-GB" dirty="0"/>
              <a:t>(2015)</a:t>
            </a:r>
          </a:p>
        </p:txBody>
      </p:sp>
      <p:sp>
        <p:nvSpPr>
          <p:cNvPr id="5" name="Subtitle 4">
            <a:extLst>
              <a:ext uri="{FF2B5EF4-FFF2-40B4-BE49-F238E27FC236}">
                <a16:creationId xmlns:a16="http://schemas.microsoft.com/office/drawing/2014/main" xmlns="" id="{A1A1B273-32EA-4DF7-AAF9-B2C887AF15ED}"/>
              </a:ext>
            </a:extLst>
          </p:cNvPr>
          <p:cNvSpPr>
            <a:spLocks noGrp="1"/>
          </p:cNvSpPr>
          <p:nvPr>
            <p:ph type="subTitle" idx="1"/>
          </p:nvPr>
        </p:nvSpPr>
        <p:spPr/>
        <p:txBody>
          <a:bodyPr/>
          <a:lstStyle/>
          <a:p>
            <a:endParaRPr lang="en-GB"/>
          </a:p>
        </p:txBody>
      </p:sp>
      <p:pic>
        <p:nvPicPr>
          <p:cNvPr id="2" name="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08085" y="0"/>
            <a:ext cx="812800" cy="812800"/>
          </a:xfrm>
          <a:prstGeom prst="rect">
            <a:avLst/>
          </a:prstGeom>
        </p:spPr>
      </p:pic>
    </p:spTree>
    <p:extLst>
      <p:ext uri="{BB962C8B-B14F-4D97-AF65-F5344CB8AC3E}">
        <p14:creationId xmlns:p14="http://schemas.microsoft.com/office/powerpoint/2010/main" val="11962766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45"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E243B6-5176-4FCC-A559-8A7ACC9E5705}"/>
              </a:ext>
            </a:extLst>
          </p:cNvPr>
          <p:cNvSpPr>
            <a:spLocks noGrp="1"/>
          </p:cNvSpPr>
          <p:nvPr>
            <p:ph type="title"/>
          </p:nvPr>
        </p:nvSpPr>
        <p:spPr/>
        <p:txBody>
          <a:bodyPr/>
          <a:lstStyle/>
          <a:p>
            <a:r>
              <a:rPr lang="en-GB" dirty="0" smtClean="0"/>
              <a:t>CYMRU, IECHYD A’R DDEDDF </a:t>
            </a:r>
            <a:r>
              <a:rPr lang="en-GB" dirty="0"/>
              <a:t>(2015)</a:t>
            </a:r>
          </a:p>
        </p:txBody>
      </p:sp>
      <p:sp>
        <p:nvSpPr>
          <p:cNvPr id="3" name="Content Placeholder 2">
            <a:extLst>
              <a:ext uri="{FF2B5EF4-FFF2-40B4-BE49-F238E27FC236}">
                <a16:creationId xmlns:a16="http://schemas.microsoft.com/office/drawing/2014/main" xmlns="" id="{1A2AF495-6758-4157-ACAA-58360A18A1E4}"/>
              </a:ext>
            </a:extLst>
          </p:cNvPr>
          <p:cNvSpPr>
            <a:spLocks noGrp="1"/>
          </p:cNvSpPr>
          <p:nvPr>
            <p:ph idx="1"/>
          </p:nvPr>
        </p:nvSpPr>
        <p:spPr>
          <a:xfrm>
            <a:off x="1024128" y="1709530"/>
            <a:ext cx="9720073" cy="4599830"/>
          </a:xfrm>
        </p:spPr>
        <p:txBody>
          <a:bodyPr>
            <a:normAutofit/>
          </a:bodyPr>
          <a:lstStyle/>
          <a:p>
            <a:pPr>
              <a:buFont typeface="Wingdings" panose="05000000000000000000" pitchFamily="2" charset="2"/>
              <a:buChar char="q"/>
            </a:pPr>
            <a:r>
              <a:rPr lang="cy-GB" dirty="0" smtClean="0"/>
              <a:t>Heriau: newid yn yr hinsawdd, tlodi, anghydraddoldebau iechyd a swyddi a thwf</a:t>
            </a:r>
          </a:p>
          <a:p>
            <a:pPr>
              <a:buFont typeface="Wingdings" panose="05000000000000000000" pitchFamily="2" charset="2"/>
              <a:buChar char="q"/>
            </a:pPr>
            <a:r>
              <a:rPr lang="cy-GB" dirty="0" smtClean="0"/>
              <a:t>Egwyddor datblygu cynaliadwy – cyflawni anghenion y presennol heb beryglu gallu cenedlaethau’r dyfodol i ddiwallu eu hanghenion hwythau</a:t>
            </a:r>
          </a:p>
          <a:p>
            <a:pPr>
              <a:buFont typeface="Wingdings" panose="05000000000000000000" pitchFamily="2" charset="2"/>
              <a:buChar char="q"/>
            </a:pPr>
            <a:r>
              <a:rPr lang="cy-GB" dirty="0" smtClean="0"/>
              <a:t>Sefydlu Bwrdd Gwasanaethau Cyhoeddus (PSB) yn ardal pob awdurdod lleol yng Nghymru</a:t>
            </a:r>
          </a:p>
          <a:p>
            <a:pPr>
              <a:buFont typeface="Wingdings" panose="05000000000000000000" pitchFamily="2" charset="2"/>
              <a:buChar char="q"/>
            </a:pPr>
            <a:r>
              <a:rPr lang="cy-GB" dirty="0" smtClean="0"/>
              <a:t>Rhaid i bob Bwrdd Iechyd Prifysgol weithio mewn partneriaeth â phartneriaid yn y Bwrdd Gwasanaethau Cyhoeddus i wella llesiant economaidd, cymdeithasol, amgylcheddol a diwylliannol yr ardal </a:t>
            </a:r>
          </a:p>
          <a:p>
            <a:pPr>
              <a:buFont typeface="Wingdings" panose="05000000000000000000" pitchFamily="2" charset="2"/>
              <a:buChar char="q"/>
            </a:pPr>
            <a:r>
              <a:rPr lang="cy-GB" dirty="0" smtClean="0"/>
              <a:t>Gweithio i gyflawni’r 7 nod llesiant</a:t>
            </a:r>
          </a:p>
          <a:p>
            <a:endParaRPr lang="en-GB" dirty="0"/>
          </a:p>
          <a:p>
            <a:r>
              <a:rPr lang="en-GB" dirty="0"/>
              <a:t> </a:t>
            </a:r>
          </a:p>
          <a:p>
            <a:endParaRPr lang="en-GB" dirty="0"/>
          </a:p>
        </p:txBody>
      </p:sp>
      <p:pic>
        <p:nvPicPr>
          <p:cNvPr id="4" name="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3915" y="0"/>
            <a:ext cx="812800" cy="812800"/>
          </a:xfrm>
          <a:prstGeom prst="rect">
            <a:avLst/>
          </a:prstGeom>
        </p:spPr>
      </p:pic>
    </p:spTree>
    <p:extLst>
      <p:ext uri="{BB962C8B-B14F-4D97-AF65-F5344CB8AC3E}">
        <p14:creationId xmlns:p14="http://schemas.microsoft.com/office/powerpoint/2010/main" val="8860381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872"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E430C2-DCED-4681-A308-F407A6D9994D}"/>
              </a:ext>
            </a:extLst>
          </p:cNvPr>
          <p:cNvSpPr>
            <a:spLocks noGrp="1"/>
          </p:cNvSpPr>
          <p:nvPr>
            <p:ph type="title"/>
          </p:nvPr>
        </p:nvSpPr>
        <p:spPr/>
        <p:txBody>
          <a:bodyPr>
            <a:normAutofit fontScale="90000"/>
          </a:bodyPr>
          <a:lstStyle/>
          <a:p>
            <a:r>
              <a:rPr lang="en-GB" dirty="0" smtClean="0"/>
              <a:t>CYRFF CYHOEDDUS WEDI’U CYNNWYS YN Y DDEDDF</a:t>
            </a:r>
            <a:r>
              <a:rPr lang="en-GB" dirty="0"/>
              <a:t/>
            </a:r>
            <a:br>
              <a:rPr lang="en-GB" dirty="0"/>
            </a:br>
            <a:endParaRPr lang="en-GB" dirty="0"/>
          </a:p>
        </p:txBody>
      </p:sp>
      <p:sp>
        <p:nvSpPr>
          <p:cNvPr id="3" name="Content Placeholder 2">
            <a:extLst>
              <a:ext uri="{FF2B5EF4-FFF2-40B4-BE49-F238E27FC236}">
                <a16:creationId xmlns:a16="http://schemas.microsoft.com/office/drawing/2014/main" xmlns="" id="{0BBCF061-6106-4FB0-B678-23251384936E}"/>
              </a:ext>
            </a:extLst>
          </p:cNvPr>
          <p:cNvSpPr>
            <a:spLocks noGrp="1"/>
          </p:cNvSpPr>
          <p:nvPr>
            <p:ph idx="1"/>
          </p:nvPr>
        </p:nvSpPr>
        <p:spPr>
          <a:xfrm>
            <a:off x="463826" y="1497495"/>
            <a:ext cx="10280375" cy="5168347"/>
          </a:xfrm>
        </p:spPr>
        <p:txBody>
          <a:bodyPr>
            <a:normAutofit lnSpcReduction="10000"/>
          </a:bodyPr>
          <a:lstStyle/>
          <a:p>
            <a:pPr algn="ctr">
              <a:buFont typeface="Wingdings" panose="05000000000000000000" pitchFamily="2" charset="2"/>
              <a:buChar char="Ø"/>
            </a:pPr>
            <a:r>
              <a:rPr lang="cy-GB" dirty="0" smtClean="0"/>
              <a:t>Gweinidogion Cymru ac Awdurdodau Cymru </a:t>
            </a:r>
          </a:p>
          <a:p>
            <a:pPr algn="ctr">
              <a:buFont typeface="Wingdings" panose="05000000000000000000" pitchFamily="2" charset="2"/>
              <a:buChar char="Ø"/>
            </a:pPr>
            <a:r>
              <a:rPr lang="cy-GB" dirty="0" smtClean="0"/>
              <a:t>Byrddau Iechyd Lleol </a:t>
            </a:r>
          </a:p>
          <a:p>
            <a:pPr algn="ctr">
              <a:buFont typeface="Wingdings" panose="05000000000000000000" pitchFamily="2" charset="2"/>
              <a:buChar char="Ø"/>
            </a:pPr>
            <a:r>
              <a:rPr lang="cy-GB" dirty="0" smtClean="0"/>
              <a:t>Ymddiriedolaethau’r GIG</a:t>
            </a:r>
          </a:p>
          <a:p>
            <a:pPr algn="ctr">
              <a:buFont typeface="Wingdings" panose="05000000000000000000" pitchFamily="2" charset="2"/>
              <a:buChar char="Ø"/>
            </a:pPr>
            <a:r>
              <a:rPr lang="cy-GB" dirty="0" smtClean="0"/>
              <a:t>Awdurdodau Parciau Cenedlaethol (Bannau Brycheiniog, Arfordir Sir </a:t>
            </a:r>
            <a:r>
              <a:rPr lang="cy-GB" noProof="1" smtClean="0"/>
              <a:t>Benfro</a:t>
            </a:r>
            <a:r>
              <a:rPr lang="cy-GB" dirty="0" smtClean="0"/>
              <a:t>, Eryri)</a:t>
            </a:r>
          </a:p>
          <a:p>
            <a:pPr algn="ctr">
              <a:buFont typeface="Wingdings" panose="05000000000000000000" pitchFamily="2" charset="2"/>
              <a:buChar char="Ø"/>
            </a:pPr>
            <a:r>
              <a:rPr lang="cy-GB" dirty="0" smtClean="0"/>
              <a:t>Awdurdodau Tân ac Achub (Canolbarth a Gorllewin Cymru, Gogledd Cymru a De Cymru)</a:t>
            </a:r>
          </a:p>
          <a:p>
            <a:pPr algn="ctr">
              <a:buFont typeface="Wingdings" panose="05000000000000000000" pitchFamily="2" charset="2"/>
              <a:buChar char="Ø"/>
            </a:pPr>
            <a:r>
              <a:rPr lang="cy-GB" dirty="0" smtClean="0"/>
              <a:t>Adnoddau Naturiol Cymru</a:t>
            </a:r>
          </a:p>
          <a:p>
            <a:pPr algn="ctr">
              <a:buFont typeface="Wingdings" panose="05000000000000000000" pitchFamily="2" charset="2"/>
              <a:buChar char="Ø"/>
            </a:pPr>
            <a:r>
              <a:rPr lang="cy-GB" dirty="0" smtClean="0"/>
              <a:t>Cyngor Cyllido Addysg Uwch Cymru</a:t>
            </a:r>
          </a:p>
          <a:p>
            <a:pPr algn="ctr">
              <a:buFont typeface="Wingdings" panose="05000000000000000000" pitchFamily="2" charset="2"/>
              <a:buChar char="Ø"/>
            </a:pPr>
            <a:r>
              <a:rPr lang="cy-GB" dirty="0" smtClean="0"/>
              <a:t>Cyngor Celfyddydau Cymru </a:t>
            </a:r>
          </a:p>
          <a:p>
            <a:pPr algn="ctr">
              <a:buFont typeface="Wingdings" panose="05000000000000000000" pitchFamily="2" charset="2"/>
              <a:buChar char="Ø"/>
            </a:pPr>
            <a:r>
              <a:rPr lang="cy-GB" dirty="0" smtClean="0"/>
              <a:t>Cyngor Chwaraeon Cymru</a:t>
            </a:r>
          </a:p>
          <a:p>
            <a:pPr algn="ctr">
              <a:buFont typeface="Wingdings" panose="05000000000000000000" pitchFamily="2" charset="2"/>
              <a:buChar char="Ø"/>
            </a:pPr>
            <a:r>
              <a:rPr lang="cy-GB" dirty="0" smtClean="0"/>
              <a:t>Llyfrgell Genedlaethol Cymru</a:t>
            </a:r>
          </a:p>
          <a:p>
            <a:pPr algn="ctr">
              <a:buFont typeface="Wingdings" panose="05000000000000000000" pitchFamily="2" charset="2"/>
              <a:buChar char="Ø"/>
            </a:pPr>
            <a:r>
              <a:rPr lang="cy-GB" dirty="0" smtClean="0"/>
              <a:t>Amgueddfa Cymru</a:t>
            </a:r>
          </a:p>
          <a:p>
            <a:pPr algn="ctr"/>
            <a:endParaRPr lang="en-GB" dirty="0"/>
          </a:p>
        </p:txBody>
      </p:sp>
      <p:pic>
        <p:nvPicPr>
          <p:cNvPr id="4" name="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27874" y="0"/>
            <a:ext cx="812800" cy="812800"/>
          </a:xfrm>
          <a:prstGeom prst="rect">
            <a:avLst/>
          </a:prstGeom>
        </p:spPr>
      </p:pic>
    </p:spTree>
    <p:extLst>
      <p:ext uri="{BB962C8B-B14F-4D97-AF65-F5344CB8AC3E}">
        <p14:creationId xmlns:p14="http://schemas.microsoft.com/office/powerpoint/2010/main" val="18551572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762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08CF00-29A6-469D-A8B4-1F49B8345A94}"/>
              </a:ext>
            </a:extLst>
          </p:cNvPr>
          <p:cNvSpPr>
            <a:spLocks noGrp="1"/>
          </p:cNvSpPr>
          <p:nvPr>
            <p:ph type="title"/>
          </p:nvPr>
        </p:nvSpPr>
        <p:spPr/>
        <p:txBody>
          <a:bodyPr/>
          <a:lstStyle/>
          <a:p>
            <a:r>
              <a:rPr lang="en-GB" dirty="0" smtClean="0"/>
              <a:t>DULLIAU O WEITHIO </a:t>
            </a:r>
            <a:endParaRPr lang="en-GB" dirty="0"/>
          </a:p>
        </p:txBody>
      </p:sp>
      <p:sp>
        <p:nvSpPr>
          <p:cNvPr id="3" name="Content Placeholder 2">
            <a:extLst>
              <a:ext uri="{FF2B5EF4-FFF2-40B4-BE49-F238E27FC236}">
                <a16:creationId xmlns:a16="http://schemas.microsoft.com/office/drawing/2014/main" xmlns="" id="{3568C9F3-6501-4669-A454-29CAB2F09F12}"/>
              </a:ext>
            </a:extLst>
          </p:cNvPr>
          <p:cNvSpPr>
            <a:spLocks noGrp="1"/>
          </p:cNvSpPr>
          <p:nvPr>
            <p:ph idx="1"/>
          </p:nvPr>
        </p:nvSpPr>
        <p:spPr/>
        <p:txBody>
          <a:bodyPr>
            <a:normAutofit/>
          </a:bodyPr>
          <a:lstStyle/>
          <a:p>
            <a:r>
              <a:rPr lang="en-GB" dirty="0"/>
              <a:t>5 </a:t>
            </a:r>
            <a:r>
              <a:rPr lang="cy-GB" dirty="0" smtClean="0"/>
              <a:t>Agwedd:</a:t>
            </a:r>
          </a:p>
          <a:p>
            <a:pPr marL="457200" indent="-457200">
              <a:buFont typeface="+mj-lt"/>
              <a:buAutoNum type="arabicPeriod"/>
            </a:pPr>
            <a:r>
              <a:rPr lang="cy-GB" dirty="0" smtClean="0"/>
              <a:t>Atal </a:t>
            </a:r>
          </a:p>
          <a:p>
            <a:pPr marL="457200" indent="-457200">
              <a:buFont typeface="+mj-lt"/>
              <a:buAutoNum type="arabicPeriod"/>
            </a:pPr>
            <a:r>
              <a:rPr lang="cy-GB" dirty="0" smtClean="0"/>
              <a:t>Integreiddio</a:t>
            </a:r>
          </a:p>
          <a:p>
            <a:pPr marL="457200" indent="-457200">
              <a:buFont typeface="+mj-lt"/>
              <a:buAutoNum type="arabicPeriod"/>
            </a:pPr>
            <a:r>
              <a:rPr lang="cy-GB" dirty="0" smtClean="0"/>
              <a:t>Cydweithio </a:t>
            </a:r>
          </a:p>
          <a:p>
            <a:pPr marL="457200" indent="-457200">
              <a:buFont typeface="+mj-lt"/>
              <a:buAutoNum type="arabicPeriod"/>
            </a:pPr>
            <a:r>
              <a:rPr lang="cy-GB" dirty="0" smtClean="0"/>
              <a:t>Cynnwys </a:t>
            </a:r>
          </a:p>
          <a:p>
            <a:pPr marL="457200" indent="-457200">
              <a:buFont typeface="+mj-lt"/>
              <a:buAutoNum type="arabicPeriod"/>
            </a:pPr>
            <a:r>
              <a:rPr lang="cy-GB" dirty="0" smtClean="0"/>
              <a:t>Meddwl yn hirdymor</a:t>
            </a:r>
            <a:endParaRPr lang="cy-GB" dirty="0"/>
          </a:p>
        </p:txBody>
      </p:sp>
      <p:pic>
        <p:nvPicPr>
          <p:cNvPr id="5" name="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11832" y="178816"/>
            <a:ext cx="812800" cy="812800"/>
          </a:xfrm>
          <a:prstGeom prst="rect">
            <a:avLst/>
          </a:prstGeom>
        </p:spPr>
      </p:pic>
    </p:spTree>
    <p:extLst>
      <p:ext uri="{BB962C8B-B14F-4D97-AF65-F5344CB8AC3E}">
        <p14:creationId xmlns:p14="http://schemas.microsoft.com/office/powerpoint/2010/main" val="41029345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804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4FFC94-0022-4FB4-8E04-A537B715483B}"/>
              </a:ext>
            </a:extLst>
          </p:cNvPr>
          <p:cNvSpPr>
            <a:spLocks noGrp="1"/>
          </p:cNvSpPr>
          <p:nvPr>
            <p:ph type="title"/>
          </p:nvPr>
        </p:nvSpPr>
        <p:spPr/>
        <p:txBody>
          <a:bodyPr/>
          <a:lstStyle/>
          <a:p>
            <a:r>
              <a:rPr lang="en-GB" dirty="0" smtClean="0"/>
              <a:t>DIWEDDGLO</a:t>
            </a:r>
            <a:endParaRPr lang="en-GB" dirty="0"/>
          </a:p>
        </p:txBody>
      </p:sp>
      <p:sp>
        <p:nvSpPr>
          <p:cNvPr id="3" name="Content Placeholder 2">
            <a:extLst>
              <a:ext uri="{FF2B5EF4-FFF2-40B4-BE49-F238E27FC236}">
                <a16:creationId xmlns:a16="http://schemas.microsoft.com/office/drawing/2014/main" xmlns="" id="{341CF7AC-C6C0-423C-815B-D2454FE556A2}"/>
              </a:ext>
            </a:extLst>
          </p:cNvPr>
          <p:cNvSpPr>
            <a:spLocks noGrp="1"/>
          </p:cNvSpPr>
          <p:nvPr>
            <p:ph idx="1"/>
          </p:nvPr>
        </p:nvSpPr>
        <p:spPr/>
        <p:txBody>
          <a:bodyPr/>
          <a:lstStyle/>
          <a:p>
            <a:pPr>
              <a:buFont typeface="Wingdings" panose="05000000000000000000" pitchFamily="2" charset="2"/>
              <a:buChar char="q"/>
            </a:pPr>
            <a:r>
              <a:rPr lang="cy-GB" dirty="0" smtClean="0"/>
              <a:t>Mae iechyd yn faes datganoledig yng Nghymru</a:t>
            </a:r>
          </a:p>
          <a:p>
            <a:pPr>
              <a:buFont typeface="Wingdings" panose="05000000000000000000" pitchFamily="2" charset="2"/>
              <a:buChar char="q"/>
            </a:pPr>
            <a:r>
              <a:rPr lang="cy-GB" dirty="0" smtClean="0"/>
              <a:t>Mae gwasanaethau iechyd a gofal cymdeithasol yn uno i wella darparu gwasanaethau a chodi lefelau iechyd a llesiant </a:t>
            </a:r>
          </a:p>
          <a:p>
            <a:pPr>
              <a:buFont typeface="Wingdings" panose="05000000000000000000" pitchFamily="2" charset="2"/>
              <a:buChar char="q"/>
            </a:pPr>
            <a:r>
              <a:rPr lang="cy-GB" dirty="0" smtClean="0"/>
              <a:t>Mae mwy o ganolbwyntio ar rai sbardunau iechyd yng Nghymru nag ar eraill</a:t>
            </a:r>
          </a:p>
          <a:p>
            <a:pPr>
              <a:buFont typeface="Wingdings" panose="05000000000000000000" pitchFamily="2" charset="2"/>
              <a:buChar char="q"/>
            </a:pPr>
            <a:r>
              <a:rPr lang="cy-GB" dirty="0" smtClean="0"/>
              <a:t>Mae Deddf Llesiant Cenedlaethau’r Dyfodol yn bodoli i wella </a:t>
            </a:r>
            <a:r>
              <a:rPr lang="cy-GB" noProof="1" smtClean="0"/>
              <a:t>cydlyniant</a:t>
            </a:r>
            <a:r>
              <a:rPr lang="cy-GB" dirty="0" smtClean="0"/>
              <a:t> a gweithio mewn partneriaeth </a:t>
            </a:r>
          </a:p>
          <a:p>
            <a:endParaRPr lang="en-GB" dirty="0"/>
          </a:p>
        </p:txBody>
      </p:sp>
      <p:pic>
        <p:nvPicPr>
          <p:cNvPr id="4" name="1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59958" y="178816"/>
            <a:ext cx="812800" cy="812800"/>
          </a:xfrm>
          <a:prstGeom prst="rect">
            <a:avLst/>
          </a:prstGeom>
        </p:spPr>
      </p:pic>
    </p:spTree>
    <p:extLst>
      <p:ext uri="{BB962C8B-B14F-4D97-AF65-F5344CB8AC3E}">
        <p14:creationId xmlns:p14="http://schemas.microsoft.com/office/powerpoint/2010/main" val="27388345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685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E7AB5596-9D4D-4F49-B98D-5043DFEF061D}"/>
              </a:ext>
            </a:extLst>
          </p:cNvPr>
          <p:cNvSpPr>
            <a:spLocks noGrp="1"/>
          </p:cNvSpPr>
          <p:nvPr>
            <p:ph type="ctrTitle"/>
          </p:nvPr>
        </p:nvSpPr>
        <p:spPr/>
        <p:txBody>
          <a:bodyPr/>
          <a:lstStyle/>
          <a:p>
            <a:r>
              <a:rPr lang="cy-GB" noProof="1" smtClean="0"/>
              <a:t>CWiS</a:t>
            </a:r>
            <a:endParaRPr lang="cy-GB" noProof="1"/>
          </a:p>
        </p:txBody>
      </p:sp>
      <p:sp>
        <p:nvSpPr>
          <p:cNvPr id="5" name="Subtitle 4">
            <a:extLst>
              <a:ext uri="{FF2B5EF4-FFF2-40B4-BE49-F238E27FC236}">
                <a16:creationId xmlns:a16="http://schemas.microsoft.com/office/drawing/2014/main" xmlns="" id="{BB765037-FBD3-4445-A918-541E0F474D75}"/>
              </a:ext>
            </a:extLst>
          </p:cNvPr>
          <p:cNvSpPr>
            <a:spLocks noGrp="1"/>
          </p:cNvSpPr>
          <p:nvPr>
            <p:ph type="subTitle" idx="1"/>
          </p:nvPr>
        </p:nvSpPr>
        <p:spPr/>
        <p:txBody>
          <a:bodyPr/>
          <a:lstStyle/>
          <a:p>
            <a:r>
              <a:rPr lang="cy-GB" dirty="0" smtClean="0"/>
              <a:t>Cymru </a:t>
            </a:r>
            <a:r>
              <a:rPr lang="cy-GB" noProof="1" smtClean="0"/>
              <a:t>Iachach</a:t>
            </a:r>
            <a:endParaRPr lang="cy-GB" noProof="1"/>
          </a:p>
        </p:txBody>
      </p:sp>
      <p:pic>
        <p:nvPicPr>
          <p:cNvPr id="2" name="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08084" y="0"/>
            <a:ext cx="812800" cy="812800"/>
          </a:xfrm>
          <a:prstGeom prst="rect">
            <a:avLst/>
          </a:prstGeom>
        </p:spPr>
      </p:pic>
    </p:spTree>
    <p:extLst>
      <p:ext uri="{BB962C8B-B14F-4D97-AF65-F5344CB8AC3E}">
        <p14:creationId xmlns:p14="http://schemas.microsoft.com/office/powerpoint/2010/main" val="29957112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65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DCE180-FA1B-46BC-8BC7-65AA808C553F}"/>
              </a:ext>
            </a:extLst>
          </p:cNvPr>
          <p:cNvSpPr>
            <a:spLocks noGrp="1"/>
          </p:cNvSpPr>
          <p:nvPr>
            <p:ph type="title"/>
          </p:nvPr>
        </p:nvSpPr>
        <p:spPr>
          <a:xfrm>
            <a:off x="1024128" y="161147"/>
            <a:ext cx="9720072" cy="1499616"/>
          </a:xfrm>
        </p:spPr>
        <p:txBody>
          <a:bodyPr/>
          <a:lstStyle/>
          <a:p>
            <a:r>
              <a:rPr lang="cy-GB" dirty="0" smtClean="0"/>
              <a:t>CWESTIWN 1: ATGOFFA</a:t>
            </a:r>
            <a:endParaRPr lang="cy-GB" dirty="0"/>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Content Placeholder 3" title="Multiple Choice Quiz">
                <a:extLst>
                  <a:ext uri="{FF2B5EF4-FFF2-40B4-BE49-F238E27FC236}">
                    <a16:creationId xmlns:a16="http://schemas.microsoft.com/office/drawing/2014/main" xmlns="" id="{076F2DAD-CC62-4302-A68A-3650F6D6A5C5}"/>
                  </a:ext>
                </a:extLst>
              </p:cNvPr>
              <p:cNvGraphicFramePr>
                <a:graphicFrameLocks noGrp="1"/>
              </p:cNvGraphicFramePr>
              <p:nvPr>
                <p:ph idx="1"/>
              </p:nvPr>
            </p:nvGraphicFramePr>
            <p:xfrm>
              <a:off x="1023938" y="1497496"/>
              <a:ext cx="9720262" cy="4811229"/>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4" name="Content Placeholder 3" title="Multiple Choice Quiz">
                <a:extLst>
                  <a:ext uri="{FF2B5EF4-FFF2-40B4-BE49-F238E27FC236}">
                    <a16:creationId xmlns:we="http://schemas.microsoft.com/office/webextensions/webextension/2010/11" xmlns:pca="http://schemas.microsoft.com/office/powerpoint/2013/contentapp" xmlns="" xmlns:a16="http://schemas.microsoft.com/office/drawing/2014/main" id="{076F2DAD-CC62-4302-A68A-3650F6D6A5C5}"/>
                  </a:ext>
                </a:extLst>
              </p:cNvPr>
              <p:cNvPicPr>
                <a:picLocks noGrp="1" noRot="1" noChangeAspect="1" noMove="1" noResize="1" noEditPoints="1" noAdjustHandles="1" noChangeArrowheads="1" noChangeShapeType="1"/>
              </p:cNvPicPr>
              <p:nvPr/>
            </p:nvPicPr>
            <p:blipFill>
              <a:blip r:embed="rId3">
                <a:clrChange>
                  <a:clrFrom>
                    <a:prstClr val="black"/>
                  </a:clrFrom>
                  <a:clrTo>
                    <a:prstClr val="black">
                      <a:alpha val="0"/>
                    </a:prstClr>
                  </a:clrTo>
                </a:clrChange>
              </a:blip>
              <a:stretch>
                <a:fillRect/>
              </a:stretch>
            </p:blipFill>
            <p:spPr>
              <a:xfrm>
                <a:off x="1023938" y="1497496"/>
                <a:ext cx="9720262" cy="4811229"/>
              </a:xfrm>
              <a:prstGeom prst="rect">
                <a:avLst/>
              </a:prstGeom>
            </p:spPr>
          </p:pic>
        </mc:Fallback>
      </mc:AlternateContent>
    </p:spTree>
    <p:extLst>
      <p:ext uri="{BB962C8B-B14F-4D97-AF65-F5344CB8AC3E}">
        <p14:creationId xmlns:p14="http://schemas.microsoft.com/office/powerpoint/2010/main" val="1586519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912746-DD9E-4B96-A218-8C84ABDD3DA7}"/>
              </a:ext>
            </a:extLst>
          </p:cNvPr>
          <p:cNvSpPr>
            <a:spLocks noGrp="1"/>
          </p:cNvSpPr>
          <p:nvPr>
            <p:ph type="title"/>
          </p:nvPr>
        </p:nvSpPr>
        <p:spPr/>
        <p:txBody>
          <a:bodyPr/>
          <a:lstStyle/>
          <a:p>
            <a:r>
              <a:rPr lang="cy-GB" dirty="0"/>
              <a:t>CWESTIWN </a:t>
            </a:r>
            <a:r>
              <a:rPr lang="cy-GB" dirty="0" smtClean="0"/>
              <a:t>2: </a:t>
            </a:r>
            <a:r>
              <a:rPr lang="cy-GB" dirty="0"/>
              <a:t>ATGOFFA</a:t>
            </a:r>
            <a:endParaRPr lang="en-GB" dirty="0"/>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Content Placeholder 3" title="Multiple Choice Quiz">
                <a:extLst>
                  <a:ext uri="{FF2B5EF4-FFF2-40B4-BE49-F238E27FC236}">
                    <a16:creationId xmlns:a16="http://schemas.microsoft.com/office/drawing/2014/main" xmlns="" id="{BBD013BA-D311-4253-ACAF-8225D2C2CD50}"/>
                  </a:ext>
                </a:extLst>
              </p:cNvPr>
              <p:cNvGraphicFramePr>
                <a:graphicFrameLocks noGrp="1"/>
              </p:cNvGraphicFramePr>
              <p:nvPr>
                <p:ph idx="1"/>
              </p:nvPr>
            </p:nvGraphicFramePr>
            <p:xfrm>
              <a:off x="1024128" y="1731962"/>
              <a:ext cx="9720262" cy="4683126"/>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4" name="Content Placeholder 3" title="Multiple Choice Quiz">
                <a:extLst>
                  <a:ext uri="{FF2B5EF4-FFF2-40B4-BE49-F238E27FC236}">
                    <a16:creationId xmlns:we="http://schemas.microsoft.com/office/webextensions/webextension/2010/11" xmlns:pca="http://schemas.microsoft.com/office/powerpoint/2013/contentapp" xmlns="" xmlns:a16="http://schemas.microsoft.com/office/drawing/2014/main" id="{BBD013BA-D311-4253-ACAF-8225D2C2CD50}"/>
                  </a:ext>
                </a:extLst>
              </p:cNvPr>
              <p:cNvPicPr>
                <a:picLocks noGrp="1" noRot="1" noChangeAspect="1" noMove="1" noResize="1" noEditPoints="1" noAdjustHandles="1" noChangeArrowheads="1" noChangeShapeType="1"/>
              </p:cNvPicPr>
              <p:nvPr/>
            </p:nvPicPr>
            <p:blipFill>
              <a:blip r:embed="rId3">
                <a:clrChange>
                  <a:clrFrom>
                    <a:prstClr val="black"/>
                  </a:clrFrom>
                  <a:clrTo>
                    <a:prstClr val="black">
                      <a:alpha val="0"/>
                    </a:prstClr>
                  </a:clrTo>
                </a:clrChange>
              </a:blip>
              <a:stretch>
                <a:fillRect/>
              </a:stretch>
            </p:blipFill>
            <p:spPr>
              <a:xfrm>
                <a:off x="1024128" y="1731962"/>
                <a:ext cx="9720262" cy="4683126"/>
              </a:xfrm>
              <a:prstGeom prst="rect">
                <a:avLst/>
              </a:prstGeom>
            </p:spPr>
          </p:pic>
        </mc:Fallback>
      </mc:AlternateContent>
    </p:spTree>
    <p:extLst>
      <p:ext uri="{BB962C8B-B14F-4D97-AF65-F5344CB8AC3E}">
        <p14:creationId xmlns:p14="http://schemas.microsoft.com/office/powerpoint/2010/main" val="2536435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MWY O WEITHGAREDDAU</a:t>
            </a:r>
            <a:endParaRPr lang="en-GB" dirty="0"/>
          </a:p>
        </p:txBody>
      </p:sp>
      <p:sp>
        <p:nvSpPr>
          <p:cNvPr id="3" name="Content Placeholder 2"/>
          <p:cNvSpPr>
            <a:spLocks noGrp="1"/>
          </p:cNvSpPr>
          <p:nvPr>
            <p:ph idx="1"/>
          </p:nvPr>
        </p:nvSpPr>
        <p:spPr/>
        <p:txBody>
          <a:bodyPr/>
          <a:lstStyle/>
          <a:p>
            <a:r>
              <a:rPr lang="cy-GB" dirty="0" smtClean="0"/>
              <a:t>Ychwanegwch gynnwys i’r tri chwis ar y dudalen </a:t>
            </a:r>
            <a:r>
              <a:rPr lang="en-GB" dirty="0" smtClean="0"/>
              <a:t>Moodle</a:t>
            </a:r>
            <a:endParaRPr lang="en-GB" dirty="0"/>
          </a:p>
        </p:txBody>
      </p:sp>
    </p:spTree>
    <p:extLst>
      <p:ext uri="{BB962C8B-B14F-4D97-AF65-F5344CB8AC3E}">
        <p14:creationId xmlns:p14="http://schemas.microsoft.com/office/powerpoint/2010/main" val="3823197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9606CD-8F31-408D-9FDC-BD535A1E4420}"/>
              </a:ext>
            </a:extLst>
          </p:cNvPr>
          <p:cNvSpPr>
            <a:spLocks noGrp="1"/>
          </p:cNvSpPr>
          <p:nvPr>
            <p:ph type="title"/>
          </p:nvPr>
        </p:nvSpPr>
        <p:spPr/>
        <p:txBody>
          <a:bodyPr/>
          <a:lstStyle/>
          <a:p>
            <a:r>
              <a:rPr lang="en-GB" dirty="0" smtClean="0"/>
              <a:t>CYFEIRIADAU </a:t>
            </a:r>
            <a:endParaRPr lang="en-GB" dirty="0"/>
          </a:p>
        </p:txBody>
      </p:sp>
      <p:sp>
        <p:nvSpPr>
          <p:cNvPr id="3" name="Content Placeholder 2">
            <a:extLst>
              <a:ext uri="{FF2B5EF4-FFF2-40B4-BE49-F238E27FC236}">
                <a16:creationId xmlns:a16="http://schemas.microsoft.com/office/drawing/2014/main" xmlns="" id="{879EEFA4-3B1B-49ED-A5EC-3BC79FE67D2C}"/>
              </a:ext>
            </a:extLst>
          </p:cNvPr>
          <p:cNvSpPr>
            <a:spLocks noGrp="1"/>
          </p:cNvSpPr>
          <p:nvPr>
            <p:ph idx="1"/>
          </p:nvPr>
        </p:nvSpPr>
        <p:spPr/>
        <p:txBody>
          <a:bodyPr/>
          <a:lstStyle/>
          <a:p>
            <a:r>
              <a:rPr lang="cy-GB" dirty="0" smtClean="0"/>
              <a:t>Cewch yr holl gyfeiriadau o fewn y cyflwyniad hwn dan y ffeil sip ‘Darllen Pellach’ a dolenni gwe ar y dudalen berthnasol ar </a:t>
            </a:r>
            <a:r>
              <a:rPr lang="cy-GB" noProof="1" smtClean="0"/>
              <a:t>Moodle</a:t>
            </a:r>
            <a:endParaRPr lang="cy-GB" noProof="1"/>
          </a:p>
        </p:txBody>
      </p:sp>
    </p:spTree>
    <p:extLst>
      <p:ext uri="{BB962C8B-B14F-4D97-AF65-F5344CB8AC3E}">
        <p14:creationId xmlns:p14="http://schemas.microsoft.com/office/powerpoint/2010/main" val="20518831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56FF94B8-B9B3-4A66-8303-9EBAACE73CA1}">
  <we:reference id="wa104238076" version="1.6.0.0" store="en-US" storeType="OMEX"/>
  <we:alternateReferences>
    <we:reference id="WA104238076" version="1.6.0.0" store="WA104238076" storeType="OMEX"/>
  </we:alternateReferences>
  <we:properties>
    <we:property name="__labs__" value="{&quot;configuration&quot;:{&quot;appVersion&quot;:{&quot;major&quot;:0,&quot;minor&quot;:1},&quot;components&quot;:[{&quot;name&quot;:&quot;Choice Question&quot;,&quot;question&quot;:{&quot;text/html&quot;:&quot;&lt;p&gt;How many Welsh adults have experienced at least one ACE in their childhood?&lt;/p&gt;\n&quot;,&quot;text/plain&quot;:&quot;How many Welsh adults have experienced at least one ACE in their childhood?&quot;},&quot;type&quot;:&quot;Labs.Components.ChoiceComponent&quot;,&quot;timeLimit&quot;:0,&quot;maxAttempts&quot;:0,&quot;choices&quot;:[{&quot;id&quot;:&quot;0&quot;,&quot;content&quot;:{&quot;text/html&quot;:&quot;&lt;p&gt;27%&lt;/p&gt;\n&quot;,&quot;text/plain&quot;:&quot;27%&quot;},&quot;name&quot;:null,&quot;value&quot;:null},{&quot;id&quot;:&quot;1&quot;,&quot;content&quot;:{&quot;text/html&quot;:&quot;&lt;p&gt;47%&lt;/p&gt;\n&quot;,&quot;text/plain&quot;:&quot;47%&quot;},&quot;name&quot;:null,&quot;value&quot;:null},{&quot;id&quot;:&quot;2&quot;,&quot;content&quot;:{&quot;text/html&quot;:&quot;&lt;p&gt;67%&lt;/p&gt;\n&quot;,&quot;text/plain&quot;:&quot;67%&quot;},&quot;name&quot;:null,&quot;value&quot;:null},{&quot;id&quot;:&quot;3&quot;,&quot;content&quot;:{&quot;text/html&quot;:&quot;&lt;p&gt;87%&lt;/p&gt;\n&quot;,&quot;text/plain&quot;:&quot;87%&quot;},&quot;name&quot;:null,&quot;value&quot;:null}],&quot;maxScore&quot;:1,&quot;hasAnswer&quot;:true,&quot;answer&quot;:[&quot;1&quot;],&quot;values&quot;:{&quot;hints&quot;:[]},&quot;secure&quot;:false,&quot;data&quot;:{&quot;question&quot;:&quot;&lt;p&gt;How many Welsh adults have experienced at least one ACE in their childhood?&lt;/p&gt;\n&quot;,&quot;fontSize&quot;:&quot;medium&quot;,&quot;choices&quot;:[{&quot;id&quot;:0,&quot;choice&quot;:&quot;&lt;p&gt;27%&lt;/p&gt;\n&quot;,&quot;feedback&quot;:null},{&quot;id&quot;:1,&quot;choice&quot;:&quot;&lt;p&gt;47%&lt;/p&gt;\n&quot;,&quot;feedback&quot;:null},{&quot;id&quot;:2,&quot;choice&quot;:&quot;&lt;p&gt;67%&lt;/p&gt;\n&quot;,&quot;feedback&quot;:null},{&quot;id&quot;:3,&quot;choice&quot;:&quot;&lt;p&gt;87%&lt;/p&gt;\n&quot;,&quot;feedback&quot;:null}],&quot;hasAnswer&quot;:true,&quot;answer&quot;:&quot;1&quot;,&quot;required&quot;:false,&quot;hints&quot;:[],&quot;limitAttempts&quot;:false,&quot;maxAttempts&quot;:2,&quot;allowRetries&quot;:true,&quot;shuffleChoices&quot;:false,&quot;isTimed&quot;:false,&quot;timeLimit&quot;:120,&quot;allowMultipleAnswers&quot;:false,&quot;allowChoiceEditing&quot;:true}}],&quot;name&quot;:&quot;Choice question&quot;,&quot;timeline&quot;:null,&quot;analytics&quot;:null},&quot;hostVersion&quot;:{&quot;major&quot;:0,&quot;minor&quot;:1}}"/>
  </we:properties>
  <we:bindings/>
  <we:snapshot xmlns:r="http://schemas.openxmlformats.org/officeDocument/2006/relationships"/>
</we:webextension>
</file>

<file path=ppt/webextensions/webextension2.xml><?xml version="1.0" encoding="utf-8"?>
<we:webextension xmlns:we="http://schemas.microsoft.com/office/webextensions/webextension/2010/11" id="{2FF5B793-F1AD-463B-B01C-393EB932C463}">
  <we:reference id="wa104238076" version="1.6.0.0" store="en-US" storeType="OMEX"/>
  <we:alternateReferences>
    <we:reference id="WA104238076" version="1.6.0.0" store="WA104238076" storeType="OMEX"/>
  </we:alternateReferences>
  <we:properties>
    <we:property name="__labs__" value="{&quot;configuration&quot;:{&quot;appVersion&quot;:{&quot;major&quot;:0,&quot;minor&quot;:1},&quot;components&quot;:[{&quot;name&quot;:&quot;Choice Question&quot;,&quot;question&quot;:{&quot;text/html&quot;:&quot;&lt;p&gt;How many Welsh adults experienced FOUR or more ACE&amp;#39;s?&lt;/p&gt;\n&quot;,&quot;text/plain&quot;:&quot;How many Welsh adults experienced FOUR or more ACE's?&quot;},&quot;type&quot;:&quot;Labs.Components.ChoiceComponent&quot;,&quot;timeLimit&quot;:0,&quot;maxAttempts&quot;:0,&quot;choices&quot;:[{&quot;id&quot;:&quot;0&quot;,&quot;content&quot;:{&quot;text/html&quot;:&quot;&lt;p&gt;4%&lt;/p&gt;\n&quot;,&quot;text/plain&quot;:&quot;4%&quot;},&quot;name&quot;:null,&quot;value&quot;:null},{&quot;id&quot;:&quot;1&quot;,&quot;content&quot;:{&quot;text/html&quot;:&quot;&lt;p&gt;10%&lt;/p&gt;\n&quot;,&quot;text/plain&quot;:&quot;10%&quot;},&quot;name&quot;:null,&quot;value&quot;:null},{&quot;id&quot;:&quot;2&quot;,&quot;content&quot;:{&quot;text/html&quot;:&quot;&lt;p&gt;14%&lt;/p&gt;\n&quot;,&quot;text/plain&quot;:&quot;14%&quot;},&quot;name&quot;:null,&quot;value&quot;:null},{&quot;id&quot;:&quot;3&quot;,&quot;content&quot;:{&quot;text/html&quot;:&quot;&lt;p&gt;20%&lt;/p&gt;\n&quot;,&quot;text/plain&quot;:&quot;20%&quot;},&quot;name&quot;:null,&quot;value&quot;:null}],&quot;maxScore&quot;:1,&quot;hasAnswer&quot;:true,&quot;answer&quot;:[&quot;2&quot;],&quot;values&quot;:{&quot;hints&quot;:[]},&quot;secure&quot;:false,&quot;data&quot;:{&quot;question&quot;:&quot;&lt;p&gt;How many Welsh adults experienced FOUR or more ACE&amp;#39;s?&lt;/p&gt;\n&quot;,&quot;fontSize&quot;:&quot;medium&quot;,&quot;choices&quot;:[{&quot;id&quot;:0,&quot;choice&quot;:&quot;&lt;p&gt;4%&lt;/p&gt;\n&quot;,&quot;feedback&quot;:null},{&quot;id&quot;:1,&quot;choice&quot;:&quot;&lt;p&gt;10%&lt;/p&gt;\n&quot;,&quot;feedback&quot;:null},{&quot;id&quot;:2,&quot;choice&quot;:&quot;&lt;p&gt;14%&lt;/p&gt;\n&quot;,&quot;feedback&quot;:null},{&quot;id&quot;:3,&quot;choice&quot;:&quot;&lt;p&gt;20%&lt;/p&gt;\n&quot;,&quot;feedback&quot;:null}],&quot;hasAnswer&quot;:true,&quot;answer&quot;:&quot;2&quot;,&quot;required&quot;:false,&quot;hints&quot;:[],&quot;limitAttempts&quot;:false,&quot;maxAttempts&quot;:2,&quot;allowRetries&quot;:true,&quot;shuffleChoices&quot;:false,&quot;isTimed&quot;:false,&quot;timeLimit&quot;:120,&quot;allowMultipleAnswers&quot;:false,&quot;allowChoiceEditing&quot;:true}}],&quot;name&quot;:&quot;Choice question&quot;,&quot;timeline&quot;:null,&quot;analytics&quot;:null},&quot;hostVersion&quot;:{&quot;major&quot;:0,&quot;minor&quot;:1}}"/>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Integral</Template>
  <TotalTime>1803</TotalTime>
  <Words>2582</Words>
  <Application>Microsoft Macintosh PowerPoint</Application>
  <PresentationFormat>Widescreen</PresentationFormat>
  <Paragraphs>118</Paragraphs>
  <Slides>22</Slides>
  <Notes>17</Notes>
  <HiddenSlides>0</HiddenSlides>
  <MMClips>17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Calibri</vt:lpstr>
      <vt:lpstr>Tw Cen MT</vt:lpstr>
      <vt:lpstr>Tw Cen MT Condensed</vt:lpstr>
      <vt:lpstr>Verdana</vt:lpstr>
      <vt:lpstr>Wingdings</vt:lpstr>
      <vt:lpstr>Wingdings 3</vt:lpstr>
      <vt:lpstr>Arial</vt:lpstr>
      <vt:lpstr>Integral</vt:lpstr>
      <vt:lpstr>CYMRU IACHACH</vt:lpstr>
      <vt:lpstr>CYNNWYS a NOD Y CYFLWYNIAD</vt:lpstr>
      <vt:lpstr>LLUN WEDI’I AniMeIDDIO O NOD</vt:lpstr>
      <vt:lpstr>TROSOLWG: CYMRU IACHACH</vt:lpstr>
      <vt:lpstr>IECHYD YNG NGHYMRU: TROSOLWG</vt:lpstr>
      <vt:lpstr>abertawe bro morgannwg</vt:lpstr>
      <vt:lpstr>Hywel dda</vt:lpstr>
      <vt:lpstr>YMDDIRIEDOLAETHAU’R GIG</vt:lpstr>
      <vt:lpstr>GIG a CHYFLOGAETH (YSTADEGAU 2015 – 2016)</vt:lpstr>
      <vt:lpstr>SBARDUNAU IECHYD NEWYDD CYFREDOL CYMRU </vt:lpstr>
      <vt:lpstr>Profiadau Niweidiol yn ystod Plentyndod (Aces) </vt:lpstr>
      <vt:lpstr>PowerPoint Presentation</vt:lpstr>
      <vt:lpstr>DEDDF LLESIANT CENEDLAETHAU’R DYFODOL (CYMRU) (2015)</vt:lpstr>
      <vt:lpstr>CYMRU, IECHYD A’R DDEDDF (2015)</vt:lpstr>
      <vt:lpstr>CYRFF CYHOEDDUS WEDI’U CYNNWYS YN Y DDEDDF </vt:lpstr>
      <vt:lpstr>DULLIAU O WEITHIO </vt:lpstr>
      <vt:lpstr>DIWEDDGLO</vt:lpstr>
      <vt:lpstr>CWiS</vt:lpstr>
      <vt:lpstr>CWESTIWN 1: ATGOFFA</vt:lpstr>
      <vt:lpstr>CWESTIWN 2: ATGOFFA</vt:lpstr>
      <vt:lpstr>MWY O WEITHGAREDDAU</vt:lpstr>
      <vt:lpstr>CYFEIRIADAU </vt:lpstr>
    </vt:vector>
  </TitlesOfParts>
  <Company>University of Wales Trinity Saint David</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Healthier Wales</dc:title>
  <dc:creator>Tania Gulliford</dc:creator>
  <cp:lastModifiedBy>Gwenllian Beynon</cp:lastModifiedBy>
  <cp:revision>81</cp:revision>
  <dcterms:created xsi:type="dcterms:W3CDTF">2017-03-29T09:36:58Z</dcterms:created>
  <dcterms:modified xsi:type="dcterms:W3CDTF">2017-12-08T14:38:53Z</dcterms:modified>
</cp:coreProperties>
</file>