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1"/>
  </p:notesMasterIdLst>
  <p:handoutMasterIdLst>
    <p:handoutMasterId r:id="rId12"/>
  </p:handoutMasterIdLst>
  <p:sldIdLst>
    <p:sldId id="277" r:id="rId2"/>
    <p:sldId id="278" r:id="rId3"/>
    <p:sldId id="259" r:id="rId4"/>
    <p:sldId id="279" r:id="rId5"/>
    <p:sldId id="280" r:id="rId6"/>
    <p:sldId id="281" r:id="rId7"/>
    <p:sldId id="282" r:id="rId8"/>
    <p:sldId id="283" r:id="rId9"/>
    <p:sldId id="284" r:id="rId10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3372" autoAdjust="0"/>
  </p:normalViewPr>
  <p:slideViewPr>
    <p:cSldViewPr>
      <p:cViewPr varScale="1">
        <p:scale>
          <a:sx n="84" d="100"/>
          <a:sy n="84" d="100"/>
        </p:scale>
        <p:origin x="108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Situation Analysis</a:t>
            </a:r>
          </a:p>
          <a:p>
            <a:endParaRPr lang="en-GB" b="1" dirty="0"/>
          </a:p>
          <a:p>
            <a:r>
              <a:rPr lang="en-GB" b="0" dirty="0"/>
              <a:t>The</a:t>
            </a:r>
            <a:r>
              <a:rPr lang="en-GB" b="0" baseline="0" dirty="0"/>
              <a:t> Situation Analysis is a thorough analysis undertaking by a company to discover the general position of a company  within at a specific point in time. Its carried out  by examining internal and external threats with the use of a strategy known as SWOT analysis as well as another strategy known as </a:t>
            </a:r>
            <a:r>
              <a:rPr lang="en-GB" b="0" baseline="0" dirty="0" err="1"/>
              <a:t>Portas</a:t>
            </a:r>
            <a:r>
              <a:rPr lang="en-GB" b="0" baseline="0" dirty="0"/>
              <a:t> 5 forces will be under taken</a:t>
            </a:r>
          </a:p>
          <a:p>
            <a:endParaRPr lang="en-GB" b="0" baseline="0" dirty="0"/>
          </a:p>
          <a:p>
            <a:r>
              <a:rPr lang="en-GB" b="1" baseline="0" dirty="0"/>
              <a:t>The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3FC1E-B5E7-2D48-BE76-AFF59DCC6937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528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llinsdictionary.com/dictionary/english/intended" TargetMode="External"/><Relationship Id="rId2" Type="http://schemas.openxmlformats.org/officeDocument/2006/relationships/hyperlink" Target="https://www.collinsdictionary.com/dictionary/english/genera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ollinsdictionary.com/dictionary/english/especially" TargetMode="External"/><Relationship Id="rId4" Type="http://schemas.openxmlformats.org/officeDocument/2006/relationships/hyperlink" Target="https://www.collinsdictionary.com/dictionary/english/achieve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LCMB7001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Marketing Management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2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The Marketing Process</a:t>
            </a: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B9E8A-B876-4DCA-BFF4-020758928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Marketing Process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EFCA97-BB93-4904-955E-E51DA06874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 the marketing concept, the company must find a way to identify and satisfy unfulfilled customer needs.</a:t>
            </a:r>
          </a:p>
          <a:p>
            <a:r>
              <a:rPr lang="en-GB" dirty="0"/>
              <a:t>The process of doing so can be modelled in a sequence of steps: The Situational Analysis, Objectives, Strategies, Implementation and Control. 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02621-96D3-40A4-9D79-F8D9ECA15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A54A-3D31-4612-803D-A007C4D26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71026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99312"/>
              </p:ext>
            </p:extLst>
          </p:nvPr>
        </p:nvGraphicFramePr>
        <p:xfrm>
          <a:off x="2483767" y="980728"/>
          <a:ext cx="3809085" cy="4079043"/>
        </p:xfrm>
        <a:graphic>
          <a:graphicData uri="http://schemas.openxmlformats.org/drawingml/2006/table">
            <a:tbl>
              <a:tblPr firstRow="1" firstCol="1" bandRow="1"/>
              <a:tblGrid>
                <a:gridCol w="3809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61817">
                <a:tc>
                  <a:txBody>
                    <a:bodyPr/>
                    <a:lstStyle/>
                    <a:p>
                      <a:pPr marL="24130" marR="2413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Verdana" charset="0"/>
                          <a:ea typeface="Calibri" charset="0"/>
                          <a:cs typeface="Times New Roman" charset="0"/>
                        </a:rPr>
                        <a:t>Situational Analysis</a:t>
                      </a:r>
                      <a:endParaRPr lang="en-GB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35719" marR="35719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1817">
                <a:tc>
                  <a:txBody>
                    <a:bodyPr/>
                    <a:lstStyle/>
                    <a:p>
                      <a:pPr marL="24130" marR="2413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35719" marR="35719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979">
                <a:tc>
                  <a:txBody>
                    <a:bodyPr/>
                    <a:lstStyle/>
                    <a:p>
                      <a:pPr marL="24130" marR="2413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Verdana" charset="0"/>
                          <a:ea typeface="Calibri" charset="0"/>
                          <a:cs typeface="Times New Roman" charset="0"/>
                        </a:rPr>
                        <a:t>Objectives</a:t>
                      </a:r>
                      <a:endParaRPr lang="en-GB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35719" marR="35719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1817">
                <a:tc>
                  <a:txBody>
                    <a:bodyPr/>
                    <a:lstStyle/>
                    <a:p>
                      <a:pPr marL="24130" marR="2413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35719" marR="35719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979">
                <a:tc>
                  <a:txBody>
                    <a:bodyPr/>
                    <a:lstStyle/>
                    <a:p>
                      <a:pPr marL="24130" marR="2413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>
                          <a:effectLst/>
                          <a:latin typeface="Verdana" charset="0"/>
                          <a:ea typeface="Calibri" charset="0"/>
                          <a:cs typeface="Times New Roman" charset="0"/>
                        </a:rPr>
                        <a:t>Strategies </a:t>
                      </a:r>
                      <a:endParaRPr lang="en-GB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35719" marR="35719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1817">
                <a:tc>
                  <a:txBody>
                    <a:bodyPr/>
                    <a:lstStyle/>
                    <a:p>
                      <a:pPr marL="24130" marR="2413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35719" marR="35719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1817">
                <a:tc>
                  <a:txBody>
                    <a:bodyPr/>
                    <a:lstStyle/>
                    <a:p>
                      <a:pPr marL="24130" marR="2413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Verdana" charset="0"/>
                          <a:ea typeface="Calibri" charset="0"/>
                          <a:cs typeface="Times New Roman" charset="0"/>
                        </a:rPr>
                        <a:t>Implementation </a:t>
                      </a:r>
                      <a:endParaRPr lang="en-GB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35719" marR="35719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/>
          <p:cNvSpPr txBox="1"/>
          <p:nvPr/>
        </p:nvSpPr>
        <p:spPr>
          <a:xfrm>
            <a:off x="2483767" y="5332566"/>
            <a:ext cx="4032448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marL="24130" marR="24130" algn="ctr">
              <a:spcBef>
                <a:spcPts val="0"/>
              </a:spcBef>
              <a:spcAft>
                <a:spcPts val="0"/>
              </a:spcAft>
            </a:pPr>
            <a:r>
              <a:rPr lang="en-GB" b="1" dirty="0">
                <a:latin typeface="Verdana" charset="0"/>
                <a:ea typeface="Calibri" charset="0"/>
                <a:cs typeface="Times New Roman" charset="0"/>
              </a:rPr>
              <a:t>  Control</a:t>
            </a:r>
            <a:endParaRPr lang="en-GB" sz="1400" dirty="0">
              <a:latin typeface="Calibri" charset="0"/>
              <a:ea typeface="Calibri" charset="0"/>
              <a:cs typeface="Times New Roman" charset="0"/>
            </a:endParaRPr>
          </a:p>
        </p:txBody>
      </p:sp>
      <p:cxnSp>
        <p:nvCxnSpPr>
          <p:cNvPr id="6" name="Straight Arrow Connector 5"/>
          <p:cNvCxnSpPr>
            <a:endCxn id="4" idx="0"/>
          </p:cNvCxnSpPr>
          <p:nvPr/>
        </p:nvCxnSpPr>
        <p:spPr>
          <a:xfrm>
            <a:off x="4499991" y="5052460"/>
            <a:ext cx="0" cy="2801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349455" y="1772816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363167" y="3789040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349455" y="2788231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A1F54171-75A1-4A27-88CF-594B339F8753}"/>
              </a:ext>
            </a:extLst>
          </p:cNvPr>
          <p:cNvSpPr/>
          <p:nvPr/>
        </p:nvSpPr>
        <p:spPr>
          <a:xfrm>
            <a:off x="2987824" y="307823"/>
            <a:ext cx="23476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x-none" altLang="x-none" b="1" dirty="0">
                <a:latin typeface="Calibri" charset="0"/>
                <a:ea typeface="Verdana" charset="0"/>
                <a:cs typeface="Times New Roman" charset="0"/>
              </a:rPr>
              <a:t>The Marketing Process</a:t>
            </a:r>
            <a:endParaRPr lang="x-none" altLang="x-none" sz="20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59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19A1D-3AF2-4AC3-B9BD-82D75EC81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Situational Analysis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B0F38-4C36-4B67-86AA-280FCBB54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situational analysis often is called the foundation of a marketing plan. A situational analysis includes a thorough examination of internal and external factors affecting a business. It creates an overview of the organisation that will lead to a better understanding of the factors that will influence its future.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DD352-4DD1-46B8-98F2-106CCB896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977516-7A18-470E-ABFD-5C0F97A5C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6186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A4915-9C17-4BC6-84ED-CB1215123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Situational Analysis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F2B46-1C84-4E19-B586-069BFF7C0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Macro Environment</a:t>
            </a:r>
          </a:p>
          <a:p>
            <a:endParaRPr lang="en-GB" dirty="0"/>
          </a:p>
          <a:p>
            <a:r>
              <a:rPr lang="en-GB" dirty="0"/>
              <a:t>Porters 5 Forces Model</a:t>
            </a:r>
          </a:p>
          <a:p>
            <a:endParaRPr lang="en-GB" dirty="0"/>
          </a:p>
          <a:p>
            <a:r>
              <a:rPr lang="en-GB" dirty="0"/>
              <a:t>SWOT analysis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D3DA6E-783F-4EA8-AE4D-1F1578461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4D05EF-65F7-470A-AB1C-AD14F3944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92764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B60C1-F6BD-4E9F-ADCC-A1901F966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Objectives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18EC7-7936-4D56-8770-CE37AB5F3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specific result that a person or a company aims to achieve within a time frame and with available resources.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88EB7-D297-40A1-AEC3-A59D5A1D8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FEC1CA-8FF0-4814-BFDB-C57ADF79C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63523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5502E-3CD6-496D-B991-8E01A2805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31591-C6B1-4AAD-BCEE-A45C334C0C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 </a:t>
            </a:r>
            <a:r>
              <a:rPr lang="en-GB" b="1" dirty="0"/>
              <a:t>strategy</a:t>
            </a:r>
            <a:r>
              <a:rPr lang="en-GB" dirty="0"/>
              <a:t> is a </a:t>
            </a:r>
            <a:r>
              <a:rPr lang="en-GB" dirty="0">
                <a:hlinkClick r:id="rId2" tooltip="Definition of general"/>
              </a:rPr>
              <a:t>general</a:t>
            </a:r>
            <a:r>
              <a:rPr lang="en-GB" dirty="0"/>
              <a:t> plan or set of plans </a:t>
            </a:r>
            <a:r>
              <a:rPr lang="en-GB" dirty="0">
                <a:hlinkClick r:id="rId3" tooltip="Definition of intended"/>
              </a:rPr>
              <a:t>intended</a:t>
            </a:r>
            <a:r>
              <a:rPr lang="en-GB" dirty="0"/>
              <a:t> to </a:t>
            </a:r>
            <a:r>
              <a:rPr lang="en-GB" dirty="0">
                <a:hlinkClick r:id="rId4" tooltip="Definition of achieve"/>
              </a:rPr>
              <a:t>achieve</a:t>
            </a:r>
            <a:r>
              <a:rPr lang="en-GB" dirty="0"/>
              <a:t> something, </a:t>
            </a:r>
            <a:r>
              <a:rPr lang="en-GB" dirty="0">
                <a:hlinkClick r:id="rId5" tooltip="Definition of especially"/>
              </a:rPr>
              <a:t>especially</a:t>
            </a:r>
            <a:r>
              <a:rPr lang="en-GB" dirty="0"/>
              <a:t> over a long period.</a:t>
            </a:r>
          </a:p>
          <a:p>
            <a:endParaRPr lang="en-GB" dirty="0"/>
          </a:p>
          <a:p>
            <a:r>
              <a:rPr lang="en-GB" dirty="0"/>
              <a:t>Segmentation, targeting and positioning.</a:t>
            </a:r>
          </a:p>
          <a:p>
            <a:endParaRPr lang="en-GB" dirty="0"/>
          </a:p>
          <a:p>
            <a:r>
              <a:rPr lang="en-GB" dirty="0"/>
              <a:t>The marketing mix 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83718-CA40-411D-B48F-3896F0F6E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62387-38DB-4729-B047-7BD4B69D0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210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C9126-07AE-48B5-BD4B-744B75873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Implementation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A89788-5F90-4C87-B597-E1ED3203C7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process of putting a decision or plan into effect or execution.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F0E4E-6BA1-4E5B-9CE2-D25D16302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09FADE-8FE1-4DC0-9ADB-E4C3A091D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662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B9980-2708-46EF-B5F9-BFDF714C6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Control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81733-A67C-4EDA-ADE9-B6CFA4368C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Set of practices and procedures employed by firms to monitor and regulate their marketing activities in achieving their marketing objectives and strategy.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ED26D-C148-4472-A1FB-2715D87BA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12/10/2020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5897ED-FED5-40C6-BB53-679F00729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900347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2272</TotalTime>
  <Words>301</Words>
  <Application>Microsoft Office PowerPoint</Application>
  <PresentationFormat>On-screen Show (4:3)</PresentationFormat>
  <Paragraphs>55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Myriad Pro</vt:lpstr>
      <vt:lpstr>Verdana</vt:lpstr>
      <vt:lpstr>20140311PresentationUWTSDTemplate</vt:lpstr>
      <vt:lpstr>LCMB7001</vt:lpstr>
      <vt:lpstr>The Marketing Process</vt:lpstr>
      <vt:lpstr>PowerPoint Presentation</vt:lpstr>
      <vt:lpstr>Situational Analysis</vt:lpstr>
      <vt:lpstr>Situational Analysis</vt:lpstr>
      <vt:lpstr>Objectives</vt:lpstr>
      <vt:lpstr>Strategy</vt:lpstr>
      <vt:lpstr>Implementation</vt:lpstr>
      <vt:lpstr>Control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Tushara Balendran</cp:lastModifiedBy>
  <cp:revision>138</cp:revision>
  <cp:lastPrinted>2018-07-09T15:27:01Z</cp:lastPrinted>
  <dcterms:created xsi:type="dcterms:W3CDTF">2002-10-07T19:43:58Z</dcterms:created>
  <dcterms:modified xsi:type="dcterms:W3CDTF">2020-10-12T07:36:06Z</dcterms:modified>
</cp:coreProperties>
</file>