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8"/>
  </p:notesMasterIdLst>
  <p:handoutMasterIdLst>
    <p:handoutMasterId r:id="rId49"/>
  </p:handoutMasterIdLst>
  <p:sldIdLst>
    <p:sldId id="363" r:id="rId2"/>
    <p:sldId id="461" r:id="rId3"/>
    <p:sldId id="459" r:id="rId4"/>
    <p:sldId id="462" r:id="rId5"/>
    <p:sldId id="513" r:id="rId6"/>
    <p:sldId id="515" r:id="rId7"/>
    <p:sldId id="647" r:id="rId8"/>
    <p:sldId id="648" r:id="rId9"/>
    <p:sldId id="649" r:id="rId10"/>
    <p:sldId id="650" r:id="rId11"/>
    <p:sldId id="651" r:id="rId12"/>
    <p:sldId id="653" r:id="rId13"/>
    <p:sldId id="654" r:id="rId14"/>
    <p:sldId id="655" r:id="rId15"/>
    <p:sldId id="656" r:id="rId16"/>
    <p:sldId id="657" r:id="rId17"/>
    <p:sldId id="658" r:id="rId18"/>
    <p:sldId id="659" r:id="rId19"/>
    <p:sldId id="660" r:id="rId20"/>
    <p:sldId id="661" r:id="rId21"/>
    <p:sldId id="662" r:id="rId22"/>
    <p:sldId id="663" r:id="rId23"/>
    <p:sldId id="664" r:id="rId24"/>
    <p:sldId id="665" r:id="rId25"/>
    <p:sldId id="384" r:id="rId26"/>
    <p:sldId id="470" r:id="rId27"/>
    <p:sldId id="488" r:id="rId28"/>
    <p:sldId id="666" r:id="rId29"/>
    <p:sldId id="667" r:id="rId30"/>
    <p:sldId id="668" r:id="rId31"/>
    <p:sldId id="669" r:id="rId32"/>
    <p:sldId id="670" r:id="rId33"/>
    <p:sldId id="671" r:id="rId34"/>
    <p:sldId id="672" r:id="rId35"/>
    <p:sldId id="673" r:id="rId36"/>
    <p:sldId id="674" r:id="rId37"/>
    <p:sldId id="675" r:id="rId38"/>
    <p:sldId id="676" r:id="rId39"/>
    <p:sldId id="677" r:id="rId40"/>
    <p:sldId id="683" r:id="rId41"/>
    <p:sldId id="678" r:id="rId42"/>
    <p:sldId id="679" r:id="rId43"/>
    <p:sldId id="680" r:id="rId44"/>
    <p:sldId id="681" r:id="rId45"/>
    <p:sldId id="512" r:id="rId46"/>
    <p:sldId id="492" r:id="rId4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B8E53D3D-0B68-422E-8C03-33FA4A4F8D4A}">
          <p14:sldIdLst>
            <p14:sldId id="363"/>
            <p14:sldId id="461"/>
            <p14:sldId id="459"/>
            <p14:sldId id="462"/>
            <p14:sldId id="513"/>
            <p14:sldId id="515"/>
            <p14:sldId id="647"/>
            <p14:sldId id="648"/>
            <p14:sldId id="649"/>
            <p14:sldId id="650"/>
            <p14:sldId id="651"/>
            <p14:sldId id="653"/>
            <p14:sldId id="654"/>
            <p14:sldId id="655"/>
            <p14:sldId id="656"/>
            <p14:sldId id="657"/>
            <p14:sldId id="658"/>
            <p14:sldId id="659"/>
            <p14:sldId id="660"/>
            <p14:sldId id="661"/>
            <p14:sldId id="662"/>
            <p14:sldId id="663"/>
            <p14:sldId id="664"/>
            <p14:sldId id="665"/>
            <p14:sldId id="384"/>
            <p14:sldId id="470"/>
            <p14:sldId id="488"/>
            <p14:sldId id="666"/>
            <p14:sldId id="667"/>
            <p14:sldId id="668"/>
            <p14:sldId id="669"/>
            <p14:sldId id="670"/>
            <p14:sldId id="671"/>
            <p14:sldId id="672"/>
            <p14:sldId id="673"/>
            <p14:sldId id="674"/>
            <p14:sldId id="675"/>
            <p14:sldId id="676"/>
            <p14:sldId id="677"/>
            <p14:sldId id="683"/>
            <p14:sldId id="678"/>
            <p14:sldId id="679"/>
            <p14:sldId id="680"/>
            <p14:sldId id="681"/>
          </p14:sldIdLst>
        </p14:section>
        <p14:section name="Untitled Section" id="{3A27C2B7-8EE8-4FE2-8702-C58E305C4D53}">
          <p14:sldIdLst>
            <p14:sldId id="512"/>
          </p14:sldIdLst>
        </p14:section>
        <p14:section name="Untitled Section" id="{4C339046-A7F7-4712-9455-1C5DD4AFB9A5}">
          <p14:sldIdLst>
            <p14:sldId id="4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59" autoAdjust="0"/>
    <p:restoredTop sz="94576" autoAdjust="0"/>
  </p:normalViewPr>
  <p:slideViewPr>
    <p:cSldViewPr>
      <p:cViewPr varScale="1">
        <p:scale>
          <a:sx n="159" d="100"/>
          <a:sy n="159" d="100"/>
        </p:scale>
        <p:origin x="1968" y="1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1324"/>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n_Cn8eFo7u8" TargetMode="External"/><Relationship Id="rId2" Type="http://schemas.openxmlformats.org/officeDocument/2006/relationships/hyperlink" Target="https://kuczmarski.com/this-is-how-google-motivates-its-employees/" TargetMode="Externa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hyperlink" Target="https://youtu.be/o4XX90lqT6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bc.co.uk/news/magazine-23902918" TargetMode="External"/><Relationship Id="rId2" Type="http://schemas.openxmlformats.org/officeDocument/2006/relationships/hyperlink" Target="https://youtu.be/O-4ithG_07Q"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youtu.be/KJ8ap4kWPxo"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yourcoach.be/en/employee-motivation-theories/stacey-adams-equity-theory.php" TargetMode="External"/><Relationship Id="rId2" Type="http://schemas.openxmlformats.org/officeDocument/2006/relationships/hyperlink" Target="https://youtu.be/2p_4C0Mzne4"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hyperlink" Target="https://www.skillsyouneed.com/ps/positive-thinking.html"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europarc.org/communication-skills/pdf/Being%20Assertive_WebArticles.pdf"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57350" y="1160748"/>
            <a:ext cx="5829300" cy="1134666"/>
          </a:xfrm>
        </p:spPr>
        <p:txBody>
          <a:bodyPr/>
          <a:lstStyle/>
          <a:p>
            <a:pPr eaLnBrk="1" hangingPunct="1"/>
            <a:r>
              <a:rPr lang="en-GB" altLang="en-US" b="1" dirty="0"/>
              <a:t>LCLM5002</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521550" y="4077072"/>
            <a:ext cx="8100900" cy="124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2400" b="1" dirty="0">
                <a:solidFill>
                  <a:srgbClr val="FFFF00"/>
                </a:solidFill>
              </a:rPr>
              <a:t>Week 9 Lesson 8</a:t>
            </a:r>
            <a:endParaRPr lang="en-GB" altLang="en-US" sz="2400" b="1" dirty="0">
              <a:solidFill>
                <a:schemeClr val="tx1"/>
              </a:solidFill>
            </a:endParaRPr>
          </a:p>
          <a:p>
            <a:pPr eaLnBrk="1" hangingPunct="1"/>
            <a:r>
              <a:rPr lang="en-GB" altLang="en-US" sz="2400" b="1" dirty="0">
                <a:solidFill>
                  <a:schemeClr val="tx1"/>
                </a:solidFill>
              </a:rPr>
              <a:t>Motivational Theories and Stress Management </a:t>
            </a:r>
            <a:endParaRPr lang="en-GB" altLang="en-US" sz="2400" b="1"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251520" y="2621067"/>
            <a:ext cx="8208912" cy="10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Developing and Managing Individuals and Teams </a:t>
            </a:r>
            <a:endParaRPr lang="en-GB" altLang="en-US" sz="27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457201" y="1062037"/>
            <a:ext cx="3008313" cy="871538"/>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3575050" y="1297686"/>
            <a:ext cx="5111750" cy="3407834"/>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305526" y="1955813"/>
            <a:ext cx="3008313" cy="3022418"/>
          </a:xfrm>
        </p:spPr>
        <p:txBody>
          <a:bodyPr wrap="square" anchor="t">
            <a:normAutofit/>
          </a:bodyPr>
          <a:lstStyle/>
          <a:p>
            <a:pPr marL="214313" indent="-214313">
              <a:buFont typeface="Wingdings" panose="05000000000000000000" pitchFamily="2" charset="2"/>
              <a:buChar char="Ø"/>
            </a:pPr>
            <a:r>
              <a:rPr lang="en-GB" dirty="0"/>
              <a:t>Please arrive to your class on time </a:t>
            </a:r>
          </a:p>
          <a:p>
            <a:pPr marL="214313" indent="-214313">
              <a:buFont typeface="Wingdings" panose="05000000000000000000" pitchFamily="2" charset="2"/>
              <a:buChar char="Ø"/>
            </a:pPr>
            <a:r>
              <a:rPr lang="en-GB" dirty="0"/>
              <a:t>Do not get distracted with your phone</a:t>
            </a:r>
          </a:p>
          <a:p>
            <a:pPr marL="214313" indent="-214313">
              <a:buFont typeface="Wingdings" panose="05000000000000000000" pitchFamily="2" charset="2"/>
              <a:buChar char="Ø"/>
            </a:pPr>
            <a:r>
              <a:rPr lang="en-US" b="0" i="0" dirty="0">
                <a:effectLst/>
              </a:rPr>
              <a:t>Respect and listen to your classmates</a:t>
            </a:r>
          </a:p>
          <a:p>
            <a:pPr marL="214313" indent="-214313">
              <a:buFont typeface="Wingdings" panose="05000000000000000000" pitchFamily="2" charset="2"/>
              <a:buChar char="Ø"/>
            </a:pPr>
            <a:r>
              <a:rPr lang="en-GB" b="0" i="0" dirty="0">
                <a:effectLst/>
              </a:rPr>
              <a:t>Ask questions</a:t>
            </a:r>
          </a:p>
          <a:p>
            <a:pPr marL="214313" indent="-214313">
              <a:buFont typeface="Wingdings" panose="05000000000000000000" pitchFamily="2" charset="2"/>
              <a:buChar char="Ø"/>
            </a:pPr>
            <a:r>
              <a:rPr lang="en-US" b="0" i="0" dirty="0">
                <a:effectLst/>
              </a:rPr>
              <a:t>Raise your hand to speak</a:t>
            </a:r>
          </a:p>
          <a:p>
            <a:pPr marL="214313" indent="-214313">
              <a:buFont typeface="Wingdings" panose="05000000000000000000" pitchFamily="2" charset="2"/>
              <a:buChar char="Ø"/>
            </a:pPr>
            <a:r>
              <a:rPr lang="en-GB" b="0" i="0" dirty="0">
                <a:effectLst/>
              </a:rPr>
              <a:t>Contribute to discussions</a:t>
            </a:r>
            <a:endParaRPr lang="en-US" b="0" i="0" dirty="0">
              <a:effectLst/>
            </a:endParaRPr>
          </a:p>
          <a:p>
            <a:pPr marL="214313" indent="-214313">
              <a:buFont typeface="Wingdings" panose="05000000000000000000" pitchFamily="2" charset="2"/>
              <a:buChar char="Ø"/>
            </a:pPr>
            <a:r>
              <a:rPr lang="en-GB" b="0" i="0" dirty="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B5FD-805E-A35C-5EEC-7314F8F0781D}"/>
              </a:ext>
            </a:extLst>
          </p:cNvPr>
          <p:cNvSpPr>
            <a:spLocks noGrp="1"/>
          </p:cNvSpPr>
          <p:nvPr>
            <p:ph type="title"/>
          </p:nvPr>
        </p:nvSpPr>
        <p:spPr>
          <a:xfrm>
            <a:off x="457200" y="1063229"/>
            <a:ext cx="8229600" cy="857250"/>
          </a:xfrm>
        </p:spPr>
        <p:txBody>
          <a:bodyPr wrap="square" anchor="ctr">
            <a:normAutofit/>
          </a:bodyPr>
          <a:lstStyle/>
          <a:p>
            <a:r>
              <a:rPr lang="en-GB" dirty="0"/>
              <a:t>Aim of the Unit </a:t>
            </a:r>
          </a:p>
        </p:txBody>
      </p:sp>
      <p:sp>
        <p:nvSpPr>
          <p:cNvPr id="3" name="Content Placeholder 2">
            <a:extLst>
              <a:ext uri="{FF2B5EF4-FFF2-40B4-BE49-F238E27FC236}">
                <a16:creationId xmlns:a16="http://schemas.microsoft.com/office/drawing/2014/main" id="{1A47F343-8B5D-3DE6-A3A7-D729D332B71A}"/>
              </a:ext>
            </a:extLst>
          </p:cNvPr>
          <p:cNvSpPr>
            <a:spLocks noGrp="1"/>
          </p:cNvSpPr>
          <p:nvPr>
            <p:ph idx="1"/>
          </p:nvPr>
        </p:nvSpPr>
        <p:spPr>
          <a:xfrm>
            <a:off x="457200" y="2057401"/>
            <a:ext cx="8229600" cy="2937774"/>
          </a:xfrm>
        </p:spPr>
        <p:txBody>
          <a:bodyPr wrap="square" anchor="t">
            <a:normAutofit/>
          </a:bodyPr>
          <a:lstStyle/>
          <a:p>
            <a:pPr marL="0" indent="0">
              <a:lnSpc>
                <a:spcPct val="200000"/>
              </a:lnSpc>
              <a:spcAft>
                <a:spcPts val="600"/>
              </a:spcAft>
              <a:buSzPts val="1000"/>
              <a:buNone/>
              <a:tabLst>
                <a:tab pos="342900" algn="l"/>
              </a:tabLst>
            </a:pPr>
            <a:r>
              <a:rPr lang="en-GB" sz="15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To support students' knowledge and competence of developing, managing and leading individuals and teams to achieve success  </a:t>
            </a:r>
            <a:endParaRPr lang="en-GB" sz="1500" b="1" kern="1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6367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600"/>
              </a:spcAft>
              <a:buSzPts val="1000"/>
              <a:buNone/>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Demonstrate how to develop individuals and teams by following human resources planning processes;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Examine methods of managing employee performance;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buFont typeface="Wingdings" panose="05000000000000000000" pitchFamily="2" charset="2"/>
              <a:buChar char="ü"/>
            </a:pPr>
            <a:r>
              <a:rPr lang="en-GB" sz="1350" kern="0" dirty="0">
                <a:solidFill>
                  <a:srgbClr val="000000"/>
                </a:solidFill>
                <a:latin typeface="Arial" panose="020B0604020202020204" pitchFamily="34" charset="0"/>
                <a:ea typeface="Times New Roman" panose="02020603050405020304" pitchFamily="18" charset="0"/>
              </a:rPr>
              <a:t>Review and suggest personnel development mechanisms that may help in achieving sustainable business performance</a:t>
            </a:r>
            <a:endParaRPr lang="en-GB" dirty="0"/>
          </a:p>
        </p:txBody>
      </p:sp>
    </p:spTree>
    <p:extLst>
      <p:ext uri="{BB962C8B-B14F-4D97-AF65-F5344CB8AC3E}">
        <p14:creationId xmlns:p14="http://schemas.microsoft.com/office/powerpoint/2010/main" val="352374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899C2-6A12-E9EB-4171-C51F10D6D646}"/>
              </a:ext>
            </a:extLst>
          </p:cNvPr>
          <p:cNvSpPr>
            <a:spLocks noGrp="1"/>
          </p:cNvSpPr>
          <p:nvPr>
            <p:ph type="title"/>
          </p:nvPr>
        </p:nvSpPr>
        <p:spPr>
          <a:xfrm>
            <a:off x="457200" y="274638"/>
            <a:ext cx="8229600" cy="1143000"/>
          </a:xfrm>
        </p:spPr>
        <p:txBody>
          <a:bodyPr wrap="square" anchor="ctr">
            <a:normAutofit/>
          </a:bodyPr>
          <a:lstStyle/>
          <a:p>
            <a:r>
              <a:rPr lang="en-GB" dirty="0"/>
              <a:t>Session 1 </a:t>
            </a:r>
          </a:p>
        </p:txBody>
      </p:sp>
      <p:sp>
        <p:nvSpPr>
          <p:cNvPr id="3" name="Content Placeholder 2">
            <a:extLst>
              <a:ext uri="{FF2B5EF4-FFF2-40B4-BE49-F238E27FC236}">
                <a16:creationId xmlns:a16="http://schemas.microsoft.com/office/drawing/2014/main" id="{55CFFEEE-C0A5-A0D2-EDA7-96E05C39DE4C}"/>
              </a:ext>
            </a:extLst>
          </p:cNvPr>
          <p:cNvSpPr>
            <a:spLocks noGrp="1"/>
          </p:cNvSpPr>
          <p:nvPr>
            <p:ph sz="half" idx="1"/>
          </p:nvPr>
        </p:nvSpPr>
        <p:spPr>
          <a:xfrm>
            <a:off x="457200" y="1600201"/>
            <a:ext cx="4038600" cy="3989040"/>
          </a:xfrm>
        </p:spPr>
        <p:txBody>
          <a:bodyPr wrap="square" anchor="t">
            <a:normAutofit/>
          </a:bodyPr>
          <a:lstStyle/>
          <a:p>
            <a:pPr>
              <a:buFontTx/>
              <a:buChar char="-"/>
            </a:pPr>
            <a:r>
              <a:rPr lang="en-GB" dirty="0"/>
              <a:t>Motivational Theories </a:t>
            </a:r>
          </a:p>
        </p:txBody>
      </p:sp>
      <p:pic>
        <p:nvPicPr>
          <p:cNvPr id="6" name="Content Placeholder 5">
            <a:extLst>
              <a:ext uri="{FF2B5EF4-FFF2-40B4-BE49-F238E27FC236}">
                <a16:creationId xmlns:a16="http://schemas.microsoft.com/office/drawing/2014/main" id="{8F785A33-F063-AFF7-77DC-0A6BEBB47688}"/>
              </a:ext>
            </a:extLst>
          </p:cNvPr>
          <p:cNvPicPr>
            <a:picLocks noGrp="1" noChangeAspect="1"/>
          </p:cNvPicPr>
          <p:nvPr>
            <p:ph sz="half" idx="2"/>
          </p:nvPr>
        </p:nvPicPr>
        <p:blipFill>
          <a:blip r:embed="rId2"/>
          <a:stretch>
            <a:fillRect/>
          </a:stretch>
        </p:blipFill>
        <p:spPr>
          <a:xfrm>
            <a:off x="4648200" y="2601623"/>
            <a:ext cx="4038600" cy="1986196"/>
          </a:xfrm>
          <a:prstGeom prst="rect">
            <a:avLst/>
          </a:prstGeom>
          <a:noFill/>
        </p:spPr>
      </p:pic>
      <p:sp>
        <p:nvSpPr>
          <p:cNvPr id="4" name="Date Placeholder 3">
            <a:extLst>
              <a:ext uri="{FF2B5EF4-FFF2-40B4-BE49-F238E27FC236}">
                <a16:creationId xmlns:a16="http://schemas.microsoft.com/office/drawing/2014/main" id="{E6839F53-11B7-A0CE-3824-90140697575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16/04/2026</a:t>
            </a:fld>
            <a:endParaRPr lang="en-GB" altLang="en-US" sz="900"/>
          </a:p>
        </p:txBody>
      </p:sp>
      <p:sp>
        <p:nvSpPr>
          <p:cNvPr id="5" name="Slide Number Placeholder 4">
            <a:extLst>
              <a:ext uri="{FF2B5EF4-FFF2-40B4-BE49-F238E27FC236}">
                <a16:creationId xmlns:a16="http://schemas.microsoft.com/office/drawing/2014/main" id="{99734A14-2460-42B6-11AC-9C9368F0843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84850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944-5395-E4C7-4121-2A7B3398B7F7}"/>
              </a:ext>
            </a:extLst>
          </p:cNvPr>
          <p:cNvSpPr>
            <a:spLocks noGrp="1"/>
          </p:cNvSpPr>
          <p:nvPr>
            <p:ph type="title"/>
          </p:nvPr>
        </p:nvSpPr>
        <p:spPr/>
        <p:txBody>
          <a:bodyPr/>
          <a:lstStyle/>
          <a:p>
            <a:r>
              <a:rPr lang="en-GB" dirty="0"/>
              <a:t>Motivation Factors </a:t>
            </a:r>
          </a:p>
        </p:txBody>
      </p:sp>
      <p:sp>
        <p:nvSpPr>
          <p:cNvPr id="3" name="Content Placeholder 2">
            <a:extLst>
              <a:ext uri="{FF2B5EF4-FFF2-40B4-BE49-F238E27FC236}">
                <a16:creationId xmlns:a16="http://schemas.microsoft.com/office/drawing/2014/main" id="{57584794-2ABA-63C9-E28C-CA4E490CF1BC}"/>
              </a:ext>
            </a:extLst>
          </p:cNvPr>
          <p:cNvSpPr>
            <a:spLocks noGrp="1"/>
          </p:cNvSpPr>
          <p:nvPr>
            <p:ph idx="1"/>
          </p:nvPr>
        </p:nvSpPr>
        <p:spPr/>
        <p:txBody>
          <a:bodyPr/>
          <a:lstStyle/>
          <a:p>
            <a:pPr>
              <a:buFont typeface="Wingdings" panose="05000000000000000000" pitchFamily="2" charset="2"/>
              <a:buChar char="ü"/>
            </a:pPr>
            <a:endParaRPr lang="en-GB" sz="2400" dirty="0"/>
          </a:p>
          <a:p>
            <a:pPr algn="l">
              <a:lnSpc>
                <a:spcPct val="200000"/>
              </a:lnSpc>
              <a:buFont typeface="Wingdings" panose="05000000000000000000" pitchFamily="2" charset="2"/>
              <a:buChar char="q"/>
            </a:pPr>
            <a:r>
              <a:rPr lang="en-GB" sz="2000" b="0" i="0" dirty="0">
                <a:solidFill>
                  <a:srgbClr val="202124"/>
                </a:solidFill>
                <a:effectLst/>
                <a:latin typeface="Arial" panose="020B0604020202020204" pitchFamily="34" charset="0"/>
                <a:cs typeface="Arial" panose="020B0604020202020204" pitchFamily="34" charset="0"/>
              </a:rPr>
              <a:t>What factors motivates you at your workplace ? </a:t>
            </a:r>
          </a:p>
          <a:p>
            <a:pPr marL="0" indent="0">
              <a:buNone/>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B28FAB09-4CAF-4347-5A6A-20D7069B7D0B}"/>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92DEC494-8521-AE85-2506-9271EFB7747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Picture 5">
            <a:extLst>
              <a:ext uri="{FF2B5EF4-FFF2-40B4-BE49-F238E27FC236}">
                <a16:creationId xmlns:a16="http://schemas.microsoft.com/office/drawing/2014/main" id="{EEC6AAC3-69BB-1851-A06F-170031B33D63}"/>
              </a:ext>
            </a:extLst>
          </p:cNvPr>
          <p:cNvPicPr>
            <a:picLocks noChangeAspect="1"/>
          </p:cNvPicPr>
          <p:nvPr/>
        </p:nvPicPr>
        <p:blipFill>
          <a:blip r:embed="rId2"/>
          <a:stretch>
            <a:fillRect/>
          </a:stretch>
        </p:blipFill>
        <p:spPr>
          <a:xfrm>
            <a:off x="4794250" y="2996952"/>
            <a:ext cx="3162300" cy="2095500"/>
          </a:xfrm>
          <a:prstGeom prst="rect">
            <a:avLst/>
          </a:prstGeom>
        </p:spPr>
      </p:pic>
    </p:spTree>
    <p:extLst>
      <p:ext uri="{BB962C8B-B14F-4D97-AF65-F5344CB8AC3E}">
        <p14:creationId xmlns:p14="http://schemas.microsoft.com/office/powerpoint/2010/main" val="3148651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7DA3E869-1518-B6F4-C3CE-02465E52AA7A}"/>
              </a:ext>
            </a:extLst>
          </p:cNvPr>
          <p:cNvSpPr>
            <a:spLocks noGrp="1"/>
          </p:cNvSpPr>
          <p:nvPr>
            <p:ph type="title"/>
          </p:nvPr>
        </p:nvSpPr>
        <p:spPr>
          <a:xfrm>
            <a:off x="457200" y="274638"/>
            <a:ext cx="8229600" cy="1143000"/>
          </a:xfrm>
        </p:spPr>
        <p:txBody>
          <a:bodyPr/>
          <a:lstStyle/>
          <a:p>
            <a:r>
              <a:rPr lang="en-US" dirty="0"/>
              <a:t>Motivation </a:t>
            </a:r>
          </a:p>
        </p:txBody>
      </p:sp>
      <p:sp>
        <p:nvSpPr>
          <p:cNvPr id="3" name="Content Placeholder 2">
            <a:extLst>
              <a:ext uri="{FF2B5EF4-FFF2-40B4-BE49-F238E27FC236}">
                <a16:creationId xmlns:a16="http://schemas.microsoft.com/office/drawing/2014/main" id="{68518D60-40E5-5EE8-F2EB-41A682011116}"/>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dirty="0">
                <a:hlinkClick r:id="rId2"/>
              </a:rPr>
              <a:t>https://kuczmarski.com/this-is-how-google-motivates-its-employees/</a:t>
            </a:r>
            <a:endParaRPr lang="en-GB" dirty="0"/>
          </a:p>
          <a:p>
            <a:pPr marL="0" indent="0">
              <a:buNone/>
            </a:pPr>
            <a:r>
              <a:rPr lang="en-GB" dirty="0"/>
              <a:t>Watch this : </a:t>
            </a:r>
          </a:p>
          <a:p>
            <a:pPr marL="0" indent="0">
              <a:buNone/>
            </a:pPr>
            <a:r>
              <a:rPr lang="en-GB" b="0" i="0" u="none" strike="noStrike">
                <a:effectLst/>
                <a:hlinkClick r:id="rId3"/>
              </a:rPr>
              <a:t>https://youtu.be/n_Cn8eFo7u8</a:t>
            </a:r>
            <a:endParaRPr lang="en-GB" dirty="0"/>
          </a:p>
        </p:txBody>
      </p:sp>
      <p:pic>
        <p:nvPicPr>
          <p:cNvPr id="6" name="Picture 5">
            <a:extLst>
              <a:ext uri="{FF2B5EF4-FFF2-40B4-BE49-F238E27FC236}">
                <a16:creationId xmlns:a16="http://schemas.microsoft.com/office/drawing/2014/main" id="{99FD8FAF-E584-1720-C2D9-17E5EFC23AE8}"/>
              </a:ext>
            </a:extLst>
          </p:cNvPr>
          <p:cNvPicPr>
            <a:picLocks noChangeAspect="1"/>
          </p:cNvPicPr>
          <p:nvPr/>
        </p:nvPicPr>
        <p:blipFill>
          <a:blip r:embed="rId4"/>
          <a:stretch>
            <a:fillRect/>
          </a:stretch>
        </p:blipFill>
        <p:spPr>
          <a:xfrm>
            <a:off x="4648200" y="2248521"/>
            <a:ext cx="4038600" cy="2692400"/>
          </a:xfrm>
          <a:prstGeom prst="rect">
            <a:avLst/>
          </a:prstGeom>
          <a:noFill/>
        </p:spPr>
      </p:pic>
      <p:sp>
        <p:nvSpPr>
          <p:cNvPr id="4" name="Date Placeholder 3">
            <a:extLst>
              <a:ext uri="{FF2B5EF4-FFF2-40B4-BE49-F238E27FC236}">
                <a16:creationId xmlns:a16="http://schemas.microsoft.com/office/drawing/2014/main" id="{9B011D2A-82EE-649F-B1B3-88C8F735C1D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16/04/2026</a:t>
            </a:fld>
            <a:endParaRPr lang="en-GB" altLang="en-US" sz="900"/>
          </a:p>
        </p:txBody>
      </p:sp>
      <p:sp>
        <p:nvSpPr>
          <p:cNvPr id="5" name="Slide Number Placeholder 4">
            <a:extLst>
              <a:ext uri="{FF2B5EF4-FFF2-40B4-BE49-F238E27FC236}">
                <a16:creationId xmlns:a16="http://schemas.microsoft.com/office/drawing/2014/main" id="{E07660B8-AB94-495E-519A-A5584CC11DA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3338113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703B2-E621-7178-E8A0-08091CB59F21}"/>
              </a:ext>
            </a:extLst>
          </p:cNvPr>
          <p:cNvSpPr>
            <a:spLocks noGrp="1"/>
          </p:cNvSpPr>
          <p:nvPr>
            <p:ph type="title"/>
          </p:nvPr>
        </p:nvSpPr>
        <p:spPr/>
        <p:txBody>
          <a:bodyPr/>
          <a:lstStyle/>
          <a:p>
            <a:r>
              <a:rPr lang="en-GB" dirty="0"/>
              <a:t>Emergence of Motivation </a:t>
            </a:r>
          </a:p>
        </p:txBody>
      </p:sp>
      <p:sp>
        <p:nvSpPr>
          <p:cNvPr id="3" name="Content Placeholder 2">
            <a:extLst>
              <a:ext uri="{FF2B5EF4-FFF2-40B4-BE49-F238E27FC236}">
                <a16:creationId xmlns:a16="http://schemas.microsoft.com/office/drawing/2014/main" id="{42A0708B-53AD-742D-B2D3-72880F5B4BF9}"/>
              </a:ext>
            </a:extLst>
          </p:cNvPr>
          <p:cNvSpPr>
            <a:spLocks noGrp="1"/>
          </p:cNvSpPr>
          <p:nvPr>
            <p:ph idx="1"/>
          </p:nvPr>
        </p:nvSpPr>
        <p:spPr/>
        <p:txBody>
          <a:bodyPr/>
          <a:lstStyle/>
          <a:p>
            <a:pPr>
              <a:lnSpc>
                <a:spcPct val="150000"/>
              </a:lnSpc>
              <a:buFont typeface="Wingdings" panose="05000000000000000000" pitchFamily="2" charset="2"/>
              <a:buChar char="q"/>
            </a:pPr>
            <a:r>
              <a:rPr lang="en-US" sz="1400" b="0" i="0" dirty="0">
                <a:solidFill>
                  <a:srgbClr val="363F49"/>
                </a:solidFill>
                <a:effectLst/>
                <a:latin typeface="Arial" panose="020B0604020202020204" pitchFamily="34" charset="0"/>
              </a:rPr>
              <a:t>Motivation will require a stimulus, an action, and a goal. Motivation concerns the internal and external forces which influence an individual to choose a course of action and act. For example, the stimulus which might cause a person to seek to belong to a particular work </a:t>
            </a:r>
            <a:r>
              <a:rPr lang="en-US" sz="1400" b="0" i="0" dirty="0" err="1">
                <a:solidFill>
                  <a:srgbClr val="363F49"/>
                </a:solidFill>
                <a:effectLst/>
                <a:latin typeface="Arial" panose="020B0604020202020204" pitchFamily="34" charset="0"/>
              </a:rPr>
              <a:t>organisation</a:t>
            </a:r>
            <a:r>
              <a:rPr lang="en-US" sz="1400" b="0" i="0" dirty="0">
                <a:solidFill>
                  <a:srgbClr val="363F49"/>
                </a:solidFill>
                <a:effectLst/>
                <a:latin typeface="Arial" panose="020B0604020202020204" pitchFamily="34" charset="0"/>
              </a:rPr>
              <a:t> may not be the stimulus required to make them work harder or more productively, though it could give some clues as to what that stimulus might be.</a:t>
            </a:r>
          </a:p>
          <a:p>
            <a:pPr>
              <a:lnSpc>
                <a:spcPct val="150000"/>
              </a:lnSpc>
              <a:buFont typeface="Wingdings" panose="05000000000000000000" pitchFamily="2" charset="2"/>
              <a:buChar char="q"/>
            </a:pPr>
            <a:r>
              <a:rPr lang="en-US" sz="1400" b="0" i="0" dirty="0">
                <a:solidFill>
                  <a:srgbClr val="363F49"/>
                </a:solidFill>
                <a:effectLst/>
                <a:latin typeface="Arial" panose="020B0604020202020204" pitchFamily="34" charset="0"/>
              </a:rPr>
              <a:t>Understanding motivation is important knowledge for businesspeople and managers. If we know what motivates people, positively, we can create jobs that are more fulfilling, reduce the costs of absenteeism, absenteeism, and ineffective reward systems. The quality of our </a:t>
            </a:r>
            <a:r>
              <a:rPr lang="en-US" sz="1400" b="0" i="0" dirty="0" err="1">
                <a:solidFill>
                  <a:srgbClr val="363F49"/>
                </a:solidFill>
                <a:effectLst/>
                <a:latin typeface="Arial" panose="020B0604020202020204" pitchFamily="34" charset="0"/>
              </a:rPr>
              <a:t>organisation’s</a:t>
            </a:r>
            <a:r>
              <a:rPr lang="en-US" sz="1400" b="0" i="0" dirty="0">
                <a:solidFill>
                  <a:srgbClr val="363F49"/>
                </a:solidFill>
                <a:effectLst/>
                <a:latin typeface="Arial" panose="020B0604020202020204" pitchFamily="34" charset="0"/>
              </a:rPr>
              <a:t> outputs can be improved by having workers that have their minds and energies more </a:t>
            </a:r>
            <a:r>
              <a:rPr lang="en-US" sz="1400" b="0" i="0" dirty="0" err="1">
                <a:solidFill>
                  <a:srgbClr val="363F49"/>
                </a:solidFill>
                <a:effectLst/>
                <a:latin typeface="Arial" panose="020B0604020202020204" pitchFamily="34" charset="0"/>
              </a:rPr>
              <a:t>focussed</a:t>
            </a:r>
            <a:r>
              <a:rPr lang="en-US" sz="1400" b="0" i="0" dirty="0">
                <a:solidFill>
                  <a:srgbClr val="363F49"/>
                </a:solidFill>
                <a:effectLst/>
                <a:latin typeface="Arial" panose="020B0604020202020204" pitchFamily="34" charset="0"/>
              </a:rPr>
              <a:t> on their jobs and the engage in the kinds of </a:t>
            </a:r>
            <a:r>
              <a:rPr lang="en-US" sz="1400" b="0" i="0" dirty="0" err="1">
                <a:solidFill>
                  <a:srgbClr val="363F49"/>
                </a:solidFill>
                <a:effectLst/>
                <a:latin typeface="Arial" panose="020B0604020202020204" pitchFamily="34" charset="0"/>
              </a:rPr>
              <a:t>behaviours</a:t>
            </a:r>
            <a:r>
              <a:rPr lang="en-US" sz="1400" b="0" i="0" dirty="0">
                <a:solidFill>
                  <a:srgbClr val="363F49"/>
                </a:solidFill>
                <a:effectLst/>
                <a:latin typeface="Arial" panose="020B0604020202020204" pitchFamily="34" charset="0"/>
              </a:rPr>
              <a:t> that are acceptable to the </a:t>
            </a:r>
            <a:r>
              <a:rPr lang="en-US" sz="1400" b="0" i="0" dirty="0" err="1">
                <a:solidFill>
                  <a:srgbClr val="363F49"/>
                </a:solidFill>
                <a:effectLst/>
                <a:latin typeface="Arial" panose="020B0604020202020204" pitchFamily="34" charset="0"/>
              </a:rPr>
              <a:t>organisation</a:t>
            </a:r>
            <a:r>
              <a:rPr lang="en-US" sz="1400" b="0" i="0" dirty="0">
                <a:solidFill>
                  <a:srgbClr val="363F49"/>
                </a:solidFill>
                <a:effectLst/>
                <a:latin typeface="Arial" panose="020B0604020202020204" pitchFamily="34" charset="0"/>
              </a:rPr>
              <a:t>. This is unlikely to happen if the workers feel alienated, bored, frustrated, demotivated and have their minds on something other than their work.</a:t>
            </a:r>
          </a:p>
          <a:p>
            <a:endParaRPr lang="en-GB" dirty="0"/>
          </a:p>
        </p:txBody>
      </p:sp>
      <p:sp>
        <p:nvSpPr>
          <p:cNvPr id="4" name="Date Placeholder 3">
            <a:extLst>
              <a:ext uri="{FF2B5EF4-FFF2-40B4-BE49-F238E27FC236}">
                <a16:creationId xmlns:a16="http://schemas.microsoft.com/office/drawing/2014/main" id="{868D3F5B-83E2-F103-C2FA-2679DFB9CE94}"/>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D7FA70FF-0BD5-3D60-3F32-0AF3941D4D4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474428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FFEDD-3C4D-9805-29FE-EC91F79FF982}"/>
              </a:ext>
            </a:extLst>
          </p:cNvPr>
          <p:cNvSpPr>
            <a:spLocks noGrp="1"/>
          </p:cNvSpPr>
          <p:nvPr>
            <p:ph type="title"/>
          </p:nvPr>
        </p:nvSpPr>
        <p:spPr/>
        <p:txBody>
          <a:bodyPr/>
          <a:lstStyle/>
          <a:p>
            <a:r>
              <a:rPr lang="en-US" b="0" i="0" dirty="0">
                <a:solidFill>
                  <a:srgbClr val="363F49"/>
                </a:solidFill>
                <a:effectLst/>
                <a:latin typeface="OpenSansBold"/>
              </a:rPr>
              <a:t>The scientific management theory of motivation</a:t>
            </a:r>
            <a:br>
              <a:rPr lang="en-US" b="0" i="0" dirty="0">
                <a:solidFill>
                  <a:srgbClr val="363F49"/>
                </a:solidFill>
                <a:effectLst/>
                <a:latin typeface="OpenSansBold"/>
              </a:rPr>
            </a:br>
            <a:endParaRPr lang="en-GB" dirty="0"/>
          </a:p>
        </p:txBody>
      </p:sp>
      <p:sp>
        <p:nvSpPr>
          <p:cNvPr id="3" name="Content Placeholder 2">
            <a:extLst>
              <a:ext uri="{FF2B5EF4-FFF2-40B4-BE49-F238E27FC236}">
                <a16:creationId xmlns:a16="http://schemas.microsoft.com/office/drawing/2014/main" id="{5BAA1580-65FC-C1B4-1AC0-D29E41F58489}"/>
              </a:ext>
            </a:extLst>
          </p:cNvPr>
          <p:cNvSpPr>
            <a:spLocks noGrp="1"/>
          </p:cNvSpPr>
          <p:nvPr>
            <p:ph idx="1"/>
          </p:nvPr>
        </p:nvSpPr>
        <p:spPr>
          <a:xfrm>
            <a:off x="457200" y="1600200"/>
            <a:ext cx="8229600" cy="4205063"/>
          </a:xfrm>
        </p:spPr>
        <p:txBody>
          <a:bodyPr/>
          <a:lstStyle/>
          <a:p>
            <a:pPr marL="0" indent="0">
              <a:buNone/>
            </a:pPr>
            <a:r>
              <a:rPr lang="en-US" sz="1600" b="0" i="0" dirty="0">
                <a:solidFill>
                  <a:srgbClr val="363F49"/>
                </a:solidFill>
                <a:effectLst/>
                <a:latin typeface="Arial" panose="020B0604020202020204" pitchFamily="34" charset="0"/>
              </a:rPr>
              <a:t>People such as Fredrick Winslow Taylor and Frank and Lillian Gilbreth applied their thinking to these problems. </a:t>
            </a:r>
          </a:p>
          <a:p>
            <a:pPr marL="0" indent="0">
              <a:buNone/>
            </a:pPr>
            <a:r>
              <a:rPr lang="en-US" sz="1600" b="0" i="0" dirty="0">
                <a:solidFill>
                  <a:srgbClr val="363F49"/>
                </a:solidFill>
                <a:effectLst/>
                <a:latin typeface="Arial" panose="020B0604020202020204" pitchFamily="34" charset="0"/>
              </a:rPr>
              <a:t>Frederick Winslow Taylor (1856 - 1917) put forward the idea that workers are motivated by pay. This school of thought was termed ‘Scientific Management’. Taylor’s Theory of Scientific Management argued the following: </a:t>
            </a:r>
          </a:p>
          <a:p>
            <a:pPr>
              <a:lnSpc>
                <a:spcPct val="150000"/>
              </a:lnSpc>
              <a:buFont typeface="+mj-lt"/>
              <a:buAutoNum type="arabicPeriod"/>
            </a:pPr>
            <a:r>
              <a:rPr lang="en-US" sz="1600" b="0" i="0" dirty="0">
                <a:solidFill>
                  <a:srgbClr val="363F49"/>
                </a:solidFill>
                <a:effectLst/>
                <a:latin typeface="Arial" panose="020B0604020202020204" pitchFamily="34" charset="0"/>
              </a:rPr>
              <a:t>Workers do not naturally enjoy work and so need close supervision and control. </a:t>
            </a:r>
          </a:p>
          <a:p>
            <a:pPr>
              <a:lnSpc>
                <a:spcPct val="150000"/>
              </a:lnSpc>
              <a:buFont typeface="+mj-lt"/>
              <a:buAutoNum type="arabicPeriod"/>
            </a:pPr>
            <a:r>
              <a:rPr lang="en-US" sz="1600" b="0" i="0" dirty="0">
                <a:solidFill>
                  <a:srgbClr val="363F49"/>
                </a:solidFill>
                <a:effectLst/>
                <a:latin typeface="Arial" panose="020B0604020202020204" pitchFamily="34" charset="0"/>
              </a:rPr>
              <a:t> Managers should break down production into a series of small tasks.</a:t>
            </a:r>
          </a:p>
          <a:p>
            <a:pPr>
              <a:lnSpc>
                <a:spcPct val="150000"/>
              </a:lnSpc>
              <a:buFont typeface="+mj-lt"/>
              <a:buAutoNum type="arabicPeriod"/>
            </a:pPr>
            <a:r>
              <a:rPr lang="en-US" sz="1600" b="0" i="0" dirty="0">
                <a:solidFill>
                  <a:srgbClr val="363F49"/>
                </a:solidFill>
                <a:effectLst/>
                <a:latin typeface="Arial" panose="020B0604020202020204" pitchFamily="34" charset="0"/>
              </a:rPr>
              <a:t>Workers should then be given appropriate training and tools so they can work as efficiently as possible on one-set tasks. </a:t>
            </a:r>
          </a:p>
          <a:p>
            <a:pPr>
              <a:lnSpc>
                <a:spcPct val="150000"/>
              </a:lnSpc>
              <a:buFont typeface="+mj-lt"/>
              <a:buAutoNum type="arabicPeriod"/>
            </a:pPr>
            <a:r>
              <a:rPr lang="en-US" sz="1600" b="0" i="0" dirty="0">
                <a:solidFill>
                  <a:srgbClr val="363F49"/>
                </a:solidFill>
                <a:effectLst/>
                <a:latin typeface="Arial" panose="020B0604020202020204" pitchFamily="34" charset="0"/>
              </a:rPr>
              <a:t> Workers are then paid according to the number of items they produce in a set period of time- piece-rate pay. As a result, workers are encouraged to work hard and </a:t>
            </a:r>
            <a:r>
              <a:rPr lang="en-US" sz="1600" b="0" i="0" dirty="0" err="1">
                <a:solidFill>
                  <a:srgbClr val="363F49"/>
                </a:solidFill>
                <a:effectLst/>
                <a:latin typeface="Arial" panose="020B0604020202020204" pitchFamily="34" charset="0"/>
              </a:rPr>
              <a:t>maximise</a:t>
            </a:r>
            <a:r>
              <a:rPr lang="en-US" sz="1600" b="0" i="0" dirty="0">
                <a:solidFill>
                  <a:srgbClr val="363F49"/>
                </a:solidFill>
                <a:effectLst/>
                <a:latin typeface="Arial" panose="020B0604020202020204" pitchFamily="34" charset="0"/>
              </a:rPr>
              <a:t> their productivity.</a:t>
            </a:r>
            <a:endParaRPr lang="en-GB" sz="1600" dirty="0"/>
          </a:p>
        </p:txBody>
      </p:sp>
      <p:sp>
        <p:nvSpPr>
          <p:cNvPr id="4" name="Date Placeholder 3">
            <a:extLst>
              <a:ext uri="{FF2B5EF4-FFF2-40B4-BE49-F238E27FC236}">
                <a16:creationId xmlns:a16="http://schemas.microsoft.com/office/drawing/2014/main" id="{AEE8AB42-9221-D45F-E674-2F3AB8B9CF0F}"/>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2514EA11-47AB-B97B-30AF-0599C236A7C2}"/>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64481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385D0-A906-BAD5-E5DC-0892B71C0415}"/>
              </a:ext>
            </a:extLst>
          </p:cNvPr>
          <p:cNvSpPr>
            <a:spLocks noGrp="1"/>
          </p:cNvSpPr>
          <p:nvPr>
            <p:ph type="title"/>
          </p:nvPr>
        </p:nvSpPr>
        <p:spPr/>
        <p:txBody>
          <a:bodyPr/>
          <a:lstStyle/>
          <a:p>
            <a:r>
              <a:rPr lang="en-GB" dirty="0"/>
              <a:t>Scientific Approach </a:t>
            </a:r>
          </a:p>
        </p:txBody>
      </p:sp>
      <p:sp>
        <p:nvSpPr>
          <p:cNvPr id="3" name="Content Placeholder 2">
            <a:extLst>
              <a:ext uri="{FF2B5EF4-FFF2-40B4-BE49-F238E27FC236}">
                <a16:creationId xmlns:a16="http://schemas.microsoft.com/office/drawing/2014/main" id="{06FA6EFB-9567-01AF-2736-8F9D3F332882}"/>
              </a:ext>
            </a:extLst>
          </p:cNvPr>
          <p:cNvSpPr>
            <a:spLocks noGrp="1"/>
          </p:cNvSpPr>
          <p:nvPr>
            <p:ph idx="1"/>
          </p:nvPr>
        </p:nvSpPr>
        <p:spPr/>
        <p:txBody>
          <a:bodyPr/>
          <a:lstStyle/>
          <a:p>
            <a:pPr marL="0" indent="0" algn="l">
              <a:buNone/>
            </a:pPr>
            <a:r>
              <a:rPr lang="en-US" sz="1600" b="0" i="0" dirty="0">
                <a:solidFill>
                  <a:srgbClr val="363F49"/>
                </a:solidFill>
                <a:effectLst/>
                <a:latin typeface="Arial" panose="020B0604020202020204" pitchFamily="34" charset="0"/>
              </a:rPr>
              <a:t>Taylor's methods were widely adopted as businesses saw the benefits of increased productivity levels and lower unit costs. The most notable advocate was Henry Ford who used them to design the first ever production line, making Ford cars. This was the start of the era of mass production.</a:t>
            </a:r>
          </a:p>
          <a:p>
            <a:pPr marL="0" indent="0" algn="l">
              <a:buNone/>
            </a:pPr>
            <a:r>
              <a:rPr lang="en-US" sz="1600" b="0" i="0" dirty="0">
                <a:solidFill>
                  <a:srgbClr val="363F49"/>
                </a:solidFill>
                <a:effectLst/>
                <a:latin typeface="Arial" panose="020B0604020202020204" pitchFamily="34" charset="0"/>
              </a:rPr>
              <a:t>However, the key limitation of the scientific management theory of motivation is</a:t>
            </a:r>
          </a:p>
          <a:p>
            <a:pPr algn="l">
              <a:buFont typeface="Wingdings" panose="05000000000000000000" pitchFamily="2" charset="2"/>
              <a:buChar char="Ø"/>
            </a:pPr>
            <a:r>
              <a:rPr lang="en-US" sz="1400" b="0" i="0" dirty="0">
                <a:solidFill>
                  <a:srgbClr val="363F49"/>
                </a:solidFill>
                <a:effectLst/>
                <a:latin typeface="Arial" panose="020B0604020202020204" pitchFamily="34" charset="0"/>
              </a:rPr>
              <a:t>It is based upon one best way and is applicable for simpler </a:t>
            </a:r>
            <a:r>
              <a:rPr lang="en-US" sz="1400" b="0" i="0" dirty="0" err="1">
                <a:solidFill>
                  <a:srgbClr val="363F49"/>
                </a:solidFill>
                <a:effectLst/>
                <a:latin typeface="Arial" panose="020B0604020202020204" pitchFamily="34" charset="0"/>
              </a:rPr>
              <a:t>organisations</a:t>
            </a:r>
            <a:r>
              <a:rPr lang="en-US" sz="1400" b="0" i="0" dirty="0">
                <a:solidFill>
                  <a:srgbClr val="363F49"/>
                </a:solidFill>
                <a:effectLst/>
                <a:latin typeface="Arial" panose="020B0604020202020204" pitchFamily="34" charset="0"/>
              </a:rPr>
              <a:t> than today’s dynamic and complex </a:t>
            </a:r>
            <a:r>
              <a:rPr lang="en-US" sz="1400" b="0" i="0" dirty="0" err="1">
                <a:solidFill>
                  <a:srgbClr val="363F49"/>
                </a:solidFill>
                <a:effectLst/>
                <a:latin typeface="Arial" panose="020B0604020202020204" pitchFamily="34" charset="0"/>
              </a:rPr>
              <a:t>organisations</a:t>
            </a:r>
            <a:endParaRPr lang="en-US" sz="1400" b="0" i="0" dirty="0">
              <a:solidFill>
                <a:srgbClr val="363F49"/>
              </a:solidFill>
              <a:effectLst/>
              <a:latin typeface="Arial" panose="020B0604020202020204" pitchFamily="34" charset="0"/>
            </a:endParaRPr>
          </a:p>
          <a:p>
            <a:pPr algn="l">
              <a:buFont typeface="Wingdings" panose="05000000000000000000" pitchFamily="2" charset="2"/>
              <a:buChar char="Ø"/>
            </a:pPr>
            <a:r>
              <a:rPr lang="en-US" sz="1400" b="0" i="0" dirty="0">
                <a:solidFill>
                  <a:srgbClr val="363F49"/>
                </a:solidFill>
                <a:effectLst/>
                <a:latin typeface="Arial" panose="020B0604020202020204" pitchFamily="34" charset="0"/>
              </a:rPr>
              <a:t>It focuses on individual performance rather than group efforts and divides the workers into efficient and inefficient categories or workers</a:t>
            </a:r>
          </a:p>
          <a:p>
            <a:pPr algn="l">
              <a:buFont typeface="Wingdings" panose="05000000000000000000" pitchFamily="2" charset="2"/>
              <a:buChar char="Ø"/>
            </a:pPr>
            <a:r>
              <a:rPr lang="en-US" sz="1400" b="0" i="0" dirty="0">
                <a:solidFill>
                  <a:srgbClr val="363F49"/>
                </a:solidFill>
                <a:effectLst/>
                <a:latin typeface="Arial" panose="020B0604020202020204" pitchFamily="34" charset="0"/>
              </a:rPr>
              <a:t>It is focused on </a:t>
            </a:r>
            <a:r>
              <a:rPr lang="en-US" sz="1400" b="0" i="0" dirty="0" err="1">
                <a:solidFill>
                  <a:srgbClr val="363F49"/>
                </a:solidFill>
                <a:effectLst/>
                <a:latin typeface="Arial" panose="020B0604020202020204" pitchFamily="34" charset="0"/>
              </a:rPr>
              <a:t>specialisation</a:t>
            </a:r>
            <a:r>
              <a:rPr lang="en-US" sz="1400" b="0" i="0" dirty="0">
                <a:solidFill>
                  <a:srgbClr val="363F49"/>
                </a:solidFill>
                <a:effectLst/>
                <a:latin typeface="Arial" panose="020B0604020202020204" pitchFamily="34" charset="0"/>
              </a:rPr>
              <a:t> and repetition of tasks to increase productivity which reduces innovation and promotes monotony</a:t>
            </a:r>
          </a:p>
          <a:p>
            <a:pPr algn="l">
              <a:buFont typeface="Wingdings" panose="05000000000000000000" pitchFamily="2" charset="2"/>
              <a:buChar char="Ø"/>
            </a:pPr>
            <a:r>
              <a:rPr lang="en-US" sz="1400" b="0" i="0" dirty="0">
                <a:solidFill>
                  <a:srgbClr val="363F49"/>
                </a:solidFill>
                <a:effectLst/>
                <a:latin typeface="Arial" panose="020B0604020202020204" pitchFamily="34" charset="0"/>
              </a:rPr>
              <a:t>It neglects the human factors because it motivates workers to work for monetary benefits rather than for their own personal development.</a:t>
            </a:r>
          </a:p>
          <a:p>
            <a:pPr algn="l">
              <a:buFont typeface="Wingdings" panose="05000000000000000000" pitchFamily="2" charset="2"/>
              <a:buChar char="Ø"/>
            </a:pPr>
            <a:r>
              <a:rPr lang="en-US" sz="1400" b="0" i="0" dirty="0">
                <a:solidFill>
                  <a:srgbClr val="363F49"/>
                </a:solidFill>
                <a:effectLst/>
                <a:latin typeface="Arial" panose="020B0604020202020204" pitchFamily="34" charset="0"/>
              </a:rPr>
              <a:t>There is no scope for creativity of employees because they are monitored closely by a manager which promotes frustration in the employees.</a:t>
            </a:r>
          </a:p>
          <a:p>
            <a:endParaRPr lang="en-GB" dirty="0"/>
          </a:p>
        </p:txBody>
      </p:sp>
      <p:sp>
        <p:nvSpPr>
          <p:cNvPr id="4" name="Date Placeholder 3">
            <a:extLst>
              <a:ext uri="{FF2B5EF4-FFF2-40B4-BE49-F238E27FC236}">
                <a16:creationId xmlns:a16="http://schemas.microsoft.com/office/drawing/2014/main" id="{3869CF4A-E552-86C4-11E6-A55324892C6D}"/>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82E655DE-108E-7F1F-50CA-F6CE75D24FB4}"/>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503209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2C4C9-6CB8-4A9E-676B-7D1EC6F4F1B7}"/>
              </a:ext>
            </a:extLst>
          </p:cNvPr>
          <p:cNvSpPr>
            <a:spLocks noGrp="1"/>
          </p:cNvSpPr>
          <p:nvPr>
            <p:ph type="title"/>
          </p:nvPr>
        </p:nvSpPr>
        <p:spPr>
          <a:xfrm>
            <a:off x="457200" y="274638"/>
            <a:ext cx="8229600" cy="1143000"/>
          </a:xfrm>
        </p:spPr>
        <p:txBody>
          <a:bodyPr wrap="square" anchor="ctr">
            <a:normAutofit/>
          </a:bodyPr>
          <a:lstStyle/>
          <a:p>
            <a:r>
              <a:rPr lang="en-GB" dirty="0"/>
              <a:t>Activity </a:t>
            </a:r>
          </a:p>
        </p:txBody>
      </p:sp>
      <p:sp>
        <p:nvSpPr>
          <p:cNvPr id="3" name="Content Placeholder 2">
            <a:extLst>
              <a:ext uri="{FF2B5EF4-FFF2-40B4-BE49-F238E27FC236}">
                <a16:creationId xmlns:a16="http://schemas.microsoft.com/office/drawing/2014/main" id="{2CBE1763-F213-ADDD-0E0F-B6867DF6F9BD}"/>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200" b="0" i="0" dirty="0">
                <a:effectLst/>
              </a:rPr>
              <a:t>Compare the advantages and disadvantages of the scientific management theory of motivation. </a:t>
            </a:r>
          </a:p>
          <a:p>
            <a:pPr>
              <a:lnSpc>
                <a:spcPct val="90000"/>
              </a:lnSpc>
            </a:pPr>
            <a:r>
              <a:rPr lang="en-US" sz="2200" b="0" i="0" dirty="0">
                <a:effectLst/>
              </a:rPr>
              <a:t>What is your opinion about the appropriateness of this theory in today’s </a:t>
            </a:r>
            <a:r>
              <a:rPr lang="en-US" sz="2200" b="0" i="0" dirty="0" err="1">
                <a:effectLst/>
              </a:rPr>
              <a:t>organisations</a:t>
            </a:r>
            <a:r>
              <a:rPr lang="en-US" sz="2200" b="0" i="0" dirty="0">
                <a:effectLst/>
              </a:rPr>
              <a:t>? Is it still appropriate, in what way and in what kind of </a:t>
            </a:r>
            <a:r>
              <a:rPr lang="en-US" sz="2200" b="0" i="0" dirty="0" err="1">
                <a:effectLst/>
              </a:rPr>
              <a:t>organisations</a:t>
            </a:r>
            <a:r>
              <a:rPr lang="en-US" sz="2200" b="0" i="0" dirty="0">
                <a:effectLst/>
              </a:rPr>
              <a:t>?</a:t>
            </a:r>
            <a:endParaRPr lang="en-GB" sz="2200" dirty="0"/>
          </a:p>
        </p:txBody>
      </p:sp>
      <p:pic>
        <p:nvPicPr>
          <p:cNvPr id="6" name="Picture 5">
            <a:extLst>
              <a:ext uri="{FF2B5EF4-FFF2-40B4-BE49-F238E27FC236}">
                <a16:creationId xmlns:a16="http://schemas.microsoft.com/office/drawing/2014/main" id="{EB06CA0F-EAE2-2BDB-853D-F744433FCF02}"/>
              </a:ext>
            </a:extLst>
          </p:cNvPr>
          <p:cNvPicPr>
            <a:picLocks noChangeAspect="1"/>
          </p:cNvPicPr>
          <p:nvPr/>
        </p:nvPicPr>
        <p:blipFill>
          <a:blip r:embed="rId2"/>
          <a:stretch>
            <a:fillRect/>
          </a:stretch>
        </p:blipFill>
        <p:spPr>
          <a:xfrm>
            <a:off x="4648200" y="2002441"/>
            <a:ext cx="4038600" cy="3184559"/>
          </a:xfrm>
          <a:prstGeom prst="rect">
            <a:avLst/>
          </a:prstGeom>
          <a:noFill/>
        </p:spPr>
      </p:pic>
      <p:sp>
        <p:nvSpPr>
          <p:cNvPr id="4" name="Date Placeholder 3">
            <a:extLst>
              <a:ext uri="{FF2B5EF4-FFF2-40B4-BE49-F238E27FC236}">
                <a16:creationId xmlns:a16="http://schemas.microsoft.com/office/drawing/2014/main" id="{D2DEDAEE-9AD0-0531-A7DC-F1A73AD3121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16/04/2026</a:t>
            </a:fld>
            <a:endParaRPr lang="en-GB" altLang="en-US" sz="900"/>
          </a:p>
        </p:txBody>
      </p:sp>
      <p:sp>
        <p:nvSpPr>
          <p:cNvPr id="5" name="Slide Number Placeholder 4">
            <a:extLst>
              <a:ext uri="{FF2B5EF4-FFF2-40B4-BE49-F238E27FC236}">
                <a16:creationId xmlns:a16="http://schemas.microsoft.com/office/drawing/2014/main" id="{BE2958EA-5C6C-17D9-003C-2B35029FABF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27080062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6B15A-0321-D073-CED9-ACBAFD2F07BE}"/>
              </a:ext>
            </a:extLst>
          </p:cNvPr>
          <p:cNvSpPr>
            <a:spLocks noGrp="1"/>
          </p:cNvSpPr>
          <p:nvPr>
            <p:ph type="title"/>
          </p:nvPr>
        </p:nvSpPr>
        <p:spPr/>
        <p:txBody>
          <a:bodyPr/>
          <a:lstStyle/>
          <a:p>
            <a:r>
              <a:rPr lang="en-GB" dirty="0"/>
              <a:t>The Hawthorne effect </a:t>
            </a:r>
          </a:p>
        </p:txBody>
      </p:sp>
      <p:sp>
        <p:nvSpPr>
          <p:cNvPr id="3" name="Content Placeholder 2">
            <a:extLst>
              <a:ext uri="{FF2B5EF4-FFF2-40B4-BE49-F238E27FC236}">
                <a16:creationId xmlns:a16="http://schemas.microsoft.com/office/drawing/2014/main" id="{4F485495-EE31-28F5-6E9D-F527C333A40B}"/>
              </a:ext>
            </a:extLst>
          </p:cNvPr>
          <p:cNvSpPr>
            <a:spLocks noGrp="1"/>
          </p:cNvSpPr>
          <p:nvPr>
            <p:ph idx="1"/>
          </p:nvPr>
        </p:nvSpPr>
        <p:spPr/>
        <p:txBody>
          <a:bodyPr/>
          <a:lstStyle/>
          <a:p>
            <a:pPr marL="0" indent="0">
              <a:lnSpc>
                <a:spcPct val="150000"/>
              </a:lnSpc>
              <a:buNone/>
            </a:pPr>
            <a:r>
              <a:rPr lang="en-US" sz="1600" b="0" i="0" dirty="0">
                <a:solidFill>
                  <a:srgbClr val="363F49"/>
                </a:solidFill>
                <a:effectLst/>
                <a:latin typeface="Arial" panose="020B0604020202020204" pitchFamily="34" charset="0"/>
              </a:rPr>
              <a:t>For example, it was found that output increased even when the lighting levels were decreased. Every change in the workers conditions led to an increase in productivity. When the research was finished, the productivity levels fell to previous levels. By process of elimination, the only explanation left for the performance gains was the attention that Mayo and his assistants were paying to the workers. The workers felt that they were involved in something special and important and valued the interest that was being shown in them by the researchers. Relationships were the motivator. This was then applied to ideas about social groups, upwards communication, leadership, decision making. This was termed the ‘Hawthorne Effect.’</a:t>
            </a:r>
          </a:p>
          <a:p>
            <a:pPr marL="0" indent="0">
              <a:buNone/>
            </a:pPr>
            <a:endParaRPr lang="en-US" sz="1800" dirty="0">
              <a:solidFill>
                <a:srgbClr val="363F49"/>
              </a:solidFill>
              <a:latin typeface="Arial" panose="020B0604020202020204" pitchFamily="34" charset="0"/>
            </a:endParaRPr>
          </a:p>
          <a:p>
            <a:pPr marL="0" indent="0">
              <a:buNone/>
            </a:pPr>
            <a:r>
              <a:rPr lang="en-US" sz="1800" dirty="0">
                <a:solidFill>
                  <a:srgbClr val="363F49"/>
                </a:solidFill>
                <a:latin typeface="Arial" panose="020B0604020202020204" pitchFamily="34" charset="0"/>
              </a:rPr>
              <a:t>Watch this : </a:t>
            </a:r>
            <a:r>
              <a:rPr lang="en-GB" sz="2000" b="0" i="0" u="none" strike="noStrike" dirty="0">
                <a:solidFill>
                  <a:srgbClr val="FFFFFF"/>
                </a:solidFill>
                <a:effectLst/>
                <a:latin typeface="YouTube Noto"/>
                <a:hlinkClick r:id="rId2"/>
              </a:rPr>
              <a:t>https://youtu.be/o4XX90lqT6E</a:t>
            </a:r>
            <a:endParaRPr lang="en-GB" sz="2000" dirty="0"/>
          </a:p>
        </p:txBody>
      </p:sp>
      <p:sp>
        <p:nvSpPr>
          <p:cNvPr id="4" name="Date Placeholder 3">
            <a:extLst>
              <a:ext uri="{FF2B5EF4-FFF2-40B4-BE49-F238E27FC236}">
                <a16:creationId xmlns:a16="http://schemas.microsoft.com/office/drawing/2014/main" id="{F6545565-7226-91E3-F38E-C444196CDB19}"/>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29DB021F-5A8E-8BFC-49C2-EC2A52C16358}"/>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811956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E85F8-B5FB-7184-D97D-E08008B5C407}"/>
              </a:ext>
            </a:extLst>
          </p:cNvPr>
          <p:cNvSpPr>
            <a:spLocks noGrp="1"/>
          </p:cNvSpPr>
          <p:nvPr>
            <p:ph type="title"/>
          </p:nvPr>
        </p:nvSpPr>
        <p:spPr/>
        <p:txBody>
          <a:bodyPr/>
          <a:lstStyle/>
          <a:p>
            <a:r>
              <a:rPr lang="en-GB" b="0" i="0" dirty="0">
                <a:solidFill>
                  <a:srgbClr val="011D40"/>
                </a:solidFill>
                <a:effectLst/>
                <a:latin typeface="OpenSansBold"/>
              </a:rPr>
              <a:t>The Content Theories</a:t>
            </a:r>
            <a:br>
              <a:rPr lang="en-GB" b="0" i="0" dirty="0">
                <a:solidFill>
                  <a:srgbClr val="011D40"/>
                </a:solidFill>
                <a:effectLst/>
                <a:latin typeface="OpenSansBold"/>
              </a:rPr>
            </a:br>
            <a:endParaRPr lang="en-GB" dirty="0"/>
          </a:p>
        </p:txBody>
      </p:sp>
      <p:sp>
        <p:nvSpPr>
          <p:cNvPr id="3" name="Content Placeholder 2">
            <a:extLst>
              <a:ext uri="{FF2B5EF4-FFF2-40B4-BE49-F238E27FC236}">
                <a16:creationId xmlns:a16="http://schemas.microsoft.com/office/drawing/2014/main" id="{7AEE86B6-F099-EDE4-920C-314EE51B23E1}"/>
              </a:ext>
            </a:extLst>
          </p:cNvPr>
          <p:cNvSpPr>
            <a:spLocks noGrp="1"/>
          </p:cNvSpPr>
          <p:nvPr>
            <p:ph idx="1"/>
          </p:nvPr>
        </p:nvSpPr>
        <p:spPr/>
        <p:txBody>
          <a:bodyPr/>
          <a:lstStyle/>
          <a:p>
            <a:pPr>
              <a:lnSpc>
                <a:spcPct val="150000"/>
              </a:lnSpc>
            </a:pPr>
            <a:r>
              <a:rPr lang="en-US" sz="1600" b="0" i="0" dirty="0">
                <a:solidFill>
                  <a:srgbClr val="363F49"/>
                </a:solidFill>
                <a:effectLst/>
                <a:latin typeface="Arial" panose="020B0604020202020204" pitchFamily="34" charset="0"/>
              </a:rPr>
              <a:t>From the Human Relations movement came most of the ‘content’ theories of motivation. Content theories are built around the idea that it is ‘contents’ of the job that create resources for motivation, which will satisfy the needs of the individual. The view of individuals here is that they are motivated by lack or ‘need deficiency,’ the deficiency of something in their lives that their work could provide, and so they act in a way to obtain that thing. The longer a deficiency is unmet, the stronger the feelings it will arouse. The provision of a sequence of elements that an individual values should create motivation in the individual to obtain these things progressively in exchange for some kind of valued </a:t>
            </a:r>
            <a:r>
              <a:rPr lang="en-US" sz="1600" b="0" i="0" dirty="0" err="1">
                <a:solidFill>
                  <a:srgbClr val="363F49"/>
                </a:solidFill>
                <a:effectLst/>
                <a:latin typeface="Arial" panose="020B0604020202020204" pitchFamily="34" charset="0"/>
              </a:rPr>
              <a:t>behaviour</a:t>
            </a:r>
            <a:r>
              <a:rPr lang="en-US" sz="1600" b="0" i="0" dirty="0">
                <a:solidFill>
                  <a:srgbClr val="363F49"/>
                </a:solidFill>
                <a:effectLst/>
                <a:latin typeface="Arial" panose="020B0604020202020204" pitchFamily="34" charset="0"/>
              </a:rPr>
              <a:t>. The elements should be used to motivate an individual before they are experienced directly as a reward.</a:t>
            </a:r>
            <a:endParaRPr lang="en-GB" sz="1600" dirty="0"/>
          </a:p>
        </p:txBody>
      </p:sp>
      <p:sp>
        <p:nvSpPr>
          <p:cNvPr id="4" name="Date Placeholder 3">
            <a:extLst>
              <a:ext uri="{FF2B5EF4-FFF2-40B4-BE49-F238E27FC236}">
                <a16:creationId xmlns:a16="http://schemas.microsoft.com/office/drawing/2014/main" id="{C9B26D20-C744-BFCF-ADFD-CE15732BE0B9}"/>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B5230DE2-0D6C-AD78-9FCB-8A56DF1A58F6}"/>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673272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E85F8-B5FB-7184-D97D-E08008B5C407}"/>
              </a:ext>
            </a:extLst>
          </p:cNvPr>
          <p:cNvSpPr>
            <a:spLocks noGrp="1"/>
          </p:cNvSpPr>
          <p:nvPr>
            <p:ph type="title"/>
          </p:nvPr>
        </p:nvSpPr>
        <p:spPr/>
        <p:txBody>
          <a:bodyPr/>
          <a:lstStyle/>
          <a:p>
            <a:r>
              <a:rPr lang="en-GB" b="0" i="0" dirty="0">
                <a:solidFill>
                  <a:srgbClr val="011D40"/>
                </a:solidFill>
                <a:effectLst/>
                <a:latin typeface="OpenSansBold"/>
              </a:rPr>
              <a:t>The Content Theories</a:t>
            </a:r>
            <a:br>
              <a:rPr lang="en-GB" b="0" i="0" dirty="0">
                <a:solidFill>
                  <a:srgbClr val="011D40"/>
                </a:solidFill>
                <a:effectLst/>
                <a:latin typeface="OpenSansBold"/>
              </a:rPr>
            </a:br>
            <a:endParaRPr lang="en-GB" dirty="0"/>
          </a:p>
        </p:txBody>
      </p:sp>
      <p:sp>
        <p:nvSpPr>
          <p:cNvPr id="3" name="Content Placeholder 2">
            <a:extLst>
              <a:ext uri="{FF2B5EF4-FFF2-40B4-BE49-F238E27FC236}">
                <a16:creationId xmlns:a16="http://schemas.microsoft.com/office/drawing/2014/main" id="{7AEE86B6-F099-EDE4-920C-314EE51B23E1}"/>
              </a:ext>
            </a:extLst>
          </p:cNvPr>
          <p:cNvSpPr>
            <a:spLocks noGrp="1"/>
          </p:cNvSpPr>
          <p:nvPr>
            <p:ph idx="1"/>
          </p:nvPr>
        </p:nvSpPr>
        <p:spPr/>
        <p:txBody>
          <a:bodyPr/>
          <a:lstStyle/>
          <a:p>
            <a:pPr marL="0" indent="0">
              <a:lnSpc>
                <a:spcPct val="150000"/>
              </a:lnSpc>
              <a:buNone/>
            </a:pPr>
            <a:r>
              <a:rPr lang="en-US" sz="1400" b="0" i="0" dirty="0">
                <a:solidFill>
                  <a:srgbClr val="363F49"/>
                </a:solidFill>
                <a:effectLst/>
                <a:latin typeface="Arial" panose="020B0604020202020204" pitchFamily="34" charset="0"/>
              </a:rPr>
              <a:t>Rewards can be for the outside of a person; that can be seen, touched, counted, held, or they can be things for the inner person; that add to their sense of self, consisting of knowledge, esteem of superiors or subordinates, status amongst peers. The aim of a reward is to reinforce </a:t>
            </a:r>
            <a:r>
              <a:rPr lang="en-US" sz="1400" b="0" i="0" dirty="0" err="1">
                <a:solidFill>
                  <a:srgbClr val="363F49"/>
                </a:solidFill>
                <a:effectLst/>
                <a:latin typeface="Arial" panose="020B0604020202020204" pitchFamily="34" charset="0"/>
              </a:rPr>
              <a:t>behaviour</a:t>
            </a:r>
            <a:r>
              <a:rPr lang="en-US" sz="1400" b="0" i="0" dirty="0">
                <a:solidFill>
                  <a:srgbClr val="363F49"/>
                </a:solidFill>
                <a:effectLst/>
                <a:latin typeface="Arial" panose="020B0604020202020204" pitchFamily="34" charset="0"/>
              </a:rPr>
              <a:t>, it is a kind of </a:t>
            </a:r>
            <a:r>
              <a:rPr lang="en-US" sz="1400" b="0" i="0" dirty="0" err="1">
                <a:solidFill>
                  <a:srgbClr val="363F49"/>
                </a:solidFill>
                <a:effectLst/>
                <a:latin typeface="Arial" panose="020B0604020202020204" pitchFamily="34" charset="0"/>
              </a:rPr>
              <a:t>behavioural</a:t>
            </a:r>
            <a:r>
              <a:rPr lang="en-US" sz="1400" b="0" i="0" dirty="0">
                <a:solidFill>
                  <a:srgbClr val="363F49"/>
                </a:solidFill>
                <a:effectLst/>
                <a:latin typeface="Arial" panose="020B0604020202020204" pitchFamily="34" charset="0"/>
              </a:rPr>
              <a:t> control. However, it can be costly to keep having to administer rewards every time a manager wants a worker to do something new? Content theories help us to appreciate that individuals want a satisfying existence with a clear connection between what they do and the results of their work. Content theories make strong recommendations about what a job or role should contain- what must be part of it immediately and what may create resources for motivational rewards later. Of course, an individuals’ needs might be satisfied outside of the work setting, in which case motivational satisfaction may not looked for or even </a:t>
            </a:r>
            <a:r>
              <a:rPr lang="en-US" sz="1400" b="0" i="0" dirty="0" err="1">
                <a:solidFill>
                  <a:srgbClr val="363F49"/>
                </a:solidFill>
                <a:effectLst/>
                <a:latin typeface="Arial" panose="020B0604020202020204" pitchFamily="34" charset="0"/>
              </a:rPr>
              <a:t>recognised</a:t>
            </a:r>
            <a:r>
              <a:rPr lang="en-US" sz="1400" b="0" i="0" dirty="0">
                <a:solidFill>
                  <a:srgbClr val="363F49"/>
                </a:solidFill>
                <a:effectLst/>
                <a:latin typeface="Arial" panose="020B0604020202020204" pitchFamily="34" charset="0"/>
              </a:rPr>
              <a:t> if offered through work.</a:t>
            </a:r>
            <a:endParaRPr lang="en-GB" sz="1400" dirty="0"/>
          </a:p>
        </p:txBody>
      </p:sp>
      <p:sp>
        <p:nvSpPr>
          <p:cNvPr id="4" name="Date Placeholder 3">
            <a:extLst>
              <a:ext uri="{FF2B5EF4-FFF2-40B4-BE49-F238E27FC236}">
                <a16:creationId xmlns:a16="http://schemas.microsoft.com/office/drawing/2014/main" id="{C9B26D20-C744-BFCF-ADFD-CE15732BE0B9}"/>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B5230DE2-0D6C-AD78-9FCB-8A56DF1A58F6}"/>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005702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B4B05-6D41-D693-4F0E-1F44FD89E3A0}"/>
              </a:ext>
            </a:extLst>
          </p:cNvPr>
          <p:cNvSpPr>
            <a:spLocks noGrp="1"/>
          </p:cNvSpPr>
          <p:nvPr>
            <p:ph type="title"/>
          </p:nvPr>
        </p:nvSpPr>
        <p:spPr/>
        <p:txBody>
          <a:bodyPr/>
          <a:lstStyle/>
          <a:p>
            <a:r>
              <a:rPr lang="en-GB" dirty="0"/>
              <a:t>Maslow Hierarchy of needs </a:t>
            </a:r>
          </a:p>
        </p:txBody>
      </p:sp>
      <p:sp>
        <p:nvSpPr>
          <p:cNvPr id="3" name="Content Placeholder 2">
            <a:extLst>
              <a:ext uri="{FF2B5EF4-FFF2-40B4-BE49-F238E27FC236}">
                <a16:creationId xmlns:a16="http://schemas.microsoft.com/office/drawing/2014/main" id="{0B868FA5-FFCF-46B9-D3CC-C732FE2D5A68}"/>
              </a:ext>
            </a:extLst>
          </p:cNvPr>
          <p:cNvSpPr>
            <a:spLocks noGrp="1"/>
          </p:cNvSpPr>
          <p:nvPr>
            <p:ph idx="1"/>
          </p:nvPr>
        </p:nvSpPr>
        <p:spPr/>
        <p:txBody>
          <a:bodyPr/>
          <a:lstStyle/>
          <a:p>
            <a:pPr marL="0" indent="0" algn="l">
              <a:buNone/>
            </a:pPr>
            <a:r>
              <a:rPr lang="en-US" sz="1400" b="0" i="0" dirty="0">
                <a:solidFill>
                  <a:srgbClr val="363F49"/>
                </a:solidFill>
                <a:effectLst/>
                <a:latin typeface="Arial" panose="020B0604020202020204" pitchFamily="34" charset="0"/>
              </a:rPr>
              <a:t>Abraham Maslow (1908 - 1970) was a psychology professor who founded the Humanistic Psychology discipline. In 1943 he published a paper called "A Theory of Human Motivation" in which he first presented his hierarchy of needs theory.</a:t>
            </a:r>
          </a:p>
          <a:p>
            <a:pPr marL="0" indent="0" algn="l">
              <a:buNone/>
            </a:pPr>
            <a:r>
              <a:rPr lang="en-US" sz="1400" b="0" i="0" dirty="0">
                <a:solidFill>
                  <a:srgbClr val="363F49"/>
                </a:solidFill>
                <a:effectLst/>
                <a:latin typeface="Arial" panose="020B0604020202020204" pitchFamily="34" charset="0"/>
              </a:rPr>
              <a:t>Abraham Maslow, in his ‘hierarchy of needs’ proposed that people, due to the nature of modern life, had to find satisfaction of their needs through their work. One question he was dealing with was how to motivate people who had got everything that they wanted materially. Normally these are shown as a pyramid with ‘self-</a:t>
            </a:r>
            <a:r>
              <a:rPr lang="en-US" sz="1400" b="0" i="0" dirty="0" err="1">
                <a:solidFill>
                  <a:srgbClr val="363F49"/>
                </a:solidFill>
                <a:effectLst/>
                <a:latin typeface="Arial" panose="020B0604020202020204" pitchFamily="34" charset="0"/>
              </a:rPr>
              <a:t>actualisation</a:t>
            </a:r>
            <a:r>
              <a:rPr lang="en-US" sz="1400" b="0" i="0" dirty="0">
                <a:solidFill>
                  <a:srgbClr val="363F49"/>
                </a:solidFill>
                <a:effectLst/>
                <a:latin typeface="Arial" panose="020B0604020202020204" pitchFamily="34" charset="0"/>
              </a:rPr>
              <a:t>’ as the peak human experience and motivator.</a:t>
            </a:r>
          </a:p>
          <a:p>
            <a:pPr algn="l">
              <a:lnSpc>
                <a:spcPct val="150000"/>
              </a:lnSpc>
              <a:buFont typeface="Wingdings" panose="05000000000000000000" pitchFamily="2" charset="2"/>
              <a:buChar char="Ø"/>
            </a:pPr>
            <a:r>
              <a:rPr lang="en-US" sz="1400" b="1" i="0" dirty="0">
                <a:solidFill>
                  <a:srgbClr val="363F49"/>
                </a:solidFill>
                <a:effectLst/>
                <a:latin typeface="Arial" panose="020B0604020202020204" pitchFamily="34" charset="0"/>
              </a:rPr>
              <a:t>Physiological Needs</a:t>
            </a:r>
            <a:r>
              <a:rPr lang="en-US" sz="1400" b="0" i="0" dirty="0">
                <a:solidFill>
                  <a:srgbClr val="363F49"/>
                </a:solidFill>
                <a:effectLst/>
                <a:latin typeface="Arial" panose="020B0604020202020204" pitchFamily="34" charset="0"/>
              </a:rPr>
              <a:t> are the basic elements the human body needs to survive. These are food, water, and sleep.</a:t>
            </a:r>
          </a:p>
          <a:p>
            <a:pPr algn="l">
              <a:lnSpc>
                <a:spcPct val="150000"/>
              </a:lnSpc>
              <a:buFont typeface="Wingdings" panose="05000000000000000000" pitchFamily="2" charset="2"/>
              <a:buChar char="Ø"/>
            </a:pPr>
            <a:r>
              <a:rPr lang="en-US" sz="1400" b="1" i="0" dirty="0">
                <a:solidFill>
                  <a:srgbClr val="363F49"/>
                </a:solidFill>
                <a:effectLst/>
                <a:latin typeface="Arial" panose="020B0604020202020204" pitchFamily="34" charset="0"/>
              </a:rPr>
              <a:t>Safety Needs </a:t>
            </a:r>
            <a:r>
              <a:rPr lang="en-US" sz="1400" b="0" i="0" dirty="0">
                <a:solidFill>
                  <a:srgbClr val="363F49"/>
                </a:solidFill>
                <a:effectLst/>
                <a:latin typeface="Arial" panose="020B0604020202020204" pitchFamily="34" charset="0"/>
              </a:rPr>
              <a:t>are the items a person needs to feel safe from physical or economic harm</a:t>
            </a:r>
          </a:p>
          <a:p>
            <a:pPr algn="l">
              <a:lnSpc>
                <a:spcPct val="150000"/>
              </a:lnSpc>
              <a:buFont typeface="Wingdings" panose="05000000000000000000" pitchFamily="2" charset="2"/>
              <a:buChar char="Ø"/>
            </a:pPr>
            <a:r>
              <a:rPr lang="en-US" sz="1400" b="1" i="0" dirty="0">
                <a:solidFill>
                  <a:srgbClr val="363F49"/>
                </a:solidFill>
                <a:effectLst/>
                <a:latin typeface="Arial" panose="020B0604020202020204" pitchFamily="34" charset="0"/>
              </a:rPr>
              <a:t>Social Needs </a:t>
            </a:r>
            <a:r>
              <a:rPr lang="en-US" sz="1400" b="0" i="0" dirty="0">
                <a:solidFill>
                  <a:srgbClr val="363F49"/>
                </a:solidFill>
                <a:effectLst/>
                <a:latin typeface="Arial" panose="020B0604020202020204" pitchFamily="34" charset="0"/>
              </a:rPr>
              <a:t>include the desire to give and receive affection and to be part of a group.</a:t>
            </a:r>
          </a:p>
          <a:p>
            <a:pPr algn="l">
              <a:lnSpc>
                <a:spcPct val="150000"/>
              </a:lnSpc>
              <a:buFont typeface="Wingdings" panose="05000000000000000000" pitchFamily="2" charset="2"/>
              <a:buChar char="Ø"/>
            </a:pPr>
            <a:r>
              <a:rPr lang="en-US" sz="1400" b="1" i="0" dirty="0">
                <a:solidFill>
                  <a:srgbClr val="363F49"/>
                </a:solidFill>
                <a:effectLst/>
                <a:latin typeface="Arial" panose="020B0604020202020204" pitchFamily="34" charset="0"/>
              </a:rPr>
              <a:t>Esteem Needs </a:t>
            </a:r>
            <a:r>
              <a:rPr lang="en-US" sz="1400" b="0" i="0" dirty="0">
                <a:solidFill>
                  <a:srgbClr val="363F49"/>
                </a:solidFill>
                <a:effectLst/>
                <a:latin typeface="Arial" panose="020B0604020202020204" pitchFamily="34" charset="0"/>
              </a:rPr>
              <a:t>have to do with the recognition received from others as well as with self-esteem.</a:t>
            </a:r>
          </a:p>
          <a:p>
            <a:pPr algn="l">
              <a:lnSpc>
                <a:spcPct val="150000"/>
              </a:lnSpc>
              <a:buFont typeface="Wingdings" panose="05000000000000000000" pitchFamily="2" charset="2"/>
              <a:buChar char="Ø"/>
            </a:pPr>
            <a:r>
              <a:rPr lang="en-US" sz="1400" b="1" i="0" dirty="0">
                <a:solidFill>
                  <a:srgbClr val="363F49"/>
                </a:solidFill>
                <a:effectLst/>
                <a:latin typeface="Arial" panose="020B0604020202020204" pitchFamily="34" charset="0"/>
              </a:rPr>
              <a:t>Self-Actualization Needs </a:t>
            </a:r>
            <a:r>
              <a:rPr lang="en-US" sz="1400" b="0" i="0" dirty="0">
                <a:solidFill>
                  <a:srgbClr val="363F49"/>
                </a:solidFill>
                <a:effectLst/>
                <a:latin typeface="Arial" panose="020B0604020202020204" pitchFamily="34" charset="0"/>
              </a:rPr>
              <a:t>are the desires an individual has for </a:t>
            </a:r>
            <a:r>
              <a:rPr lang="en-US" sz="1400" b="0" i="0" dirty="0" err="1">
                <a:solidFill>
                  <a:srgbClr val="363F49"/>
                </a:solidFill>
                <a:effectLst/>
                <a:latin typeface="Arial" panose="020B0604020202020204" pitchFamily="34" charset="0"/>
              </a:rPr>
              <a:t>self-fulfilment</a:t>
            </a:r>
            <a:r>
              <a:rPr lang="en-US" sz="1400" b="0" i="0" dirty="0">
                <a:solidFill>
                  <a:srgbClr val="363F49"/>
                </a:solidFill>
                <a:effectLst/>
                <a:latin typeface="Arial" panose="020B0604020202020204" pitchFamily="34" charset="0"/>
              </a:rPr>
              <a:t> and developing to their full potential.</a:t>
            </a:r>
          </a:p>
          <a:p>
            <a:endParaRPr lang="en-GB" dirty="0"/>
          </a:p>
        </p:txBody>
      </p:sp>
      <p:sp>
        <p:nvSpPr>
          <p:cNvPr id="4" name="Date Placeholder 3">
            <a:extLst>
              <a:ext uri="{FF2B5EF4-FFF2-40B4-BE49-F238E27FC236}">
                <a16:creationId xmlns:a16="http://schemas.microsoft.com/office/drawing/2014/main" id="{4621DACC-5D29-88CB-000E-7221A0647728}"/>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31BAA6E7-BF46-E664-EBD2-B44584AFCBAF}"/>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8878018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B4B05-6D41-D693-4F0E-1F44FD89E3A0}"/>
              </a:ext>
            </a:extLst>
          </p:cNvPr>
          <p:cNvSpPr>
            <a:spLocks noGrp="1"/>
          </p:cNvSpPr>
          <p:nvPr>
            <p:ph type="title"/>
          </p:nvPr>
        </p:nvSpPr>
        <p:spPr/>
        <p:txBody>
          <a:bodyPr/>
          <a:lstStyle/>
          <a:p>
            <a:r>
              <a:rPr lang="en-GB" dirty="0"/>
              <a:t>Maslow Hierarchy of needs </a:t>
            </a:r>
          </a:p>
        </p:txBody>
      </p:sp>
      <p:sp>
        <p:nvSpPr>
          <p:cNvPr id="3" name="Content Placeholder 2">
            <a:extLst>
              <a:ext uri="{FF2B5EF4-FFF2-40B4-BE49-F238E27FC236}">
                <a16:creationId xmlns:a16="http://schemas.microsoft.com/office/drawing/2014/main" id="{0B868FA5-FFCF-46B9-D3CC-C732FE2D5A68}"/>
              </a:ext>
            </a:extLst>
          </p:cNvPr>
          <p:cNvSpPr>
            <a:spLocks noGrp="1"/>
          </p:cNvSpPr>
          <p:nvPr>
            <p:ph idx="1"/>
          </p:nvPr>
        </p:nvSpPr>
        <p:spPr/>
        <p:txBody>
          <a:bodyPr/>
          <a:lstStyle/>
          <a:p>
            <a:pPr algn="l"/>
            <a:r>
              <a:rPr lang="en-US" sz="1600" b="0" i="0" dirty="0">
                <a:solidFill>
                  <a:srgbClr val="363F49"/>
                </a:solidFill>
                <a:effectLst/>
                <a:latin typeface="Arial" panose="020B0604020202020204" pitchFamily="34" charset="0"/>
              </a:rPr>
              <a:t>The first three are extrinsic motivators ‘deficiency needs’ which need to be satisfied to feel safe, healthy, and loved, the latter two are intrinsic motivators, required for human growth and development. Each level is achieved in a logical progression and only when the preceding one had been secured. Each level is a motivator, but if a lower level were threatened, the next level would no longer function as a motivator. Therefore, work that could not supply safety needs would not be able to supply love needs. When safety needs were met, they would no longer act as a motivator.</a:t>
            </a:r>
          </a:p>
          <a:p>
            <a:pPr algn="l"/>
            <a:r>
              <a:rPr lang="en-US" sz="1600" b="0" i="0" dirty="0">
                <a:solidFill>
                  <a:srgbClr val="363F49"/>
                </a:solidFill>
                <a:effectLst/>
                <a:latin typeface="Arial" panose="020B0604020202020204" pitchFamily="34" charset="0"/>
              </a:rPr>
              <a:t>This theory has been </a:t>
            </a:r>
            <a:r>
              <a:rPr lang="en-US" sz="1600" b="0" i="0" dirty="0" err="1">
                <a:solidFill>
                  <a:srgbClr val="363F49"/>
                </a:solidFill>
                <a:effectLst/>
                <a:latin typeface="Arial" panose="020B0604020202020204" pitchFamily="34" charset="0"/>
              </a:rPr>
              <a:t>criticised</a:t>
            </a:r>
            <a:r>
              <a:rPr lang="en-US" sz="1600" b="0" i="0" dirty="0">
                <a:solidFill>
                  <a:srgbClr val="363F49"/>
                </a:solidFill>
                <a:effectLst/>
                <a:latin typeface="Arial" panose="020B0604020202020204" pitchFamily="34" charset="0"/>
              </a:rPr>
              <a:t>. It seems to presume that people move through their levels of need of being satisfied, in one direction, that each level is equally meaningful to the individual and that all individuals and will pursue the same levels in the same way.</a:t>
            </a:r>
          </a:p>
          <a:p>
            <a:pPr>
              <a:buFont typeface="Wingdings" panose="05000000000000000000" pitchFamily="2" charset="2"/>
              <a:buChar char="Ø"/>
            </a:pPr>
            <a:r>
              <a:rPr lang="en-GB" sz="1600" dirty="0"/>
              <a:t>Watch : </a:t>
            </a:r>
            <a:r>
              <a:rPr lang="en-GB" sz="1600" dirty="0">
                <a:hlinkClick r:id="rId2"/>
              </a:rPr>
              <a:t>https://youtu.be/O-4ithG_07Q</a:t>
            </a:r>
            <a:endParaRPr lang="en-GB" sz="1600" dirty="0"/>
          </a:p>
          <a:p>
            <a:pPr>
              <a:buFont typeface="Wingdings" panose="05000000000000000000" pitchFamily="2" charset="2"/>
              <a:buChar char="Ø"/>
            </a:pPr>
            <a:r>
              <a:rPr lang="en-GB" sz="1600" dirty="0"/>
              <a:t>Further Reading : </a:t>
            </a:r>
            <a:r>
              <a:rPr lang="en-GB" sz="1600" dirty="0">
                <a:hlinkClick r:id="rId3"/>
              </a:rPr>
              <a:t>https://www.bbc.co.uk/news/magazine-23902918</a:t>
            </a:r>
            <a:endParaRPr lang="en-GB" sz="1600" dirty="0"/>
          </a:p>
        </p:txBody>
      </p:sp>
      <p:sp>
        <p:nvSpPr>
          <p:cNvPr id="4" name="Date Placeholder 3">
            <a:extLst>
              <a:ext uri="{FF2B5EF4-FFF2-40B4-BE49-F238E27FC236}">
                <a16:creationId xmlns:a16="http://schemas.microsoft.com/office/drawing/2014/main" id="{4621DACC-5D29-88CB-000E-7221A0647728}"/>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31BAA6E7-BF46-E664-EBD2-B44584AFCBAF}"/>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46744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3F29E-E796-DEF5-FFF7-100EC5931A19}"/>
              </a:ext>
            </a:extLst>
          </p:cNvPr>
          <p:cNvSpPr>
            <a:spLocks noGrp="1"/>
          </p:cNvSpPr>
          <p:nvPr>
            <p:ph type="title"/>
          </p:nvPr>
        </p:nvSpPr>
        <p:spPr/>
        <p:txBody>
          <a:bodyPr/>
          <a:lstStyle/>
          <a:p>
            <a:r>
              <a:rPr lang="en-US" b="0" i="0" dirty="0">
                <a:solidFill>
                  <a:srgbClr val="363F49"/>
                </a:solidFill>
                <a:effectLst/>
                <a:latin typeface="OpenSansBold"/>
              </a:rPr>
              <a:t>Herzberg’s Two-Factor Theory or Motivator-Hygiene Theory</a:t>
            </a:r>
            <a:br>
              <a:rPr lang="en-US" b="0" i="0" dirty="0">
                <a:solidFill>
                  <a:srgbClr val="363F49"/>
                </a:solidFill>
                <a:effectLst/>
                <a:latin typeface="OpenSansBold"/>
              </a:rPr>
            </a:br>
            <a:endParaRPr lang="en-GB" dirty="0"/>
          </a:p>
        </p:txBody>
      </p:sp>
      <p:sp>
        <p:nvSpPr>
          <p:cNvPr id="3" name="Content Placeholder 2">
            <a:extLst>
              <a:ext uri="{FF2B5EF4-FFF2-40B4-BE49-F238E27FC236}">
                <a16:creationId xmlns:a16="http://schemas.microsoft.com/office/drawing/2014/main" id="{EDFA7CDD-0489-3C88-953C-DB6623EF65EF}"/>
              </a:ext>
            </a:extLst>
          </p:cNvPr>
          <p:cNvSpPr>
            <a:spLocks noGrp="1"/>
          </p:cNvSpPr>
          <p:nvPr>
            <p:ph idx="1"/>
          </p:nvPr>
        </p:nvSpPr>
        <p:spPr/>
        <p:txBody>
          <a:bodyPr/>
          <a:lstStyle/>
          <a:p>
            <a:pPr marL="0" indent="0" algn="l">
              <a:buNone/>
            </a:pPr>
            <a:r>
              <a:rPr lang="en-US" sz="1600" b="0" i="0" dirty="0">
                <a:solidFill>
                  <a:srgbClr val="363F49"/>
                </a:solidFill>
                <a:effectLst/>
                <a:latin typeface="Arial" panose="020B0604020202020204" pitchFamily="34" charset="0"/>
              </a:rPr>
              <a:t>The problem with Maslow’s theory is that each level reduces in its motivating power over time. It is also apparent that the extrinsic motivators reached a point of diminishing returns whereby they no longer provided motivation, but if they were to be lost all motivation would be lost, whereas other needs maintained their ability to be motivators; more fulfilment was always wanted. </a:t>
            </a:r>
          </a:p>
          <a:p>
            <a:pPr marL="0" indent="0" algn="l">
              <a:buNone/>
            </a:pPr>
            <a:r>
              <a:rPr lang="en-US" sz="1600" b="0" i="0" dirty="0">
                <a:solidFill>
                  <a:srgbClr val="363F49"/>
                </a:solidFill>
                <a:effectLst/>
                <a:latin typeface="Arial" panose="020B0604020202020204" pitchFamily="34" charset="0"/>
              </a:rPr>
              <a:t>This was considered by Frederick Herzberg. Herzberg separated Maslow’s needs into:</a:t>
            </a:r>
          </a:p>
          <a:p>
            <a:pPr algn="l">
              <a:buFont typeface="Wingdings" panose="05000000000000000000" pitchFamily="2" charset="2"/>
              <a:buChar char="Ø"/>
            </a:pPr>
            <a:r>
              <a:rPr lang="en-US" sz="1600" b="1" i="0" dirty="0">
                <a:solidFill>
                  <a:srgbClr val="363F49"/>
                </a:solidFill>
                <a:effectLst/>
                <a:latin typeface="Arial" panose="020B0604020202020204" pitchFamily="34" charset="0"/>
              </a:rPr>
              <a:t>Hygiene factors (Dissatisfiers) </a:t>
            </a:r>
            <a:r>
              <a:rPr lang="en-US" sz="1600" b="0" i="0" dirty="0">
                <a:solidFill>
                  <a:srgbClr val="363F49"/>
                </a:solidFill>
                <a:effectLst/>
                <a:latin typeface="Arial" panose="020B0604020202020204" pitchFamily="34" charset="0"/>
              </a:rPr>
              <a:t>- mostly extrinsic aspects of work the deficiency of which necessarily causes dissatisfaction but the presence of which is insufficient for satisfaction or motivation. These would include pay and benefits, company policies, administration, relationships with co-workers, supervision, and security.</a:t>
            </a:r>
          </a:p>
          <a:p>
            <a:pPr algn="l">
              <a:buFont typeface="Wingdings" panose="05000000000000000000" pitchFamily="2" charset="2"/>
              <a:buChar char="Ø"/>
            </a:pPr>
            <a:r>
              <a:rPr lang="en-US" sz="1600" b="1" i="0" dirty="0">
                <a:solidFill>
                  <a:srgbClr val="363F49"/>
                </a:solidFill>
                <a:effectLst/>
                <a:latin typeface="Arial" panose="020B0604020202020204" pitchFamily="34" charset="0"/>
              </a:rPr>
              <a:t>Motivating factors (Satisfiers) </a:t>
            </a:r>
            <a:r>
              <a:rPr lang="en-US" sz="1600" b="0" i="0" dirty="0">
                <a:solidFill>
                  <a:srgbClr val="363F49"/>
                </a:solidFill>
                <a:effectLst/>
                <a:latin typeface="Arial" panose="020B0604020202020204" pitchFamily="34" charset="0"/>
              </a:rPr>
              <a:t>- mostly intrinsic aspects of work associated with robust performance, moving from no satisfaction to satisfaction. These would include achievement, recognition, work itself, responsibility, promotion, growth</a:t>
            </a:r>
          </a:p>
          <a:p>
            <a:pPr marL="0" indent="0">
              <a:buNone/>
            </a:pPr>
            <a:r>
              <a:rPr lang="en-GB" sz="1800" dirty="0">
                <a:highlight>
                  <a:srgbClr val="FFFF00"/>
                </a:highlight>
              </a:rPr>
              <a:t>Watch </a:t>
            </a:r>
            <a:r>
              <a:rPr lang="en-GB" sz="1800" dirty="0"/>
              <a:t>: </a:t>
            </a:r>
            <a:r>
              <a:rPr lang="en-GB" sz="1800" dirty="0">
                <a:hlinkClick r:id="rId2"/>
              </a:rPr>
              <a:t>https://youtu.be/KJ8ap4kWPxo</a:t>
            </a:r>
            <a:endParaRPr lang="en-GB" sz="1800" dirty="0"/>
          </a:p>
        </p:txBody>
      </p:sp>
      <p:sp>
        <p:nvSpPr>
          <p:cNvPr id="4" name="Date Placeholder 3">
            <a:extLst>
              <a:ext uri="{FF2B5EF4-FFF2-40B4-BE49-F238E27FC236}">
                <a16:creationId xmlns:a16="http://schemas.microsoft.com/office/drawing/2014/main" id="{AA1958F6-D2E6-59F9-A6B5-AC232A9EFD8C}"/>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22703C86-2698-C267-6731-57232D1E575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5724212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3F29E-E796-DEF5-FFF7-100EC5931A1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2400" b="0" i="0">
                <a:effectLst/>
              </a:rPr>
              <a:t>Herzberg’s Two-Factor Theory or Motivator-Hygiene Theory</a:t>
            </a:r>
            <a:br>
              <a:rPr lang="en-US" sz="2400" b="0" i="0">
                <a:effectLst/>
              </a:rPr>
            </a:br>
            <a:endParaRPr lang="en-GB" sz="2400"/>
          </a:p>
        </p:txBody>
      </p:sp>
      <p:pic>
        <p:nvPicPr>
          <p:cNvPr id="6" name="Picture 5">
            <a:extLst>
              <a:ext uri="{FF2B5EF4-FFF2-40B4-BE49-F238E27FC236}">
                <a16:creationId xmlns:a16="http://schemas.microsoft.com/office/drawing/2014/main" id="{9D134E2B-C3C2-06FD-7DC5-48AB5C28A107}"/>
              </a:ext>
            </a:extLst>
          </p:cNvPr>
          <p:cNvPicPr>
            <a:picLocks noChangeAspect="1"/>
          </p:cNvPicPr>
          <p:nvPr/>
        </p:nvPicPr>
        <p:blipFill>
          <a:blip r:embed="rId2"/>
          <a:stretch>
            <a:fillRect/>
          </a:stretch>
        </p:blipFill>
        <p:spPr>
          <a:xfrm>
            <a:off x="457200" y="2461440"/>
            <a:ext cx="4038600" cy="2266561"/>
          </a:xfrm>
          <a:prstGeom prst="rect">
            <a:avLst/>
          </a:prstGeom>
          <a:noFill/>
        </p:spPr>
      </p:pic>
      <p:sp>
        <p:nvSpPr>
          <p:cNvPr id="3" name="Content Placeholder 2">
            <a:extLst>
              <a:ext uri="{FF2B5EF4-FFF2-40B4-BE49-F238E27FC236}">
                <a16:creationId xmlns:a16="http://schemas.microsoft.com/office/drawing/2014/main" id="{EDFA7CDD-0489-3C88-953C-DB6623EF65EF}"/>
              </a:ext>
            </a:extLst>
          </p:cNvPr>
          <p:cNvSpPr>
            <a:spLocks noGrp="1"/>
          </p:cNvSpPr>
          <p:nvPr>
            <p:ph sz="half" idx="2"/>
          </p:nvPr>
        </p:nvSpPr>
        <p:spPr>
          <a:xfrm>
            <a:off x="4648200" y="1600201"/>
            <a:ext cx="4038600" cy="3989040"/>
          </a:xfrm>
        </p:spPr>
        <p:txBody>
          <a:bodyPr wrap="square" anchor="t">
            <a:normAutofit/>
          </a:bodyPr>
          <a:lstStyle/>
          <a:p>
            <a:pPr>
              <a:lnSpc>
                <a:spcPct val="90000"/>
              </a:lnSpc>
            </a:pPr>
            <a:endParaRPr lang="en-US" sz="1500" b="0" i="0">
              <a:effectLst/>
            </a:endParaRPr>
          </a:p>
          <a:p>
            <a:pPr>
              <a:lnSpc>
                <a:spcPct val="90000"/>
              </a:lnSpc>
            </a:pPr>
            <a:r>
              <a:rPr lang="en-US" sz="1500" b="0" i="0">
                <a:effectLst/>
              </a:rPr>
              <a:t>Herzberg’s theory proved that dissatisfaction is not the opposite of satisfaction; it might be possible in a job to have no satisfaction or dissatisfaction. Lack of satisfaction in a job will reduce performance, but increased satisfaction does not necessarily increase performance. So, according to this theory, we should not expect that big, expensive changes in the hygiene factors will create a performance gain of equal value. On the other hand, if the work itself can be made a pleasure, then this creates options for self-reinforcing and low-cost motivation.</a:t>
            </a:r>
          </a:p>
        </p:txBody>
      </p:sp>
      <p:sp>
        <p:nvSpPr>
          <p:cNvPr id="4" name="Date Placeholder 3">
            <a:extLst>
              <a:ext uri="{FF2B5EF4-FFF2-40B4-BE49-F238E27FC236}">
                <a16:creationId xmlns:a16="http://schemas.microsoft.com/office/drawing/2014/main" id="{AA1958F6-D2E6-59F9-A6B5-AC232A9EFD8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16/04/2026</a:t>
            </a:fld>
            <a:endParaRPr lang="en-GB" altLang="en-US" sz="900"/>
          </a:p>
        </p:txBody>
      </p:sp>
      <p:sp>
        <p:nvSpPr>
          <p:cNvPr id="5" name="Slide Number Placeholder 4">
            <a:extLst>
              <a:ext uri="{FF2B5EF4-FFF2-40B4-BE49-F238E27FC236}">
                <a16:creationId xmlns:a16="http://schemas.microsoft.com/office/drawing/2014/main" id="{22703C86-2698-C267-6731-57232D1E575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24095140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E9C9D-7DF4-0354-D05F-9ACBE16A79CE}"/>
              </a:ext>
            </a:extLst>
          </p:cNvPr>
          <p:cNvSpPr>
            <a:spLocks noGrp="1"/>
          </p:cNvSpPr>
          <p:nvPr>
            <p:ph type="title"/>
          </p:nvPr>
        </p:nvSpPr>
        <p:spPr/>
        <p:txBody>
          <a:bodyPr/>
          <a:lstStyle/>
          <a:p>
            <a:r>
              <a:rPr lang="en-GB" b="0" i="0" dirty="0">
                <a:solidFill>
                  <a:srgbClr val="011D40"/>
                </a:solidFill>
                <a:effectLst/>
                <a:latin typeface="OpenSansBold"/>
              </a:rPr>
              <a:t>McClelland’s Needs Theory</a:t>
            </a:r>
            <a:br>
              <a:rPr lang="en-GB" b="0" i="0" dirty="0">
                <a:solidFill>
                  <a:srgbClr val="011D40"/>
                </a:solidFill>
                <a:effectLst/>
                <a:latin typeface="OpenSansBold"/>
              </a:rPr>
            </a:br>
            <a:endParaRPr lang="en-GB" dirty="0"/>
          </a:p>
        </p:txBody>
      </p:sp>
      <p:sp>
        <p:nvSpPr>
          <p:cNvPr id="3" name="Content Placeholder 2">
            <a:extLst>
              <a:ext uri="{FF2B5EF4-FFF2-40B4-BE49-F238E27FC236}">
                <a16:creationId xmlns:a16="http://schemas.microsoft.com/office/drawing/2014/main" id="{18B22851-F9F2-D7D7-D185-20C7D6C04C32}"/>
              </a:ext>
            </a:extLst>
          </p:cNvPr>
          <p:cNvSpPr>
            <a:spLocks noGrp="1"/>
          </p:cNvSpPr>
          <p:nvPr>
            <p:ph idx="1"/>
          </p:nvPr>
        </p:nvSpPr>
        <p:spPr/>
        <p:txBody>
          <a:bodyPr/>
          <a:lstStyle/>
          <a:p>
            <a:pPr marL="0" indent="0">
              <a:lnSpc>
                <a:spcPct val="150000"/>
              </a:lnSpc>
              <a:buNone/>
            </a:pPr>
            <a:r>
              <a:rPr lang="en-US" sz="1600" b="0" i="0" dirty="0">
                <a:solidFill>
                  <a:srgbClr val="363F49"/>
                </a:solidFill>
                <a:effectLst/>
                <a:latin typeface="Arial" panose="020B0604020202020204" pitchFamily="34" charset="0"/>
              </a:rPr>
              <a:t>David McClelland was known for research on individual’s need for achievement, </a:t>
            </a:r>
            <a:r>
              <a:rPr lang="en-US" sz="1600" b="1" i="0" dirty="0">
                <a:solidFill>
                  <a:srgbClr val="363F49"/>
                </a:solidFill>
                <a:effectLst/>
                <a:latin typeface="Arial" panose="020B0604020202020204" pitchFamily="34" charset="0"/>
              </a:rPr>
              <a:t>affiliation, and power</a:t>
            </a:r>
            <a:r>
              <a:rPr lang="en-US" sz="1600" b="0" i="0" dirty="0">
                <a:solidFill>
                  <a:srgbClr val="363F49"/>
                </a:solidFill>
                <a:effectLst/>
                <a:latin typeface="Arial" panose="020B0604020202020204" pitchFamily="34" charset="0"/>
              </a:rPr>
              <a:t>. The need for achievement is like Maslow’s higher-order needs of esteem and self-</a:t>
            </a:r>
            <a:r>
              <a:rPr lang="en-US" sz="1600" b="0" i="0" dirty="0" err="1">
                <a:solidFill>
                  <a:srgbClr val="363F49"/>
                </a:solidFill>
                <a:effectLst/>
                <a:latin typeface="Arial" panose="020B0604020202020204" pitchFamily="34" charset="0"/>
              </a:rPr>
              <a:t>actualisation</a:t>
            </a:r>
            <a:r>
              <a:rPr lang="en-US" sz="1600" b="0" i="0" dirty="0">
                <a:solidFill>
                  <a:srgbClr val="363F49"/>
                </a:solidFill>
                <a:effectLst/>
                <a:latin typeface="Arial" panose="020B0604020202020204" pitchFamily="34" charset="0"/>
              </a:rPr>
              <a:t>. The need for affiliation is a basic human need, like Maslow’s middle ranking needs. Not everyone has the same need for affiliation, but relationships are </a:t>
            </a:r>
            <a:r>
              <a:rPr lang="en-US" sz="1600" b="0" i="0" dirty="0" err="1">
                <a:solidFill>
                  <a:srgbClr val="363F49"/>
                </a:solidFill>
                <a:effectLst/>
                <a:latin typeface="Arial" panose="020B0604020202020204" pitchFamily="34" charset="0"/>
              </a:rPr>
              <a:t>recognised</a:t>
            </a:r>
            <a:r>
              <a:rPr lang="en-US" sz="1600" b="0" i="0" dirty="0">
                <a:solidFill>
                  <a:srgbClr val="363F49"/>
                </a:solidFill>
                <a:effectLst/>
                <a:latin typeface="Arial" panose="020B0604020202020204" pitchFamily="34" charset="0"/>
              </a:rPr>
              <a:t> as being fundamental to good mental health. In our society, the workplace is sometimes individual’s only place to develop new relationships. The need for power can have positive and negative consequences. Positively, it can cause a person to be an excellent coach or mentor, have self-discipline and self-respect.</a:t>
            </a:r>
          </a:p>
          <a:p>
            <a:pPr marL="0" indent="0">
              <a:lnSpc>
                <a:spcPct val="150000"/>
              </a:lnSpc>
              <a:buNone/>
            </a:pPr>
            <a:r>
              <a:rPr lang="en-US" sz="1600" b="0" i="1" dirty="0">
                <a:solidFill>
                  <a:srgbClr val="363F49"/>
                </a:solidFill>
                <a:effectLst/>
                <a:latin typeface="Arial" panose="020B0604020202020204" pitchFamily="34" charset="0"/>
              </a:rPr>
              <a:t>McClelland (1961, 1971) says that, regardless of our gender, culture, or age, we all have three motivating drivers, and one of these will be our dominant motivating driver.</a:t>
            </a:r>
            <a:endParaRPr lang="en-GB" sz="1600" i="1" dirty="0"/>
          </a:p>
        </p:txBody>
      </p:sp>
      <p:sp>
        <p:nvSpPr>
          <p:cNvPr id="4" name="Date Placeholder 3">
            <a:extLst>
              <a:ext uri="{FF2B5EF4-FFF2-40B4-BE49-F238E27FC236}">
                <a16:creationId xmlns:a16="http://schemas.microsoft.com/office/drawing/2014/main" id="{25BA14D3-E00B-9445-BA5F-949F888EC359}"/>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B8D6FE29-694D-7885-BBCC-EC7BC54764EC}"/>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2072980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4CCBC-C9DA-2384-8163-4C696497C4CC}"/>
              </a:ext>
            </a:extLst>
          </p:cNvPr>
          <p:cNvSpPr>
            <a:spLocks noGrp="1"/>
          </p:cNvSpPr>
          <p:nvPr>
            <p:ph type="title"/>
          </p:nvPr>
        </p:nvSpPr>
        <p:spPr/>
        <p:txBody>
          <a:bodyPr/>
          <a:lstStyle/>
          <a:p>
            <a:r>
              <a:rPr lang="en-GB" dirty="0"/>
              <a:t>McClelland’s Needs theory </a:t>
            </a:r>
          </a:p>
        </p:txBody>
      </p:sp>
      <p:sp>
        <p:nvSpPr>
          <p:cNvPr id="3" name="Content Placeholder 2">
            <a:extLst>
              <a:ext uri="{FF2B5EF4-FFF2-40B4-BE49-F238E27FC236}">
                <a16:creationId xmlns:a16="http://schemas.microsoft.com/office/drawing/2014/main" id="{AB63DA26-7247-3CDA-7DC8-BDED1958252E}"/>
              </a:ext>
            </a:extLst>
          </p:cNvPr>
          <p:cNvSpPr>
            <a:spLocks noGrp="1"/>
          </p:cNvSpPr>
          <p:nvPr>
            <p:ph idx="1"/>
          </p:nvPr>
        </p:nvSpPr>
        <p:spPr/>
        <p:txBody>
          <a:bodyPr/>
          <a:lstStyle/>
          <a:p>
            <a:pPr marL="0" indent="0" algn="l">
              <a:buNone/>
            </a:pPr>
            <a:r>
              <a:rPr lang="en-US" sz="1400" b="1" dirty="0">
                <a:solidFill>
                  <a:srgbClr val="363F49"/>
                </a:solidFill>
                <a:latin typeface="Arial" panose="020B0604020202020204" pitchFamily="34" charset="0"/>
              </a:rPr>
              <a:t>A</a:t>
            </a:r>
            <a:r>
              <a:rPr lang="en-US" sz="1400" b="1" i="0" dirty="0">
                <a:solidFill>
                  <a:srgbClr val="363F49"/>
                </a:solidFill>
                <a:effectLst/>
                <a:latin typeface="Arial" panose="020B0604020202020204" pitchFamily="34" charset="0"/>
              </a:rPr>
              <a:t>chievement</a:t>
            </a:r>
            <a:endParaRPr lang="en-US" sz="1400" b="0" i="0" dirty="0">
              <a:solidFill>
                <a:srgbClr val="363F49"/>
              </a:solidFill>
              <a:effectLst/>
              <a:latin typeface="Arial" panose="020B0604020202020204" pitchFamily="34" charset="0"/>
            </a:endParaRP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A goal, objective or standard of excellence</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‘Good’ ‘better’ or suchlike words used to evaluate performance</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Someone is striving for unique accomplishment</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Reference is made to status or success in a role</a:t>
            </a:r>
          </a:p>
          <a:p>
            <a:pPr marL="0" indent="0" algn="l">
              <a:buNone/>
            </a:pPr>
            <a:r>
              <a:rPr lang="en-US" sz="1400" b="1" i="0" dirty="0">
                <a:solidFill>
                  <a:srgbClr val="363F49"/>
                </a:solidFill>
                <a:effectLst/>
                <a:latin typeface="Arial" panose="020B0604020202020204" pitchFamily="34" charset="0"/>
              </a:rPr>
              <a:t>Power</a:t>
            </a:r>
            <a:endParaRPr lang="en-US" sz="1400" b="0" i="0" dirty="0">
              <a:solidFill>
                <a:srgbClr val="363F49"/>
              </a:solidFill>
              <a:effectLst/>
              <a:latin typeface="Arial" panose="020B0604020202020204" pitchFamily="34" charset="0"/>
            </a:endParaRP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There is emotional concern for influencing others</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Someone is striving to gain or keep control over others by ordering, arguing, demanding, convincing, threatening or punishing</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Clear reference is made to a superior-subordinate relationship and the former controlling the latter</a:t>
            </a:r>
          </a:p>
          <a:p>
            <a:pPr marL="0" indent="0" algn="l">
              <a:buNone/>
            </a:pPr>
            <a:r>
              <a:rPr lang="en-US" sz="1400" b="1" i="0" dirty="0">
                <a:solidFill>
                  <a:srgbClr val="363F49"/>
                </a:solidFill>
                <a:effectLst/>
                <a:latin typeface="Arial" panose="020B0604020202020204" pitchFamily="34" charset="0"/>
              </a:rPr>
              <a:t>Affiliation</a:t>
            </a:r>
            <a:endParaRPr lang="en-US" sz="1400" b="0" i="0" dirty="0">
              <a:solidFill>
                <a:srgbClr val="363F49"/>
              </a:solidFill>
              <a:effectLst/>
              <a:latin typeface="Arial" panose="020B0604020202020204" pitchFamily="34" charset="0"/>
            </a:endParaRP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Someone is concerned about establishing or maintaining a friendly relationship with another</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Someone expresses the desire to be liked by someone else</a:t>
            </a:r>
          </a:p>
          <a:p>
            <a:pPr algn="l">
              <a:buFont typeface="Courier New" panose="02070309020205020404" pitchFamily="49" charset="0"/>
              <a:buChar char="o"/>
            </a:pPr>
            <a:r>
              <a:rPr lang="en-US" sz="1400" b="0" i="0" dirty="0">
                <a:solidFill>
                  <a:srgbClr val="363F49"/>
                </a:solidFill>
                <a:effectLst/>
                <a:latin typeface="Arial" panose="020B0604020202020204" pitchFamily="34" charset="0"/>
              </a:rPr>
              <a:t>There are references to family ties, friendly discussions, visits, reunions, parties, or informal gatherings.</a:t>
            </a:r>
          </a:p>
          <a:p>
            <a:endParaRPr lang="en-GB" dirty="0"/>
          </a:p>
        </p:txBody>
      </p:sp>
      <p:sp>
        <p:nvSpPr>
          <p:cNvPr id="4" name="Date Placeholder 3">
            <a:extLst>
              <a:ext uri="{FF2B5EF4-FFF2-40B4-BE49-F238E27FC236}">
                <a16:creationId xmlns:a16="http://schemas.microsoft.com/office/drawing/2014/main" id="{945BD201-B862-E566-39D6-828063ED2E56}"/>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D840171C-9720-D02F-C457-8DB39DD53C38}"/>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901535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B1C1B-3C56-0B24-2A7A-9725BA886C35}"/>
              </a:ext>
            </a:extLst>
          </p:cNvPr>
          <p:cNvSpPr>
            <a:spLocks noGrp="1"/>
          </p:cNvSpPr>
          <p:nvPr>
            <p:ph type="title"/>
          </p:nvPr>
        </p:nvSpPr>
        <p:spPr/>
        <p:txBody>
          <a:bodyPr/>
          <a:lstStyle/>
          <a:p>
            <a:r>
              <a:rPr lang="en-GB" b="0" i="0" dirty="0">
                <a:solidFill>
                  <a:srgbClr val="363F49"/>
                </a:solidFill>
                <a:effectLst/>
                <a:latin typeface="OpenSansBold"/>
              </a:rPr>
              <a:t>Content Vs Process Theories</a:t>
            </a:r>
            <a:br>
              <a:rPr lang="en-GB" b="0" i="0" dirty="0">
                <a:solidFill>
                  <a:srgbClr val="363F49"/>
                </a:solidFill>
                <a:effectLst/>
                <a:latin typeface="OpenSansBold"/>
              </a:rPr>
            </a:br>
            <a:endParaRPr lang="en-GB" dirty="0"/>
          </a:p>
        </p:txBody>
      </p:sp>
      <p:sp>
        <p:nvSpPr>
          <p:cNvPr id="3" name="Content Placeholder 2">
            <a:extLst>
              <a:ext uri="{FF2B5EF4-FFF2-40B4-BE49-F238E27FC236}">
                <a16:creationId xmlns:a16="http://schemas.microsoft.com/office/drawing/2014/main" id="{D2999DF2-E924-9CCF-5B59-7EFD183BE492}"/>
              </a:ext>
            </a:extLst>
          </p:cNvPr>
          <p:cNvSpPr>
            <a:spLocks noGrp="1"/>
          </p:cNvSpPr>
          <p:nvPr>
            <p:ph idx="1"/>
          </p:nvPr>
        </p:nvSpPr>
        <p:spPr/>
        <p:txBody>
          <a:bodyPr/>
          <a:lstStyle/>
          <a:p>
            <a:pPr marL="0" indent="0" algn="l">
              <a:lnSpc>
                <a:spcPct val="150000"/>
              </a:lnSpc>
              <a:buNone/>
            </a:pPr>
            <a:r>
              <a:rPr lang="en-US" sz="1600" b="1" i="0" dirty="0">
                <a:solidFill>
                  <a:srgbClr val="363F49"/>
                </a:solidFill>
                <a:effectLst/>
                <a:latin typeface="Arial" panose="020B0604020202020204" pitchFamily="34" charset="0"/>
              </a:rPr>
              <a:t>Content theories </a:t>
            </a:r>
            <a:r>
              <a:rPr lang="en-US" sz="1600" b="0" i="0" dirty="0">
                <a:solidFill>
                  <a:srgbClr val="363F49"/>
                </a:solidFill>
                <a:effectLst/>
                <a:latin typeface="Arial" panose="020B0604020202020204" pitchFamily="34" charset="0"/>
              </a:rPr>
              <a:t>presume that it is sufficient for the individual to be motivated for enhanced performance to be a logical consequence. However, the identification of deficiencies is insufficient - in terms of the definition of motivation, the deficiency can become a goal, but there is still the matter of actions - the individual needs the opportunity to take those actions, capability to take them and the belief that they can perform actions sufficiently well to obtain the valued thing. These issues are considered by the process theories.</a:t>
            </a:r>
          </a:p>
          <a:p>
            <a:pPr marL="0" indent="0" algn="l">
              <a:lnSpc>
                <a:spcPct val="150000"/>
              </a:lnSpc>
              <a:buNone/>
            </a:pPr>
            <a:r>
              <a:rPr lang="en-US" sz="1600" b="1" i="0" dirty="0">
                <a:solidFill>
                  <a:srgbClr val="363F49"/>
                </a:solidFill>
                <a:effectLst/>
                <a:latin typeface="Arial" panose="020B0604020202020204" pitchFamily="34" charset="0"/>
              </a:rPr>
              <a:t>Process theories </a:t>
            </a:r>
            <a:r>
              <a:rPr lang="en-US" sz="1600" b="0" i="0" dirty="0">
                <a:solidFill>
                  <a:srgbClr val="363F49"/>
                </a:solidFill>
                <a:effectLst/>
                <a:latin typeface="Arial" panose="020B0604020202020204" pitchFamily="34" charset="0"/>
              </a:rPr>
              <a:t>try to determine how people are motivated; how action is aroused, directed, sustained, or inhibited. Unlike content theories, which focus on identifying motivating factors in a static environment, process theorists viewed motivation from a dynamic perspective, an interaction of events and motives which change over time.</a:t>
            </a:r>
          </a:p>
          <a:p>
            <a:endParaRPr lang="en-GB" dirty="0"/>
          </a:p>
        </p:txBody>
      </p:sp>
      <p:sp>
        <p:nvSpPr>
          <p:cNvPr id="4" name="Date Placeholder 3">
            <a:extLst>
              <a:ext uri="{FF2B5EF4-FFF2-40B4-BE49-F238E27FC236}">
                <a16:creationId xmlns:a16="http://schemas.microsoft.com/office/drawing/2014/main" id="{13F9DAAA-BDF9-A26F-941C-620BA529A53D}"/>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63BE60FC-6B8A-0A4D-999C-433A77C68125}"/>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905455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DE530-15CF-9CB3-E3EA-0CA66307DB0B}"/>
              </a:ext>
            </a:extLst>
          </p:cNvPr>
          <p:cNvSpPr>
            <a:spLocks noGrp="1"/>
          </p:cNvSpPr>
          <p:nvPr>
            <p:ph type="title"/>
          </p:nvPr>
        </p:nvSpPr>
        <p:spPr/>
        <p:txBody>
          <a:bodyPr/>
          <a:lstStyle/>
          <a:p>
            <a:r>
              <a:rPr lang="en-GB" b="0" i="0" dirty="0">
                <a:solidFill>
                  <a:srgbClr val="363F49"/>
                </a:solidFill>
                <a:effectLst/>
                <a:latin typeface="OpenSansBold"/>
              </a:rPr>
              <a:t>Equity Theory</a:t>
            </a:r>
            <a:br>
              <a:rPr lang="en-GB" b="0" i="0" dirty="0">
                <a:solidFill>
                  <a:srgbClr val="363F49"/>
                </a:solidFill>
                <a:effectLst/>
                <a:latin typeface="OpenSansBold"/>
              </a:rPr>
            </a:br>
            <a:endParaRPr lang="en-GB" dirty="0"/>
          </a:p>
        </p:txBody>
      </p:sp>
      <p:sp>
        <p:nvSpPr>
          <p:cNvPr id="3" name="Content Placeholder 2">
            <a:extLst>
              <a:ext uri="{FF2B5EF4-FFF2-40B4-BE49-F238E27FC236}">
                <a16:creationId xmlns:a16="http://schemas.microsoft.com/office/drawing/2014/main" id="{977DE068-AE34-5818-2E72-2D5EA9730730}"/>
              </a:ext>
            </a:extLst>
          </p:cNvPr>
          <p:cNvSpPr>
            <a:spLocks noGrp="1"/>
          </p:cNvSpPr>
          <p:nvPr>
            <p:ph idx="1"/>
          </p:nvPr>
        </p:nvSpPr>
        <p:spPr/>
        <p:txBody>
          <a:bodyPr/>
          <a:lstStyle/>
          <a:p>
            <a:pPr algn="l">
              <a:lnSpc>
                <a:spcPct val="150000"/>
              </a:lnSpc>
            </a:pPr>
            <a:r>
              <a:rPr lang="en-US" sz="1600" b="1" i="0" dirty="0">
                <a:solidFill>
                  <a:srgbClr val="363F49"/>
                </a:solidFill>
                <a:effectLst/>
                <a:latin typeface="Arial" panose="020B0604020202020204" pitchFamily="34" charset="0"/>
              </a:rPr>
              <a:t>The equity theory of motivation </a:t>
            </a:r>
            <a:r>
              <a:rPr lang="en-US" sz="1600" b="0" i="0" dirty="0">
                <a:solidFill>
                  <a:srgbClr val="363F49"/>
                </a:solidFill>
                <a:effectLst/>
                <a:latin typeface="Arial" panose="020B0604020202020204" pitchFamily="34" charset="0"/>
              </a:rPr>
              <a:t>describes the relationship between the employee’s perceptions of how fairly he/she is being treated and how hard he/she is motivated to work. John Stacey Adams' equity theory helps explain why pay and conditions alone do not determine motivation. It also explains why giving one person a promotion or pay-rise can have a demotivating effect on others.</a:t>
            </a:r>
          </a:p>
          <a:p>
            <a:pPr algn="l">
              <a:lnSpc>
                <a:spcPct val="150000"/>
              </a:lnSpc>
            </a:pPr>
            <a:r>
              <a:rPr lang="en-US" sz="1600" b="0" i="0" dirty="0">
                <a:solidFill>
                  <a:srgbClr val="363F49"/>
                </a:solidFill>
                <a:effectLst/>
                <a:latin typeface="Arial" panose="020B0604020202020204" pitchFamily="34" charset="0"/>
              </a:rPr>
              <a:t>When people feel fairly or advantageously treated, they are more likely to be motivated; when they feel unfairly treated, they are highly prone to feelings of disaffection and demotivation.</a:t>
            </a:r>
          </a:p>
          <a:p>
            <a:pPr marL="0" indent="0">
              <a:buNone/>
            </a:pPr>
            <a:r>
              <a:rPr lang="en-GB" sz="1800" dirty="0">
                <a:highlight>
                  <a:srgbClr val="FFFF00"/>
                </a:highlight>
              </a:rPr>
              <a:t>Watch</a:t>
            </a:r>
            <a:r>
              <a:rPr lang="en-GB" sz="1800" dirty="0"/>
              <a:t> : </a:t>
            </a:r>
            <a:r>
              <a:rPr lang="en-GB" sz="1800" dirty="0">
                <a:hlinkClick r:id="rId2"/>
              </a:rPr>
              <a:t>https://youtu.be/2p_4C0Mzne4</a:t>
            </a:r>
            <a:endParaRPr lang="en-GB" sz="1800" dirty="0"/>
          </a:p>
          <a:p>
            <a:pPr marL="0" indent="0">
              <a:buNone/>
            </a:pPr>
            <a:r>
              <a:rPr lang="en-GB" sz="1800" dirty="0">
                <a:highlight>
                  <a:srgbClr val="FFFF00"/>
                </a:highlight>
              </a:rPr>
              <a:t>Further Reading </a:t>
            </a:r>
            <a:r>
              <a:rPr lang="en-GB" sz="1800" dirty="0"/>
              <a:t>: </a:t>
            </a:r>
            <a:r>
              <a:rPr lang="en-GB" sz="1800" dirty="0">
                <a:hlinkClick r:id="rId3"/>
              </a:rPr>
              <a:t>http://www.yourcoach.be/en/employee-motivation-theories/stacey-adams-equity-theory.php</a:t>
            </a:r>
            <a:endParaRPr lang="en-GB" sz="1800" dirty="0"/>
          </a:p>
        </p:txBody>
      </p:sp>
      <p:sp>
        <p:nvSpPr>
          <p:cNvPr id="4" name="Date Placeholder 3">
            <a:extLst>
              <a:ext uri="{FF2B5EF4-FFF2-40B4-BE49-F238E27FC236}">
                <a16:creationId xmlns:a16="http://schemas.microsoft.com/office/drawing/2014/main" id="{14721561-2AB8-3A9C-AFFF-4A1D5D523915}"/>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3707DCC3-76E7-6624-844B-F0580B9B11FC}"/>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9531607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42A61-9FD4-15BE-0B4A-CF7D8D415D88}"/>
              </a:ext>
            </a:extLst>
          </p:cNvPr>
          <p:cNvSpPr>
            <a:spLocks noGrp="1"/>
          </p:cNvSpPr>
          <p:nvPr>
            <p:ph type="title"/>
          </p:nvPr>
        </p:nvSpPr>
        <p:spPr/>
        <p:txBody>
          <a:bodyPr/>
          <a:lstStyle/>
          <a:p>
            <a:r>
              <a:rPr lang="en-GB" dirty="0"/>
              <a:t>Expectancy theory </a:t>
            </a:r>
          </a:p>
        </p:txBody>
      </p:sp>
      <p:sp>
        <p:nvSpPr>
          <p:cNvPr id="3" name="Content Placeholder 2">
            <a:extLst>
              <a:ext uri="{FF2B5EF4-FFF2-40B4-BE49-F238E27FC236}">
                <a16:creationId xmlns:a16="http://schemas.microsoft.com/office/drawing/2014/main" id="{77525EB1-8AF2-21B4-9303-C298274753A7}"/>
              </a:ext>
            </a:extLst>
          </p:cNvPr>
          <p:cNvSpPr>
            <a:spLocks noGrp="1"/>
          </p:cNvSpPr>
          <p:nvPr>
            <p:ph idx="1"/>
          </p:nvPr>
        </p:nvSpPr>
        <p:spPr/>
        <p:txBody>
          <a:bodyPr/>
          <a:lstStyle/>
          <a:p>
            <a:pPr marL="0" indent="0">
              <a:buNone/>
            </a:pPr>
            <a:r>
              <a:rPr lang="en-US" sz="1400" b="0" i="0" dirty="0">
                <a:solidFill>
                  <a:srgbClr val="363F49"/>
                </a:solidFill>
                <a:effectLst/>
                <a:latin typeface="Arial" panose="020B0604020202020204" pitchFamily="34" charset="0"/>
              </a:rPr>
              <a:t>The expectancy theory is based on these assumptions and has three key elements: expectancy, instrumentality, and valence. A person is motivated to the degree that he or she believes that (a) effort will lead to acceptable performance (expectancy), (b) performance will be rewarded (instrumentality), and (c) the value of the rewards is highly positive (valence).</a:t>
            </a:r>
          </a:p>
          <a:p>
            <a:pPr marL="0" indent="0" algn="l">
              <a:buNone/>
            </a:pPr>
            <a:r>
              <a:rPr lang="en-US" sz="1400" b="0" i="0" dirty="0">
                <a:solidFill>
                  <a:srgbClr val="363F49"/>
                </a:solidFill>
                <a:effectLst/>
                <a:latin typeface="Arial" panose="020B0604020202020204" pitchFamily="34" charset="0"/>
              </a:rPr>
              <a:t>This is expressed as a formula known as Vroom’s Expectancy Model:</a:t>
            </a:r>
          </a:p>
          <a:p>
            <a:pPr algn="l"/>
            <a:r>
              <a:rPr lang="en-US" sz="1400" b="0" i="0" dirty="0">
                <a:solidFill>
                  <a:srgbClr val="363F49"/>
                </a:solidFill>
                <a:effectLst/>
                <a:highlight>
                  <a:srgbClr val="00FF00"/>
                </a:highlight>
                <a:latin typeface="Arial" panose="020B0604020202020204" pitchFamily="34" charset="0"/>
              </a:rPr>
              <a:t>Motivational Force (MF) = Expectancy x Instrumentality x Valence</a:t>
            </a:r>
          </a:p>
          <a:p>
            <a:pPr algn="l">
              <a:buFont typeface="Wingdings" panose="05000000000000000000" pitchFamily="2" charset="2"/>
              <a:buChar char="Ø"/>
            </a:pPr>
            <a:r>
              <a:rPr lang="en-US" sz="1400" b="1" i="0" dirty="0">
                <a:solidFill>
                  <a:srgbClr val="363F49"/>
                </a:solidFill>
                <a:effectLst/>
                <a:latin typeface="Arial" panose="020B0604020202020204" pitchFamily="34" charset="0"/>
              </a:rPr>
              <a:t>Expectancy</a:t>
            </a:r>
            <a:r>
              <a:rPr lang="en-US" sz="1400" b="0" i="0" dirty="0">
                <a:solidFill>
                  <a:srgbClr val="363F49"/>
                </a:solidFill>
                <a:effectLst/>
                <a:latin typeface="Arial" panose="020B0604020202020204" pitchFamily="34" charset="0"/>
              </a:rPr>
              <a:t> - the belief that effort will result in a desired level of performance. This can be affected by previous success at the task, self-esteem, support from colleagues, the presence of necessary information and competence.</a:t>
            </a:r>
          </a:p>
          <a:p>
            <a:pPr algn="l">
              <a:buFont typeface="Wingdings" panose="05000000000000000000" pitchFamily="2" charset="2"/>
              <a:buChar char="Ø"/>
            </a:pPr>
            <a:r>
              <a:rPr lang="en-US" sz="1400" b="1" i="0" dirty="0">
                <a:solidFill>
                  <a:srgbClr val="363F49"/>
                </a:solidFill>
                <a:effectLst/>
                <a:latin typeface="Arial" panose="020B0604020202020204" pitchFamily="34" charset="0"/>
              </a:rPr>
              <a:t>Instrumentality</a:t>
            </a:r>
            <a:r>
              <a:rPr lang="en-US" sz="1400" b="0" i="0" dirty="0">
                <a:solidFill>
                  <a:srgbClr val="363F49"/>
                </a:solidFill>
                <a:effectLst/>
                <a:latin typeface="Arial" panose="020B0604020202020204" pitchFamily="34" charset="0"/>
              </a:rPr>
              <a:t> - the perception of the strength of link between high performance and outcome. This can be affected by worker trust, whether the </a:t>
            </a:r>
            <a:r>
              <a:rPr lang="en-US" sz="1400" b="0" i="0" dirty="0" err="1">
                <a:solidFill>
                  <a:srgbClr val="363F49"/>
                </a:solidFill>
                <a:effectLst/>
                <a:latin typeface="Arial" panose="020B0604020202020204" pitchFamily="34" charset="0"/>
              </a:rPr>
              <a:t>organisation</a:t>
            </a:r>
            <a:r>
              <a:rPr lang="en-US" sz="1400" b="0" i="0" dirty="0">
                <a:solidFill>
                  <a:srgbClr val="363F49"/>
                </a:solidFill>
                <a:effectLst/>
                <a:latin typeface="Arial" panose="020B0604020202020204" pitchFamily="34" charset="0"/>
              </a:rPr>
              <a:t> has kept its promises. The process for obtaining rewards also must be equitable and predictable.</a:t>
            </a:r>
          </a:p>
          <a:p>
            <a:pPr algn="l">
              <a:buFont typeface="Wingdings" panose="05000000000000000000" pitchFamily="2" charset="2"/>
              <a:buChar char="Ø"/>
            </a:pPr>
            <a:r>
              <a:rPr lang="en-US" sz="1400" b="1" i="0" dirty="0">
                <a:solidFill>
                  <a:srgbClr val="363F49"/>
                </a:solidFill>
                <a:effectLst/>
                <a:latin typeface="Arial" panose="020B0604020202020204" pitchFamily="34" charset="0"/>
              </a:rPr>
              <a:t>Valence</a:t>
            </a:r>
            <a:r>
              <a:rPr lang="en-US" sz="1400" b="0" i="0" dirty="0">
                <a:solidFill>
                  <a:srgbClr val="363F49"/>
                </a:solidFill>
                <a:effectLst/>
                <a:latin typeface="Arial" panose="020B0604020202020204" pitchFamily="34" charset="0"/>
              </a:rPr>
              <a:t> - the positive or negative value individuals place on a work outcome, which depends on the individual’s needs and value system. Every job will contain positive and negative valences, but the sum must be positive. Valence can be affected by whether the </a:t>
            </a:r>
            <a:r>
              <a:rPr lang="en-US" sz="1400" b="0" i="0" dirty="0" err="1">
                <a:solidFill>
                  <a:srgbClr val="363F49"/>
                </a:solidFill>
                <a:effectLst/>
                <a:latin typeface="Arial" panose="020B0604020202020204" pitchFamily="34" charset="0"/>
              </a:rPr>
              <a:t>organisations</a:t>
            </a:r>
            <a:r>
              <a:rPr lang="en-US" sz="1400" b="0" i="0" dirty="0">
                <a:solidFill>
                  <a:srgbClr val="363F49"/>
                </a:solidFill>
                <a:effectLst/>
                <a:latin typeface="Arial" panose="020B0604020202020204" pitchFamily="34" charset="0"/>
              </a:rPr>
              <a:t> rewards are really valued by the individual, internal and external factors to the </a:t>
            </a:r>
            <a:r>
              <a:rPr lang="en-US" sz="1400" b="0" i="0" dirty="0" err="1">
                <a:solidFill>
                  <a:srgbClr val="363F49"/>
                </a:solidFill>
                <a:effectLst/>
                <a:latin typeface="Arial" panose="020B0604020202020204" pitchFamily="34" charset="0"/>
              </a:rPr>
              <a:t>organisation</a:t>
            </a:r>
            <a:r>
              <a:rPr lang="en-US" sz="1400" b="0" i="0" dirty="0">
                <a:solidFill>
                  <a:srgbClr val="363F49"/>
                </a:solidFill>
                <a:effectLst/>
                <a:latin typeface="Arial" panose="020B0604020202020204" pitchFamily="34" charset="0"/>
              </a:rPr>
              <a:t> which could cause the rewards to change valence.</a:t>
            </a:r>
          </a:p>
          <a:p>
            <a:endParaRPr lang="en-GB" sz="1600" b="1" dirty="0"/>
          </a:p>
        </p:txBody>
      </p:sp>
      <p:sp>
        <p:nvSpPr>
          <p:cNvPr id="4" name="Date Placeholder 3">
            <a:extLst>
              <a:ext uri="{FF2B5EF4-FFF2-40B4-BE49-F238E27FC236}">
                <a16:creationId xmlns:a16="http://schemas.microsoft.com/office/drawing/2014/main" id="{33737DAB-8057-0C59-6CAC-C9B55D74CC83}"/>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32E5F3C1-0C52-E961-2D7D-14387448F70F}"/>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7053719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135C1-EA2F-4A60-3788-E3ACC33B02C6}"/>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1C727B02-36E3-BE34-8B0D-8AC42E2444ED}"/>
              </a:ext>
            </a:extLst>
          </p:cNvPr>
          <p:cNvSpPr>
            <a:spLocks noGrp="1"/>
          </p:cNvSpPr>
          <p:nvPr>
            <p:ph idx="1"/>
          </p:nvPr>
        </p:nvSpPr>
        <p:spPr/>
        <p:txBody>
          <a:bodyPr/>
          <a:lstStyle/>
          <a:p>
            <a:pPr marL="0" indent="0">
              <a:lnSpc>
                <a:spcPct val="150000"/>
              </a:lnSpc>
              <a:buNone/>
            </a:pPr>
            <a:r>
              <a:rPr lang="en-US" sz="1600" dirty="0"/>
              <a:t>Studies suggest that money can be a source of happiness at work but only up to a certain level. Beyond that level, the pursuit for greater money and materialism does not make you happy. It leads to added pressure and detracts from social relationships and personal growth. To what extent do you agree that money is a source of job satisfaction only to a certain level?</a:t>
            </a:r>
          </a:p>
          <a:p>
            <a:pPr>
              <a:lnSpc>
                <a:spcPct val="150000"/>
              </a:lnSpc>
            </a:pPr>
            <a:r>
              <a:rPr lang="en-US" sz="1600" dirty="0"/>
              <a:t>Given that most major theories of motivation date back many years, it is inevitable that questions will be raised about their relevance today. Detail your own theory of work motivation and justify its value and applications for the modern </a:t>
            </a:r>
            <a:r>
              <a:rPr lang="en-US" sz="1600" dirty="0" err="1"/>
              <a:t>organisation</a:t>
            </a:r>
            <a:r>
              <a:rPr lang="en-US" sz="1600" dirty="0"/>
              <a:t>.</a:t>
            </a:r>
          </a:p>
        </p:txBody>
      </p:sp>
      <p:sp>
        <p:nvSpPr>
          <p:cNvPr id="4" name="Date Placeholder 3">
            <a:extLst>
              <a:ext uri="{FF2B5EF4-FFF2-40B4-BE49-F238E27FC236}">
                <a16:creationId xmlns:a16="http://schemas.microsoft.com/office/drawing/2014/main" id="{BA8D43DA-4CB5-C6B8-F413-A171BCE219DE}"/>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A3EF0D4E-CFD6-5B39-E69A-6F1122EB704D}"/>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4982028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3699030"/>
            <a:ext cx="8316924" cy="1242138"/>
          </a:xfrm>
        </p:spPr>
        <p:txBody>
          <a:bodyPr/>
          <a:lstStyle/>
          <a:p>
            <a:pPr algn="just" eaLnBrk="1" hangingPunct="1"/>
            <a:r>
              <a:rPr lang="en-GB" altLang="en-US" sz="24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5916" y="1695027"/>
            <a:ext cx="1869672" cy="1869672"/>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457200" y="1063229"/>
            <a:ext cx="8229600" cy="85725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511294" y="2057401"/>
            <a:ext cx="3984507" cy="299178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5881688" y="2767608"/>
            <a:ext cx="1571625" cy="1571625"/>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683568" y="2348881"/>
            <a:ext cx="7772400" cy="1102519"/>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369368" y="3665711"/>
            <a:ext cx="6400800" cy="1314450"/>
          </a:xfrm>
        </p:spPr>
        <p:txBody>
          <a:bodyPr/>
          <a:lstStyle/>
          <a:p>
            <a:r>
              <a:rPr lang="en-US" dirty="0"/>
              <a:t>Stress Management </a:t>
            </a:r>
          </a:p>
        </p:txBody>
      </p:sp>
    </p:spTree>
    <p:extLst>
      <p:ext uri="{BB962C8B-B14F-4D97-AF65-F5344CB8AC3E}">
        <p14:creationId xmlns:p14="http://schemas.microsoft.com/office/powerpoint/2010/main" val="2342016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FBE8D-C909-536D-02C1-2818D1E1312B}"/>
              </a:ext>
            </a:extLst>
          </p:cNvPr>
          <p:cNvSpPr>
            <a:spLocks noGrp="1"/>
          </p:cNvSpPr>
          <p:nvPr>
            <p:ph type="title"/>
          </p:nvPr>
        </p:nvSpPr>
        <p:spPr/>
        <p:txBody>
          <a:bodyPr/>
          <a:lstStyle/>
          <a:p>
            <a:r>
              <a:rPr lang="en-US" b="0" i="0" dirty="0">
                <a:solidFill>
                  <a:srgbClr val="363F49"/>
                </a:solidFill>
                <a:effectLst/>
                <a:latin typeface="OpenSansBold"/>
              </a:rPr>
              <a:t>Stress Management</a:t>
            </a:r>
            <a:br>
              <a:rPr lang="en-US" b="0" i="0" dirty="0">
                <a:solidFill>
                  <a:srgbClr val="363F49"/>
                </a:solidFill>
                <a:effectLst/>
                <a:latin typeface="OpenSansBold"/>
              </a:rPr>
            </a:br>
            <a:endParaRPr lang="en-GB" dirty="0"/>
          </a:p>
        </p:txBody>
      </p:sp>
      <p:sp>
        <p:nvSpPr>
          <p:cNvPr id="3" name="Content Placeholder 2">
            <a:extLst>
              <a:ext uri="{FF2B5EF4-FFF2-40B4-BE49-F238E27FC236}">
                <a16:creationId xmlns:a16="http://schemas.microsoft.com/office/drawing/2014/main" id="{465EA016-CA1F-C04C-489E-E03A9D5CA3D9}"/>
              </a:ext>
            </a:extLst>
          </p:cNvPr>
          <p:cNvSpPr>
            <a:spLocks noGrp="1"/>
          </p:cNvSpPr>
          <p:nvPr>
            <p:ph idx="1"/>
          </p:nvPr>
        </p:nvSpPr>
        <p:spPr/>
        <p:txBody>
          <a:bodyPr/>
          <a:lstStyle/>
          <a:p>
            <a:pPr marL="0" indent="0" algn="l">
              <a:buNone/>
            </a:pPr>
            <a:r>
              <a:rPr lang="en-US" sz="1800" b="0" i="0" dirty="0">
                <a:solidFill>
                  <a:srgbClr val="363F49"/>
                </a:solidFill>
                <a:effectLst/>
                <a:latin typeface="Arial" panose="020B0604020202020204" pitchFamily="34" charset="0"/>
              </a:rPr>
              <a:t>Entering the phrase ‘stress in the workplace’ into a search engine produces over 260,000 entries. This section looks at the factors that may cause stress, at ways of coping with stress and at what managers can do to </a:t>
            </a:r>
            <a:r>
              <a:rPr lang="en-US" sz="1800" b="0" i="0" dirty="0" err="1">
                <a:solidFill>
                  <a:srgbClr val="363F49"/>
                </a:solidFill>
                <a:effectLst/>
                <a:latin typeface="Arial" panose="020B0604020202020204" pitchFamily="34" charset="0"/>
              </a:rPr>
              <a:t>minimise</a:t>
            </a:r>
            <a:r>
              <a:rPr lang="en-US" sz="1800" b="0" i="0" dirty="0">
                <a:solidFill>
                  <a:srgbClr val="363F49"/>
                </a:solidFill>
                <a:effectLst/>
                <a:latin typeface="Arial" panose="020B0604020202020204" pitchFamily="34" charset="0"/>
              </a:rPr>
              <a:t> stress at work and control its negative effects. As you work through this lesson, you should consider the ideas from three perspectives:</a:t>
            </a:r>
          </a:p>
          <a:p>
            <a:pPr algn="l">
              <a:buFont typeface="Wingdings" panose="05000000000000000000" pitchFamily="2" charset="2"/>
              <a:buChar char="§"/>
            </a:pPr>
            <a:r>
              <a:rPr lang="en-US" sz="1800" b="0" i="0" dirty="0">
                <a:solidFill>
                  <a:srgbClr val="363F49"/>
                </a:solidFill>
                <a:effectLst/>
                <a:latin typeface="Arial" panose="020B0604020202020204" pitchFamily="34" charset="0"/>
              </a:rPr>
              <a:t>How can you manage your stress while studying?</a:t>
            </a:r>
          </a:p>
          <a:p>
            <a:pPr algn="l">
              <a:buFont typeface="Wingdings" panose="05000000000000000000" pitchFamily="2" charset="2"/>
              <a:buChar char="§"/>
            </a:pPr>
            <a:r>
              <a:rPr lang="en-US" sz="1800" b="0" i="0" dirty="0">
                <a:solidFill>
                  <a:srgbClr val="363F49"/>
                </a:solidFill>
                <a:effectLst/>
                <a:latin typeface="Arial" panose="020B0604020202020204" pitchFamily="34" charset="0"/>
              </a:rPr>
              <a:t>What can you do to control your levels of stress while you work as a manager?</a:t>
            </a:r>
          </a:p>
          <a:p>
            <a:pPr algn="l">
              <a:buFont typeface="Wingdings" panose="05000000000000000000" pitchFamily="2" charset="2"/>
              <a:buChar char="§"/>
            </a:pPr>
            <a:r>
              <a:rPr lang="en-US" sz="1800" b="0" i="0" dirty="0">
                <a:solidFill>
                  <a:srgbClr val="363F49"/>
                </a:solidFill>
                <a:effectLst/>
                <a:latin typeface="Arial" panose="020B0604020202020204" pitchFamily="34" charset="0"/>
              </a:rPr>
              <a:t>How can you ensure that the members of your team at work are not adversely affected by stress?</a:t>
            </a:r>
          </a:p>
          <a:p>
            <a:pPr marL="0" indent="0" algn="l">
              <a:buNone/>
            </a:pPr>
            <a:r>
              <a:rPr lang="en-US" sz="1800" b="1" i="1" dirty="0">
                <a:solidFill>
                  <a:srgbClr val="363F49"/>
                </a:solidFill>
                <a:effectLst/>
                <a:latin typeface="Arial" panose="020B0604020202020204" pitchFamily="34" charset="0"/>
              </a:rPr>
              <a:t>‘Stress-related sickness absences cost an estimated £4 billion annually.’</a:t>
            </a:r>
          </a:p>
          <a:p>
            <a:pPr marL="0" indent="0" algn="l">
              <a:buNone/>
            </a:pPr>
            <a:r>
              <a:rPr lang="en-US" sz="1800" b="1" i="1" dirty="0">
                <a:solidFill>
                  <a:srgbClr val="363F49"/>
                </a:solidFill>
                <a:effectLst/>
                <a:latin typeface="Arial" panose="020B0604020202020204" pitchFamily="34" charset="0"/>
              </a:rPr>
              <a:t>(Gray, 2000)</a:t>
            </a:r>
          </a:p>
          <a:p>
            <a:pPr algn="l">
              <a:buFont typeface="Wingdings" panose="05000000000000000000" pitchFamily="2" charset="2"/>
              <a:buChar char="§"/>
            </a:pPr>
            <a:endParaRPr lang="en-US" sz="1800" b="0" i="0" dirty="0">
              <a:solidFill>
                <a:srgbClr val="363F49"/>
              </a:solidFill>
              <a:effectLst/>
              <a:latin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296C3F1D-5EDA-543E-1DBC-90F66BB7C691}"/>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2F308140-07A8-362D-B2E8-1B91CAE17854}"/>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8741158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39A3-6EB6-BEE4-1BA5-028A5DCB4214}"/>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0" i="0">
                <a:effectLst/>
              </a:rPr>
              <a:t>Sources of Stress at Work</a:t>
            </a:r>
            <a:br>
              <a:rPr lang="en-US" sz="3700" b="0" i="0">
                <a:effectLst/>
              </a:rPr>
            </a:br>
            <a:endParaRPr lang="en-GB" sz="3700"/>
          </a:p>
        </p:txBody>
      </p:sp>
      <p:sp>
        <p:nvSpPr>
          <p:cNvPr id="3" name="Content Placeholder 2">
            <a:extLst>
              <a:ext uri="{FF2B5EF4-FFF2-40B4-BE49-F238E27FC236}">
                <a16:creationId xmlns:a16="http://schemas.microsoft.com/office/drawing/2014/main" id="{2E74F349-80C8-7D2F-1955-469747C5EB56}"/>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US" sz="1500" b="0" i="0" dirty="0">
                <a:effectLst/>
              </a:rPr>
              <a:t>Consider the following statements from McKenna (1996):</a:t>
            </a:r>
          </a:p>
          <a:p>
            <a:pPr>
              <a:lnSpc>
                <a:spcPct val="90000"/>
              </a:lnSpc>
              <a:buFont typeface="Wingdings" panose="05000000000000000000" pitchFamily="2" charset="2"/>
              <a:buChar char="q"/>
            </a:pPr>
            <a:r>
              <a:rPr lang="en-US" sz="1500" b="0" i="0" dirty="0">
                <a:effectLst/>
              </a:rPr>
              <a:t>‘… any situation that is seen as burdensome, threatening, ambiguous, or boring is likely to induce stress.’</a:t>
            </a:r>
          </a:p>
          <a:p>
            <a:pPr>
              <a:lnSpc>
                <a:spcPct val="90000"/>
              </a:lnSpc>
              <a:buFont typeface="Wingdings" panose="05000000000000000000" pitchFamily="2" charset="2"/>
              <a:buChar char="q"/>
            </a:pPr>
            <a:r>
              <a:rPr lang="en-US" sz="1500" b="0" i="0" dirty="0">
                <a:effectLst/>
              </a:rPr>
              <a:t>‘It could be said that when under some pressure - mild levels of stimulation - we function better because we are more aware, more attentive, clearer in our thinking, and physically alert. Some see this as a healthy form of stress.’</a:t>
            </a:r>
          </a:p>
          <a:p>
            <a:pPr>
              <a:lnSpc>
                <a:spcPct val="90000"/>
              </a:lnSpc>
              <a:buFont typeface="Wingdings" panose="05000000000000000000" pitchFamily="2" charset="2"/>
              <a:buChar char="q"/>
            </a:pPr>
            <a:r>
              <a:rPr lang="en-US" sz="1500" b="0" i="0" dirty="0">
                <a:effectLst/>
              </a:rPr>
              <a:t>‘Of course, excessive pressure can be detrimental, contributing to poor performance.’</a:t>
            </a:r>
          </a:p>
          <a:p>
            <a:pPr>
              <a:lnSpc>
                <a:spcPct val="90000"/>
              </a:lnSpc>
            </a:pPr>
            <a:endParaRPr lang="en-GB" sz="1500" dirty="0"/>
          </a:p>
        </p:txBody>
      </p:sp>
      <p:pic>
        <p:nvPicPr>
          <p:cNvPr id="6" name="Picture 5">
            <a:extLst>
              <a:ext uri="{FF2B5EF4-FFF2-40B4-BE49-F238E27FC236}">
                <a16:creationId xmlns:a16="http://schemas.microsoft.com/office/drawing/2014/main" id="{DE12D7B0-315D-F777-D893-F0D5A9197313}"/>
              </a:ext>
            </a:extLst>
          </p:cNvPr>
          <p:cNvPicPr>
            <a:picLocks noChangeAspect="1"/>
          </p:cNvPicPr>
          <p:nvPr/>
        </p:nvPicPr>
        <p:blipFill>
          <a:blip r:embed="rId2"/>
          <a:stretch>
            <a:fillRect/>
          </a:stretch>
        </p:blipFill>
        <p:spPr>
          <a:xfrm>
            <a:off x="4648200" y="1948992"/>
            <a:ext cx="4038600" cy="3291458"/>
          </a:xfrm>
          <a:prstGeom prst="rect">
            <a:avLst/>
          </a:prstGeom>
          <a:noFill/>
        </p:spPr>
      </p:pic>
      <p:sp>
        <p:nvSpPr>
          <p:cNvPr id="4" name="Date Placeholder 3">
            <a:extLst>
              <a:ext uri="{FF2B5EF4-FFF2-40B4-BE49-F238E27FC236}">
                <a16:creationId xmlns:a16="http://schemas.microsoft.com/office/drawing/2014/main" id="{3E851290-38B1-032A-A72F-0F5D25DAE72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16/04/2026</a:t>
            </a:fld>
            <a:endParaRPr lang="en-GB" altLang="en-US" sz="900"/>
          </a:p>
        </p:txBody>
      </p:sp>
      <p:sp>
        <p:nvSpPr>
          <p:cNvPr id="5" name="Slide Number Placeholder 4">
            <a:extLst>
              <a:ext uri="{FF2B5EF4-FFF2-40B4-BE49-F238E27FC236}">
                <a16:creationId xmlns:a16="http://schemas.microsoft.com/office/drawing/2014/main" id="{B4234BDD-1A9B-652B-17D8-D3B715431DA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29</a:t>
            </a:fld>
            <a:endParaRPr lang="en-GB" altLang="en-US"/>
          </a:p>
        </p:txBody>
      </p:sp>
    </p:spTree>
    <p:extLst>
      <p:ext uri="{BB962C8B-B14F-4D97-AF65-F5344CB8AC3E}">
        <p14:creationId xmlns:p14="http://schemas.microsoft.com/office/powerpoint/2010/main" val="41572510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06DA2-F922-9026-F85C-B014AA472029}"/>
              </a:ext>
            </a:extLst>
          </p:cNvPr>
          <p:cNvSpPr>
            <a:spLocks noGrp="1"/>
          </p:cNvSpPr>
          <p:nvPr>
            <p:ph type="title"/>
          </p:nvPr>
        </p:nvSpPr>
        <p:spPr/>
        <p:txBody>
          <a:bodyPr/>
          <a:lstStyle/>
          <a:p>
            <a:r>
              <a:rPr lang="en-US" sz="2000" b="0" i="0" dirty="0">
                <a:solidFill>
                  <a:srgbClr val="363F49"/>
                </a:solidFill>
                <a:effectLst/>
                <a:latin typeface="Arial" panose="020B0604020202020204" pitchFamily="34" charset="0"/>
              </a:rPr>
              <a:t>How we choose to handle stress can have an overall impact on our performance. Which options are considered low stress, high stress or optimum ways to handle the printer jam?</a:t>
            </a:r>
            <a:endParaRPr lang="en-GB" sz="2000" dirty="0"/>
          </a:p>
        </p:txBody>
      </p:sp>
      <p:graphicFrame>
        <p:nvGraphicFramePr>
          <p:cNvPr id="6" name="Table 6">
            <a:extLst>
              <a:ext uri="{FF2B5EF4-FFF2-40B4-BE49-F238E27FC236}">
                <a16:creationId xmlns:a16="http://schemas.microsoft.com/office/drawing/2014/main" id="{1246B31D-083E-494B-C3EC-DE3141924AE2}"/>
              </a:ext>
            </a:extLst>
          </p:cNvPr>
          <p:cNvGraphicFramePr>
            <a:graphicFrameLocks noGrp="1"/>
          </p:cNvGraphicFramePr>
          <p:nvPr>
            <p:ph idx="1"/>
            <p:extLst>
              <p:ext uri="{D42A27DB-BD31-4B8C-83A1-F6EECF244321}">
                <p14:modId xmlns:p14="http://schemas.microsoft.com/office/powerpoint/2010/main" val="3292798336"/>
              </p:ext>
            </p:extLst>
          </p:nvPr>
        </p:nvGraphicFramePr>
        <p:xfrm>
          <a:off x="457200" y="1600200"/>
          <a:ext cx="8229600" cy="293116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430337153"/>
                    </a:ext>
                  </a:extLst>
                </a:gridCol>
                <a:gridCol w="2743200">
                  <a:extLst>
                    <a:ext uri="{9D8B030D-6E8A-4147-A177-3AD203B41FA5}">
                      <a16:colId xmlns:a16="http://schemas.microsoft.com/office/drawing/2014/main" val="3825776165"/>
                    </a:ext>
                  </a:extLst>
                </a:gridCol>
                <a:gridCol w="2743200">
                  <a:extLst>
                    <a:ext uri="{9D8B030D-6E8A-4147-A177-3AD203B41FA5}">
                      <a16:colId xmlns:a16="http://schemas.microsoft.com/office/drawing/2014/main" val="2549823243"/>
                    </a:ext>
                  </a:extLst>
                </a:gridCol>
              </a:tblGrid>
              <a:tr h="370840">
                <a:tc>
                  <a:txBody>
                    <a:bodyPr/>
                    <a:lstStyle/>
                    <a:p>
                      <a:r>
                        <a:rPr lang="en-GB" dirty="0"/>
                        <a:t>Low </a:t>
                      </a:r>
                    </a:p>
                  </a:txBody>
                  <a:tcPr/>
                </a:tc>
                <a:tc>
                  <a:txBody>
                    <a:bodyPr/>
                    <a:lstStyle/>
                    <a:p>
                      <a:r>
                        <a:rPr lang="en-GB" dirty="0"/>
                        <a:t>High </a:t>
                      </a:r>
                    </a:p>
                  </a:txBody>
                  <a:tcPr/>
                </a:tc>
                <a:tc>
                  <a:txBody>
                    <a:bodyPr/>
                    <a:lstStyle/>
                    <a:p>
                      <a:r>
                        <a:rPr lang="en-GB" dirty="0"/>
                        <a:t>Optimum </a:t>
                      </a:r>
                    </a:p>
                  </a:txBody>
                  <a:tcPr/>
                </a:tc>
                <a:extLst>
                  <a:ext uri="{0D108BD9-81ED-4DB2-BD59-A6C34878D82A}">
                    <a16:rowId xmlns:a16="http://schemas.microsoft.com/office/drawing/2014/main" val="912045459"/>
                  </a:ext>
                </a:extLst>
              </a:tr>
              <a:tr h="233824">
                <a:tc>
                  <a:txBody>
                    <a:bodyPr/>
                    <a:lstStyle/>
                    <a:p>
                      <a:r>
                        <a:rPr lang="en-US" sz="1800" b="0" i="0" kern="1200" dirty="0">
                          <a:solidFill>
                            <a:schemeClr val="dk1"/>
                          </a:solidFill>
                          <a:effectLst/>
                          <a:latin typeface="+mn-lt"/>
                          <a:ea typeface="+mn-ea"/>
                          <a:cs typeface="+mn-cs"/>
                        </a:rPr>
                        <a:t>Extremely low demands create frustration and high levels of </a:t>
                      </a:r>
                      <a:r>
                        <a:rPr lang="en-US" sz="1800" b="1" i="0" kern="1200" dirty="0">
                          <a:solidFill>
                            <a:schemeClr val="dk1"/>
                          </a:solidFill>
                          <a:effectLst/>
                          <a:latin typeface="+mn-lt"/>
                          <a:ea typeface="+mn-ea"/>
                          <a:cs typeface="+mn-cs"/>
                        </a:rPr>
                        <a:t>distress</a:t>
                      </a:r>
                      <a:r>
                        <a:rPr lang="en-US" sz="1800" b="0" i="0" kern="1200" dirty="0">
                          <a:solidFill>
                            <a:schemeClr val="dk1"/>
                          </a:solidFill>
                          <a:effectLst/>
                          <a:latin typeface="+mn-lt"/>
                          <a:ea typeface="+mn-ea"/>
                          <a:cs typeface="+mn-cs"/>
                        </a:rPr>
                        <a:t>. For example, long-term periods of unemployment, or employment that does not challenge us, can become stressful.</a:t>
                      </a:r>
                      <a:endParaRPr lang="en-GB" dirty="0"/>
                    </a:p>
                  </a:txBody>
                  <a:tcPr/>
                </a:tc>
                <a:tc>
                  <a:txBody>
                    <a:bodyPr/>
                    <a:lstStyle/>
                    <a:p>
                      <a:r>
                        <a:rPr lang="en-US" sz="1800" b="0" i="0" kern="1200" dirty="0">
                          <a:solidFill>
                            <a:schemeClr val="dk1"/>
                          </a:solidFill>
                          <a:effectLst/>
                          <a:latin typeface="+mn-lt"/>
                          <a:ea typeface="+mn-ea"/>
                          <a:cs typeface="+mn-cs"/>
                        </a:rPr>
                        <a:t>Extremely high levels of demand can cause exhaustion and burnout, also creating high levels of distress.</a:t>
                      </a:r>
                      <a:endParaRPr lang="en-GB" dirty="0"/>
                    </a:p>
                  </a:txBody>
                  <a:tcPr/>
                </a:tc>
                <a:tc>
                  <a:txBody>
                    <a:bodyPr/>
                    <a:lstStyle/>
                    <a:p>
                      <a:r>
                        <a:rPr lang="en-US" dirty="0"/>
                        <a:t>Appropriate demands can create optimal performance where people work effectively and creatively. This is termed eustress.</a:t>
                      </a:r>
                      <a:endParaRPr lang="en-GB" dirty="0"/>
                    </a:p>
                  </a:txBody>
                  <a:tcPr/>
                </a:tc>
                <a:extLst>
                  <a:ext uri="{0D108BD9-81ED-4DB2-BD59-A6C34878D82A}">
                    <a16:rowId xmlns:a16="http://schemas.microsoft.com/office/drawing/2014/main" val="2009004245"/>
                  </a:ext>
                </a:extLst>
              </a:tr>
            </a:tbl>
          </a:graphicData>
        </a:graphic>
      </p:graphicFrame>
      <p:sp>
        <p:nvSpPr>
          <p:cNvPr id="4" name="Date Placeholder 3">
            <a:extLst>
              <a:ext uri="{FF2B5EF4-FFF2-40B4-BE49-F238E27FC236}">
                <a16:creationId xmlns:a16="http://schemas.microsoft.com/office/drawing/2014/main" id="{0593934D-6D25-78FB-A4C5-C873461F445E}"/>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D62BB21B-8201-185D-6AE6-A3290BD2E9CE}"/>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35499201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1B41020-9AE8-05D0-1253-DF647A0A7B13}"/>
              </a:ext>
            </a:extLst>
          </p:cNvPr>
          <p:cNvSpPr>
            <a:spLocks noGrp="1"/>
          </p:cNvSpPr>
          <p:nvPr>
            <p:ph type="title"/>
          </p:nvPr>
        </p:nvSpPr>
        <p:spPr>
          <a:xfrm>
            <a:off x="457200" y="274638"/>
            <a:ext cx="8229600" cy="1143000"/>
          </a:xfrm>
        </p:spPr>
        <p:txBody>
          <a:bodyPr/>
          <a:lstStyle/>
          <a:p>
            <a:r>
              <a:rPr lang="en-US" sz="1600" b="1" dirty="0"/>
              <a:t>Use the following table to assess your levels of perceived demands and perceived abilities in three tasks: one where you felt bored, one where you felt overworked, and one where you felt you were working at close to your optimal level.</a:t>
            </a:r>
          </a:p>
        </p:txBody>
      </p:sp>
      <p:pic>
        <p:nvPicPr>
          <p:cNvPr id="6" name="Content Placeholder 5" descr="A white rectangular grid with black text&#10;&#10;Description automatically generated">
            <a:extLst>
              <a:ext uri="{FF2B5EF4-FFF2-40B4-BE49-F238E27FC236}">
                <a16:creationId xmlns:a16="http://schemas.microsoft.com/office/drawing/2014/main" id="{59029ED0-44FD-CB8A-36A0-57686E6F0695}"/>
              </a:ext>
            </a:extLst>
          </p:cNvPr>
          <p:cNvPicPr>
            <a:picLocks noGrp="1" noChangeAspect="1"/>
          </p:cNvPicPr>
          <p:nvPr>
            <p:ph idx="1"/>
          </p:nvPr>
        </p:nvPicPr>
        <p:blipFill>
          <a:blip r:embed="rId2"/>
          <a:stretch>
            <a:fillRect/>
          </a:stretch>
        </p:blipFill>
        <p:spPr>
          <a:xfrm>
            <a:off x="1027175" y="1600201"/>
            <a:ext cx="7089650" cy="3917032"/>
          </a:xfrm>
          <a:prstGeom prst="rect">
            <a:avLst/>
          </a:prstGeom>
          <a:noFill/>
        </p:spPr>
      </p:pic>
      <p:sp>
        <p:nvSpPr>
          <p:cNvPr id="4" name="Date Placeholder 3">
            <a:extLst>
              <a:ext uri="{FF2B5EF4-FFF2-40B4-BE49-F238E27FC236}">
                <a16:creationId xmlns:a16="http://schemas.microsoft.com/office/drawing/2014/main" id="{B6EFA20B-6D35-0481-5478-2D94F07620C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16/04/2026</a:t>
            </a:fld>
            <a:endParaRPr lang="en-GB" altLang="en-US" sz="900"/>
          </a:p>
        </p:txBody>
      </p:sp>
      <p:sp>
        <p:nvSpPr>
          <p:cNvPr id="5" name="Slide Number Placeholder 4">
            <a:extLst>
              <a:ext uri="{FF2B5EF4-FFF2-40B4-BE49-F238E27FC236}">
                <a16:creationId xmlns:a16="http://schemas.microsoft.com/office/drawing/2014/main" id="{F2E4F218-093A-1F13-A6FB-3CBDA0E0D368}"/>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31</a:t>
            </a:fld>
            <a:endParaRPr lang="en-GB" altLang="en-US"/>
          </a:p>
        </p:txBody>
      </p:sp>
    </p:spTree>
    <p:extLst>
      <p:ext uri="{BB962C8B-B14F-4D97-AF65-F5344CB8AC3E}">
        <p14:creationId xmlns:p14="http://schemas.microsoft.com/office/powerpoint/2010/main" val="19688583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86240-92EE-93A2-5E0F-05DD38BDB8B2}"/>
              </a:ext>
            </a:extLst>
          </p:cNvPr>
          <p:cNvSpPr>
            <a:spLocks noGrp="1"/>
          </p:cNvSpPr>
          <p:nvPr>
            <p:ph type="title"/>
          </p:nvPr>
        </p:nvSpPr>
        <p:spPr/>
        <p:txBody>
          <a:bodyPr/>
          <a:lstStyle/>
          <a:p>
            <a:r>
              <a:rPr lang="en-US" dirty="0"/>
              <a:t>The Effect of Distress</a:t>
            </a:r>
            <a:br>
              <a:rPr lang="en-US" dirty="0"/>
            </a:br>
            <a:endParaRPr lang="en-GB" dirty="0"/>
          </a:p>
        </p:txBody>
      </p:sp>
      <p:sp>
        <p:nvSpPr>
          <p:cNvPr id="3" name="Content Placeholder 2">
            <a:extLst>
              <a:ext uri="{FF2B5EF4-FFF2-40B4-BE49-F238E27FC236}">
                <a16:creationId xmlns:a16="http://schemas.microsoft.com/office/drawing/2014/main" id="{F616C9E2-56FA-30DE-D3EB-3925D31354C0}"/>
              </a:ext>
            </a:extLst>
          </p:cNvPr>
          <p:cNvSpPr>
            <a:spLocks noGrp="1"/>
          </p:cNvSpPr>
          <p:nvPr>
            <p:ph idx="1"/>
          </p:nvPr>
        </p:nvSpPr>
        <p:spPr/>
        <p:txBody>
          <a:bodyPr/>
          <a:lstStyle/>
          <a:p>
            <a:pPr marL="0" indent="0">
              <a:buNone/>
            </a:pPr>
            <a:r>
              <a:rPr lang="en-US" sz="1800" dirty="0"/>
              <a:t>The effects of distress are considerable, for example:</a:t>
            </a:r>
            <a:endParaRPr lang="en-US" dirty="0"/>
          </a:p>
          <a:p>
            <a:pPr>
              <a:lnSpc>
                <a:spcPct val="150000"/>
              </a:lnSpc>
            </a:pPr>
            <a:r>
              <a:rPr lang="en-US" sz="1800" dirty="0"/>
              <a:t>Over 50 percent of groundings of airline pilots are due to psychiatric or stress related disorders.</a:t>
            </a:r>
          </a:p>
          <a:p>
            <a:pPr>
              <a:lnSpc>
                <a:spcPct val="150000"/>
              </a:lnSpc>
            </a:pPr>
            <a:r>
              <a:rPr lang="en-US" sz="1800" dirty="0"/>
              <a:t>Links have been shown between high levels of stress and both heart disease and reduced resistance to cancer.</a:t>
            </a:r>
            <a:endParaRPr lang="en-GB" sz="1800" dirty="0"/>
          </a:p>
        </p:txBody>
      </p:sp>
      <p:sp>
        <p:nvSpPr>
          <p:cNvPr id="4" name="Date Placeholder 3">
            <a:extLst>
              <a:ext uri="{FF2B5EF4-FFF2-40B4-BE49-F238E27FC236}">
                <a16:creationId xmlns:a16="http://schemas.microsoft.com/office/drawing/2014/main" id="{2F6F5BCC-682D-F561-B4DB-8455EA5A0278}"/>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C08F761A-C9D8-48CC-7DE9-8D35039A682E}"/>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40815475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8AA0E1D7-0E09-3BF9-CEDB-F4A3065AC185}"/>
              </a:ext>
            </a:extLst>
          </p:cNvPr>
          <p:cNvGraphicFramePr>
            <a:graphicFrameLocks noGrp="1"/>
          </p:cNvGraphicFramePr>
          <p:nvPr>
            <p:ph idx="1"/>
            <p:extLst>
              <p:ext uri="{D42A27DB-BD31-4B8C-83A1-F6EECF244321}">
                <p14:modId xmlns:p14="http://schemas.microsoft.com/office/powerpoint/2010/main" val="440160941"/>
              </p:ext>
            </p:extLst>
          </p:nvPr>
        </p:nvGraphicFramePr>
        <p:xfrm>
          <a:off x="457200" y="1600200"/>
          <a:ext cx="8229600" cy="3942080"/>
        </p:xfrm>
        <a:graphic>
          <a:graphicData uri="http://schemas.openxmlformats.org/drawingml/2006/table">
            <a:tbl>
              <a:tblPr firstRow="1" bandRow="1">
                <a:tableStyleId>{2A488322-F2BA-4B5B-9748-0D474271808F}</a:tableStyleId>
              </a:tblPr>
              <a:tblGrid>
                <a:gridCol w="4114800">
                  <a:extLst>
                    <a:ext uri="{9D8B030D-6E8A-4147-A177-3AD203B41FA5}">
                      <a16:colId xmlns:a16="http://schemas.microsoft.com/office/drawing/2014/main" val="3975450677"/>
                    </a:ext>
                  </a:extLst>
                </a:gridCol>
                <a:gridCol w="4114800">
                  <a:extLst>
                    <a:ext uri="{9D8B030D-6E8A-4147-A177-3AD203B41FA5}">
                      <a16:colId xmlns:a16="http://schemas.microsoft.com/office/drawing/2014/main" val="3455382045"/>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rPr>
                        <a:t>Lifestyle factors</a:t>
                      </a:r>
                    </a:p>
                    <a:p>
                      <a:endParaRPr lang="en-GB" dirty="0">
                        <a:solidFill>
                          <a:schemeClr val="tx1"/>
                        </a:solidFill>
                      </a:endParaRPr>
                    </a:p>
                  </a:txBody>
                  <a:tcPr/>
                </a:tc>
                <a:tc>
                  <a:txBody>
                    <a:bodyPr/>
                    <a:lstStyle/>
                    <a:p>
                      <a:r>
                        <a:rPr lang="en-GB" sz="1800" b="0" kern="1200" dirty="0">
                          <a:solidFill>
                            <a:schemeClr val="tx1"/>
                          </a:solidFill>
                          <a:effectLst/>
                        </a:rPr>
                        <a:t>Work-related or study-related factors</a:t>
                      </a:r>
                      <a:endParaRPr lang="en-GB" dirty="0">
                        <a:solidFill>
                          <a:schemeClr val="tx1"/>
                        </a:solidFill>
                      </a:endParaRPr>
                    </a:p>
                  </a:txBody>
                  <a:tcPr/>
                </a:tc>
                <a:extLst>
                  <a:ext uri="{0D108BD9-81ED-4DB2-BD59-A6C34878D82A}">
                    <a16:rowId xmlns:a16="http://schemas.microsoft.com/office/drawing/2014/main" val="172155497"/>
                  </a:ext>
                </a:extLst>
              </a:tr>
              <a:tr h="370840">
                <a:tc>
                  <a:txBody>
                    <a:bodyPr/>
                    <a:lstStyle/>
                    <a:p>
                      <a:r>
                        <a:rPr lang="en-US" sz="1800" b="0" kern="1200" dirty="0">
                          <a:solidFill>
                            <a:schemeClr val="dk1"/>
                          </a:solidFill>
                          <a:effectLst/>
                        </a:rPr>
                        <a:t>family births, injury, illness or death</a:t>
                      </a:r>
                      <a:endParaRPr lang="en-GB" dirty="0">
                        <a:solidFill>
                          <a:schemeClr val="tx1"/>
                        </a:solidFill>
                      </a:endParaRPr>
                    </a:p>
                  </a:txBody>
                  <a:tcPr/>
                </a:tc>
                <a:tc>
                  <a:txBody>
                    <a:bodyPr/>
                    <a:lstStyle/>
                    <a:p>
                      <a:r>
                        <a:rPr lang="en-GB" sz="1800" b="0" kern="1200" dirty="0">
                          <a:solidFill>
                            <a:schemeClr val="dk1"/>
                          </a:solidFill>
                          <a:effectLst/>
                        </a:rPr>
                        <a:t>time pressures or deadlines</a:t>
                      </a:r>
                      <a:endParaRPr lang="en-GB" dirty="0">
                        <a:solidFill>
                          <a:schemeClr val="tx1"/>
                        </a:solidFill>
                      </a:endParaRPr>
                    </a:p>
                  </a:txBody>
                  <a:tcPr/>
                </a:tc>
                <a:extLst>
                  <a:ext uri="{0D108BD9-81ED-4DB2-BD59-A6C34878D82A}">
                    <a16:rowId xmlns:a16="http://schemas.microsoft.com/office/drawing/2014/main" val="3821141445"/>
                  </a:ext>
                </a:extLst>
              </a:tr>
              <a:tr h="370840">
                <a:tc>
                  <a:txBody>
                    <a:bodyPr/>
                    <a:lstStyle/>
                    <a:p>
                      <a:r>
                        <a:rPr lang="en-GB" sz="1800" b="0" kern="1200" dirty="0">
                          <a:solidFill>
                            <a:schemeClr val="dk1"/>
                          </a:solidFill>
                          <a:effectLst/>
                        </a:rPr>
                        <a:t>engagement, marriage, marital problems, divorce</a:t>
                      </a:r>
                      <a:endParaRPr lang="en-GB" dirty="0">
                        <a:solidFill>
                          <a:schemeClr val="tx1"/>
                        </a:solidFill>
                      </a:endParaRPr>
                    </a:p>
                  </a:txBody>
                  <a:tcPr/>
                </a:tc>
                <a:tc>
                  <a:txBody>
                    <a:bodyPr/>
                    <a:lstStyle/>
                    <a:p>
                      <a:r>
                        <a:rPr lang="en-US" sz="1800" b="0" kern="1200" dirty="0">
                          <a:solidFill>
                            <a:schemeClr val="dk1"/>
                          </a:solidFill>
                          <a:effectLst/>
                        </a:rPr>
                        <a:t>relationships with others at work or study</a:t>
                      </a:r>
                      <a:endParaRPr lang="en-GB" dirty="0">
                        <a:solidFill>
                          <a:schemeClr val="tx1"/>
                        </a:solidFill>
                      </a:endParaRPr>
                    </a:p>
                  </a:txBody>
                  <a:tcPr/>
                </a:tc>
                <a:extLst>
                  <a:ext uri="{0D108BD9-81ED-4DB2-BD59-A6C34878D82A}">
                    <a16:rowId xmlns:a16="http://schemas.microsoft.com/office/drawing/2014/main" val="4088719025"/>
                  </a:ext>
                </a:extLst>
              </a:tr>
              <a:tr h="370840">
                <a:tc>
                  <a:txBody>
                    <a:bodyPr/>
                    <a:lstStyle/>
                    <a:p>
                      <a:r>
                        <a:rPr lang="en-US" sz="1800" b="0" kern="1200" dirty="0">
                          <a:solidFill>
                            <a:schemeClr val="dk1"/>
                          </a:solidFill>
                          <a:effectLst/>
                        </a:rPr>
                        <a:t>problems relating to children, or reaching key life-stages</a:t>
                      </a:r>
                      <a:endParaRPr lang="en-GB" dirty="0">
                        <a:solidFill>
                          <a:schemeClr val="tx1"/>
                        </a:solidFill>
                      </a:endParaRPr>
                    </a:p>
                  </a:txBody>
                  <a:tcPr/>
                </a:tc>
                <a:tc>
                  <a:txBody>
                    <a:bodyPr/>
                    <a:lstStyle/>
                    <a:p>
                      <a:r>
                        <a:rPr lang="en-US" sz="1800" b="0" kern="1200" dirty="0">
                          <a:solidFill>
                            <a:schemeClr val="dk1"/>
                          </a:solidFill>
                          <a:effectLst/>
                        </a:rPr>
                        <a:t>too much or too little work</a:t>
                      </a:r>
                      <a:endParaRPr lang="en-GB" dirty="0">
                        <a:solidFill>
                          <a:schemeClr val="tx1"/>
                        </a:solidFill>
                      </a:endParaRPr>
                    </a:p>
                  </a:txBody>
                  <a:tcPr/>
                </a:tc>
                <a:extLst>
                  <a:ext uri="{0D108BD9-81ED-4DB2-BD59-A6C34878D82A}">
                    <a16:rowId xmlns:a16="http://schemas.microsoft.com/office/drawing/2014/main" val="3650364877"/>
                  </a:ext>
                </a:extLst>
              </a:tr>
              <a:tr h="370840">
                <a:tc>
                  <a:txBody>
                    <a:bodyPr/>
                    <a:lstStyle/>
                    <a:p>
                      <a:r>
                        <a:rPr lang="en-US" sz="1800" b="0" kern="1200" dirty="0">
                          <a:solidFill>
                            <a:schemeClr val="dk1"/>
                          </a:solidFill>
                          <a:effectLst/>
                        </a:rPr>
                        <a:t>moving house, a large mortgage, housing renovations</a:t>
                      </a:r>
                      <a:endParaRPr lang="en-GB" dirty="0">
                        <a:solidFill>
                          <a:schemeClr val="tx1"/>
                        </a:solidFill>
                      </a:endParaRPr>
                    </a:p>
                  </a:txBody>
                  <a:tcPr/>
                </a:tc>
                <a:tc>
                  <a:txBody>
                    <a:bodyPr/>
                    <a:lstStyle/>
                    <a:p>
                      <a:r>
                        <a:rPr lang="en-US" sz="1800" b="0" kern="1200" dirty="0">
                          <a:solidFill>
                            <a:schemeClr val="dk1"/>
                          </a:solidFill>
                          <a:effectLst/>
                        </a:rPr>
                        <a:t>changes to work or study systems</a:t>
                      </a:r>
                      <a:endParaRPr lang="en-GB" dirty="0">
                        <a:solidFill>
                          <a:schemeClr val="tx1"/>
                        </a:solidFill>
                      </a:endParaRPr>
                    </a:p>
                  </a:txBody>
                  <a:tcPr/>
                </a:tc>
                <a:extLst>
                  <a:ext uri="{0D108BD9-81ED-4DB2-BD59-A6C34878D82A}">
                    <a16:rowId xmlns:a16="http://schemas.microsoft.com/office/drawing/2014/main" val="2962786318"/>
                  </a:ext>
                </a:extLst>
              </a:tr>
              <a:tr h="370840">
                <a:tc>
                  <a:txBody>
                    <a:bodyPr/>
                    <a:lstStyle/>
                    <a:p>
                      <a:endParaRPr lang="en-GB" dirty="0">
                        <a:solidFill>
                          <a:schemeClr val="tx1"/>
                        </a:solidFill>
                      </a:endParaRPr>
                    </a:p>
                  </a:txBody>
                  <a:tcPr/>
                </a:tc>
                <a:tc>
                  <a:txBody>
                    <a:bodyPr/>
                    <a:lstStyle/>
                    <a:p>
                      <a:r>
                        <a:rPr lang="en-US" sz="1800" b="0" kern="1200" dirty="0">
                          <a:solidFill>
                            <a:schemeClr val="dk1"/>
                          </a:solidFill>
                          <a:effectLst/>
                        </a:rPr>
                        <a:t>threat of redundancy or failure on a course</a:t>
                      </a:r>
                      <a:endParaRPr lang="en-GB" dirty="0">
                        <a:solidFill>
                          <a:schemeClr val="tx1"/>
                        </a:solidFill>
                      </a:endParaRPr>
                    </a:p>
                  </a:txBody>
                  <a:tcPr/>
                </a:tc>
                <a:extLst>
                  <a:ext uri="{0D108BD9-81ED-4DB2-BD59-A6C34878D82A}">
                    <a16:rowId xmlns:a16="http://schemas.microsoft.com/office/drawing/2014/main" val="265564385"/>
                  </a:ext>
                </a:extLst>
              </a:tr>
              <a:tr h="370840">
                <a:tc>
                  <a:txBody>
                    <a:bodyPr/>
                    <a:lstStyle/>
                    <a:p>
                      <a:endParaRPr lang="en-GB" dirty="0">
                        <a:solidFill>
                          <a:schemeClr val="tx1"/>
                        </a:solidFill>
                      </a:endParaRPr>
                    </a:p>
                  </a:txBody>
                  <a:tcPr/>
                </a:tc>
                <a:tc>
                  <a:txBody>
                    <a:bodyPr/>
                    <a:lstStyle/>
                    <a:p>
                      <a:r>
                        <a:rPr lang="en-GB" sz="1800" b="0" kern="1200" dirty="0">
                          <a:solidFill>
                            <a:schemeClr val="dk1"/>
                          </a:solidFill>
                          <a:effectLst/>
                        </a:rPr>
                        <a:t>insensitive management or tutors</a:t>
                      </a:r>
                      <a:endParaRPr lang="en-GB" dirty="0">
                        <a:solidFill>
                          <a:schemeClr val="tx1"/>
                        </a:solidFill>
                      </a:endParaRPr>
                    </a:p>
                  </a:txBody>
                  <a:tcPr/>
                </a:tc>
                <a:extLst>
                  <a:ext uri="{0D108BD9-81ED-4DB2-BD59-A6C34878D82A}">
                    <a16:rowId xmlns:a16="http://schemas.microsoft.com/office/drawing/2014/main" val="967147736"/>
                  </a:ext>
                </a:extLst>
              </a:tr>
            </a:tbl>
          </a:graphicData>
        </a:graphic>
      </p:graphicFrame>
      <p:sp>
        <p:nvSpPr>
          <p:cNvPr id="2" name="Title 1">
            <a:extLst>
              <a:ext uri="{FF2B5EF4-FFF2-40B4-BE49-F238E27FC236}">
                <a16:creationId xmlns:a16="http://schemas.microsoft.com/office/drawing/2014/main" id="{A46DDDF7-5D84-E065-93FD-7DD966FF282B}"/>
              </a:ext>
            </a:extLst>
          </p:cNvPr>
          <p:cNvSpPr>
            <a:spLocks noGrp="1"/>
          </p:cNvSpPr>
          <p:nvPr>
            <p:ph type="title"/>
          </p:nvPr>
        </p:nvSpPr>
        <p:spPr/>
        <p:txBody>
          <a:bodyPr/>
          <a:lstStyle/>
          <a:p>
            <a:r>
              <a:rPr lang="en-GB" dirty="0"/>
              <a:t>Sources of Stress </a:t>
            </a:r>
          </a:p>
        </p:txBody>
      </p:sp>
      <p:sp>
        <p:nvSpPr>
          <p:cNvPr id="4" name="Date Placeholder 3">
            <a:extLst>
              <a:ext uri="{FF2B5EF4-FFF2-40B4-BE49-F238E27FC236}">
                <a16:creationId xmlns:a16="http://schemas.microsoft.com/office/drawing/2014/main" id="{943EAA1F-955E-13ED-15BC-E24CFF620724}"/>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8DF64C1D-50DA-3D22-30DC-92D5029CA943}"/>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34461246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2FB78-3358-68E4-144B-D487CB4529FE}"/>
              </a:ext>
            </a:extLst>
          </p:cNvPr>
          <p:cNvSpPr>
            <a:spLocks noGrp="1"/>
          </p:cNvSpPr>
          <p:nvPr>
            <p:ph type="title"/>
          </p:nvPr>
        </p:nvSpPr>
        <p:spPr/>
        <p:txBody>
          <a:bodyPr/>
          <a:lstStyle/>
          <a:p>
            <a:r>
              <a:rPr lang="en-GB" dirty="0"/>
              <a:t>Making changes </a:t>
            </a:r>
          </a:p>
        </p:txBody>
      </p:sp>
      <p:sp>
        <p:nvSpPr>
          <p:cNvPr id="3" name="Content Placeholder 2">
            <a:extLst>
              <a:ext uri="{FF2B5EF4-FFF2-40B4-BE49-F238E27FC236}">
                <a16:creationId xmlns:a16="http://schemas.microsoft.com/office/drawing/2014/main" id="{77362508-7942-2184-32C4-4A08D7CADC30}"/>
              </a:ext>
            </a:extLst>
          </p:cNvPr>
          <p:cNvSpPr>
            <a:spLocks noGrp="1"/>
          </p:cNvSpPr>
          <p:nvPr>
            <p:ph idx="1"/>
          </p:nvPr>
        </p:nvSpPr>
        <p:spPr/>
        <p:txBody>
          <a:bodyPr/>
          <a:lstStyle/>
          <a:p>
            <a:pPr marL="0" indent="0" algn="l">
              <a:buNone/>
            </a:pPr>
            <a:r>
              <a:rPr lang="en-US" sz="1800" b="0" i="0" dirty="0">
                <a:solidFill>
                  <a:srgbClr val="363F49"/>
                </a:solidFill>
                <a:effectLst/>
                <a:latin typeface="Arial" panose="020B0604020202020204" pitchFamily="34" charset="0"/>
              </a:rPr>
              <a:t>The changes that people can make to control stress can be classified under three broad headings, each of which can be applied to work and study:</a:t>
            </a:r>
          </a:p>
          <a:p>
            <a:pPr algn="l">
              <a:buFont typeface="Wingdings" panose="05000000000000000000" pitchFamily="2" charset="2"/>
              <a:buChar char="v"/>
            </a:pPr>
            <a:r>
              <a:rPr lang="en-US" sz="1800" b="1" i="0" dirty="0">
                <a:solidFill>
                  <a:srgbClr val="363F49"/>
                </a:solidFill>
                <a:effectLst/>
                <a:latin typeface="Arial" panose="020B0604020202020204" pitchFamily="34" charset="0"/>
              </a:rPr>
              <a:t>Yourself</a:t>
            </a:r>
            <a:r>
              <a:rPr lang="en-US" sz="1800" b="0" i="0" dirty="0">
                <a:solidFill>
                  <a:srgbClr val="363F49"/>
                </a:solidFill>
                <a:effectLst/>
                <a:latin typeface="Arial" panose="020B0604020202020204" pitchFamily="34" charset="0"/>
              </a:rPr>
              <a:t>. Can you realistically identify your own weaknesses? You may need to say ‘no’ more often, or talk more to others rather than bottling up your stress.</a:t>
            </a:r>
          </a:p>
          <a:p>
            <a:pPr algn="l">
              <a:buFont typeface="Wingdings" panose="05000000000000000000" pitchFamily="2" charset="2"/>
              <a:buChar char="v"/>
            </a:pPr>
            <a:r>
              <a:rPr lang="en-US" sz="1800" b="1" i="0" dirty="0">
                <a:solidFill>
                  <a:srgbClr val="363F49"/>
                </a:solidFill>
                <a:effectLst/>
                <a:latin typeface="Arial" panose="020B0604020202020204" pitchFamily="34" charset="0"/>
              </a:rPr>
              <a:t>Relationships</a:t>
            </a:r>
            <a:r>
              <a:rPr lang="en-US" sz="1800" b="0" i="0" dirty="0">
                <a:solidFill>
                  <a:srgbClr val="363F49"/>
                </a:solidFill>
                <a:effectLst/>
                <a:latin typeface="Arial" panose="020B0604020202020204" pitchFamily="34" charset="0"/>
              </a:rPr>
              <a:t>. Many of the stressful influences were linked to relationships. Can you invest time and effort to improve some of those relationships? Are there relationships that are so damaging that you may need to withdraw from them?</a:t>
            </a:r>
          </a:p>
          <a:p>
            <a:pPr algn="l">
              <a:buFont typeface="Wingdings" panose="05000000000000000000" pitchFamily="2" charset="2"/>
              <a:buChar char="v"/>
            </a:pPr>
            <a:r>
              <a:rPr lang="en-US" sz="1800" b="1" i="0" dirty="0">
                <a:solidFill>
                  <a:srgbClr val="363F49"/>
                </a:solidFill>
                <a:effectLst/>
                <a:latin typeface="Arial" panose="020B0604020202020204" pitchFamily="34" charset="0"/>
              </a:rPr>
              <a:t>Activities</a:t>
            </a:r>
            <a:r>
              <a:rPr lang="en-US" sz="1800" b="0" i="0" dirty="0">
                <a:solidFill>
                  <a:srgbClr val="363F49"/>
                </a:solidFill>
                <a:effectLst/>
                <a:latin typeface="Arial" panose="020B0604020202020204" pitchFamily="34" charset="0"/>
              </a:rPr>
              <a:t>. Can you carry out crucial work or study activities in a more efficient way? Can you delegate some of the work ones? Would new, ‘non-work’ activities help to bring more balance into your life? Can you improve your lifestyle through exercise, a better diet or better sleep patterns?</a:t>
            </a:r>
          </a:p>
          <a:p>
            <a:endParaRPr lang="en-GB" dirty="0"/>
          </a:p>
        </p:txBody>
      </p:sp>
      <p:sp>
        <p:nvSpPr>
          <p:cNvPr id="4" name="Date Placeholder 3">
            <a:extLst>
              <a:ext uri="{FF2B5EF4-FFF2-40B4-BE49-F238E27FC236}">
                <a16:creationId xmlns:a16="http://schemas.microsoft.com/office/drawing/2014/main" id="{E892B740-D64D-BDC5-77F8-A2047EF34ED8}"/>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9BC1BD80-DB8B-979F-74DC-D0505988810B}"/>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653973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96B7B-7971-5FC9-85DF-BE7DB4291FB0}"/>
              </a:ext>
            </a:extLst>
          </p:cNvPr>
          <p:cNvSpPr>
            <a:spLocks noGrp="1"/>
          </p:cNvSpPr>
          <p:nvPr>
            <p:ph type="title"/>
          </p:nvPr>
        </p:nvSpPr>
        <p:spPr/>
        <p:txBody>
          <a:bodyPr/>
          <a:lstStyle/>
          <a:p>
            <a:r>
              <a:rPr lang="en-GB" dirty="0"/>
              <a:t>Seeking Help </a:t>
            </a:r>
          </a:p>
        </p:txBody>
      </p:sp>
      <p:sp>
        <p:nvSpPr>
          <p:cNvPr id="3" name="Content Placeholder 2">
            <a:extLst>
              <a:ext uri="{FF2B5EF4-FFF2-40B4-BE49-F238E27FC236}">
                <a16:creationId xmlns:a16="http://schemas.microsoft.com/office/drawing/2014/main" id="{A981B494-DDCD-893D-4C69-95C01789464C}"/>
              </a:ext>
            </a:extLst>
          </p:cNvPr>
          <p:cNvSpPr>
            <a:spLocks noGrp="1"/>
          </p:cNvSpPr>
          <p:nvPr>
            <p:ph idx="1"/>
          </p:nvPr>
        </p:nvSpPr>
        <p:spPr/>
        <p:txBody>
          <a:bodyPr/>
          <a:lstStyle/>
          <a:p>
            <a:pPr marL="0" indent="0">
              <a:buNone/>
            </a:pPr>
            <a:r>
              <a:rPr lang="en-US" sz="2800" b="0" i="0" dirty="0">
                <a:solidFill>
                  <a:srgbClr val="363F49"/>
                </a:solidFill>
                <a:effectLst/>
                <a:latin typeface="Arial" panose="020B0604020202020204" pitchFamily="34" charset="0"/>
              </a:rPr>
              <a:t>In addition to any university-based or work-based counselling services, you may be able to gain access to professional help through your GP. In all circumstances ensure that the person is </a:t>
            </a:r>
            <a:r>
              <a:rPr lang="en-US" sz="2800" b="0" i="0" dirty="0" err="1">
                <a:solidFill>
                  <a:srgbClr val="363F49"/>
                </a:solidFill>
                <a:effectLst/>
                <a:latin typeface="Arial" panose="020B0604020202020204" pitchFamily="34" charset="0"/>
              </a:rPr>
              <a:t>recognised</a:t>
            </a:r>
            <a:r>
              <a:rPr lang="en-US" sz="2800" b="0" i="0" dirty="0">
                <a:solidFill>
                  <a:srgbClr val="363F49"/>
                </a:solidFill>
                <a:effectLst/>
                <a:latin typeface="Arial" panose="020B0604020202020204" pitchFamily="34" charset="0"/>
              </a:rPr>
              <a:t> by one of the two professional bodies: the BACP (British Association for Counselling and Psychotherapy) or UKCP (United Kingdom Council for Psychotherapy).</a:t>
            </a:r>
            <a:endParaRPr lang="en-GB" sz="2800" dirty="0"/>
          </a:p>
        </p:txBody>
      </p:sp>
      <p:sp>
        <p:nvSpPr>
          <p:cNvPr id="4" name="Date Placeholder 3">
            <a:extLst>
              <a:ext uri="{FF2B5EF4-FFF2-40B4-BE49-F238E27FC236}">
                <a16:creationId xmlns:a16="http://schemas.microsoft.com/office/drawing/2014/main" id="{F0D1A77D-5E7B-8B2B-419D-4BA962E6B7FC}"/>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45E80357-6CC8-D70D-11D6-9BD8A0F916EE}"/>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23371749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E3E3A-4E11-61C6-4CFE-4FC8C07D1C07}"/>
              </a:ext>
            </a:extLst>
          </p:cNvPr>
          <p:cNvSpPr>
            <a:spLocks noGrp="1"/>
          </p:cNvSpPr>
          <p:nvPr>
            <p:ph type="title"/>
          </p:nvPr>
        </p:nvSpPr>
        <p:spPr/>
        <p:txBody>
          <a:bodyPr/>
          <a:lstStyle/>
          <a:p>
            <a:r>
              <a:rPr lang="en-GB" b="0" i="0" dirty="0">
                <a:solidFill>
                  <a:srgbClr val="363F49"/>
                </a:solidFill>
                <a:effectLst/>
                <a:latin typeface="OpenSansBold"/>
              </a:rPr>
              <a:t>Positive Thinking and Inaccurate ways of thinking </a:t>
            </a:r>
            <a:br>
              <a:rPr lang="en-GB" b="0" i="0" dirty="0">
                <a:solidFill>
                  <a:srgbClr val="363F49"/>
                </a:solidFill>
                <a:effectLst/>
                <a:latin typeface="OpenSansBold"/>
              </a:rPr>
            </a:br>
            <a:endParaRPr lang="en-GB" dirty="0"/>
          </a:p>
        </p:txBody>
      </p:sp>
      <p:sp>
        <p:nvSpPr>
          <p:cNvPr id="3" name="Content Placeholder 2">
            <a:extLst>
              <a:ext uri="{FF2B5EF4-FFF2-40B4-BE49-F238E27FC236}">
                <a16:creationId xmlns:a16="http://schemas.microsoft.com/office/drawing/2014/main" id="{D96ED071-C925-2223-43F7-E42AD0A8859A}"/>
              </a:ext>
            </a:extLst>
          </p:cNvPr>
          <p:cNvSpPr>
            <a:spLocks noGrp="1"/>
          </p:cNvSpPr>
          <p:nvPr>
            <p:ph idx="1"/>
          </p:nvPr>
        </p:nvSpPr>
        <p:spPr>
          <a:xfrm>
            <a:off x="457200" y="1600200"/>
            <a:ext cx="8229600" cy="4205063"/>
          </a:xfrm>
        </p:spPr>
        <p:txBody>
          <a:bodyPr/>
          <a:lstStyle/>
          <a:p>
            <a:pPr marL="0" indent="0">
              <a:lnSpc>
                <a:spcPct val="150000"/>
              </a:lnSpc>
              <a:buNone/>
            </a:pPr>
            <a:r>
              <a:rPr lang="en-US" sz="1400" b="1" i="0" dirty="0">
                <a:solidFill>
                  <a:srgbClr val="363F49"/>
                </a:solidFill>
                <a:effectLst/>
                <a:latin typeface="Arial" panose="020B0604020202020204" pitchFamily="34" charset="0"/>
                <a:cs typeface="Arial" panose="020B0604020202020204" pitchFamily="34" charset="0"/>
              </a:rPr>
              <a:t>Stress management</a:t>
            </a:r>
            <a:r>
              <a:rPr lang="en-US" sz="1400" i="0" dirty="0">
                <a:solidFill>
                  <a:srgbClr val="363F49"/>
                </a:solidFill>
                <a:effectLst/>
                <a:latin typeface="Arial" panose="020B0604020202020204" pitchFamily="34" charset="0"/>
                <a:cs typeface="Arial" panose="020B0604020202020204" pitchFamily="34" charset="0"/>
              </a:rPr>
              <a:t> </a:t>
            </a:r>
            <a:r>
              <a:rPr lang="en-US" sz="1400" i="0" dirty="0" err="1">
                <a:solidFill>
                  <a:srgbClr val="363F49"/>
                </a:solidFill>
                <a:effectLst/>
                <a:latin typeface="Arial" panose="020B0604020202020204" pitchFamily="34" charset="0"/>
                <a:cs typeface="Arial" panose="020B0604020202020204" pitchFamily="34" charset="0"/>
              </a:rPr>
              <a:t>emphasised</a:t>
            </a:r>
            <a:r>
              <a:rPr lang="en-US" sz="1400" i="0" dirty="0">
                <a:solidFill>
                  <a:srgbClr val="363F49"/>
                </a:solidFill>
                <a:effectLst/>
                <a:latin typeface="Arial" panose="020B0604020202020204" pitchFamily="34" charset="0"/>
                <a:cs typeface="Arial" panose="020B0604020202020204" pitchFamily="34" charset="0"/>
              </a:rPr>
              <a:t> the importance of perceptions. For example, we said that the level of perceived demands was much greater than level of perceived ability. This raises the question: How accurate are our perceptions? This lesson looks at the importance of having accurate perceptions.</a:t>
            </a:r>
          </a:p>
          <a:p>
            <a:pPr marL="0" indent="0" algn="l">
              <a:lnSpc>
                <a:spcPct val="150000"/>
              </a:lnSpc>
              <a:buNone/>
            </a:pPr>
            <a:r>
              <a:rPr lang="en-US" sz="1400" b="1" i="1" dirty="0">
                <a:solidFill>
                  <a:srgbClr val="363F49"/>
                </a:solidFill>
                <a:effectLst/>
                <a:latin typeface="Arial" panose="020B0604020202020204" pitchFamily="34" charset="0"/>
                <a:cs typeface="Arial" panose="020B0604020202020204" pitchFamily="34" charset="0"/>
              </a:rPr>
              <a:t>"</a:t>
            </a:r>
            <a:r>
              <a:rPr lang="en-US" sz="1100" b="1" i="1" dirty="0">
                <a:solidFill>
                  <a:srgbClr val="363F49"/>
                </a:solidFill>
                <a:effectLst/>
                <a:latin typeface="Arial" panose="020B0604020202020204" pitchFamily="34" charset="0"/>
                <a:cs typeface="Arial" panose="020B0604020202020204" pitchFamily="34" charset="0"/>
              </a:rPr>
              <a:t>Most folks are about as happy as they make up their minds to be."</a:t>
            </a:r>
          </a:p>
          <a:p>
            <a:pPr marL="0" indent="0" algn="l">
              <a:lnSpc>
                <a:spcPct val="150000"/>
              </a:lnSpc>
              <a:buNone/>
            </a:pPr>
            <a:r>
              <a:rPr lang="en-US" sz="1100" b="1" i="1" dirty="0">
                <a:solidFill>
                  <a:srgbClr val="363F49"/>
                </a:solidFill>
                <a:effectLst/>
                <a:latin typeface="Arial" panose="020B0604020202020204" pitchFamily="34" charset="0"/>
                <a:cs typeface="Arial" panose="020B0604020202020204" pitchFamily="34" charset="0"/>
              </a:rPr>
              <a:t>Abraham Lincoln</a:t>
            </a:r>
          </a:p>
          <a:p>
            <a:pPr marL="0" indent="0" algn="l">
              <a:lnSpc>
                <a:spcPct val="150000"/>
              </a:lnSpc>
              <a:buNone/>
            </a:pPr>
            <a:r>
              <a:rPr lang="en-US" sz="1400" b="1" i="0" dirty="0">
                <a:solidFill>
                  <a:srgbClr val="011D40"/>
                </a:solidFill>
                <a:effectLst/>
                <a:latin typeface="Arial" panose="020B0604020202020204" pitchFamily="34" charset="0"/>
                <a:cs typeface="Arial" panose="020B0604020202020204" pitchFamily="34" charset="0"/>
              </a:rPr>
              <a:t>Inaccurate Ways of Thinking</a:t>
            </a:r>
          </a:p>
          <a:p>
            <a:pPr marL="0" indent="0" algn="l">
              <a:lnSpc>
                <a:spcPct val="150000"/>
              </a:lnSpc>
              <a:buNone/>
            </a:pPr>
            <a:r>
              <a:rPr lang="en-US" sz="1400" b="0" i="0" dirty="0">
                <a:solidFill>
                  <a:srgbClr val="363F49"/>
                </a:solidFill>
                <a:effectLst/>
                <a:latin typeface="Arial" panose="020B0604020202020204" pitchFamily="34" charset="0"/>
                <a:cs typeface="Arial" panose="020B0604020202020204" pitchFamily="34" charset="0"/>
              </a:rPr>
              <a:t>Inaccurate assessment of your own abilities can occur for several reasons, for example:</a:t>
            </a:r>
          </a:p>
          <a:p>
            <a:pPr algn="l">
              <a:lnSpc>
                <a:spcPct val="150000"/>
              </a:lnSpc>
              <a:buFont typeface="Wingdings" panose="05000000000000000000" pitchFamily="2" charset="2"/>
              <a:buChar char="q"/>
            </a:pPr>
            <a:r>
              <a:rPr lang="en-US" sz="1400" b="1" i="0" dirty="0">
                <a:solidFill>
                  <a:srgbClr val="363F49"/>
                </a:solidFill>
                <a:effectLst/>
                <a:latin typeface="Arial" panose="020B0604020202020204" pitchFamily="34" charset="0"/>
                <a:cs typeface="Arial" panose="020B0604020202020204" pitchFamily="34" charset="0"/>
              </a:rPr>
              <a:t>Filtering out </a:t>
            </a:r>
            <a:r>
              <a:rPr lang="en-US" sz="1400" b="0" i="0" dirty="0">
                <a:solidFill>
                  <a:srgbClr val="363F49"/>
                </a:solidFill>
                <a:effectLst/>
                <a:latin typeface="Arial" panose="020B0604020202020204" pitchFamily="34" charset="0"/>
                <a:cs typeface="Arial" panose="020B0604020202020204" pitchFamily="34" charset="0"/>
              </a:rPr>
              <a:t>positive thoughts and memories and magnifying the negative aspects of a situation.</a:t>
            </a:r>
          </a:p>
          <a:p>
            <a:pPr algn="l">
              <a:lnSpc>
                <a:spcPct val="150000"/>
              </a:lnSpc>
              <a:buFont typeface="Wingdings" panose="05000000000000000000" pitchFamily="2" charset="2"/>
              <a:buChar char="q"/>
            </a:pPr>
            <a:r>
              <a:rPr lang="en-US" sz="1400" b="1" i="0" dirty="0" err="1">
                <a:solidFill>
                  <a:srgbClr val="363F49"/>
                </a:solidFill>
                <a:effectLst/>
                <a:latin typeface="Arial" panose="020B0604020202020204" pitchFamily="34" charset="0"/>
                <a:cs typeface="Arial" panose="020B0604020202020204" pitchFamily="34" charset="0"/>
              </a:rPr>
              <a:t>Personalising</a:t>
            </a:r>
            <a:r>
              <a:rPr lang="en-US" sz="1400" b="0" i="0" dirty="0">
                <a:solidFill>
                  <a:srgbClr val="363F49"/>
                </a:solidFill>
                <a:effectLst/>
                <a:latin typeface="Arial" panose="020B0604020202020204" pitchFamily="34" charset="0"/>
                <a:cs typeface="Arial" panose="020B0604020202020204" pitchFamily="34" charset="0"/>
              </a:rPr>
              <a:t>, so that when something bad occurs you automatically blame yourself.</a:t>
            </a:r>
          </a:p>
          <a:p>
            <a:pPr algn="l">
              <a:lnSpc>
                <a:spcPct val="150000"/>
              </a:lnSpc>
              <a:buFont typeface="Wingdings" panose="05000000000000000000" pitchFamily="2" charset="2"/>
              <a:buChar char="q"/>
            </a:pPr>
            <a:r>
              <a:rPr lang="en-US" sz="1400" b="1" i="0" dirty="0" err="1">
                <a:solidFill>
                  <a:srgbClr val="363F49"/>
                </a:solidFill>
                <a:effectLst/>
                <a:latin typeface="Arial" panose="020B0604020202020204" pitchFamily="34" charset="0"/>
                <a:cs typeface="Arial" panose="020B0604020202020204" pitchFamily="34" charset="0"/>
              </a:rPr>
              <a:t>Catastrophising</a:t>
            </a:r>
            <a:r>
              <a:rPr lang="en-US" sz="1400" b="0" i="0" dirty="0">
                <a:solidFill>
                  <a:srgbClr val="363F49"/>
                </a:solidFill>
                <a:effectLst/>
                <a:latin typeface="Arial" panose="020B0604020202020204" pitchFamily="34" charset="0"/>
                <a:cs typeface="Arial" panose="020B0604020202020204" pitchFamily="34" charset="0"/>
              </a:rPr>
              <a:t>, automatically anticipating the worst.</a:t>
            </a:r>
          </a:p>
          <a:p>
            <a:pPr algn="l">
              <a:lnSpc>
                <a:spcPct val="150000"/>
              </a:lnSpc>
              <a:buFont typeface="Wingdings" panose="05000000000000000000" pitchFamily="2" charset="2"/>
              <a:buChar char="q"/>
            </a:pPr>
            <a:r>
              <a:rPr lang="en-US" sz="1400" b="1" i="0" dirty="0" err="1">
                <a:solidFill>
                  <a:srgbClr val="363F49"/>
                </a:solidFill>
                <a:effectLst/>
                <a:latin typeface="Arial" panose="020B0604020202020204" pitchFamily="34" charset="0"/>
                <a:cs typeface="Arial" panose="020B0604020202020204" pitchFamily="34" charset="0"/>
              </a:rPr>
              <a:t>Polarising</a:t>
            </a:r>
            <a:r>
              <a:rPr lang="en-US" sz="1400" b="0" i="0" dirty="0">
                <a:solidFill>
                  <a:srgbClr val="363F49"/>
                </a:solidFill>
                <a:effectLst/>
                <a:latin typeface="Arial" panose="020B0604020202020204" pitchFamily="34" charset="0"/>
                <a:cs typeface="Arial" panose="020B0604020202020204" pitchFamily="34" charset="0"/>
              </a:rPr>
              <a:t>, seeing things only as either good or bad, or black and white, with no middle ground. You feel that you have to be perfect or you are a total failure.</a:t>
            </a:r>
          </a:p>
          <a:p>
            <a:pPr marL="0" indent="0">
              <a:buNone/>
            </a:pPr>
            <a:endParaRPr lang="en-GB" sz="1600" dirty="0"/>
          </a:p>
        </p:txBody>
      </p:sp>
      <p:sp>
        <p:nvSpPr>
          <p:cNvPr id="4" name="Date Placeholder 3">
            <a:extLst>
              <a:ext uri="{FF2B5EF4-FFF2-40B4-BE49-F238E27FC236}">
                <a16:creationId xmlns:a16="http://schemas.microsoft.com/office/drawing/2014/main" id="{FA16FF10-E0A4-56FC-6C53-44D8A914A073}"/>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8D6595A8-714A-101B-F717-AB2570EE1A5C}"/>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19766577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0346A-FA37-F986-7597-C47335C4891E}"/>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0" i="0">
                <a:effectLst/>
              </a:rPr>
              <a:t>Putting a Positive Spin on it</a:t>
            </a:r>
            <a:br>
              <a:rPr lang="en-US" sz="3700" b="0" i="0">
                <a:effectLst/>
              </a:rPr>
            </a:br>
            <a:endParaRPr lang="en-GB" sz="3700"/>
          </a:p>
        </p:txBody>
      </p:sp>
      <p:pic>
        <p:nvPicPr>
          <p:cNvPr id="6" name="Picture 5">
            <a:extLst>
              <a:ext uri="{FF2B5EF4-FFF2-40B4-BE49-F238E27FC236}">
                <a16:creationId xmlns:a16="http://schemas.microsoft.com/office/drawing/2014/main" id="{2599C0FC-C251-188E-3D6B-3C88454768D1}"/>
              </a:ext>
            </a:extLst>
          </p:cNvPr>
          <p:cNvPicPr>
            <a:picLocks noChangeAspect="1"/>
          </p:cNvPicPr>
          <p:nvPr/>
        </p:nvPicPr>
        <p:blipFill>
          <a:blip r:embed="rId2"/>
          <a:stretch>
            <a:fillRect/>
          </a:stretch>
        </p:blipFill>
        <p:spPr>
          <a:xfrm>
            <a:off x="179512" y="1268760"/>
            <a:ext cx="4316288" cy="3672407"/>
          </a:xfrm>
          <a:prstGeom prst="rect">
            <a:avLst/>
          </a:prstGeom>
          <a:noFill/>
        </p:spPr>
      </p:pic>
      <p:sp>
        <p:nvSpPr>
          <p:cNvPr id="3" name="Content Placeholder 2">
            <a:extLst>
              <a:ext uri="{FF2B5EF4-FFF2-40B4-BE49-F238E27FC236}">
                <a16:creationId xmlns:a16="http://schemas.microsoft.com/office/drawing/2014/main" id="{5600B119-5878-B5A3-BBF8-F6F4368A35FD}"/>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US" sz="2000" b="0" i="0">
                <a:effectLst/>
              </a:rPr>
              <a:t>On the Mayo Clinic website, you may already have come across one of the simplest rules:</a:t>
            </a:r>
          </a:p>
          <a:p>
            <a:pPr marL="0" indent="0">
              <a:lnSpc>
                <a:spcPct val="90000"/>
              </a:lnSpc>
              <a:buNone/>
            </a:pPr>
            <a:r>
              <a:rPr lang="en-US" sz="2000" b="1" i="1">
                <a:effectLst/>
              </a:rPr>
              <a:t>“Don't say anything to yourself that you wouldn't say to anyone else.”</a:t>
            </a:r>
          </a:p>
          <a:p>
            <a:pPr marL="0" indent="0">
              <a:lnSpc>
                <a:spcPct val="90000"/>
              </a:lnSpc>
              <a:buNone/>
            </a:pPr>
            <a:r>
              <a:rPr lang="en-US" sz="2000" b="0" i="0">
                <a:effectLst/>
              </a:rPr>
              <a:t>Many people tend to be far more positive when they talk to others. The Mayo Clinic rule suggests that we should always try to be equally positive with ourselves.</a:t>
            </a:r>
          </a:p>
          <a:p>
            <a:pPr>
              <a:lnSpc>
                <a:spcPct val="90000"/>
              </a:lnSpc>
            </a:pPr>
            <a:endParaRPr lang="en-GB" sz="2000"/>
          </a:p>
        </p:txBody>
      </p:sp>
      <p:sp>
        <p:nvSpPr>
          <p:cNvPr id="4" name="Date Placeholder 3">
            <a:extLst>
              <a:ext uri="{FF2B5EF4-FFF2-40B4-BE49-F238E27FC236}">
                <a16:creationId xmlns:a16="http://schemas.microsoft.com/office/drawing/2014/main" id="{959BEFC0-C600-B333-DB1C-207A75DF88C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16/04/2026</a:t>
            </a:fld>
            <a:endParaRPr lang="en-GB" altLang="en-US" sz="900"/>
          </a:p>
        </p:txBody>
      </p:sp>
      <p:sp>
        <p:nvSpPr>
          <p:cNvPr id="5" name="Slide Number Placeholder 4">
            <a:extLst>
              <a:ext uri="{FF2B5EF4-FFF2-40B4-BE49-F238E27FC236}">
                <a16:creationId xmlns:a16="http://schemas.microsoft.com/office/drawing/2014/main" id="{8B55D18B-3B89-F539-CA18-16C7457204E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37</a:t>
            </a:fld>
            <a:endParaRPr lang="en-GB" altLang="en-US"/>
          </a:p>
        </p:txBody>
      </p:sp>
    </p:spTree>
    <p:extLst>
      <p:ext uri="{BB962C8B-B14F-4D97-AF65-F5344CB8AC3E}">
        <p14:creationId xmlns:p14="http://schemas.microsoft.com/office/powerpoint/2010/main" val="21759492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BFFC7-D689-A024-E9E9-26B8B232C0AB}"/>
              </a:ext>
            </a:extLst>
          </p:cNvPr>
          <p:cNvSpPr>
            <a:spLocks noGrp="1"/>
          </p:cNvSpPr>
          <p:nvPr>
            <p:ph type="title"/>
          </p:nvPr>
        </p:nvSpPr>
        <p:spPr/>
        <p:txBody>
          <a:bodyPr/>
          <a:lstStyle/>
          <a:p>
            <a:r>
              <a:rPr lang="en-GB" b="0" i="0" dirty="0">
                <a:solidFill>
                  <a:srgbClr val="363F49"/>
                </a:solidFill>
                <a:effectLst/>
                <a:latin typeface="OpenSansBold"/>
              </a:rPr>
              <a:t>Other Tools</a:t>
            </a:r>
            <a:br>
              <a:rPr lang="en-GB" b="0" i="0" dirty="0">
                <a:solidFill>
                  <a:srgbClr val="363F49"/>
                </a:solidFill>
                <a:effectLst/>
                <a:latin typeface="OpenSansBold"/>
              </a:rPr>
            </a:br>
            <a:endParaRPr lang="en-GB" dirty="0"/>
          </a:p>
        </p:txBody>
      </p:sp>
      <p:sp>
        <p:nvSpPr>
          <p:cNvPr id="3" name="Content Placeholder 2">
            <a:extLst>
              <a:ext uri="{FF2B5EF4-FFF2-40B4-BE49-F238E27FC236}">
                <a16:creationId xmlns:a16="http://schemas.microsoft.com/office/drawing/2014/main" id="{CB75687D-CC19-BA4C-57BA-50D525E1B4E4}"/>
              </a:ext>
            </a:extLst>
          </p:cNvPr>
          <p:cNvSpPr>
            <a:spLocks noGrp="1"/>
          </p:cNvSpPr>
          <p:nvPr>
            <p:ph idx="1"/>
          </p:nvPr>
        </p:nvSpPr>
        <p:spPr/>
        <p:txBody>
          <a:bodyPr/>
          <a:lstStyle/>
          <a:p>
            <a:pPr marL="0" indent="0" algn="l">
              <a:buNone/>
            </a:pPr>
            <a:r>
              <a:rPr lang="en-US" sz="1600" b="0" i="0" dirty="0">
                <a:solidFill>
                  <a:srgbClr val="363F49"/>
                </a:solidFill>
                <a:effectLst/>
                <a:latin typeface="Arial" panose="020B0604020202020204" pitchFamily="34" charset="0"/>
              </a:rPr>
              <a:t>Other tools relating to positive thinking include the following:</a:t>
            </a:r>
          </a:p>
          <a:p>
            <a:pPr marL="0" indent="0" algn="l">
              <a:buNone/>
            </a:pPr>
            <a:endParaRPr lang="en-US" sz="1600" b="0" i="0" dirty="0">
              <a:solidFill>
                <a:srgbClr val="363F49"/>
              </a:solidFill>
              <a:effectLst/>
              <a:latin typeface="Arial" panose="020B0604020202020204" pitchFamily="34" charset="0"/>
            </a:endParaRPr>
          </a:p>
          <a:p>
            <a:pPr algn="l">
              <a:buFont typeface="Wingdings" panose="05000000000000000000" pitchFamily="2" charset="2"/>
              <a:buChar char="Ø"/>
            </a:pPr>
            <a:r>
              <a:rPr lang="en-US" sz="1600" b="1" i="0" dirty="0">
                <a:solidFill>
                  <a:srgbClr val="363F49"/>
                </a:solidFill>
                <a:effectLst/>
                <a:latin typeface="Arial" panose="020B0604020202020204" pitchFamily="34" charset="0"/>
              </a:rPr>
              <a:t>Thought Awareness</a:t>
            </a:r>
            <a:r>
              <a:rPr lang="en-US" sz="1600" b="0" i="0" dirty="0">
                <a:solidFill>
                  <a:srgbClr val="363F49"/>
                </a:solidFill>
                <a:effectLst/>
                <a:latin typeface="Arial" panose="020B0604020202020204" pitchFamily="34" charset="0"/>
              </a:rPr>
              <a:t> is the tool that helps you to observe your thoughts and become aware of what is going through your head. In particular, it helps you to identify negative or inaccurate thoughts.</a:t>
            </a:r>
          </a:p>
          <a:p>
            <a:pPr algn="l">
              <a:buFont typeface="Wingdings" panose="05000000000000000000" pitchFamily="2" charset="2"/>
              <a:buChar char="Ø"/>
            </a:pPr>
            <a:r>
              <a:rPr lang="en-US" sz="1600" b="1" i="0" dirty="0">
                <a:solidFill>
                  <a:srgbClr val="363F49"/>
                </a:solidFill>
                <a:effectLst/>
                <a:latin typeface="Arial" panose="020B0604020202020204" pitchFamily="34" charset="0"/>
              </a:rPr>
              <a:t>Rational Thinking</a:t>
            </a:r>
            <a:r>
              <a:rPr lang="en-US" sz="1600" b="0" i="0" dirty="0">
                <a:solidFill>
                  <a:srgbClr val="363F49"/>
                </a:solidFill>
                <a:effectLst/>
                <a:latin typeface="Arial" panose="020B0604020202020204" pitchFamily="34" charset="0"/>
              </a:rPr>
              <a:t> is the next step in dealing with negative thinking. You are encouraged to challenge the negative thoughts that you identified using the Thought Awareness technique. For example, a fear relating to a particular task is almost certainly unjustified if you have trained well and your colleagues think you can succeed.</a:t>
            </a:r>
          </a:p>
          <a:p>
            <a:pPr algn="l">
              <a:buFont typeface="Wingdings" panose="05000000000000000000" pitchFamily="2" charset="2"/>
              <a:buChar char="Ø"/>
            </a:pPr>
            <a:r>
              <a:rPr lang="en-US" sz="1600" b="1" i="0" dirty="0">
                <a:solidFill>
                  <a:srgbClr val="363F49"/>
                </a:solidFill>
                <a:effectLst/>
                <a:latin typeface="Arial" panose="020B0604020202020204" pitchFamily="34" charset="0"/>
              </a:rPr>
              <a:t>Positive Thinking</a:t>
            </a:r>
            <a:r>
              <a:rPr lang="en-US" sz="1600" b="0" i="0" dirty="0">
                <a:solidFill>
                  <a:srgbClr val="363F49"/>
                </a:solidFill>
                <a:effectLst/>
                <a:latin typeface="Arial" panose="020B0604020202020204" pitchFamily="34" charset="0"/>
              </a:rPr>
              <a:t> uses rational, positive thoughts and affirmations to counter the negative thoughts you may have. Saying “I have trained well, and people have confidence in me” helps you to build self-confidence and change negative </a:t>
            </a:r>
            <a:r>
              <a:rPr lang="en-US" sz="1600" b="0" i="0" dirty="0" err="1">
                <a:solidFill>
                  <a:srgbClr val="363F49"/>
                </a:solidFill>
                <a:effectLst/>
                <a:latin typeface="Arial" panose="020B0604020202020204" pitchFamily="34" charset="0"/>
              </a:rPr>
              <a:t>behaviour</a:t>
            </a:r>
            <a:r>
              <a:rPr lang="en-US" sz="1600" b="0" i="0" dirty="0">
                <a:solidFill>
                  <a:srgbClr val="363F49"/>
                </a:solidFill>
                <a:effectLst/>
                <a:latin typeface="Arial" panose="020B0604020202020204" pitchFamily="34" charset="0"/>
              </a:rPr>
              <a:t> patterns into positive ones.</a:t>
            </a:r>
          </a:p>
          <a:p>
            <a:r>
              <a:rPr lang="en-GB" sz="1400" dirty="0"/>
              <a:t>Read : </a:t>
            </a:r>
            <a:r>
              <a:rPr lang="en-GB" sz="1400" dirty="0">
                <a:hlinkClick r:id="rId2"/>
              </a:rPr>
              <a:t>https://www.skillsyouneed.com/ps/positive-thinking.html</a:t>
            </a:r>
            <a:endParaRPr lang="en-GB" sz="1400" dirty="0"/>
          </a:p>
        </p:txBody>
      </p:sp>
      <p:sp>
        <p:nvSpPr>
          <p:cNvPr id="4" name="Date Placeholder 3">
            <a:extLst>
              <a:ext uri="{FF2B5EF4-FFF2-40B4-BE49-F238E27FC236}">
                <a16:creationId xmlns:a16="http://schemas.microsoft.com/office/drawing/2014/main" id="{17AA1337-A28C-0451-B94A-AB5804B52EEA}"/>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56CD80D0-6E03-15DA-E4DD-CC736D4D0CCE}"/>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Tree>
    <p:extLst>
      <p:ext uri="{BB962C8B-B14F-4D97-AF65-F5344CB8AC3E}">
        <p14:creationId xmlns:p14="http://schemas.microsoft.com/office/powerpoint/2010/main" val="30227633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0A98D-F01D-B3CF-CFA8-D7D09D524210}"/>
              </a:ext>
            </a:extLst>
          </p:cNvPr>
          <p:cNvSpPr>
            <a:spLocks noGrp="1"/>
          </p:cNvSpPr>
          <p:nvPr>
            <p:ph type="title"/>
          </p:nvPr>
        </p:nvSpPr>
        <p:spPr/>
        <p:txBody>
          <a:bodyPr/>
          <a:lstStyle/>
          <a:p>
            <a:r>
              <a:rPr lang="en-GB" b="0" i="0" dirty="0">
                <a:solidFill>
                  <a:srgbClr val="363F49"/>
                </a:solidFill>
                <a:effectLst/>
                <a:latin typeface="OpenSansBold"/>
              </a:rPr>
              <a:t>The Johari Window</a:t>
            </a:r>
            <a:br>
              <a:rPr lang="en-GB" b="0" i="0" dirty="0">
                <a:solidFill>
                  <a:srgbClr val="363F49"/>
                </a:solidFill>
                <a:effectLst/>
                <a:latin typeface="OpenSansBold"/>
              </a:rPr>
            </a:br>
            <a:endParaRPr lang="en-GB" dirty="0"/>
          </a:p>
        </p:txBody>
      </p:sp>
      <p:graphicFrame>
        <p:nvGraphicFramePr>
          <p:cNvPr id="6" name="Table 6">
            <a:extLst>
              <a:ext uri="{FF2B5EF4-FFF2-40B4-BE49-F238E27FC236}">
                <a16:creationId xmlns:a16="http://schemas.microsoft.com/office/drawing/2014/main" id="{77A0452B-681A-6D10-70FB-23EED7C111CD}"/>
              </a:ext>
            </a:extLst>
          </p:cNvPr>
          <p:cNvGraphicFramePr>
            <a:graphicFrameLocks noGrp="1"/>
          </p:cNvGraphicFramePr>
          <p:nvPr>
            <p:ph idx="1"/>
            <p:extLst>
              <p:ext uri="{D42A27DB-BD31-4B8C-83A1-F6EECF244321}">
                <p14:modId xmlns:p14="http://schemas.microsoft.com/office/powerpoint/2010/main" val="3440371329"/>
              </p:ext>
            </p:extLst>
          </p:nvPr>
        </p:nvGraphicFramePr>
        <p:xfrm>
          <a:off x="457200" y="908720"/>
          <a:ext cx="8229600" cy="4464496"/>
        </p:xfrm>
        <a:graphic>
          <a:graphicData uri="http://schemas.openxmlformats.org/drawingml/2006/table">
            <a:tbl>
              <a:tblPr firstRow="1" bandRow="1">
                <a:tableStyleId>{21E4AEA4-8DFA-4A89-87EB-49C32662AFE0}</a:tableStyleId>
              </a:tblPr>
              <a:tblGrid>
                <a:gridCol w="2057400">
                  <a:extLst>
                    <a:ext uri="{9D8B030D-6E8A-4147-A177-3AD203B41FA5}">
                      <a16:colId xmlns:a16="http://schemas.microsoft.com/office/drawing/2014/main" val="1577419272"/>
                    </a:ext>
                  </a:extLst>
                </a:gridCol>
                <a:gridCol w="2057400">
                  <a:extLst>
                    <a:ext uri="{9D8B030D-6E8A-4147-A177-3AD203B41FA5}">
                      <a16:colId xmlns:a16="http://schemas.microsoft.com/office/drawing/2014/main" val="2132292718"/>
                    </a:ext>
                  </a:extLst>
                </a:gridCol>
                <a:gridCol w="2057400">
                  <a:extLst>
                    <a:ext uri="{9D8B030D-6E8A-4147-A177-3AD203B41FA5}">
                      <a16:colId xmlns:a16="http://schemas.microsoft.com/office/drawing/2014/main" val="2382271027"/>
                    </a:ext>
                  </a:extLst>
                </a:gridCol>
                <a:gridCol w="2057400">
                  <a:extLst>
                    <a:ext uri="{9D8B030D-6E8A-4147-A177-3AD203B41FA5}">
                      <a16:colId xmlns:a16="http://schemas.microsoft.com/office/drawing/2014/main" val="1475909207"/>
                    </a:ext>
                  </a:extLst>
                </a:gridCol>
              </a:tblGrid>
              <a:tr h="655625">
                <a:tc>
                  <a:txBody>
                    <a:bodyPr/>
                    <a:lstStyle/>
                    <a:p>
                      <a:r>
                        <a:rPr lang="en-GB" dirty="0">
                          <a:solidFill>
                            <a:schemeClr val="tx1"/>
                          </a:solidFill>
                        </a:rPr>
                        <a:t>Arena/ The Known self</a:t>
                      </a:r>
                    </a:p>
                  </a:txBody>
                  <a:tcPr/>
                </a:tc>
                <a:tc>
                  <a:txBody>
                    <a:bodyPr/>
                    <a:lstStyle/>
                    <a:p>
                      <a:r>
                        <a:rPr lang="en-GB" dirty="0">
                          <a:solidFill>
                            <a:schemeClr val="tx1"/>
                          </a:solidFill>
                        </a:rPr>
                        <a:t>Façade / The hidden Self </a:t>
                      </a:r>
                    </a:p>
                  </a:txBody>
                  <a:tcPr/>
                </a:tc>
                <a:tc>
                  <a:txBody>
                    <a:bodyPr/>
                    <a:lstStyle/>
                    <a:p>
                      <a:r>
                        <a:rPr lang="en-GB" dirty="0">
                          <a:solidFill>
                            <a:schemeClr val="tx1"/>
                          </a:solidFill>
                        </a:rPr>
                        <a:t>Blind Spot/ Self</a:t>
                      </a:r>
                    </a:p>
                  </a:txBody>
                  <a:tcPr/>
                </a:tc>
                <a:tc>
                  <a:txBody>
                    <a:bodyPr/>
                    <a:lstStyle/>
                    <a:p>
                      <a:r>
                        <a:rPr lang="en-GB" dirty="0">
                          <a:solidFill>
                            <a:schemeClr val="tx1"/>
                          </a:solidFill>
                        </a:rPr>
                        <a:t>The Unknown Region / Self </a:t>
                      </a:r>
                    </a:p>
                  </a:txBody>
                  <a:tcPr/>
                </a:tc>
                <a:extLst>
                  <a:ext uri="{0D108BD9-81ED-4DB2-BD59-A6C34878D82A}">
                    <a16:rowId xmlns:a16="http://schemas.microsoft.com/office/drawing/2014/main" val="37502193"/>
                  </a:ext>
                </a:extLst>
              </a:tr>
              <a:tr h="3808871">
                <a:tc>
                  <a:txBody>
                    <a:bodyPr/>
                    <a:lstStyle/>
                    <a:p>
                      <a:r>
                        <a:rPr lang="en-US" sz="1400" b="0" kern="1200" dirty="0">
                          <a:solidFill>
                            <a:schemeClr val="dk1"/>
                          </a:solidFill>
                          <a:effectLst/>
                        </a:rPr>
                        <a:t>is what you and others see about you. This is the part that you are able to discuss freely with others and that others can see. E.g. your gender, your height, your temperament, etc. Most of the time you agree with this view you and others have of you.</a:t>
                      </a:r>
                      <a:endParaRPr lang="en-GB" sz="1400" dirty="0"/>
                    </a:p>
                  </a:txBody>
                  <a:tcPr/>
                </a:tc>
                <a:tc>
                  <a:txBody>
                    <a:bodyPr/>
                    <a:lstStyle/>
                    <a:p>
                      <a:r>
                        <a:rPr lang="en-US" sz="1400" b="0" kern="1200" dirty="0">
                          <a:solidFill>
                            <a:schemeClr val="dk1"/>
                          </a:solidFill>
                          <a:effectLst/>
                        </a:rPr>
                        <a:t>is what you see in yourself and know about yourself, but others do not. This is the private you, the 'you' only seen by those closest to you. E.g. your hopes and fears, your age, your aspirations, your values etc.</a:t>
                      </a:r>
                      <a:endParaRPr lang="en-GB" sz="1400" dirty="0"/>
                    </a:p>
                  </a:txBody>
                  <a:tcPr/>
                </a:tc>
                <a:tc>
                  <a:txBody>
                    <a:bodyPr/>
                    <a:lstStyle/>
                    <a:p>
                      <a:r>
                        <a:rPr lang="en-US" sz="1400" b="0" kern="1200" dirty="0">
                          <a:solidFill>
                            <a:schemeClr val="dk1"/>
                          </a:solidFill>
                          <a:effectLst/>
                        </a:rPr>
                        <a:t>is what you don't see in yourself or know about yourself, but others know and see in you. For example, you may not know that when you make a presentation to a group you tend to fiddle with your hair, etc. You may see yourself as unimportant to a group task when others see you as central to it because of the way you ask important questions, for example.</a:t>
                      </a:r>
                      <a:endParaRPr lang="en-GB" sz="1400" dirty="0"/>
                    </a:p>
                  </a:txBody>
                  <a:tcPr/>
                </a:tc>
                <a:tc>
                  <a:txBody>
                    <a:bodyPr/>
                    <a:lstStyle/>
                    <a:p>
                      <a:r>
                        <a:rPr lang="en-US" sz="1400" b="0" kern="1200" dirty="0">
                          <a:solidFill>
                            <a:schemeClr val="dk1"/>
                          </a:solidFill>
                          <a:effectLst/>
                        </a:rPr>
                        <a:t>is the self that you are not consciously aware of and neither are others. For example, you do not really know how you will respond in an emergency situation until you are in one. This might also refer to untapped potential talents and skills that have yet to be explored by you, or identified by your family, friends or work colleagues.</a:t>
                      </a:r>
                      <a:endParaRPr lang="en-GB" sz="1400" dirty="0"/>
                    </a:p>
                  </a:txBody>
                  <a:tcPr/>
                </a:tc>
                <a:extLst>
                  <a:ext uri="{0D108BD9-81ED-4DB2-BD59-A6C34878D82A}">
                    <a16:rowId xmlns:a16="http://schemas.microsoft.com/office/drawing/2014/main" val="3272410058"/>
                  </a:ext>
                </a:extLst>
              </a:tr>
            </a:tbl>
          </a:graphicData>
        </a:graphic>
      </p:graphicFrame>
      <p:sp>
        <p:nvSpPr>
          <p:cNvPr id="4" name="Date Placeholder 3">
            <a:extLst>
              <a:ext uri="{FF2B5EF4-FFF2-40B4-BE49-F238E27FC236}">
                <a16:creationId xmlns:a16="http://schemas.microsoft.com/office/drawing/2014/main" id="{9A411030-AF54-9406-B4E1-995681E96D80}"/>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48CB88E8-D510-68B1-B8D9-CD77F558CE06}"/>
              </a:ext>
            </a:extLst>
          </p:cNvPr>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6523886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7B9EC-479A-5C80-261B-3E1A4959ECC3}"/>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AE39DF10-A6C4-AABB-7E72-E8667D56F580}"/>
              </a:ext>
            </a:extLst>
          </p:cNvPr>
          <p:cNvSpPr>
            <a:spLocks noGrp="1"/>
          </p:cNvSpPr>
          <p:nvPr>
            <p:ph idx="1"/>
          </p:nvPr>
        </p:nvSpPr>
        <p:spPr/>
        <p:txBody>
          <a:bodyPr/>
          <a:lstStyle/>
          <a:p>
            <a:pPr marL="0" indent="0">
              <a:lnSpc>
                <a:spcPct val="200000"/>
              </a:lnSpc>
              <a:buNone/>
            </a:pPr>
            <a:r>
              <a:rPr lang="en-US" sz="1600" b="0" i="0" dirty="0">
                <a:solidFill>
                  <a:srgbClr val="363F49"/>
                </a:solidFill>
                <a:effectLst/>
                <a:latin typeface="Arial" panose="020B0604020202020204" pitchFamily="34" charset="0"/>
              </a:rPr>
              <a:t>We have considered the theories, concepts and approaches related to stress, positive thinking and assertiveness. We have reviewed a number of models and frameworks that relate to self-awareness and our emotional responses including the Johari Window and the ladder of inference. Through your participation in this lesson you should be more aware of sources of stress and strategies that you can employ to mitigate the potential negative effects that stress and anxiety can create in the workplace. You should also be aware of how you can use positive thinking and assertiveness techniques to </a:t>
            </a:r>
            <a:r>
              <a:rPr lang="en-US" sz="1600" b="0" i="0" dirty="0" err="1">
                <a:solidFill>
                  <a:srgbClr val="363F49"/>
                </a:solidFill>
                <a:effectLst/>
                <a:latin typeface="Arial" panose="020B0604020202020204" pitchFamily="34" charset="0"/>
              </a:rPr>
              <a:t>optimise</a:t>
            </a:r>
            <a:r>
              <a:rPr lang="en-US" sz="1600" b="0" i="0" dirty="0">
                <a:solidFill>
                  <a:srgbClr val="363F49"/>
                </a:solidFill>
                <a:effectLst/>
                <a:latin typeface="Arial" panose="020B0604020202020204" pitchFamily="34" charset="0"/>
              </a:rPr>
              <a:t> your performance.</a:t>
            </a:r>
            <a:endParaRPr lang="en-GB" sz="1600" dirty="0"/>
          </a:p>
        </p:txBody>
      </p:sp>
      <p:sp>
        <p:nvSpPr>
          <p:cNvPr id="4" name="Date Placeholder 3">
            <a:extLst>
              <a:ext uri="{FF2B5EF4-FFF2-40B4-BE49-F238E27FC236}">
                <a16:creationId xmlns:a16="http://schemas.microsoft.com/office/drawing/2014/main" id="{5E38B964-27D5-D4C8-A79E-EB41D7EBC86D}"/>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C6DAB239-7006-CA67-1B4E-E13FE15CFD73}"/>
              </a:ext>
            </a:extLst>
          </p:cNvPr>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26209423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A3FEC-F54F-2ACA-B536-1FD5B26523A3}"/>
              </a:ext>
            </a:extLst>
          </p:cNvPr>
          <p:cNvSpPr>
            <a:spLocks noGrp="1"/>
          </p:cNvSpPr>
          <p:nvPr>
            <p:ph type="ctrTitle"/>
          </p:nvPr>
        </p:nvSpPr>
        <p:spPr>
          <a:xfrm>
            <a:off x="683568" y="1988840"/>
            <a:ext cx="7772400" cy="1470025"/>
          </a:xfrm>
        </p:spPr>
        <p:txBody>
          <a:bodyPr wrap="square" anchor="ctr">
            <a:normAutofit/>
          </a:bodyPr>
          <a:lstStyle/>
          <a:p>
            <a:r>
              <a:rPr lang="en-GB" dirty="0"/>
              <a:t>Further Reading </a:t>
            </a:r>
          </a:p>
        </p:txBody>
      </p:sp>
      <p:sp>
        <p:nvSpPr>
          <p:cNvPr id="10" name="Subtitle 2">
            <a:extLst>
              <a:ext uri="{FF2B5EF4-FFF2-40B4-BE49-F238E27FC236}">
                <a16:creationId xmlns:a16="http://schemas.microsoft.com/office/drawing/2014/main" id="{CC149ADB-6BD1-EAFB-49CE-21E972D7B1A8}"/>
              </a:ext>
            </a:extLst>
          </p:cNvPr>
          <p:cNvSpPr>
            <a:spLocks noGrp="1"/>
          </p:cNvSpPr>
          <p:nvPr>
            <p:ph type="subTitle" idx="1"/>
          </p:nvPr>
        </p:nvSpPr>
        <p:spPr>
          <a:xfrm>
            <a:off x="1369368" y="3744615"/>
            <a:ext cx="6400800" cy="1752600"/>
          </a:xfrm>
        </p:spPr>
        <p:txBody>
          <a:bodyPr/>
          <a:lstStyle/>
          <a:p>
            <a:r>
              <a:rPr lang="en-US" dirty="0"/>
              <a:t>Lesson 9 </a:t>
            </a:r>
          </a:p>
        </p:txBody>
      </p:sp>
      <p:sp>
        <p:nvSpPr>
          <p:cNvPr id="4" name="Date Placeholder 3">
            <a:extLst>
              <a:ext uri="{FF2B5EF4-FFF2-40B4-BE49-F238E27FC236}">
                <a16:creationId xmlns:a16="http://schemas.microsoft.com/office/drawing/2014/main" id="{B92468BF-603C-E91E-A024-29CCB90C8C7D}"/>
              </a:ext>
            </a:extLst>
          </p:cNvPr>
          <p:cNvSpPr>
            <a:spLocks noGrp="1"/>
          </p:cNvSpPr>
          <p:nvPr>
            <p:ph type="dt" sz="half" idx="10"/>
          </p:nvPr>
        </p:nvSpPr>
        <p:spPr>
          <a:xfrm>
            <a:off x="395288"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16/04/2026</a:t>
            </a:fld>
            <a:endParaRPr lang="en-GB" altLang="en-US" sz="900"/>
          </a:p>
        </p:txBody>
      </p:sp>
      <p:sp>
        <p:nvSpPr>
          <p:cNvPr id="5" name="Slide Number Placeholder 4">
            <a:extLst>
              <a:ext uri="{FF2B5EF4-FFF2-40B4-BE49-F238E27FC236}">
                <a16:creationId xmlns:a16="http://schemas.microsoft.com/office/drawing/2014/main" id="{3BDEFA43-24D5-BD4A-41A8-544A1746357E}"/>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41</a:t>
            </a:fld>
            <a:endParaRPr lang="en-GB" altLang="en-US"/>
          </a:p>
        </p:txBody>
      </p:sp>
    </p:spTree>
    <p:extLst>
      <p:ext uri="{BB962C8B-B14F-4D97-AF65-F5344CB8AC3E}">
        <p14:creationId xmlns:p14="http://schemas.microsoft.com/office/powerpoint/2010/main" val="6670461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8EDCE-0413-69BD-B484-3A8AB1537D58}"/>
              </a:ext>
            </a:extLst>
          </p:cNvPr>
          <p:cNvSpPr>
            <a:spLocks noGrp="1"/>
          </p:cNvSpPr>
          <p:nvPr>
            <p:ph type="title"/>
          </p:nvPr>
        </p:nvSpPr>
        <p:spPr/>
        <p:txBody>
          <a:bodyPr/>
          <a:lstStyle/>
          <a:p>
            <a:r>
              <a:rPr lang="en-GB" b="0" i="0" dirty="0">
                <a:solidFill>
                  <a:srgbClr val="011D40"/>
                </a:solidFill>
                <a:effectLst/>
                <a:latin typeface="OpenSansBold"/>
              </a:rPr>
              <a:t>Assertiveness</a:t>
            </a:r>
            <a:br>
              <a:rPr lang="en-GB" b="0" i="0" dirty="0">
                <a:solidFill>
                  <a:srgbClr val="011D40"/>
                </a:solidFill>
                <a:effectLst/>
                <a:latin typeface="OpenSansBold"/>
              </a:rPr>
            </a:br>
            <a:endParaRPr lang="en-GB" dirty="0"/>
          </a:p>
        </p:txBody>
      </p:sp>
      <p:sp>
        <p:nvSpPr>
          <p:cNvPr id="3" name="Content Placeholder 2">
            <a:extLst>
              <a:ext uri="{FF2B5EF4-FFF2-40B4-BE49-F238E27FC236}">
                <a16:creationId xmlns:a16="http://schemas.microsoft.com/office/drawing/2014/main" id="{BFF39FAA-5D71-A19F-D74B-F993735F05A3}"/>
              </a:ext>
            </a:extLst>
          </p:cNvPr>
          <p:cNvSpPr>
            <a:spLocks noGrp="1"/>
          </p:cNvSpPr>
          <p:nvPr>
            <p:ph idx="1"/>
          </p:nvPr>
        </p:nvSpPr>
        <p:spPr/>
        <p:txBody>
          <a:bodyPr/>
          <a:lstStyle/>
          <a:p>
            <a:pPr marL="0" indent="0" algn="l">
              <a:buNone/>
            </a:pPr>
            <a:r>
              <a:rPr lang="en-US" sz="1400" b="0" i="0" dirty="0">
                <a:solidFill>
                  <a:srgbClr val="363F49"/>
                </a:solidFill>
                <a:effectLst/>
                <a:latin typeface="Arial" panose="020B0604020202020204" pitchFamily="34" charset="0"/>
              </a:rPr>
              <a:t>The term assertiveness is often used when discussing ways of coping with stress. It is important to understand exactly what the term means - it is often misunderstood.</a:t>
            </a:r>
          </a:p>
          <a:p>
            <a:pPr algn="l"/>
            <a:r>
              <a:rPr lang="en-US" sz="1400" b="0" i="0" dirty="0">
                <a:solidFill>
                  <a:srgbClr val="363F49"/>
                </a:solidFill>
                <a:effectLst/>
                <a:latin typeface="Arial" panose="020B0604020202020204" pitchFamily="34" charset="0"/>
              </a:rPr>
              <a:t>Turner (1883) offers the following definition:</a:t>
            </a:r>
          </a:p>
          <a:p>
            <a:pPr algn="l"/>
            <a:r>
              <a:rPr lang="en-US" sz="1400" b="0" i="1" dirty="0">
                <a:solidFill>
                  <a:srgbClr val="363F49"/>
                </a:solidFill>
                <a:effectLst/>
                <a:latin typeface="Arial" panose="020B0604020202020204" pitchFamily="34" charset="0"/>
              </a:rPr>
              <a:t>“… the capacity to express our ideas, opinions or feelings openly and directly without putting down ourselves or others.”</a:t>
            </a:r>
            <a:endParaRPr lang="en-US" sz="1400" b="0" i="0" dirty="0">
              <a:solidFill>
                <a:srgbClr val="363F49"/>
              </a:solidFill>
              <a:effectLst/>
              <a:latin typeface="Arial" panose="020B0604020202020204" pitchFamily="34" charset="0"/>
            </a:endParaRPr>
          </a:p>
          <a:p>
            <a:pPr marL="0" indent="0" algn="l">
              <a:buNone/>
            </a:pPr>
            <a:r>
              <a:rPr lang="en-US" sz="1400" b="0" i="0" dirty="0">
                <a:solidFill>
                  <a:srgbClr val="363F49"/>
                </a:solidFill>
                <a:effectLst/>
                <a:latin typeface="Arial" panose="020B0604020202020204" pitchFamily="34" charset="0"/>
              </a:rPr>
              <a:t>Note that this involves two key elements:</a:t>
            </a:r>
          </a:p>
          <a:p>
            <a:pPr algn="l">
              <a:buFont typeface="Wingdings" panose="05000000000000000000" pitchFamily="2" charset="2"/>
              <a:buChar char="q"/>
            </a:pPr>
            <a:r>
              <a:rPr lang="en-US" sz="1400" b="0" i="0" dirty="0">
                <a:solidFill>
                  <a:srgbClr val="363F49"/>
                </a:solidFill>
                <a:effectLst/>
                <a:latin typeface="Arial" panose="020B0604020202020204" pitchFamily="34" charset="0"/>
              </a:rPr>
              <a:t>expressing ourselves</a:t>
            </a:r>
          </a:p>
          <a:p>
            <a:pPr algn="l">
              <a:buFont typeface="Wingdings" panose="05000000000000000000" pitchFamily="2" charset="2"/>
              <a:buChar char="q"/>
            </a:pPr>
            <a:r>
              <a:rPr lang="en-US" sz="1400" b="0" i="0" dirty="0">
                <a:solidFill>
                  <a:srgbClr val="363F49"/>
                </a:solidFill>
                <a:effectLst/>
                <a:latin typeface="Arial" panose="020B0604020202020204" pitchFamily="34" charset="0"/>
              </a:rPr>
              <a:t>not putting down ourselves or others.</a:t>
            </a:r>
          </a:p>
          <a:p>
            <a:pPr marL="0" indent="0" algn="l">
              <a:buNone/>
            </a:pPr>
            <a:r>
              <a:rPr lang="en-US" sz="1400" b="0" i="0" dirty="0">
                <a:solidFill>
                  <a:srgbClr val="363F49"/>
                </a:solidFill>
                <a:effectLst/>
                <a:latin typeface="Arial" panose="020B0604020202020204" pitchFamily="34" charset="0"/>
              </a:rPr>
              <a:t>The second bullet point is what distinguishes assertive </a:t>
            </a:r>
            <a:r>
              <a:rPr lang="en-US" sz="1400" b="0" i="0" dirty="0" err="1">
                <a:solidFill>
                  <a:srgbClr val="363F49"/>
                </a:solidFill>
                <a:effectLst/>
                <a:latin typeface="Arial" panose="020B0604020202020204" pitchFamily="34" charset="0"/>
              </a:rPr>
              <a:t>behaviour</a:t>
            </a:r>
            <a:r>
              <a:rPr lang="en-US" sz="1400" b="0" i="0" dirty="0">
                <a:solidFill>
                  <a:srgbClr val="363F49"/>
                </a:solidFill>
                <a:effectLst/>
                <a:latin typeface="Arial" panose="020B0604020202020204" pitchFamily="34" charset="0"/>
              </a:rPr>
              <a:t> from submissive </a:t>
            </a:r>
            <a:r>
              <a:rPr lang="en-US" sz="1400" b="0" i="0" dirty="0" err="1">
                <a:solidFill>
                  <a:srgbClr val="363F49"/>
                </a:solidFill>
                <a:effectLst/>
                <a:latin typeface="Arial" panose="020B0604020202020204" pitchFamily="34" charset="0"/>
              </a:rPr>
              <a:t>behaviour</a:t>
            </a:r>
            <a:r>
              <a:rPr lang="en-US" sz="1400" b="0" i="0" dirty="0">
                <a:solidFill>
                  <a:srgbClr val="363F49"/>
                </a:solidFill>
                <a:effectLst/>
                <a:latin typeface="Arial" panose="020B0604020202020204" pitchFamily="34" charset="0"/>
              </a:rPr>
              <a:t> or aggression.</a:t>
            </a:r>
          </a:p>
          <a:p>
            <a:pPr algn="l">
              <a:buFont typeface="Wingdings" panose="05000000000000000000" pitchFamily="2" charset="2"/>
              <a:buChar char="q"/>
            </a:pPr>
            <a:r>
              <a:rPr lang="en-US" sz="1400" b="0" i="0" dirty="0">
                <a:solidFill>
                  <a:srgbClr val="363F49"/>
                </a:solidFill>
                <a:effectLst/>
                <a:latin typeface="Arial" panose="020B0604020202020204" pitchFamily="34" charset="0"/>
              </a:rPr>
              <a:t>“Yes, I’ll do the new work.” This is submissive if you know that you are already too busy.</a:t>
            </a:r>
          </a:p>
          <a:p>
            <a:pPr algn="l">
              <a:buFont typeface="Wingdings" panose="05000000000000000000" pitchFamily="2" charset="2"/>
              <a:buChar char="q"/>
            </a:pPr>
            <a:r>
              <a:rPr lang="en-US" sz="1400" b="0" i="0" dirty="0">
                <a:solidFill>
                  <a:srgbClr val="363F49"/>
                </a:solidFill>
                <a:effectLst/>
                <a:latin typeface="Arial" panose="020B0604020202020204" pitchFamily="34" charset="0"/>
              </a:rPr>
              <a:t>“I’m still working on the earlier project so cannot start that work yet.” This is assertive.</a:t>
            </a:r>
          </a:p>
          <a:p>
            <a:pPr algn="l">
              <a:buFont typeface="Wingdings" panose="05000000000000000000" pitchFamily="2" charset="2"/>
              <a:buChar char="q"/>
            </a:pPr>
            <a:r>
              <a:rPr lang="en-US" sz="1400" b="0" i="0" dirty="0">
                <a:solidFill>
                  <a:srgbClr val="363F49"/>
                </a:solidFill>
                <a:effectLst/>
                <a:latin typeface="Arial" panose="020B0604020202020204" pitchFamily="34" charset="0"/>
              </a:rPr>
              <a:t>“No. Find someone else.” This is aggressive.</a:t>
            </a:r>
          </a:p>
          <a:p>
            <a:endParaRPr lang="en-GB" dirty="0"/>
          </a:p>
        </p:txBody>
      </p:sp>
      <p:sp>
        <p:nvSpPr>
          <p:cNvPr id="4" name="Date Placeholder 3">
            <a:extLst>
              <a:ext uri="{FF2B5EF4-FFF2-40B4-BE49-F238E27FC236}">
                <a16:creationId xmlns:a16="http://schemas.microsoft.com/office/drawing/2014/main" id="{31F3CD3F-A0EE-267A-7C60-E5243A2FC33A}"/>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9E3E116E-58D6-3DC5-9CEF-8DDC9349F63B}"/>
              </a:ext>
            </a:extLst>
          </p:cNvPr>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3739048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26E09-7022-B172-D5A6-0132C1137525}"/>
              </a:ext>
            </a:extLst>
          </p:cNvPr>
          <p:cNvSpPr>
            <a:spLocks noGrp="1"/>
          </p:cNvSpPr>
          <p:nvPr>
            <p:ph type="title"/>
          </p:nvPr>
        </p:nvSpPr>
        <p:spPr/>
        <p:txBody>
          <a:bodyPr/>
          <a:lstStyle/>
          <a:p>
            <a:r>
              <a:rPr lang="en-GB" dirty="0"/>
              <a:t>Working through the problems </a:t>
            </a:r>
          </a:p>
        </p:txBody>
      </p:sp>
      <p:sp>
        <p:nvSpPr>
          <p:cNvPr id="3" name="Content Placeholder 2">
            <a:extLst>
              <a:ext uri="{FF2B5EF4-FFF2-40B4-BE49-F238E27FC236}">
                <a16:creationId xmlns:a16="http://schemas.microsoft.com/office/drawing/2014/main" id="{C306AAF3-A642-95AC-053C-4401AE622D2C}"/>
              </a:ext>
            </a:extLst>
          </p:cNvPr>
          <p:cNvSpPr>
            <a:spLocks noGrp="1"/>
          </p:cNvSpPr>
          <p:nvPr>
            <p:ph idx="1"/>
          </p:nvPr>
        </p:nvSpPr>
        <p:spPr/>
        <p:txBody>
          <a:bodyPr/>
          <a:lstStyle/>
          <a:p>
            <a:pPr algn="l">
              <a:buFont typeface="Wingdings" panose="05000000000000000000" pitchFamily="2" charset="2"/>
              <a:buChar char="ü"/>
            </a:pPr>
            <a:r>
              <a:rPr lang="en-US" sz="2000" b="0" i="0" dirty="0">
                <a:solidFill>
                  <a:srgbClr val="363F49"/>
                </a:solidFill>
                <a:effectLst/>
                <a:highlight>
                  <a:srgbClr val="00FF00"/>
                </a:highlight>
                <a:latin typeface="Arial" panose="020B0604020202020204" pitchFamily="34" charset="0"/>
              </a:rPr>
              <a:t>L</a:t>
            </a:r>
            <a:r>
              <a:rPr lang="en-US" sz="2000" b="0" i="0" dirty="0">
                <a:solidFill>
                  <a:srgbClr val="363F49"/>
                </a:solidFill>
                <a:effectLst/>
                <a:latin typeface="Arial" panose="020B0604020202020204" pitchFamily="34" charset="0"/>
              </a:rPr>
              <a:t> Look at your rights and what you want and understand your feelings about the situation.</a:t>
            </a:r>
          </a:p>
          <a:p>
            <a:pPr algn="l">
              <a:buFont typeface="Wingdings" panose="05000000000000000000" pitchFamily="2" charset="2"/>
              <a:buChar char="ü"/>
            </a:pPr>
            <a:r>
              <a:rPr lang="en-US" sz="2000" b="0" i="0" dirty="0">
                <a:solidFill>
                  <a:srgbClr val="363F49"/>
                </a:solidFill>
                <a:effectLst/>
                <a:highlight>
                  <a:srgbClr val="FFFF00"/>
                </a:highlight>
                <a:latin typeface="Arial" panose="020B0604020202020204" pitchFamily="34" charset="0"/>
              </a:rPr>
              <a:t>A</a:t>
            </a:r>
            <a:r>
              <a:rPr lang="en-US" sz="2000" b="0" i="0" dirty="0">
                <a:solidFill>
                  <a:srgbClr val="363F49"/>
                </a:solidFill>
                <a:effectLst/>
                <a:latin typeface="Arial" panose="020B0604020202020204" pitchFamily="34" charset="0"/>
              </a:rPr>
              <a:t> Arrange a meeting with the other person to discuss the situation.</a:t>
            </a:r>
          </a:p>
          <a:p>
            <a:pPr algn="l">
              <a:buFont typeface="Wingdings" panose="05000000000000000000" pitchFamily="2" charset="2"/>
              <a:buChar char="ü"/>
            </a:pPr>
            <a:r>
              <a:rPr lang="en-US" sz="2000" b="0" i="0" dirty="0">
                <a:solidFill>
                  <a:srgbClr val="363F49"/>
                </a:solidFill>
                <a:effectLst/>
                <a:highlight>
                  <a:srgbClr val="FF00FF"/>
                </a:highlight>
                <a:latin typeface="Arial" panose="020B0604020202020204" pitchFamily="34" charset="0"/>
              </a:rPr>
              <a:t>D</a:t>
            </a:r>
            <a:r>
              <a:rPr lang="en-US" sz="2000" b="0" i="0" dirty="0">
                <a:solidFill>
                  <a:srgbClr val="363F49"/>
                </a:solidFill>
                <a:effectLst/>
                <a:latin typeface="Arial" panose="020B0604020202020204" pitchFamily="34" charset="0"/>
              </a:rPr>
              <a:t> Define the problem specifically.</a:t>
            </a:r>
          </a:p>
          <a:p>
            <a:pPr algn="l">
              <a:buFont typeface="Wingdings" panose="05000000000000000000" pitchFamily="2" charset="2"/>
              <a:buChar char="ü"/>
            </a:pPr>
            <a:r>
              <a:rPr lang="en-US" sz="2000" b="0" i="0" dirty="0">
                <a:solidFill>
                  <a:srgbClr val="363F49"/>
                </a:solidFill>
                <a:effectLst/>
                <a:highlight>
                  <a:srgbClr val="008000"/>
                </a:highlight>
                <a:latin typeface="Arial" panose="020B0604020202020204" pitchFamily="34" charset="0"/>
              </a:rPr>
              <a:t>D</a:t>
            </a:r>
            <a:r>
              <a:rPr lang="en-US" sz="2000" b="0" i="0" dirty="0">
                <a:solidFill>
                  <a:srgbClr val="363F49"/>
                </a:solidFill>
                <a:effectLst/>
                <a:latin typeface="Arial" panose="020B0604020202020204" pitchFamily="34" charset="0"/>
              </a:rPr>
              <a:t> Describe your feelings so that the other person fully understands how you feel about the situation.</a:t>
            </a:r>
          </a:p>
          <a:p>
            <a:pPr algn="l">
              <a:buFont typeface="Wingdings" panose="05000000000000000000" pitchFamily="2" charset="2"/>
              <a:buChar char="ü"/>
            </a:pPr>
            <a:r>
              <a:rPr lang="en-US" sz="2000" b="0" i="0" dirty="0">
                <a:solidFill>
                  <a:srgbClr val="363F49"/>
                </a:solidFill>
                <a:effectLst/>
                <a:highlight>
                  <a:srgbClr val="FF0000"/>
                </a:highlight>
                <a:latin typeface="Arial" panose="020B0604020202020204" pitchFamily="34" charset="0"/>
              </a:rPr>
              <a:t>E</a:t>
            </a:r>
            <a:r>
              <a:rPr lang="en-US" sz="2000" b="0" i="0" dirty="0">
                <a:solidFill>
                  <a:srgbClr val="363F49"/>
                </a:solidFill>
                <a:effectLst/>
                <a:latin typeface="Arial" panose="020B0604020202020204" pitchFamily="34" charset="0"/>
              </a:rPr>
              <a:t> Express what you want clearly and concisely.</a:t>
            </a:r>
          </a:p>
          <a:p>
            <a:pPr algn="l">
              <a:buFont typeface="Wingdings" panose="05000000000000000000" pitchFamily="2" charset="2"/>
              <a:buChar char="ü"/>
            </a:pPr>
            <a:r>
              <a:rPr lang="en-US" sz="2000" b="0" i="0" dirty="0">
                <a:solidFill>
                  <a:srgbClr val="363F49"/>
                </a:solidFill>
                <a:effectLst/>
                <a:highlight>
                  <a:srgbClr val="00FFFF"/>
                </a:highlight>
                <a:latin typeface="Arial" panose="020B0604020202020204" pitchFamily="34" charset="0"/>
              </a:rPr>
              <a:t>R </a:t>
            </a:r>
            <a:r>
              <a:rPr lang="en-US" sz="2000" b="0" i="0" dirty="0">
                <a:solidFill>
                  <a:srgbClr val="363F49"/>
                </a:solidFill>
                <a:effectLst/>
                <a:latin typeface="Arial" panose="020B0604020202020204" pitchFamily="34" charset="0"/>
              </a:rPr>
              <a:t>Reinforce the other person by explaining the mutual benefits of adopting the site of action you are suggesting.</a:t>
            </a:r>
          </a:p>
          <a:p>
            <a:r>
              <a:rPr lang="en-GB" sz="2000" dirty="0"/>
              <a:t>Read further : </a:t>
            </a:r>
            <a:r>
              <a:rPr lang="en-GB" sz="2000" dirty="0">
                <a:hlinkClick r:id="rId2"/>
              </a:rPr>
              <a:t>https://www.europarc.org/communication-skills/pdf/Being%20Assertive_WebArticles.pdf</a:t>
            </a:r>
            <a:endParaRPr lang="en-GB" sz="2000" dirty="0"/>
          </a:p>
        </p:txBody>
      </p:sp>
      <p:sp>
        <p:nvSpPr>
          <p:cNvPr id="4" name="Date Placeholder 3">
            <a:extLst>
              <a:ext uri="{FF2B5EF4-FFF2-40B4-BE49-F238E27FC236}">
                <a16:creationId xmlns:a16="http://schemas.microsoft.com/office/drawing/2014/main" id="{4800CB1A-B5AA-2783-08DA-BEA98A6B6BE1}"/>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9C0E7BDC-08A6-5ADA-9F60-34C6C96699F7}"/>
              </a:ext>
            </a:extLst>
          </p:cNvPr>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Tree>
    <p:extLst>
      <p:ext uri="{BB962C8B-B14F-4D97-AF65-F5344CB8AC3E}">
        <p14:creationId xmlns:p14="http://schemas.microsoft.com/office/powerpoint/2010/main" val="16641798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1A8EC-1C16-E272-3627-A171BCF93516}"/>
              </a:ext>
            </a:extLst>
          </p:cNvPr>
          <p:cNvSpPr>
            <a:spLocks noGrp="1"/>
          </p:cNvSpPr>
          <p:nvPr>
            <p:ph type="title"/>
          </p:nvPr>
        </p:nvSpPr>
        <p:spPr/>
        <p:txBody>
          <a:bodyPr/>
          <a:lstStyle/>
          <a:p>
            <a:r>
              <a:rPr lang="en-GB" b="0" i="0" dirty="0">
                <a:solidFill>
                  <a:srgbClr val="011D40"/>
                </a:solidFill>
                <a:effectLst/>
                <a:latin typeface="OpenSansBold"/>
              </a:rPr>
              <a:t>Saying “No” or “No!”</a:t>
            </a:r>
            <a:br>
              <a:rPr lang="en-GB" b="0" i="0" dirty="0">
                <a:solidFill>
                  <a:srgbClr val="011D40"/>
                </a:solidFill>
                <a:effectLst/>
                <a:latin typeface="OpenSansBold"/>
              </a:rPr>
            </a:br>
            <a:endParaRPr lang="en-GB" dirty="0"/>
          </a:p>
        </p:txBody>
      </p:sp>
      <p:sp>
        <p:nvSpPr>
          <p:cNvPr id="3" name="Content Placeholder 2">
            <a:extLst>
              <a:ext uri="{FF2B5EF4-FFF2-40B4-BE49-F238E27FC236}">
                <a16:creationId xmlns:a16="http://schemas.microsoft.com/office/drawing/2014/main" id="{F242A5C6-B9E2-8F42-CCEE-1FE63537800E}"/>
              </a:ext>
            </a:extLst>
          </p:cNvPr>
          <p:cNvSpPr>
            <a:spLocks noGrp="1"/>
          </p:cNvSpPr>
          <p:nvPr>
            <p:ph idx="1"/>
          </p:nvPr>
        </p:nvSpPr>
        <p:spPr/>
        <p:txBody>
          <a:bodyPr/>
          <a:lstStyle/>
          <a:p>
            <a:pPr marL="0" indent="0">
              <a:buNone/>
            </a:pPr>
            <a:r>
              <a:rPr lang="en-US" sz="1800" b="0" i="0" dirty="0">
                <a:solidFill>
                  <a:srgbClr val="363F49"/>
                </a:solidFill>
                <a:effectLst/>
                <a:latin typeface="Arial" panose="020B0604020202020204" pitchFamily="34" charset="0"/>
              </a:rPr>
              <a:t>The use of the exclamation mark (!) suggests that there may be a difficulty linked to the difference between the written and the spoken word. For example, you may feel that “No!” suggests shouting and so imply aggression.</a:t>
            </a:r>
          </a:p>
          <a:p>
            <a:pPr algn="l">
              <a:lnSpc>
                <a:spcPct val="150000"/>
              </a:lnSpc>
              <a:buFont typeface="Wingdings" panose="05000000000000000000" pitchFamily="2" charset="2"/>
              <a:buChar char="Ø"/>
            </a:pPr>
            <a:r>
              <a:rPr lang="en-US" sz="1200" b="0" i="0" dirty="0">
                <a:solidFill>
                  <a:srgbClr val="363F49"/>
                </a:solidFill>
                <a:effectLst/>
                <a:latin typeface="Arial" panose="020B0604020202020204" pitchFamily="34" charset="0"/>
              </a:rPr>
              <a:t>When saying “no”, and thinking about the effect that it has on the listener, you may feel that it is helpful to give at least some explanation. Remember the second part of the definition of assertiveness; “… without putting down … others.” In some situations, only saying one word could be seen as a put down. As with all interpersonal questions it depends on the relationship between the person and yourself.</a:t>
            </a:r>
          </a:p>
          <a:p>
            <a:pPr algn="l">
              <a:lnSpc>
                <a:spcPct val="150000"/>
              </a:lnSpc>
              <a:buFont typeface="Wingdings" panose="05000000000000000000" pitchFamily="2" charset="2"/>
              <a:buChar char="Ø"/>
            </a:pPr>
            <a:r>
              <a:rPr lang="en-US" sz="1200" b="0" i="0" dirty="0">
                <a:solidFill>
                  <a:srgbClr val="363F49"/>
                </a:solidFill>
                <a:effectLst/>
                <a:latin typeface="Arial" panose="020B0604020202020204" pitchFamily="34" charset="0"/>
              </a:rPr>
              <a:t>On the other hand, it is also essential that you can give the message “no”. In your examples, did you ever have to say “no” repeatedly until the person got the message? If you did, then it may be that you are not saying it clearly (or assertively) enough. If the person does not want to hear your message, then you should make it very clear from the start. Again, it often depends on the relationship between the person and yourself.</a:t>
            </a:r>
          </a:p>
          <a:p>
            <a:pPr marL="0" indent="0">
              <a:buNone/>
            </a:pPr>
            <a:endParaRPr lang="en-GB" sz="1800" dirty="0"/>
          </a:p>
        </p:txBody>
      </p:sp>
      <p:sp>
        <p:nvSpPr>
          <p:cNvPr id="4" name="Date Placeholder 3">
            <a:extLst>
              <a:ext uri="{FF2B5EF4-FFF2-40B4-BE49-F238E27FC236}">
                <a16:creationId xmlns:a16="http://schemas.microsoft.com/office/drawing/2014/main" id="{0639DA71-8ABF-0CBE-E7E0-CAB0D6DE2A99}"/>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ACEA74BE-26DC-8482-9A0E-308DE1F4B7D1}"/>
              </a:ext>
            </a:extLst>
          </p:cNvPr>
          <p:cNvSpPr>
            <a:spLocks noGrp="1"/>
          </p:cNvSpPr>
          <p:nvPr>
            <p:ph type="sldNum" sz="quarter" idx="12"/>
          </p:nvPr>
        </p:nvSpPr>
        <p:spPr/>
        <p:txBody>
          <a:bodyPr/>
          <a:lstStyle/>
          <a:p>
            <a:pPr>
              <a:defRPr/>
            </a:pPr>
            <a:fld id="{6550E941-99E4-4403-A917-B30FF69A9617}" type="slidenum">
              <a:rPr lang="en-GB" altLang="en-US" smtClean="0"/>
              <a:pPr>
                <a:defRPr/>
              </a:pPr>
              <a:t>44</a:t>
            </a:fld>
            <a:endParaRPr lang="en-GB" altLang="en-US"/>
          </a:p>
        </p:txBody>
      </p:sp>
    </p:spTree>
    <p:extLst>
      <p:ext uri="{BB962C8B-B14F-4D97-AF65-F5344CB8AC3E}">
        <p14:creationId xmlns:p14="http://schemas.microsoft.com/office/powerpoint/2010/main" val="13134102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9152-69C4-B58F-34D4-5B7DC5D38BD6}"/>
              </a:ext>
            </a:extLst>
          </p:cNvPr>
          <p:cNvSpPr>
            <a:spLocks noGrp="1"/>
          </p:cNvSpPr>
          <p:nvPr>
            <p:ph type="title"/>
          </p:nvPr>
        </p:nvSpPr>
        <p:spPr>
          <a:xfrm>
            <a:off x="457200" y="274638"/>
            <a:ext cx="8229600" cy="1143000"/>
          </a:xfrm>
        </p:spPr>
        <p:txBody>
          <a:bodyPr wrap="square" anchor="ctr">
            <a:normAutofit/>
          </a:bodyPr>
          <a:lstStyle/>
          <a:p>
            <a:r>
              <a:rPr lang="en-GB" dirty="0"/>
              <a:t>Thank you </a:t>
            </a:r>
          </a:p>
        </p:txBody>
      </p:sp>
      <p:sp>
        <p:nvSpPr>
          <p:cNvPr id="10" name="Text Placeholder 2">
            <a:extLst>
              <a:ext uri="{FF2B5EF4-FFF2-40B4-BE49-F238E27FC236}">
                <a16:creationId xmlns:a16="http://schemas.microsoft.com/office/drawing/2014/main" id="{36B24997-40CA-F6A4-32B9-6B01E9D122EA}"/>
              </a:ext>
            </a:extLst>
          </p:cNvPr>
          <p:cNvSpPr>
            <a:spLocks noGrp="1"/>
          </p:cNvSpPr>
          <p:nvPr>
            <p:ph type="body" idx="1"/>
          </p:nvPr>
        </p:nvSpPr>
        <p:spPr>
          <a:xfrm>
            <a:off x="457200" y="1535113"/>
            <a:ext cx="4040188" cy="639762"/>
          </a:xfrm>
        </p:spPr>
        <p:txBody>
          <a:bodyPr/>
          <a:lstStyle/>
          <a:p>
            <a:r>
              <a:rPr lang="en-US" dirty="0"/>
              <a:t>Next week Plan </a:t>
            </a:r>
          </a:p>
        </p:txBody>
      </p:sp>
      <p:sp>
        <p:nvSpPr>
          <p:cNvPr id="3" name="Content Placeholder 2">
            <a:extLst>
              <a:ext uri="{FF2B5EF4-FFF2-40B4-BE49-F238E27FC236}">
                <a16:creationId xmlns:a16="http://schemas.microsoft.com/office/drawing/2014/main" id="{C239720E-9436-CE01-1060-038DD380959E}"/>
              </a:ext>
            </a:extLst>
          </p:cNvPr>
          <p:cNvSpPr>
            <a:spLocks noGrp="1"/>
          </p:cNvSpPr>
          <p:nvPr>
            <p:ph sz="half" idx="2"/>
          </p:nvPr>
        </p:nvSpPr>
        <p:spPr>
          <a:xfrm>
            <a:off x="457200" y="2174875"/>
            <a:ext cx="4040188" cy="3414365"/>
          </a:xfrm>
        </p:spPr>
        <p:txBody>
          <a:bodyPr wrap="square" anchor="t">
            <a:normAutofit/>
          </a:bodyPr>
          <a:lstStyle/>
          <a:p>
            <a:pPr marL="0" indent="0">
              <a:buNone/>
            </a:pPr>
            <a:r>
              <a:rPr lang="en-GB" dirty="0"/>
              <a:t>Week 10 – </a:t>
            </a:r>
          </a:p>
          <a:p>
            <a:r>
              <a:rPr lang="en-GB" dirty="0"/>
              <a:t>Performance Management </a:t>
            </a:r>
            <a:endParaRPr lang="en-GB" b="1" dirty="0"/>
          </a:p>
        </p:txBody>
      </p:sp>
      <p:sp>
        <p:nvSpPr>
          <p:cNvPr id="12" name="Text Placeholder 4">
            <a:extLst>
              <a:ext uri="{FF2B5EF4-FFF2-40B4-BE49-F238E27FC236}">
                <a16:creationId xmlns:a16="http://schemas.microsoft.com/office/drawing/2014/main" id="{AE04015B-197A-E1C5-017B-DF6E9FD3A26C}"/>
              </a:ext>
            </a:extLst>
          </p:cNvPr>
          <p:cNvSpPr>
            <a:spLocks noGrp="1"/>
          </p:cNvSpPr>
          <p:nvPr>
            <p:ph type="body" sz="quarter" idx="3"/>
          </p:nvPr>
        </p:nvSpPr>
        <p:spPr>
          <a:xfrm>
            <a:off x="4645025" y="1535113"/>
            <a:ext cx="4041775" cy="639762"/>
          </a:xfrm>
        </p:spPr>
        <p:txBody>
          <a:bodyPr/>
          <a:lstStyle/>
          <a:p>
            <a:r>
              <a:rPr lang="en-US" dirty="0"/>
              <a:t>Quote of the day </a:t>
            </a:r>
          </a:p>
        </p:txBody>
      </p:sp>
      <p:sp>
        <p:nvSpPr>
          <p:cNvPr id="4" name="Date Placeholder 3">
            <a:extLst>
              <a:ext uri="{FF2B5EF4-FFF2-40B4-BE49-F238E27FC236}">
                <a16:creationId xmlns:a16="http://schemas.microsoft.com/office/drawing/2014/main" id="{8C0C7A4A-0597-5805-78FC-096440D324F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16/04/2026</a:t>
            </a:fld>
            <a:endParaRPr lang="en-GB" altLang="en-US" sz="900"/>
          </a:p>
        </p:txBody>
      </p:sp>
      <p:sp>
        <p:nvSpPr>
          <p:cNvPr id="5" name="Slide Number Placeholder 4">
            <a:extLst>
              <a:ext uri="{FF2B5EF4-FFF2-40B4-BE49-F238E27FC236}">
                <a16:creationId xmlns:a16="http://schemas.microsoft.com/office/drawing/2014/main" id="{0D5B0B4A-15B0-71A9-A8DB-25F9059450D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45</a:t>
            </a:fld>
            <a:endParaRPr lang="en-GB" altLang="en-US"/>
          </a:p>
        </p:txBody>
      </p:sp>
      <p:pic>
        <p:nvPicPr>
          <p:cNvPr id="8" name="Content Placeholder 7">
            <a:extLst>
              <a:ext uri="{FF2B5EF4-FFF2-40B4-BE49-F238E27FC236}">
                <a16:creationId xmlns:a16="http://schemas.microsoft.com/office/drawing/2014/main" id="{66A7AAA4-367F-B827-43C3-703A783A77CD}"/>
              </a:ext>
            </a:extLst>
          </p:cNvPr>
          <p:cNvPicPr>
            <a:picLocks noGrp="1" noChangeAspect="1"/>
          </p:cNvPicPr>
          <p:nvPr>
            <p:ph sz="quarter" idx="4"/>
          </p:nvPr>
        </p:nvPicPr>
        <p:blipFill>
          <a:blip r:embed="rId2"/>
          <a:stretch>
            <a:fillRect/>
          </a:stretch>
        </p:blipFill>
        <p:spPr>
          <a:xfrm>
            <a:off x="4799012" y="2834481"/>
            <a:ext cx="3733800" cy="2095500"/>
          </a:xfrm>
          <a:prstGeom prst="rect">
            <a:avLst/>
          </a:prstGeom>
        </p:spPr>
      </p:pic>
    </p:spTree>
    <p:extLst>
      <p:ext uri="{BB962C8B-B14F-4D97-AF65-F5344CB8AC3E}">
        <p14:creationId xmlns:p14="http://schemas.microsoft.com/office/powerpoint/2010/main" val="1012371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74CD-F9A3-37D7-6C9A-D93962D65590}"/>
              </a:ext>
            </a:extLst>
          </p:cNvPr>
          <p:cNvSpPr>
            <a:spLocks noGrp="1"/>
          </p:cNvSpPr>
          <p:nvPr>
            <p:ph type="title"/>
          </p:nvPr>
        </p:nvSpPr>
        <p:spPr/>
        <p:txBody>
          <a:bodyPr/>
          <a:lstStyle/>
          <a:p>
            <a:r>
              <a:rPr lang="en-GB" dirty="0"/>
              <a:t>List of Sources </a:t>
            </a:r>
          </a:p>
        </p:txBody>
      </p:sp>
      <p:sp>
        <p:nvSpPr>
          <p:cNvPr id="3" name="Content Placeholder 2">
            <a:extLst>
              <a:ext uri="{FF2B5EF4-FFF2-40B4-BE49-F238E27FC236}">
                <a16:creationId xmlns:a16="http://schemas.microsoft.com/office/drawing/2014/main" id="{5C88AFA4-71AB-43D5-C2F5-EFFD72230A08}"/>
              </a:ext>
            </a:extLst>
          </p:cNvPr>
          <p:cNvSpPr>
            <a:spLocks noGrp="1"/>
          </p:cNvSpPr>
          <p:nvPr>
            <p:ph idx="1"/>
          </p:nvPr>
        </p:nvSpPr>
        <p:spPr/>
        <p:txBody>
          <a:bodyPr/>
          <a:lstStyle/>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 M. (2020)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Armstrong’s handbook of human resource management practice.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Fifteen edition., London, England; New York, New York; New Delhi India: Kogan Page.  </a:t>
            </a:r>
          </a:p>
          <a:p>
            <a:r>
              <a:rPr lang="en-US" sz="1600" b="0" i="0" dirty="0" err="1">
                <a:solidFill>
                  <a:srgbClr val="000000"/>
                </a:solidFill>
                <a:effectLst/>
                <a:latin typeface="Arial" panose="020B0604020202020204" pitchFamily="34" charset="0"/>
                <a:cs typeface="Arial" panose="020B0604020202020204" pitchFamily="34" charset="0"/>
              </a:rPr>
              <a:t>Beardwell</a:t>
            </a:r>
            <a:r>
              <a:rPr lang="en-US" sz="1600" b="0" i="0" dirty="0">
                <a:solidFill>
                  <a:srgbClr val="000000"/>
                </a:solidFill>
                <a:effectLst/>
                <a:latin typeface="Arial" panose="020B0604020202020204" pitchFamily="34" charset="0"/>
                <a:cs typeface="Arial" panose="020B0604020202020204" pitchFamily="34" charset="0"/>
              </a:rPr>
              <a:t>, J. and Claydon, T. (2017). </a:t>
            </a:r>
            <a:r>
              <a:rPr lang="en-US" sz="1600" b="0" i="1" dirty="0">
                <a:solidFill>
                  <a:srgbClr val="000000"/>
                </a:solidFill>
                <a:effectLst/>
                <a:latin typeface="Arial" panose="020B0604020202020204" pitchFamily="34" charset="0"/>
                <a:cs typeface="Arial" panose="020B0604020202020204" pitchFamily="34" charset="0"/>
              </a:rPr>
              <a:t>Human Resource Management: A Contemporary Approach</a:t>
            </a:r>
            <a:r>
              <a:rPr lang="en-US" sz="1600" b="0" i="0" dirty="0">
                <a:solidFill>
                  <a:srgbClr val="000000"/>
                </a:solidFill>
                <a:effectLst/>
                <a:latin typeface="Arial" panose="020B0604020202020204" pitchFamily="34" charset="0"/>
                <a:cs typeface="Arial" panose="020B0604020202020204" pitchFamily="34" charset="0"/>
              </a:rPr>
              <a:t>. 8th edition. England: Financial Times/Prentice Hall.</a:t>
            </a:r>
            <a:endParaRPr lang="en-GB" sz="1600" b="0" i="0" kern="0" dirty="0">
              <a:solidFill>
                <a:srgbClr val="000000"/>
              </a:solidFill>
              <a:latin typeface="Arial" panose="020B0604020202020204" pitchFamily="34" charset="0"/>
              <a:cs typeface="Arial" panose="020B0604020202020204" pitchFamily="34" charset="0"/>
            </a:endParaRPr>
          </a:p>
          <a:p>
            <a:r>
              <a:rPr lang="en-US" sz="1600" b="0" i="0" dirty="0">
                <a:solidFill>
                  <a:srgbClr val="000000"/>
                </a:solidFill>
                <a:effectLst/>
                <a:latin typeface="Arial" panose="020B0604020202020204" pitchFamily="34" charset="0"/>
                <a:cs typeface="Arial" panose="020B0604020202020204" pitchFamily="34" charset="0"/>
              </a:rPr>
              <a:t>Lawler, E. &amp; Albers, S. (2003) </a:t>
            </a:r>
            <a:r>
              <a:rPr lang="en-US" sz="1600" b="0" i="1" dirty="0">
                <a:solidFill>
                  <a:srgbClr val="000000"/>
                </a:solidFill>
                <a:effectLst/>
                <a:latin typeface="Arial" panose="020B0604020202020204" pitchFamily="34" charset="0"/>
                <a:cs typeface="Arial" panose="020B0604020202020204" pitchFamily="34" charset="0"/>
              </a:rPr>
              <a:t>Creating a Strategic Human Resources Organisation</a:t>
            </a:r>
            <a:r>
              <a:rPr lang="en-US" sz="1600" b="0" i="0" dirty="0">
                <a:solidFill>
                  <a:srgbClr val="000000"/>
                </a:solidFill>
                <a:effectLst/>
                <a:latin typeface="Arial" panose="020B0604020202020204" pitchFamily="34" charset="0"/>
                <a:cs typeface="Arial" panose="020B0604020202020204" pitchFamily="34" charset="0"/>
              </a:rPr>
              <a:t>.</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Mullins, L.J. (2019)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Organisational behaviour in the workplace.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Twelfth edition. Harlow, United Kingdom: Pearson Education Limited.  </a:t>
            </a:r>
          </a:p>
          <a:p>
            <a:r>
              <a:rPr lang="en-US" sz="1600" b="0" i="0" dirty="0">
                <a:solidFill>
                  <a:srgbClr val="000000"/>
                </a:solidFill>
                <a:effectLst/>
                <a:latin typeface="Arial" panose="020B0604020202020204" pitchFamily="34" charset="0"/>
                <a:cs typeface="Arial" panose="020B0604020202020204" pitchFamily="34" charset="0"/>
              </a:rPr>
              <a:t>Wilkinson, A. Redman, T. &amp; </a:t>
            </a:r>
            <a:r>
              <a:rPr lang="en-US" sz="1600" b="0" i="0" dirty="0" err="1">
                <a:solidFill>
                  <a:srgbClr val="000000"/>
                </a:solidFill>
                <a:effectLst/>
                <a:latin typeface="Arial" panose="020B0604020202020204" pitchFamily="34" charset="0"/>
                <a:cs typeface="Arial" panose="020B0604020202020204" pitchFamily="34" charset="0"/>
              </a:rPr>
              <a:t>Dundon</a:t>
            </a:r>
            <a:r>
              <a:rPr lang="en-US" sz="1600" b="0" i="0" dirty="0">
                <a:solidFill>
                  <a:srgbClr val="000000"/>
                </a:solidFill>
                <a:effectLst/>
                <a:latin typeface="Arial" panose="020B0604020202020204" pitchFamily="34" charset="0"/>
                <a:cs typeface="Arial" panose="020B0604020202020204" pitchFamily="34" charset="0"/>
              </a:rPr>
              <a:t>, T. (2016) </a:t>
            </a:r>
            <a:r>
              <a:rPr lang="en-US" sz="1600" b="0" i="1" dirty="0">
                <a:solidFill>
                  <a:srgbClr val="000000"/>
                </a:solidFill>
                <a:effectLst/>
                <a:latin typeface="Arial" panose="020B0604020202020204" pitchFamily="34" charset="0"/>
                <a:cs typeface="Arial" panose="020B0604020202020204" pitchFamily="34" charset="0"/>
              </a:rPr>
              <a:t>Contemporary Human Resource Management: Text and Cases</a:t>
            </a:r>
            <a:r>
              <a:rPr lang="en-US" sz="1600" b="0" i="0" dirty="0">
                <a:solidFill>
                  <a:srgbClr val="000000"/>
                </a:solidFill>
                <a:effectLst/>
                <a:latin typeface="Arial" panose="020B0604020202020204" pitchFamily="34" charset="0"/>
                <a:cs typeface="Arial" panose="020B0604020202020204" pitchFamily="34" charset="0"/>
              </a:rPr>
              <a:t>. 5th edition. Harlow: Pearson Education. </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Date Placeholder 3">
            <a:extLst>
              <a:ext uri="{FF2B5EF4-FFF2-40B4-BE49-F238E27FC236}">
                <a16:creationId xmlns:a16="http://schemas.microsoft.com/office/drawing/2014/main" id="{AEE8A323-E646-96B3-A0C4-AA9C7F0B07BA}"/>
              </a:ext>
            </a:extLst>
          </p:cNvPr>
          <p:cNvSpPr>
            <a:spLocks noGrp="1"/>
          </p:cNvSpPr>
          <p:nvPr>
            <p:ph type="dt" sz="half" idx="10"/>
          </p:nvPr>
        </p:nvSpPr>
        <p:spPr/>
        <p:txBody>
          <a:bodyPr/>
          <a:lstStyle/>
          <a:p>
            <a:pPr>
              <a:defRPr/>
            </a:pPr>
            <a:fld id="{2303D31F-598B-47EE-BA37-93F097A3D676}" type="datetime1">
              <a:rPr lang="en-GB" altLang="en-US" smtClean="0"/>
              <a:pPr>
                <a:defRPr/>
              </a:pPr>
              <a:t>16/04/2026</a:t>
            </a:fld>
            <a:endParaRPr lang="en-GB" altLang="en-US"/>
          </a:p>
        </p:txBody>
      </p:sp>
      <p:sp>
        <p:nvSpPr>
          <p:cNvPr id="5" name="Slide Number Placeholder 4">
            <a:extLst>
              <a:ext uri="{FF2B5EF4-FFF2-40B4-BE49-F238E27FC236}">
                <a16:creationId xmlns:a16="http://schemas.microsoft.com/office/drawing/2014/main" id="{E48E69EF-70D5-234D-B862-E8E5BE438E27}"/>
              </a:ext>
            </a:extLst>
          </p:cNvPr>
          <p:cNvSpPr>
            <a:spLocks noGrp="1"/>
          </p:cNvSpPr>
          <p:nvPr>
            <p:ph type="sldNum" sz="quarter" idx="12"/>
          </p:nvPr>
        </p:nvSpPr>
        <p:spPr/>
        <p:txBody>
          <a:bodyPr/>
          <a:lstStyle/>
          <a:p>
            <a:pPr>
              <a:defRPr/>
            </a:pPr>
            <a:fld id="{6550E941-99E4-4403-A917-B30FF69A9617}" type="slidenum">
              <a:rPr lang="en-GB" altLang="en-US" smtClean="0"/>
              <a:pPr>
                <a:defRPr/>
              </a:pPr>
              <a:t>46</a:t>
            </a:fld>
            <a:endParaRPr lang="en-GB" altLang="en-US"/>
          </a:p>
        </p:txBody>
      </p:sp>
    </p:spTree>
    <p:extLst>
      <p:ext uri="{BB962C8B-B14F-4D97-AF65-F5344CB8AC3E}">
        <p14:creationId xmlns:p14="http://schemas.microsoft.com/office/powerpoint/2010/main" val="22450546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2935</TotalTime>
  <Words>5090</Words>
  <Application>Microsoft Office PowerPoint</Application>
  <PresentationFormat>On-screen Show (4:3)</PresentationFormat>
  <Paragraphs>318</Paragraphs>
  <Slides>46</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46</vt:i4>
      </vt:variant>
    </vt:vector>
  </HeadingPairs>
  <TitlesOfParts>
    <vt:vector size="56" baseType="lpstr">
      <vt:lpstr>Aharoni</vt:lpstr>
      <vt:lpstr>Arial</vt:lpstr>
      <vt:lpstr>Calibri</vt:lpstr>
      <vt:lpstr>Courier New</vt:lpstr>
      <vt:lpstr>Myriad Pro</vt:lpstr>
      <vt:lpstr>OpenSansBold</vt:lpstr>
      <vt:lpstr>Verdana</vt:lpstr>
      <vt:lpstr>Wingdings</vt:lpstr>
      <vt:lpstr>YouTube Noto</vt:lpstr>
      <vt:lpstr>20140311PresentationUWTSDTemplate</vt:lpstr>
      <vt:lpstr>LCLM5002</vt:lpstr>
      <vt:lpstr>Class Management </vt:lpstr>
      <vt:lpstr>Aim of the Unit </vt:lpstr>
      <vt:lpstr>Learning outcome </vt:lpstr>
      <vt:lpstr>Session 1 </vt:lpstr>
      <vt:lpstr>Motivation Factors </vt:lpstr>
      <vt:lpstr>Motivation </vt:lpstr>
      <vt:lpstr>Emergence of Motivation </vt:lpstr>
      <vt:lpstr>The scientific management theory of motivation </vt:lpstr>
      <vt:lpstr>Scientific Approach </vt:lpstr>
      <vt:lpstr>Activity </vt:lpstr>
      <vt:lpstr>The Hawthorne effect </vt:lpstr>
      <vt:lpstr>The Content Theories </vt:lpstr>
      <vt:lpstr>The Content Theories </vt:lpstr>
      <vt:lpstr>Maslow Hierarchy of needs </vt:lpstr>
      <vt:lpstr>Maslow Hierarchy of needs </vt:lpstr>
      <vt:lpstr>Herzberg’s Two-Factor Theory or Motivator-Hygiene Theory </vt:lpstr>
      <vt:lpstr>Herzberg’s Two-Factor Theory or Motivator-Hygiene Theory </vt:lpstr>
      <vt:lpstr>McClelland’s Needs Theory </vt:lpstr>
      <vt:lpstr>McClelland’s Needs theory </vt:lpstr>
      <vt:lpstr>Content Vs Process Theories </vt:lpstr>
      <vt:lpstr>Equity Theory </vt:lpstr>
      <vt:lpstr>Expectancy theory </vt:lpstr>
      <vt:lpstr>Summary </vt:lpstr>
      <vt:lpstr>Do you have any question as yet ?</vt:lpstr>
      <vt:lpstr>Break </vt:lpstr>
      <vt:lpstr>Session 2 </vt:lpstr>
      <vt:lpstr>Stress Management </vt:lpstr>
      <vt:lpstr>Sources of Stress at Work </vt:lpstr>
      <vt:lpstr>How we choose to handle stress can have an overall impact on our performance. Which options are considered low stress, high stress or optimum ways to handle the printer jam?</vt:lpstr>
      <vt:lpstr>Use the following table to assess your levels of perceived demands and perceived abilities in three tasks: one where you felt bored, one where you felt overworked, and one where you felt you were working at close to your optimal level.</vt:lpstr>
      <vt:lpstr>The Effect of Distress </vt:lpstr>
      <vt:lpstr>Sources of Stress </vt:lpstr>
      <vt:lpstr>Making changes </vt:lpstr>
      <vt:lpstr>Seeking Help </vt:lpstr>
      <vt:lpstr>Positive Thinking and Inaccurate ways of thinking  </vt:lpstr>
      <vt:lpstr>Putting a Positive Spin on it </vt:lpstr>
      <vt:lpstr>Other Tools </vt:lpstr>
      <vt:lpstr>The Johari Window </vt:lpstr>
      <vt:lpstr>Summary </vt:lpstr>
      <vt:lpstr>Further Reading </vt:lpstr>
      <vt:lpstr>Assertiveness </vt:lpstr>
      <vt:lpstr>Working through the problems </vt:lpstr>
      <vt:lpstr>Saying “No” or “No!” </vt:lpstr>
      <vt:lpstr>Thank you </vt:lpstr>
      <vt:lpstr>List of Sources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Amer Kareem</cp:lastModifiedBy>
  <cp:revision>100</cp:revision>
  <cp:lastPrinted>2018-07-09T15:27:01Z</cp:lastPrinted>
  <dcterms:created xsi:type="dcterms:W3CDTF">2002-10-07T19:43:58Z</dcterms:created>
  <dcterms:modified xsi:type="dcterms:W3CDTF">2026-04-16T10:43:13Z</dcterms:modified>
</cp:coreProperties>
</file>