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2.jpg" ContentType="image/jpg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</p:sldMasterIdLst>
  <p:notesMasterIdLst>
    <p:notesMasterId r:id="rId24"/>
  </p:notesMasterIdLst>
  <p:sldIdLst>
    <p:sldId id="421" r:id="rId2"/>
    <p:sldId id="257" r:id="rId3"/>
    <p:sldId id="675" r:id="rId4"/>
    <p:sldId id="676" r:id="rId5"/>
    <p:sldId id="677" r:id="rId6"/>
    <p:sldId id="678" r:id="rId7"/>
    <p:sldId id="679" r:id="rId8"/>
    <p:sldId id="680" r:id="rId9"/>
    <p:sldId id="681" r:id="rId10"/>
    <p:sldId id="682" r:id="rId11"/>
    <p:sldId id="683" r:id="rId12"/>
    <p:sldId id="684" r:id="rId13"/>
    <p:sldId id="685" r:id="rId14"/>
    <p:sldId id="686" r:id="rId15"/>
    <p:sldId id="687" r:id="rId16"/>
    <p:sldId id="688" r:id="rId17"/>
    <p:sldId id="689" r:id="rId18"/>
    <p:sldId id="690" r:id="rId19"/>
    <p:sldId id="691" r:id="rId20"/>
    <p:sldId id="692" r:id="rId21"/>
    <p:sldId id="674" r:id="rId22"/>
    <p:sldId id="642" r:id="rId23"/>
  </p:sldIdLst>
  <p:sldSz cx="9144000" cy="6858000" type="screen4x3"/>
  <p:notesSz cx="6858000" cy="9144000"/>
  <p:embeddedFontLst>
    <p:embeddedFont>
      <p:font typeface="ＭＳ Ｐゴシック" panose="020B0600070205080204" pitchFamily="34" charset="-128"/>
      <p:regular r:id="rId25"/>
    </p:embeddedFont>
    <p:embeddedFont>
      <p:font typeface="Carlito" panose="020F0502020204030204" pitchFamily="34" charset="0"/>
      <p:regular r:id="rId26"/>
      <p:bold r:id="rId27"/>
      <p:italic r:id="rId28"/>
      <p:boldItalic r:id="rId29"/>
    </p:embeddedFont>
    <p:embeddedFont>
      <p:font typeface="Open Sans" panose="020B0606030504020204" pitchFamily="34" charset="0"/>
      <p:regular r:id="rId30"/>
      <p:bold r:id="rId31"/>
      <p:italic r:id="rId32"/>
      <p:boldItalic r:id="rId3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ED71B2B7-5ADA-4465-8D4F-96AE06570B98}">
  <a:tblStyle styleId="{ED71B2B7-5ADA-4465-8D4F-96AE06570B98}" styleName="Table_0">
    <a:wholeTbl>
      <a:tcTxStyle b="off" i="off">
        <a:font>
          <a:latin typeface="Myriad Pro"/>
          <a:ea typeface="Myriad Pro"/>
          <a:cs typeface="Myriad Pro"/>
        </a:font>
        <a:schemeClr val="dk1"/>
      </a:tcTxStyle>
      <a:tcStyle>
        <a:tcBdr>
          <a:lef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2302"/>
    <p:restoredTop sz="94605"/>
  </p:normalViewPr>
  <p:slideViewPr>
    <p:cSldViewPr snapToGrid="0">
      <p:cViewPr varScale="1">
        <p:scale>
          <a:sx n="52" d="100"/>
          <a:sy n="52" d="100"/>
        </p:scale>
        <p:origin x="184" y="1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8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Briefly explain the purpose of each chapter and how they connect to answer the research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Stress that examiners expect a clear story from research problem to final conclusions.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Remind students that MBA work should combine academic theory with managerial relevance.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idea of the dissertation as a narrative where each chapter answers a key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discussion should interpret results rather than simply restating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students to show how their findings relate to existing studies.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the conclusion brings the whole research project together.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each component briefly.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Students should remind readers what the study intended to achieve.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conclusions should synthesise results rather than repeat the results chapter.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this example synthesises findings and connects them with broader strategic implications.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MBA dissertations should emphasise practical impact for organisations.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Recommendations must clearly emerge from the research findings.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how each recommendation directly follows from research findings.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acknowledging limitations demonstrates academic maturity.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students to show how research can be extended.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mistakes commonly observed in MBA dissertations.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End the lecture by reinforcing the key messages students should remember.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2B568B36-1B17-4C9E-A790-386C5BAD861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26339F29-50DD-45A9-8DB5-9C75E82AF7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9059D6B3-9D12-4179-B11B-85D5D2F5D3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18592D9-B486-4A00-A669-8782CCEF9D16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554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ft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5"/>
          <p:cNvSpPr txBox="1"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pen Sans"/>
              <a:buNone/>
              <a:defRPr sz="3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 sz="15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270"/>
              </a:spcBef>
              <a:spcAft>
                <a:spcPts val="0"/>
              </a:spcAft>
              <a:buClr>
                <a:srgbClr val="888888"/>
              </a:buClr>
              <a:buSzPts val="1350"/>
              <a:buNone/>
              <a:defRPr sz="135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24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10"/>
              </a:spcBef>
              <a:spcAft>
                <a:spcPts val="0"/>
              </a:spcAft>
              <a:buClr>
                <a:srgbClr val="888888"/>
              </a:buClr>
              <a:buSzPts val="1050"/>
              <a:buNone/>
              <a:defRPr sz="105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5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195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2pPr>
            <a:lvl3pPr marL="1371600" lvl="2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3pPr>
            <a:lvl4pPr marL="1828800" lvl="3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–"/>
              <a:defRPr sz="1350"/>
            </a:lvl4pPr>
            <a:lvl5pPr marL="2286000" lvl="4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»"/>
              <a:defRPr sz="1350"/>
            </a:lvl5pPr>
            <a:lvl6pPr marL="2743200" lvl="5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6pPr>
            <a:lvl7pPr marL="3200400" lvl="6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7pPr>
            <a:lvl8pPr marL="3657600" lvl="7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8pPr>
            <a:lvl9pPr marL="4114800" lvl="8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body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195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2pPr>
            <a:lvl3pPr marL="1371600" lvl="2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3pPr>
            <a:lvl4pPr marL="1828800" lvl="3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–"/>
              <a:defRPr sz="1350"/>
            </a:lvl4pPr>
            <a:lvl5pPr marL="2286000" lvl="4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»"/>
              <a:defRPr sz="1350"/>
            </a:lvl5pPr>
            <a:lvl6pPr marL="2743200" lvl="5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6pPr>
            <a:lvl7pPr marL="3200400" lvl="6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7pPr>
            <a:lvl8pPr marL="3657600" lvl="7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8pPr>
            <a:lvl9pPr marL="4114800" lvl="8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Open Sans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sz="1350" b="1"/>
            </a:lvl3pPr>
            <a:lvl4pPr marL="1828800" lvl="3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2"/>
          </p:nvPr>
        </p:nvSpPr>
        <p:spPr>
          <a:xfrm>
            <a:off x="457200" y="2174877"/>
            <a:ext cx="4040188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1pPr>
            <a:lvl2pPr marL="914400" lvl="1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–"/>
              <a:defRPr sz="1500"/>
            </a:lvl2pPr>
            <a:lvl3pPr marL="1371600" lvl="2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3pPr>
            <a:lvl4pPr marL="1828800" lvl="3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4pPr>
            <a:lvl5pPr marL="2286000" lvl="4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»"/>
              <a:defRPr sz="1200"/>
            </a:lvl5pPr>
            <a:lvl6pPr marL="2743200" lvl="5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6pPr>
            <a:lvl7pPr marL="3200400" lvl="6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7pPr>
            <a:lvl8pPr marL="3657600" lvl="7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8pPr>
            <a:lvl9pPr marL="4114800" lvl="8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3"/>
          </p:nvPr>
        </p:nvSpPr>
        <p:spPr>
          <a:xfrm>
            <a:off x="4645026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None/>
              <a:defRPr sz="1350" b="1"/>
            </a:lvl3pPr>
            <a:lvl4pPr marL="1828800" lvl="3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4"/>
          </p:nvPr>
        </p:nvSpPr>
        <p:spPr>
          <a:xfrm>
            <a:off x="4645026" y="2174877"/>
            <a:ext cx="4041775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1pPr>
            <a:lvl2pPr marL="914400" lvl="1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–"/>
              <a:defRPr sz="1500"/>
            </a:lvl2pPr>
            <a:lvl3pPr marL="1371600" lvl="2" indent="-314325" algn="l">
              <a:spcBef>
                <a:spcPts val="270"/>
              </a:spcBef>
              <a:spcAft>
                <a:spcPts val="0"/>
              </a:spcAft>
              <a:buClr>
                <a:schemeClr val="dk1"/>
              </a:buClr>
              <a:buSzPts val="1350"/>
              <a:buChar char="•"/>
              <a:defRPr sz="1350"/>
            </a:lvl3pPr>
            <a:lvl4pPr marL="1828800" lvl="3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4pPr>
            <a:lvl5pPr marL="2286000" lvl="4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»"/>
              <a:defRPr sz="1200"/>
            </a:lvl5pPr>
            <a:lvl6pPr marL="2743200" lvl="5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6pPr>
            <a:lvl7pPr marL="3200400" lvl="6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7pPr>
            <a:lvl8pPr marL="3657600" lvl="7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8pPr>
            <a:lvl9pPr marL="4114800" lvl="8" indent="-3048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8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8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9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0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Open Sans"/>
              <a:buNone/>
              <a:defRPr sz="15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10"/>
          <p:cNvSpPr txBox="1">
            <a:spLocks noGrp="1"/>
          </p:cNvSpPr>
          <p:nvPr>
            <p:ph type="body" idx="1"/>
          </p:nvPr>
        </p:nvSpPr>
        <p:spPr>
          <a:xfrm>
            <a:off x="3575050" y="273052"/>
            <a:ext cx="5111750" cy="51721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6195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Char char="–"/>
              <a:defRPr sz="21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–"/>
              <a:defRPr sz="1500"/>
            </a:lvl4pPr>
            <a:lvl5pPr marL="2286000" lvl="4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»"/>
              <a:defRPr sz="1500"/>
            </a:lvl5pPr>
            <a:lvl6pPr marL="2743200" lvl="5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6pPr>
            <a:lvl7pPr marL="3200400" lvl="6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7pPr>
            <a:lvl8pPr marL="3657600" lvl="7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8pPr>
            <a:lvl9pPr marL="4114800" lvl="8" indent="-323850" algn="l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9pPr>
          </a:lstStyle>
          <a:p>
            <a:endParaRPr/>
          </a:p>
        </p:txBody>
      </p:sp>
      <p:sp>
        <p:nvSpPr>
          <p:cNvPr id="62" name="Google Shape;62;p10"/>
          <p:cNvSpPr txBox="1">
            <a:spLocks noGrp="1"/>
          </p:cNvSpPr>
          <p:nvPr>
            <p:ph type="body" idx="2"/>
          </p:nvPr>
        </p:nvSpPr>
        <p:spPr>
          <a:xfrm>
            <a:off x="457201" y="1435102"/>
            <a:ext cx="3008313" cy="40298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10"/>
              </a:spcBef>
              <a:spcAft>
                <a:spcPts val="0"/>
              </a:spcAft>
              <a:buClr>
                <a:schemeClr val="dk1"/>
              </a:buClr>
              <a:buSzPts val="1050"/>
              <a:buNone/>
              <a:defRPr sz="1050"/>
            </a:lvl1pPr>
            <a:lvl2pPr marL="914400" lvl="1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2pPr>
            <a:lvl3pPr marL="1371600" lvl="2" indent="-228600" algn="l">
              <a:spcBef>
                <a:spcPts val="150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3pPr>
            <a:lvl4pPr marL="1828800" lvl="3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4pPr>
            <a:lvl5pPr marL="2286000" lvl="4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5pPr>
            <a:lvl6pPr marL="2743200" lvl="5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6pPr>
            <a:lvl7pPr marL="3200400" lvl="6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7pPr>
            <a:lvl8pPr marL="3657600" lvl="7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8pPr>
            <a:lvl9pPr marL="4114800" lvl="8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9pPr>
          </a:lstStyle>
          <a:p>
            <a:endParaRPr/>
          </a:p>
        </p:txBody>
      </p:sp>
      <p:sp>
        <p:nvSpPr>
          <p:cNvPr id="63" name="Google Shape;63;p10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0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1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Open Sans"/>
              <a:buNone/>
              <a:defRPr sz="15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1"/>
          <p:cNvSpPr>
            <a:spLocks noGrp="1"/>
          </p:cNvSpPr>
          <p:nvPr>
            <p:ph type="pic" idx="2"/>
          </p:nvPr>
        </p:nvSpPr>
        <p:spPr>
          <a:xfrm>
            <a:off x="1792288" y="612777"/>
            <a:ext cx="5486400" cy="3824337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11"/>
          <p:cNvSpPr txBox="1">
            <a:spLocks noGrp="1"/>
          </p:cNvSpPr>
          <p:nvPr>
            <p:ph type="body" idx="1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10"/>
              </a:spcBef>
              <a:spcAft>
                <a:spcPts val="0"/>
              </a:spcAft>
              <a:buClr>
                <a:schemeClr val="dk1"/>
              </a:buClr>
              <a:buSzPts val="1050"/>
              <a:buNone/>
              <a:defRPr sz="1050"/>
            </a:lvl1pPr>
            <a:lvl2pPr marL="914400" lvl="1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2pPr>
            <a:lvl3pPr marL="1371600" lvl="2" indent="-228600" algn="l">
              <a:spcBef>
                <a:spcPts val="150"/>
              </a:spcBef>
              <a:spcAft>
                <a:spcPts val="0"/>
              </a:spcAft>
              <a:buClr>
                <a:schemeClr val="dk1"/>
              </a:buClr>
              <a:buSzPts val="750"/>
              <a:buNone/>
              <a:defRPr sz="750"/>
            </a:lvl3pPr>
            <a:lvl4pPr marL="1828800" lvl="3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4pPr>
            <a:lvl5pPr marL="2286000" lvl="4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5pPr>
            <a:lvl6pPr marL="2743200" lvl="5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6pPr>
            <a:lvl7pPr marL="3200400" lvl="6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7pPr>
            <a:lvl8pPr marL="3657600" lvl="7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8pPr>
            <a:lvl9pPr marL="4114800" lvl="8" indent="-228600" algn="l">
              <a:spcBef>
                <a:spcPts val="135"/>
              </a:spcBef>
              <a:spcAft>
                <a:spcPts val="0"/>
              </a:spcAft>
              <a:buClr>
                <a:schemeClr val="dk1"/>
              </a:buClr>
              <a:buSzPts val="675"/>
              <a:buNone/>
              <a:defRPr sz="675"/>
            </a:lvl9pPr>
          </a:lstStyle>
          <a:p>
            <a:endParaRPr/>
          </a:p>
        </p:txBody>
      </p:sp>
      <p:sp>
        <p:nvSpPr>
          <p:cNvPr id="69" name="Google Shape;69;p11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2"/>
          <p:cNvSpPr txBox="1">
            <a:spLocks noGrp="1"/>
          </p:cNvSpPr>
          <p:nvPr>
            <p:ph type="body" idx="1"/>
          </p:nvPr>
        </p:nvSpPr>
        <p:spPr>
          <a:xfrm rot="5400000">
            <a:off x="2613484" y="-556083"/>
            <a:ext cx="3917032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4" name="Google Shape;74;p12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2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3"/>
          <p:cNvSpPr txBox="1">
            <a:spLocks noGrp="1"/>
          </p:cNvSpPr>
          <p:nvPr>
            <p:ph type="title"/>
          </p:nvPr>
        </p:nvSpPr>
        <p:spPr>
          <a:xfrm rot="5400000">
            <a:off x="5036803" y="1867236"/>
            <a:ext cx="5242594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body" idx="1"/>
          </p:nvPr>
        </p:nvSpPr>
        <p:spPr>
          <a:xfrm rot="5400000">
            <a:off x="845803" y="-113964"/>
            <a:ext cx="5242594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1"/>
            <a:ext cx="9143999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61005" y="1839692"/>
            <a:ext cx="3728561" cy="4154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341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3/10/26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4734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Open Sans"/>
              <a:buNone/>
              <a:defRPr sz="33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361950" algn="l" rtl="0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–"/>
              <a:defRPr sz="21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42900" algn="l" rtl="0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2385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–"/>
              <a:defRPr sz="15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2385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»"/>
              <a:defRPr sz="15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2385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2385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2385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23850" algn="l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251520" y="6525344"/>
            <a:ext cx="971128" cy="218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788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sldNum" idx="12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7C14D-13EC-7558-CA2D-9762BACDFA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241" y="1685228"/>
            <a:ext cx="4370451" cy="3323987"/>
          </a:xfrm>
        </p:spPr>
        <p:txBody>
          <a:bodyPr/>
          <a:lstStyle/>
          <a:p>
            <a:r>
              <a:rPr lang="en-GB" sz="2400" b="1" kern="1200" dirty="0">
                <a:solidFill>
                  <a:srgbClr val="FFFF00"/>
                </a:solidFill>
                <a:latin typeface="Myriad Pro"/>
                <a:cs typeface="+mj-cs"/>
              </a:rPr>
              <a:t>Dissertation</a:t>
            </a:r>
            <a:br>
              <a:rPr lang="en-GB" sz="21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100" b="1" kern="1200" dirty="0">
                <a:solidFill>
                  <a:srgbClr val="FFFF00"/>
                </a:solidFill>
                <a:latin typeface="Myriad Pro"/>
                <a:cs typeface="+mj-cs"/>
              </a:rPr>
              <a:t>(</a:t>
            </a:r>
            <a:r>
              <a:rPr lang="en-GB" sz="2100" kern="1200" dirty="0">
                <a:solidFill>
                  <a:srgbClr val="FFFF00"/>
                </a:solidFill>
                <a:latin typeface="Myriad Pro"/>
                <a:cs typeface="+mj-cs"/>
              </a:rPr>
              <a:t>LCMB7035</a:t>
            </a:r>
            <a:r>
              <a:rPr lang="en-GB" sz="2100" b="1" kern="1200" dirty="0">
                <a:solidFill>
                  <a:srgbClr val="FFFF00"/>
                </a:solidFill>
                <a:latin typeface="Myriad Pro"/>
                <a:cs typeface="+mj-cs"/>
              </a:rPr>
              <a:t>) </a:t>
            </a:r>
            <a:br>
              <a:rPr lang="en-GB" sz="21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1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100" b="1" dirty="0">
                <a:solidFill>
                  <a:srgbClr val="FFFF00"/>
                </a:solidFill>
                <a:latin typeface="Myriad Pro"/>
                <a:cs typeface="+mj-cs"/>
              </a:rPr>
              <a:t>Writing Up</a:t>
            </a:r>
            <a:br>
              <a:rPr lang="en-GB" sz="2100" b="1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100" b="1" dirty="0">
                <a:solidFill>
                  <a:srgbClr val="FFFF00"/>
                </a:solidFill>
                <a:latin typeface="Myriad Pro"/>
                <a:cs typeface="+mj-cs"/>
              </a:rPr>
              <a:t>(Conclusion &amp; Recommendations Chapter)</a:t>
            </a:r>
            <a:br>
              <a:rPr lang="en-GB" sz="2100" b="1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1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br>
              <a:rPr lang="en-GB" sz="21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r>
              <a:rPr lang="en-GB" sz="2100" b="1" kern="1200" dirty="0">
                <a:solidFill>
                  <a:srgbClr val="FFFF00"/>
                </a:solidFill>
                <a:latin typeface="Myriad Pro"/>
                <a:cs typeface="+mj-cs"/>
              </a:rPr>
              <a:t>MBA (Week 9 Workshop)</a:t>
            </a:r>
            <a:br>
              <a:rPr lang="en-GB" sz="2100" b="1" kern="1200" dirty="0">
                <a:solidFill>
                  <a:srgbClr val="FFFF00"/>
                </a:solidFill>
                <a:latin typeface="Myriad Pro"/>
                <a:cs typeface="+mj-cs"/>
              </a:rPr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23271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5"/>
          <p:cNvSpPr txBox="1">
            <a:spLocks noGrp="1"/>
          </p:cNvSpPr>
          <p:nvPr>
            <p:ph type="title"/>
          </p:nvPr>
        </p:nvSpPr>
        <p:spPr>
          <a:xfrm>
            <a:off x="1535260" y="1072023"/>
            <a:ext cx="6073480" cy="5174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525" rIns="0" bIns="0" anchor="ctr" anchorCtr="0">
            <a:spAutoFit/>
          </a:bodyPr>
          <a:lstStyle/>
          <a:p>
            <a:pPr marL="9525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Open Sans"/>
              <a:buNone/>
            </a:pPr>
            <a:r>
              <a:rPr lang="en-US" b="1" dirty="0"/>
              <a:t>Learning Outcomes</a:t>
            </a:r>
            <a:endParaRPr b="1" dirty="0"/>
          </a:p>
        </p:txBody>
      </p:sp>
      <p:sp>
        <p:nvSpPr>
          <p:cNvPr id="91" name="Google Shape;91;p15"/>
          <p:cNvSpPr txBox="1">
            <a:spLocks noGrp="1"/>
          </p:cNvSpPr>
          <p:nvPr>
            <p:ph type="ftr" idx="11"/>
          </p:nvPr>
        </p:nvSpPr>
        <p:spPr>
          <a:xfrm>
            <a:off x="10522457" y="6387338"/>
            <a:ext cx="1410970" cy="2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9525" marR="0" lvl="0" indent="0" algn="l" rtl="0">
              <a:lnSpc>
                <a:spcPct val="754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chemeClr val="lt1"/>
                </a:solidFill>
                <a:latin typeface="Carlito"/>
                <a:ea typeface="Carlito"/>
                <a:cs typeface="Carlito"/>
                <a:sym typeface="Carlito"/>
              </a:rPr>
              <a:t>hsl.lib.unc.edu</a:t>
            </a:r>
            <a:endParaRPr sz="1800" b="1" i="0" u="none" strike="noStrike" cap="none">
              <a:solidFill>
                <a:schemeClr val="lt1"/>
              </a:solidFill>
              <a:latin typeface="Carlito"/>
              <a:ea typeface="Carlito"/>
              <a:cs typeface="Carlito"/>
              <a:sym typeface="Carlito"/>
            </a:endParaRPr>
          </a:p>
        </p:txBody>
      </p:sp>
      <p:sp>
        <p:nvSpPr>
          <p:cNvPr id="92" name="Google Shape;92;p15"/>
          <p:cNvSpPr txBox="1"/>
          <p:nvPr/>
        </p:nvSpPr>
        <p:spPr>
          <a:xfrm>
            <a:off x="743100" y="1589472"/>
            <a:ext cx="7390924" cy="20481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025" rIns="0" bIns="0" anchor="t" anchorCtr="0">
            <a:spAutoFit/>
          </a:bodyPr>
          <a:lstStyle/>
          <a:p>
            <a:pPr marL="9525" marR="0"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50"/>
            </a:pPr>
            <a:r>
              <a:rPr lang="en-US" sz="2550" b="0" i="0" u="none" strike="noStrike" cap="none" dirty="0">
                <a:solidFill>
                  <a:schemeClr val="dk1"/>
                </a:solidFill>
                <a:latin typeface="Carlito"/>
                <a:ea typeface="Carlito"/>
                <a:cs typeface="Carlito"/>
                <a:sym typeface="Carlito"/>
              </a:rPr>
              <a:t>By the end of this session, learners should be able to:</a:t>
            </a:r>
          </a:p>
          <a:p>
            <a:pPr marL="352425" lvl="0" indent="-342900">
              <a:buClr>
                <a:schemeClr val="dk1"/>
              </a:buClr>
              <a:buSzPts val="2550"/>
              <a:buFont typeface="Arial"/>
              <a:buChar char="•"/>
            </a:pPr>
            <a:r>
              <a:rPr lang="en-US" sz="2550" b="0" i="0" u="none" strike="noStrike" cap="none" dirty="0">
                <a:solidFill>
                  <a:schemeClr val="dk1"/>
                </a:solidFill>
                <a:latin typeface="Carlito"/>
                <a:ea typeface="Carlito"/>
                <a:cs typeface="Carlito"/>
                <a:sym typeface="Carlito"/>
              </a:rPr>
              <a:t>Understand </a:t>
            </a:r>
            <a:r>
              <a:rPr lang="en-US" sz="2550" dirty="0">
                <a:solidFill>
                  <a:schemeClr val="dk1"/>
                </a:solidFill>
                <a:latin typeface="Carlito"/>
                <a:ea typeface="Carlito"/>
                <a:cs typeface="Carlito"/>
                <a:sym typeface="Carlito"/>
              </a:rPr>
              <a:t>the requirements </a:t>
            </a:r>
            <a:r>
              <a:rPr lang="en-US" sz="2550" b="0" i="0" u="none" strike="noStrike" cap="none" dirty="0">
                <a:solidFill>
                  <a:schemeClr val="dk1"/>
                </a:solidFill>
                <a:latin typeface="Carlito"/>
                <a:ea typeface="Carlito"/>
                <a:cs typeface="Carlito"/>
                <a:sym typeface="Carlito"/>
              </a:rPr>
              <a:t>of your </a:t>
            </a:r>
            <a:r>
              <a:rPr lang="en-US" sz="2550" dirty="0">
                <a:solidFill>
                  <a:schemeClr val="dk1"/>
                </a:solidFill>
                <a:latin typeface="Carlito"/>
                <a:ea typeface="Carlito"/>
                <a:cs typeface="Carlito"/>
                <a:sym typeface="Carlito"/>
              </a:rPr>
              <a:t>dissertation writing </a:t>
            </a:r>
            <a:r>
              <a:rPr lang="en-US" sz="2550" b="0" i="0" u="none" strike="noStrike" cap="none" dirty="0">
                <a:solidFill>
                  <a:schemeClr val="dk1"/>
                </a:solidFill>
                <a:latin typeface="Carlito"/>
                <a:ea typeface="Carlito"/>
                <a:cs typeface="Carlito"/>
                <a:sym typeface="Carlito"/>
              </a:rPr>
              <a:t>up and </a:t>
            </a:r>
            <a:r>
              <a:rPr lang="en-US" sz="2550" dirty="0">
                <a:solidFill>
                  <a:schemeClr val="dk1"/>
                </a:solidFill>
                <a:latin typeface="Carlito"/>
                <a:ea typeface="Carlito"/>
                <a:cs typeface="Carlito"/>
                <a:sym typeface="Carlito"/>
              </a:rPr>
              <a:t>some assessment-related </a:t>
            </a:r>
            <a:r>
              <a:rPr lang="en-US" sz="2550" b="0" i="0" u="none" strike="noStrike" cap="none" dirty="0">
                <a:solidFill>
                  <a:schemeClr val="dk1"/>
                </a:solidFill>
                <a:latin typeface="Carlito"/>
                <a:ea typeface="Carlito"/>
                <a:cs typeface="Carlito"/>
                <a:sym typeface="Carlito"/>
              </a:rPr>
              <a:t>issues.</a:t>
            </a:r>
          </a:p>
          <a:p>
            <a:pPr marL="352425" lvl="0" indent="-342900">
              <a:buClr>
                <a:schemeClr val="dk1"/>
              </a:buClr>
              <a:buSzPts val="2550"/>
              <a:buFont typeface="Arial"/>
              <a:buChar char="•"/>
            </a:pPr>
            <a:r>
              <a:rPr lang="en-GB" sz="2800" dirty="0"/>
              <a:t>Develop evidence‑based recommendations</a:t>
            </a:r>
          </a:p>
          <a:p>
            <a:pPr marL="352425" lvl="0" indent="-342900">
              <a:buClr>
                <a:schemeClr val="dk1"/>
              </a:buClr>
              <a:buSzPts val="2550"/>
              <a:buFont typeface="Arial"/>
              <a:buChar char="•"/>
            </a:pPr>
            <a:r>
              <a:rPr lang="en-GB" sz="2800" dirty="0"/>
              <a:t>Avoid common mistakes</a:t>
            </a:r>
            <a:endParaRPr sz="2550" b="0" i="0" u="none" strike="noStrike" cap="none" dirty="0">
              <a:solidFill>
                <a:schemeClr val="dk1"/>
              </a:solidFill>
              <a:latin typeface="Carlito"/>
              <a:ea typeface="Carlito"/>
              <a:cs typeface="Carlito"/>
              <a:sym typeface="Carli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Typical MBA Dissertation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Introduction; </a:t>
            </a:r>
            <a:endParaRPr lang="en-US" dirty="0"/>
          </a:p>
          <a:p>
            <a:r>
              <a:rPr dirty="0"/>
              <a:t>Literature Review; </a:t>
            </a:r>
            <a:endParaRPr lang="en-US" dirty="0"/>
          </a:p>
          <a:p>
            <a:r>
              <a:rPr dirty="0"/>
              <a:t>Methodology; </a:t>
            </a:r>
            <a:endParaRPr lang="en-US" dirty="0"/>
          </a:p>
          <a:p>
            <a:r>
              <a:rPr dirty="0"/>
              <a:t>Findings</a:t>
            </a:r>
            <a:r>
              <a:rPr lang="en-US" dirty="0"/>
              <a:t> and </a:t>
            </a:r>
            <a:r>
              <a:rPr dirty="0"/>
              <a:t>Discussion</a:t>
            </a:r>
            <a:r>
              <a:rPr lang="en-US" dirty="0"/>
              <a:t>s</a:t>
            </a:r>
            <a:r>
              <a:rPr dirty="0"/>
              <a:t>; </a:t>
            </a:r>
            <a:endParaRPr lang="en-US" dirty="0"/>
          </a:p>
          <a:p>
            <a:r>
              <a:rPr dirty="0"/>
              <a:t>Conclusion</a:t>
            </a:r>
            <a:r>
              <a:rPr lang="en-US" dirty="0"/>
              <a:t> and</a:t>
            </a:r>
            <a:r>
              <a:rPr dirty="0"/>
              <a:t> Recommendations </a:t>
            </a:r>
            <a:r>
              <a:rPr lang="en-US" dirty="0"/>
              <a:t>(</a:t>
            </a:r>
            <a:r>
              <a:rPr dirty="0"/>
              <a:t>Limitations; Future Research</a:t>
            </a:r>
            <a:r>
              <a:rPr lang="en-US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 Importance of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dirty="0"/>
              <a:t>Clear logical flow; </a:t>
            </a:r>
            <a:endParaRPr lang="en-US" dirty="0"/>
          </a:p>
          <a:p>
            <a:pPr>
              <a:buFont typeface="Wingdings" pitchFamily="2" charset="2"/>
              <a:buChar char="Ø"/>
            </a:pPr>
            <a:r>
              <a:rPr dirty="0"/>
              <a:t>Alignment with research objectives; </a:t>
            </a:r>
            <a:endParaRPr lang="en-US" dirty="0"/>
          </a:p>
          <a:p>
            <a:pPr>
              <a:buFont typeface="Wingdings" pitchFamily="2" charset="2"/>
              <a:buChar char="Ø"/>
            </a:pPr>
            <a:r>
              <a:rPr dirty="0"/>
              <a:t>Academic coherence.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Academic Writing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Clarity; Formal tone; Evidence‑based arguments; Critical analysis.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Linking Chapters Together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Research problem → Literature → Method → Findings → Discussion → Conclusion.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the Discussion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Interpret findings</a:t>
            </a:r>
            <a:endParaRPr lang="en-US" dirty="0"/>
          </a:p>
          <a:p>
            <a:r>
              <a:rPr dirty="0"/>
              <a:t>Compare with literature</a:t>
            </a:r>
            <a:endParaRPr lang="en-US" dirty="0"/>
          </a:p>
          <a:p>
            <a:r>
              <a:rPr dirty="0"/>
              <a:t>Explain </a:t>
            </a:r>
            <a:r>
              <a:rPr lang="en-GB" dirty="0"/>
              <a:t>the significance.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Discussion: Linking to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Confirming prior research; Contradicting prior research; Extending theory.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Transition to the Conclusion Chapter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 err="1"/>
              <a:t>Summarise</a:t>
            </a:r>
            <a:r>
              <a:rPr lang="en-US" dirty="0"/>
              <a:t> the key</a:t>
            </a:r>
            <a:r>
              <a:rPr dirty="0"/>
              <a:t> findings; </a:t>
            </a:r>
            <a:endParaRPr lang="en-US" dirty="0"/>
          </a:p>
          <a:p>
            <a:r>
              <a:rPr dirty="0"/>
              <a:t>Answer research questions; </a:t>
            </a:r>
            <a:r>
              <a:rPr lang="en-US" dirty="0"/>
              <a:t> and </a:t>
            </a:r>
          </a:p>
          <a:p>
            <a:r>
              <a:rPr dirty="0"/>
              <a:t>Highlight </a:t>
            </a:r>
            <a:r>
              <a:rPr lang="en-US" dirty="0"/>
              <a:t>your </a:t>
            </a:r>
            <a:r>
              <a:rPr dirty="0"/>
              <a:t>contributions.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Structure of a Good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Restate aim; </a:t>
            </a:r>
            <a:endParaRPr lang="en-US" dirty="0"/>
          </a:p>
          <a:p>
            <a:r>
              <a:rPr dirty="0" err="1"/>
              <a:t>Summarise</a:t>
            </a:r>
            <a:r>
              <a:rPr lang="en-US" dirty="0"/>
              <a:t> the</a:t>
            </a:r>
            <a:r>
              <a:rPr dirty="0"/>
              <a:t> key findings; </a:t>
            </a:r>
            <a:endParaRPr lang="en-US" dirty="0"/>
          </a:p>
          <a:p>
            <a:r>
              <a:rPr dirty="0"/>
              <a:t>Contributions; </a:t>
            </a:r>
            <a:endParaRPr lang="en-US" dirty="0"/>
          </a:p>
          <a:p>
            <a:r>
              <a:rPr dirty="0"/>
              <a:t>Implications; Limitations; </a:t>
            </a:r>
            <a:endParaRPr lang="en-US" dirty="0"/>
          </a:p>
          <a:p>
            <a:r>
              <a:rPr dirty="0"/>
              <a:t>Recommendations.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Restating the Research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Revisit research aim and objectives.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Summarising 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Focus on major insights rather than repeating data.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Example High‑Distinction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Digital transformation improves SME performance but depends on leadership and organisational culture.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Managerial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What managers or organisations should do with the findings.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Effective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Specific; Practical; Linked to findings; Realistic.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 Recommendation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Invest in digital skills training; Encourage leadership support; Align technology with strategy.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 of the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Sample size; Data access; Time constraints; Methodological limits.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Future Research Directions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Larger samples; Different industries; Comparative studies; Longitudinal research.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Dissertation Writing Mistakes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Repeating results; Introducing new evidence; Weak recommendations; Poor structure.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Maintain clear structure; Answer research questions; Provide evidence‑based conclusions; Offer practical recommendations.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ADB9C2-D4A3-AB73-843D-E30142FB2E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4E19A4F3-52BE-92DD-E34D-C33E2405A1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844" b="28659"/>
          <a:stretch/>
        </p:blipFill>
        <p:spPr>
          <a:xfrm>
            <a:off x="103695" y="1555423"/>
            <a:ext cx="8790495" cy="3402487"/>
          </a:xfrm>
          <a:prstGeom prst="rect">
            <a:avLst/>
          </a:pr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719EA374-FD12-32C0-CA11-3D0A3EC47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149" y="964246"/>
            <a:ext cx="8229600" cy="501032"/>
          </a:xfrm>
        </p:spPr>
        <p:txBody>
          <a:bodyPr>
            <a:normAutofit fontScale="90000"/>
          </a:bodyPr>
          <a:lstStyle/>
          <a:p>
            <a:r>
              <a:rPr lang="en-GB" sz="2700" b="1" dirty="0">
                <a:highlight>
                  <a:srgbClr val="FFFF00"/>
                </a:highlight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15741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Content Placeholder 4">
            <a:extLst>
              <a:ext uri="{FF2B5EF4-FFF2-40B4-BE49-F238E27FC236}">
                <a16:creationId xmlns:a16="http://schemas.microsoft.com/office/drawing/2014/main" id="{0B212FC5-1D4A-4BEA-8D60-2A7D15C7EB82}"/>
              </a:ext>
            </a:extLst>
          </p:cNvPr>
          <p:cNvSpPr>
            <a:spLocks noGrp="1"/>
          </p:cNvSpPr>
          <p:nvPr>
            <p:ph idx="1"/>
          </p:nvPr>
        </p:nvSpPr>
        <p:spPr bwMode="auto">
          <a:xfrm>
            <a:off x="559340" y="1218391"/>
            <a:ext cx="8229600" cy="293777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spcFirstLastPara="1"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algn="ctr">
              <a:buNone/>
            </a:pPr>
            <a:r>
              <a:rPr lang="en-GB" altLang="en-US" sz="3300" b="1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2721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29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569</Words>
  <Application>Microsoft Macintosh PowerPoint</Application>
  <PresentationFormat>On-screen Show (4:3)</PresentationFormat>
  <Paragraphs>81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ＭＳ Ｐゴシック</vt:lpstr>
      <vt:lpstr>Arial</vt:lpstr>
      <vt:lpstr>Times New Roman</vt:lpstr>
      <vt:lpstr>Open Sans</vt:lpstr>
      <vt:lpstr>Calibri</vt:lpstr>
      <vt:lpstr>Carlito</vt:lpstr>
      <vt:lpstr>Wingdings</vt:lpstr>
      <vt:lpstr>Myriad Pro</vt:lpstr>
      <vt:lpstr>20140311PresentationUWTSDTemplate</vt:lpstr>
      <vt:lpstr>Dissertation (LCMB7035)   Writing Up (Conclusion &amp; Recommendations Chapter)   MBA (Week 9 Workshop) </vt:lpstr>
      <vt:lpstr>Learning Outcomes</vt:lpstr>
      <vt:lpstr>Typical MBA Dissertation Structure</vt:lpstr>
      <vt:lpstr>The Importance of Structure</vt:lpstr>
      <vt:lpstr>Academic Writing Style</vt:lpstr>
      <vt:lpstr>Linking Chapters Together</vt:lpstr>
      <vt:lpstr>Writing the Discussion Chapter</vt:lpstr>
      <vt:lpstr>Discussion: Linking to Literature</vt:lpstr>
      <vt:lpstr>Transition to the Conclusion Chapter</vt:lpstr>
      <vt:lpstr>Structure of a Good Conclusion</vt:lpstr>
      <vt:lpstr>Restating the Research Aim</vt:lpstr>
      <vt:lpstr>Summarising Key Findings</vt:lpstr>
      <vt:lpstr>Example High‑Distinction Conclusion</vt:lpstr>
      <vt:lpstr>Managerial Implications</vt:lpstr>
      <vt:lpstr>Writing Effective Recommendations</vt:lpstr>
      <vt:lpstr>Example Recommendation</vt:lpstr>
      <vt:lpstr>Limitations of the Study</vt:lpstr>
      <vt:lpstr>Future Research Directions</vt:lpstr>
      <vt:lpstr>Common Dissertation Writing Mistakes</vt:lpstr>
      <vt:lpstr>Key Takeaways</vt:lpstr>
      <vt:lpstr>QUESTIONS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Masud Ibrahim</cp:lastModifiedBy>
  <cp:revision>5</cp:revision>
  <dcterms:modified xsi:type="dcterms:W3CDTF">2026-03-10T09:44:24Z</dcterms:modified>
</cp:coreProperties>
</file>