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6"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50" autoAdjust="0"/>
    <p:restoredTop sz="77778" autoAdjust="0"/>
  </p:normalViewPr>
  <p:slideViewPr>
    <p:cSldViewPr snapToGrid="0">
      <p:cViewPr varScale="1">
        <p:scale>
          <a:sx n="51" d="100"/>
          <a:sy n="51" d="100"/>
        </p:scale>
        <p:origin x="1296" y="5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E9530E-C8C3-49AD-B726-7A8CAD908DCD}"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4F7998F2-F954-4C85-B44D-58B31A52E430}">
      <dgm:prSet/>
      <dgm:spPr/>
      <dgm:t>
        <a:bodyPr/>
        <a:lstStyle/>
        <a:p>
          <a:r>
            <a:rPr lang="en-GB" dirty="0"/>
            <a:t>Participants</a:t>
          </a:r>
        </a:p>
        <a:p>
          <a:endParaRPr lang="en-GB" dirty="0"/>
        </a:p>
        <a:p>
          <a:r>
            <a:rPr lang="en-GB" b="1" dirty="0"/>
            <a:t>Individuals were recruited by EMS</a:t>
          </a:r>
        </a:p>
        <a:p>
          <a:r>
            <a:rPr lang="en-US" b="1" dirty="0"/>
            <a:t>Thirty-Three individuals participated in the study </a:t>
          </a:r>
        </a:p>
        <a:p>
          <a:r>
            <a:rPr lang="en-US" b="1" dirty="0"/>
            <a:t>8 males </a:t>
          </a:r>
        </a:p>
        <a:p>
          <a:r>
            <a:rPr lang="en-US" b="1" dirty="0"/>
            <a:t>23 females</a:t>
          </a:r>
        </a:p>
        <a:p>
          <a:r>
            <a:rPr lang="en-GB" b="1" dirty="0">
              <a:effectLst/>
              <a:latin typeface="Times New Roman" panose="02020603050405020304" pitchFamily="18" charset="0"/>
              <a:ea typeface="Calibri" panose="020F0502020204030204" pitchFamily="34" charset="0"/>
            </a:rPr>
            <a:t>18 - 57 (</a:t>
          </a:r>
          <a:r>
            <a:rPr lang="en-GB" b="1" i="1" dirty="0">
              <a:effectLst/>
              <a:latin typeface="Times New Roman" panose="02020603050405020304" pitchFamily="18" charset="0"/>
              <a:ea typeface="Calibri" panose="020F0502020204030204" pitchFamily="34" charset="0"/>
            </a:rPr>
            <a:t>M</a:t>
          </a:r>
          <a:r>
            <a:rPr lang="en-GB" b="1" dirty="0">
              <a:effectLst/>
              <a:latin typeface="Times New Roman" panose="02020603050405020304" pitchFamily="18" charset="0"/>
              <a:ea typeface="Calibri" panose="020F0502020204030204" pitchFamily="34" charset="0"/>
            </a:rPr>
            <a:t>= 28.25, </a:t>
          </a:r>
          <a:r>
            <a:rPr lang="en-GB" b="1" i="1" dirty="0">
              <a:effectLst/>
              <a:latin typeface="Times New Roman" panose="02020603050405020304" pitchFamily="18" charset="0"/>
              <a:ea typeface="Calibri" panose="020F0502020204030204" pitchFamily="34" charset="0"/>
            </a:rPr>
            <a:t>SD</a:t>
          </a:r>
          <a:r>
            <a:rPr lang="en-GB" b="1" dirty="0">
              <a:effectLst/>
              <a:latin typeface="Times New Roman" panose="02020603050405020304" pitchFamily="18" charset="0"/>
              <a:ea typeface="Calibri" panose="020F0502020204030204" pitchFamily="34" charset="0"/>
            </a:rPr>
            <a:t>=10.35).</a:t>
          </a:r>
          <a:endParaRPr lang="en-US" b="1" dirty="0"/>
        </a:p>
      </dgm:t>
    </dgm:pt>
    <dgm:pt modelId="{DDF9F094-0FD9-4925-AB6C-6753AD2C9429}" type="parTrans" cxnId="{F1FE691A-64FD-42C0-AB53-108DED2F7FA4}">
      <dgm:prSet/>
      <dgm:spPr/>
      <dgm:t>
        <a:bodyPr/>
        <a:lstStyle/>
        <a:p>
          <a:endParaRPr lang="en-US"/>
        </a:p>
      </dgm:t>
    </dgm:pt>
    <dgm:pt modelId="{CC48DF9B-7413-4F9A-91FC-FBA533353E5D}" type="sibTrans" cxnId="{F1FE691A-64FD-42C0-AB53-108DED2F7FA4}">
      <dgm:prSet/>
      <dgm:spPr/>
      <dgm:t>
        <a:bodyPr/>
        <a:lstStyle/>
        <a:p>
          <a:endParaRPr lang="en-US"/>
        </a:p>
      </dgm:t>
    </dgm:pt>
    <dgm:pt modelId="{2CEB16D2-DA6C-4C4A-AEE3-564CFB9C1B1C}">
      <dgm:prSet/>
      <dgm:spPr/>
      <dgm:t>
        <a:bodyPr/>
        <a:lstStyle/>
        <a:p>
          <a:r>
            <a:rPr lang="en-GB" dirty="0"/>
            <a:t>Design</a:t>
          </a:r>
        </a:p>
        <a:p>
          <a:endParaRPr lang="en-GB" dirty="0"/>
        </a:p>
        <a:p>
          <a:r>
            <a:rPr lang="en-GB" b="1" dirty="0"/>
            <a:t>2x3 multi-factorial design with two between-subjects independent variables (IV) and one dependent variable (DV) was conducted.</a:t>
          </a:r>
        </a:p>
        <a:p>
          <a:r>
            <a:rPr lang="en-GB" b="1" dirty="0"/>
            <a:t> Results were then analysed using a two-way between-subjects ANOVA.</a:t>
          </a:r>
          <a:endParaRPr lang="en-US" b="1" dirty="0"/>
        </a:p>
      </dgm:t>
    </dgm:pt>
    <dgm:pt modelId="{39FDF917-A543-418C-A425-29595253F063}" type="parTrans" cxnId="{DD2FB3EF-141C-454C-A2FC-6658BF2A676C}">
      <dgm:prSet/>
      <dgm:spPr/>
      <dgm:t>
        <a:bodyPr/>
        <a:lstStyle/>
        <a:p>
          <a:endParaRPr lang="en-US"/>
        </a:p>
      </dgm:t>
    </dgm:pt>
    <dgm:pt modelId="{14205DF2-F7EA-498E-BA27-A9FF25A698C4}" type="sibTrans" cxnId="{DD2FB3EF-141C-454C-A2FC-6658BF2A676C}">
      <dgm:prSet/>
      <dgm:spPr/>
      <dgm:t>
        <a:bodyPr/>
        <a:lstStyle/>
        <a:p>
          <a:endParaRPr lang="en-US"/>
        </a:p>
      </dgm:t>
    </dgm:pt>
    <dgm:pt modelId="{6B5A584B-F108-49BA-991E-86D25694A8A0}">
      <dgm:prSet/>
      <dgm:spPr/>
      <dgm:t>
        <a:bodyP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r>
            <a:rPr lang="en-GB" dirty="0"/>
            <a:t>Materials</a:t>
          </a:r>
          <a:endParaRPr lang="en-GB" b="1" dirty="0"/>
        </a:p>
        <a:p>
          <a:pPr algn="l"/>
          <a:r>
            <a:rPr lang="en-GB" b="1" dirty="0"/>
            <a:t>A Consent form was needed for participants to sign and consent to participating in the study</a:t>
          </a:r>
        </a:p>
        <a:p>
          <a:pPr algn="l"/>
          <a:r>
            <a:rPr lang="en-GB" b="1" dirty="0"/>
            <a:t> A demographic data form was then needed for participants age, gender and to explore the type of reality TV participants viewed most</a:t>
          </a:r>
        </a:p>
        <a:p>
          <a:pPr algn="l"/>
          <a:r>
            <a:rPr lang="en-GB" b="1" dirty="0"/>
            <a:t>Rosenburg’s Self-Esteem scale (SES; Rosenburg, 1965) was used to analyse the level of individuals self esteem (high/low)</a:t>
          </a:r>
        </a:p>
        <a:p>
          <a:pPr algn="l"/>
          <a:r>
            <a:rPr lang="en-GB" b="1" dirty="0" err="1"/>
            <a:t>Stunkard’s</a:t>
          </a:r>
          <a:r>
            <a:rPr lang="en-GB" b="1" dirty="0"/>
            <a:t> (1983) body figure scale to explore individuals' perceptions of the ideal body image and what they perceived as the perfect body image. </a:t>
          </a:r>
        </a:p>
        <a:p>
          <a:pPr algn="l"/>
          <a:r>
            <a:rPr lang="en-GB" b="1" dirty="0"/>
            <a:t>To end the study a debrief sheet was then given.</a:t>
          </a:r>
        </a:p>
        <a:p>
          <a:pPr algn="l"/>
          <a:r>
            <a:rPr lang="en-GB" b="1" dirty="0"/>
            <a:t>The questionnaire reliability was assessed and was seen to be .93, therefore the questionnaire was reliable.</a:t>
          </a:r>
        </a:p>
        <a:p>
          <a:pPr algn="ctr"/>
          <a:endParaRPr lang="en-GB" b="1" dirty="0"/>
        </a:p>
        <a:p>
          <a:pPr algn="ctr"/>
          <a:r>
            <a:rPr lang="en-GB" dirty="0"/>
            <a:t> </a:t>
          </a:r>
        </a:p>
        <a:p>
          <a:pPr algn="ctr"/>
          <a:endParaRPr lang="en-GB" dirty="0"/>
        </a:p>
        <a:p>
          <a:pPr algn="ctr"/>
          <a:endParaRPr lang="en-GB" dirty="0"/>
        </a:p>
        <a:p>
          <a:pPr algn="ctr"/>
          <a:endParaRPr lang="en-GB" dirty="0"/>
        </a:p>
        <a:p>
          <a:pPr algn="ctr"/>
          <a:endParaRPr lang="en-GB" dirty="0"/>
        </a:p>
      </dgm:t>
    </dgm:pt>
    <dgm:pt modelId="{49047C66-9F36-44D8-9AA4-1FBDD67EE55D}" type="parTrans" cxnId="{0391C037-8FC8-4E66-999F-8AA3042C831C}">
      <dgm:prSet/>
      <dgm:spPr/>
      <dgm:t>
        <a:bodyPr/>
        <a:lstStyle/>
        <a:p>
          <a:endParaRPr lang="en-US"/>
        </a:p>
      </dgm:t>
    </dgm:pt>
    <dgm:pt modelId="{66D1994D-2443-45A5-8303-EC07574C0EAA}" type="sibTrans" cxnId="{0391C037-8FC8-4E66-999F-8AA3042C831C}">
      <dgm:prSet/>
      <dgm:spPr/>
      <dgm:t>
        <a:bodyPr/>
        <a:lstStyle/>
        <a:p>
          <a:endParaRPr lang="en-US"/>
        </a:p>
      </dgm:t>
    </dgm:pt>
    <dgm:pt modelId="{EDC89218-DF2F-4A1E-BF51-C532D6076FEC}">
      <dgm:prSet custT="1"/>
      <dgm:spPr/>
      <dgm:t>
        <a:bodyPr/>
        <a:lstStyle/>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r>
            <a:rPr lang="en-GB" sz="1200" dirty="0"/>
            <a:t>Procedure</a:t>
          </a:r>
        </a:p>
        <a:p>
          <a:pPr algn="l"/>
          <a:r>
            <a:rPr lang="en-GB" sz="1100" b="1" dirty="0"/>
            <a:t>T</a:t>
          </a:r>
          <a:r>
            <a:rPr lang="en-GB" sz="1200" b="1" dirty="0"/>
            <a:t>he participant attended and was given a consent form and demographic data sheet to provide age, gender and information about what reality TV they watched the most and on average how many hours a week they viewed this. Participants were then asked to fill out a self-esteem questionnaire and was then asked to fill out a body image chart to assess how they perceived their body image and how they perceived the perfect body image. After this information was collected the participant was thanked for attending the study and given a debrief sheet that outlined what the study was exploring and included information such as email addresses for the participant to contact the researcher or supervisor if they had any questions or queries after</a:t>
          </a:r>
        </a:p>
        <a:p>
          <a:pPr algn="ctr"/>
          <a:endParaRPr lang="en-GB" sz="1100" dirty="0"/>
        </a:p>
        <a:p>
          <a:pPr algn="ctr"/>
          <a:endParaRPr lang="en-GB" sz="1100" dirty="0"/>
        </a:p>
        <a:p>
          <a:pPr algn="ctr"/>
          <a:endParaRPr lang="en-GB" sz="1100" dirty="0"/>
        </a:p>
        <a:p>
          <a:pPr algn="ctr"/>
          <a:endParaRPr lang="en-GB" sz="1100" dirty="0"/>
        </a:p>
        <a:p>
          <a:pPr algn="ctr"/>
          <a:endParaRPr lang="en-GB" sz="1100" dirty="0"/>
        </a:p>
        <a:p>
          <a:pPr algn="ctr"/>
          <a:endParaRPr lang="en-GB" sz="1200" dirty="0"/>
        </a:p>
        <a:p>
          <a:pPr algn="ctr"/>
          <a:endParaRPr lang="en-GB" sz="1200" dirty="0"/>
        </a:p>
        <a:p>
          <a:pPr algn="ctr"/>
          <a:endParaRPr lang="en-GB" sz="1200" dirty="0"/>
        </a:p>
        <a:p>
          <a:pPr algn="ctr"/>
          <a:endParaRPr lang="en-GB" sz="1200" dirty="0"/>
        </a:p>
        <a:p>
          <a:pPr algn="ctr"/>
          <a:endParaRPr lang="en-US" sz="1200" dirty="0"/>
        </a:p>
      </dgm:t>
    </dgm:pt>
    <dgm:pt modelId="{DC9E6F32-907F-46AA-A819-6C9E28CB0264}" type="parTrans" cxnId="{AC211E5B-03A7-40EA-8ABF-7ECEE928558A}">
      <dgm:prSet/>
      <dgm:spPr/>
      <dgm:t>
        <a:bodyPr/>
        <a:lstStyle/>
        <a:p>
          <a:endParaRPr lang="en-US"/>
        </a:p>
      </dgm:t>
    </dgm:pt>
    <dgm:pt modelId="{680EA718-131D-4231-ABDF-B805C5E59960}" type="sibTrans" cxnId="{AC211E5B-03A7-40EA-8ABF-7ECEE928558A}">
      <dgm:prSet/>
      <dgm:spPr/>
      <dgm:t>
        <a:bodyPr/>
        <a:lstStyle/>
        <a:p>
          <a:endParaRPr lang="en-US"/>
        </a:p>
      </dgm:t>
    </dgm:pt>
    <dgm:pt modelId="{8408ABBB-FF57-4555-A96F-8C9CF0167979}" type="pres">
      <dgm:prSet presAssocID="{3EE9530E-C8C3-49AD-B726-7A8CAD908DCD}" presName="Name0" presStyleCnt="0">
        <dgm:presLayoutVars>
          <dgm:dir/>
          <dgm:resizeHandles val="exact"/>
        </dgm:presLayoutVars>
      </dgm:prSet>
      <dgm:spPr/>
    </dgm:pt>
    <dgm:pt modelId="{D537147D-95E0-4F8B-94B0-FB64ED8621A2}" type="pres">
      <dgm:prSet presAssocID="{4F7998F2-F954-4C85-B44D-58B31A52E430}" presName="node" presStyleLbl="node1" presStyleIdx="0" presStyleCnt="4" custScaleY="222957">
        <dgm:presLayoutVars>
          <dgm:bulletEnabled val="1"/>
        </dgm:presLayoutVars>
      </dgm:prSet>
      <dgm:spPr/>
    </dgm:pt>
    <dgm:pt modelId="{99E6C7AE-9E97-4D00-A873-4697ADC3621B}" type="pres">
      <dgm:prSet presAssocID="{CC48DF9B-7413-4F9A-91FC-FBA533353E5D}" presName="sibTrans" presStyleLbl="sibTrans1D1" presStyleIdx="0" presStyleCnt="3"/>
      <dgm:spPr/>
    </dgm:pt>
    <dgm:pt modelId="{4064B55E-C7B8-407D-A43F-F1D800BA6190}" type="pres">
      <dgm:prSet presAssocID="{CC48DF9B-7413-4F9A-91FC-FBA533353E5D}" presName="connectorText" presStyleLbl="sibTrans1D1" presStyleIdx="0" presStyleCnt="3"/>
      <dgm:spPr/>
    </dgm:pt>
    <dgm:pt modelId="{58319C16-B093-4D48-AEF4-09F6586F986E}" type="pres">
      <dgm:prSet presAssocID="{2CEB16D2-DA6C-4C4A-AEE3-564CFB9C1B1C}" presName="node" presStyleLbl="node1" presStyleIdx="1" presStyleCnt="4" custScaleY="266232" custLinFactNeighborY="-193">
        <dgm:presLayoutVars>
          <dgm:bulletEnabled val="1"/>
        </dgm:presLayoutVars>
      </dgm:prSet>
      <dgm:spPr/>
    </dgm:pt>
    <dgm:pt modelId="{BABD9DF6-92B9-4976-90EE-E2AC63E7336A}" type="pres">
      <dgm:prSet presAssocID="{14205DF2-F7EA-498E-BA27-A9FF25A698C4}" presName="sibTrans" presStyleLbl="sibTrans1D1" presStyleIdx="1" presStyleCnt="3"/>
      <dgm:spPr/>
    </dgm:pt>
    <dgm:pt modelId="{8D969430-6800-4CEB-B0E1-C0C8065EE79F}" type="pres">
      <dgm:prSet presAssocID="{14205DF2-F7EA-498E-BA27-A9FF25A698C4}" presName="connectorText" presStyleLbl="sibTrans1D1" presStyleIdx="1" presStyleCnt="3"/>
      <dgm:spPr/>
    </dgm:pt>
    <dgm:pt modelId="{B3D0877C-2656-4F65-BFE2-0EF3332D109E}" type="pres">
      <dgm:prSet presAssocID="{6B5A584B-F108-49BA-991E-86D25694A8A0}" presName="node" presStyleLbl="node1" presStyleIdx="2" presStyleCnt="4" custScaleY="382276">
        <dgm:presLayoutVars>
          <dgm:bulletEnabled val="1"/>
        </dgm:presLayoutVars>
      </dgm:prSet>
      <dgm:spPr/>
    </dgm:pt>
    <dgm:pt modelId="{7B000C19-6C0A-4AE2-9D3F-533EEB915C97}" type="pres">
      <dgm:prSet presAssocID="{66D1994D-2443-45A5-8303-EC07574C0EAA}" presName="sibTrans" presStyleLbl="sibTrans1D1" presStyleIdx="2" presStyleCnt="3"/>
      <dgm:spPr/>
    </dgm:pt>
    <dgm:pt modelId="{D340597E-3CBA-4467-AC4D-5176AF99CA20}" type="pres">
      <dgm:prSet presAssocID="{66D1994D-2443-45A5-8303-EC07574C0EAA}" presName="connectorText" presStyleLbl="sibTrans1D1" presStyleIdx="2" presStyleCnt="3"/>
      <dgm:spPr/>
    </dgm:pt>
    <dgm:pt modelId="{5CCCB3E6-E423-4F0B-B3FE-6A4828C5F6B5}" type="pres">
      <dgm:prSet presAssocID="{EDC89218-DF2F-4A1E-BF51-C532D6076FEC}" presName="node" presStyleLbl="node1" presStyleIdx="3" presStyleCnt="4" custScaleY="381838" custLinFactX="23000" custLinFactNeighborX="100000" custLinFactNeighborY="-1132">
        <dgm:presLayoutVars>
          <dgm:bulletEnabled val="1"/>
        </dgm:presLayoutVars>
      </dgm:prSet>
      <dgm:spPr/>
    </dgm:pt>
  </dgm:ptLst>
  <dgm:cxnLst>
    <dgm:cxn modelId="{F144FE00-6E82-453B-A6FE-7C4136A95B87}" type="presOf" srcId="{CC48DF9B-7413-4F9A-91FC-FBA533353E5D}" destId="{99E6C7AE-9E97-4D00-A873-4697ADC3621B}" srcOrd="0" destOrd="0" presId="urn:microsoft.com/office/officeart/2016/7/layout/RepeatingBendingProcessNew"/>
    <dgm:cxn modelId="{F1FE691A-64FD-42C0-AB53-108DED2F7FA4}" srcId="{3EE9530E-C8C3-49AD-B726-7A8CAD908DCD}" destId="{4F7998F2-F954-4C85-B44D-58B31A52E430}" srcOrd="0" destOrd="0" parTransId="{DDF9F094-0FD9-4925-AB6C-6753AD2C9429}" sibTransId="{CC48DF9B-7413-4F9A-91FC-FBA533353E5D}"/>
    <dgm:cxn modelId="{0391C037-8FC8-4E66-999F-8AA3042C831C}" srcId="{3EE9530E-C8C3-49AD-B726-7A8CAD908DCD}" destId="{6B5A584B-F108-49BA-991E-86D25694A8A0}" srcOrd="2" destOrd="0" parTransId="{49047C66-9F36-44D8-9AA4-1FBDD67EE55D}" sibTransId="{66D1994D-2443-45A5-8303-EC07574C0EAA}"/>
    <dgm:cxn modelId="{23E93B39-4E52-4DAE-BF16-D82850235AA6}" type="presOf" srcId="{6B5A584B-F108-49BA-991E-86D25694A8A0}" destId="{B3D0877C-2656-4F65-BFE2-0EF3332D109E}" srcOrd="0" destOrd="0" presId="urn:microsoft.com/office/officeart/2016/7/layout/RepeatingBendingProcessNew"/>
    <dgm:cxn modelId="{AC211E5B-03A7-40EA-8ABF-7ECEE928558A}" srcId="{3EE9530E-C8C3-49AD-B726-7A8CAD908DCD}" destId="{EDC89218-DF2F-4A1E-BF51-C532D6076FEC}" srcOrd="3" destOrd="0" parTransId="{DC9E6F32-907F-46AA-A819-6C9E28CB0264}" sibTransId="{680EA718-131D-4231-ABDF-B805C5E59960}"/>
    <dgm:cxn modelId="{780F8B63-5EE3-4553-8BAB-27CCBCC63343}" type="presOf" srcId="{EDC89218-DF2F-4A1E-BF51-C532D6076FEC}" destId="{5CCCB3E6-E423-4F0B-B3FE-6A4828C5F6B5}" srcOrd="0" destOrd="0" presId="urn:microsoft.com/office/officeart/2016/7/layout/RepeatingBendingProcessNew"/>
    <dgm:cxn modelId="{6725B14A-A237-45AE-B9CB-6E63CBE6CDD5}" type="presOf" srcId="{14205DF2-F7EA-498E-BA27-A9FF25A698C4}" destId="{BABD9DF6-92B9-4976-90EE-E2AC63E7336A}" srcOrd="0" destOrd="0" presId="urn:microsoft.com/office/officeart/2016/7/layout/RepeatingBendingProcessNew"/>
    <dgm:cxn modelId="{9BF2FB4C-EEFC-4FC4-B6B0-F18D9C853AF4}" type="presOf" srcId="{66D1994D-2443-45A5-8303-EC07574C0EAA}" destId="{D340597E-3CBA-4467-AC4D-5176AF99CA20}" srcOrd="1" destOrd="0" presId="urn:microsoft.com/office/officeart/2016/7/layout/RepeatingBendingProcessNew"/>
    <dgm:cxn modelId="{4EBA2857-870A-4E66-9D6B-2C0B812B17FE}" type="presOf" srcId="{3EE9530E-C8C3-49AD-B726-7A8CAD908DCD}" destId="{8408ABBB-FF57-4555-A96F-8C9CF0167979}" srcOrd="0" destOrd="0" presId="urn:microsoft.com/office/officeart/2016/7/layout/RepeatingBendingProcessNew"/>
    <dgm:cxn modelId="{26D2C27F-D2B3-4E0B-9EA6-A65BA5DF400A}" type="presOf" srcId="{CC48DF9B-7413-4F9A-91FC-FBA533353E5D}" destId="{4064B55E-C7B8-407D-A43F-F1D800BA6190}" srcOrd="1" destOrd="0" presId="urn:microsoft.com/office/officeart/2016/7/layout/RepeatingBendingProcessNew"/>
    <dgm:cxn modelId="{BD5B7AA6-084D-4BDC-90C6-2F152D045DF0}" type="presOf" srcId="{14205DF2-F7EA-498E-BA27-A9FF25A698C4}" destId="{8D969430-6800-4CEB-B0E1-C0C8065EE79F}" srcOrd="1" destOrd="0" presId="urn:microsoft.com/office/officeart/2016/7/layout/RepeatingBendingProcessNew"/>
    <dgm:cxn modelId="{32999ACC-1E62-4D50-B597-5B886F0305D9}" type="presOf" srcId="{2CEB16D2-DA6C-4C4A-AEE3-564CFB9C1B1C}" destId="{58319C16-B093-4D48-AEF4-09F6586F986E}" srcOrd="0" destOrd="0" presId="urn:microsoft.com/office/officeart/2016/7/layout/RepeatingBendingProcessNew"/>
    <dgm:cxn modelId="{DD2FB3EF-141C-454C-A2FC-6658BF2A676C}" srcId="{3EE9530E-C8C3-49AD-B726-7A8CAD908DCD}" destId="{2CEB16D2-DA6C-4C4A-AEE3-564CFB9C1B1C}" srcOrd="1" destOrd="0" parTransId="{39FDF917-A543-418C-A425-29595253F063}" sibTransId="{14205DF2-F7EA-498E-BA27-A9FF25A698C4}"/>
    <dgm:cxn modelId="{9324DCF2-7E89-48BB-AA9A-4A376ACED47D}" type="presOf" srcId="{66D1994D-2443-45A5-8303-EC07574C0EAA}" destId="{7B000C19-6C0A-4AE2-9D3F-533EEB915C97}" srcOrd="0" destOrd="0" presId="urn:microsoft.com/office/officeart/2016/7/layout/RepeatingBendingProcessNew"/>
    <dgm:cxn modelId="{23897CFD-4EE1-459A-87A3-4CC28DBCDA75}" type="presOf" srcId="{4F7998F2-F954-4C85-B44D-58B31A52E430}" destId="{D537147D-95E0-4F8B-94B0-FB64ED8621A2}" srcOrd="0" destOrd="0" presId="urn:microsoft.com/office/officeart/2016/7/layout/RepeatingBendingProcessNew"/>
    <dgm:cxn modelId="{D97B5396-B8C1-4F1A-BDA1-D87BBDB2A636}" type="presParOf" srcId="{8408ABBB-FF57-4555-A96F-8C9CF0167979}" destId="{D537147D-95E0-4F8B-94B0-FB64ED8621A2}" srcOrd="0" destOrd="0" presId="urn:microsoft.com/office/officeart/2016/7/layout/RepeatingBendingProcessNew"/>
    <dgm:cxn modelId="{D1E41044-DA27-4039-B29B-1D4ED44DC38C}" type="presParOf" srcId="{8408ABBB-FF57-4555-A96F-8C9CF0167979}" destId="{99E6C7AE-9E97-4D00-A873-4697ADC3621B}" srcOrd="1" destOrd="0" presId="urn:microsoft.com/office/officeart/2016/7/layout/RepeatingBendingProcessNew"/>
    <dgm:cxn modelId="{703C1246-B739-4912-B5AC-B942098C6F03}" type="presParOf" srcId="{99E6C7AE-9E97-4D00-A873-4697ADC3621B}" destId="{4064B55E-C7B8-407D-A43F-F1D800BA6190}" srcOrd="0" destOrd="0" presId="urn:microsoft.com/office/officeart/2016/7/layout/RepeatingBendingProcessNew"/>
    <dgm:cxn modelId="{0B9907A4-616B-491F-B5DC-018236A001F1}" type="presParOf" srcId="{8408ABBB-FF57-4555-A96F-8C9CF0167979}" destId="{58319C16-B093-4D48-AEF4-09F6586F986E}" srcOrd="2" destOrd="0" presId="urn:microsoft.com/office/officeart/2016/7/layout/RepeatingBendingProcessNew"/>
    <dgm:cxn modelId="{62498929-C07C-44A0-A816-AC0F54561556}" type="presParOf" srcId="{8408ABBB-FF57-4555-A96F-8C9CF0167979}" destId="{BABD9DF6-92B9-4976-90EE-E2AC63E7336A}" srcOrd="3" destOrd="0" presId="urn:microsoft.com/office/officeart/2016/7/layout/RepeatingBendingProcessNew"/>
    <dgm:cxn modelId="{4E7B6754-EC4E-48C6-8116-109B5C282553}" type="presParOf" srcId="{BABD9DF6-92B9-4976-90EE-E2AC63E7336A}" destId="{8D969430-6800-4CEB-B0E1-C0C8065EE79F}" srcOrd="0" destOrd="0" presId="urn:microsoft.com/office/officeart/2016/7/layout/RepeatingBendingProcessNew"/>
    <dgm:cxn modelId="{7555E464-4140-4827-A61B-56BDF3DBBDBE}" type="presParOf" srcId="{8408ABBB-FF57-4555-A96F-8C9CF0167979}" destId="{B3D0877C-2656-4F65-BFE2-0EF3332D109E}" srcOrd="4" destOrd="0" presId="urn:microsoft.com/office/officeart/2016/7/layout/RepeatingBendingProcessNew"/>
    <dgm:cxn modelId="{CAA4DD83-D75C-448D-8D95-22BF88CC786D}" type="presParOf" srcId="{8408ABBB-FF57-4555-A96F-8C9CF0167979}" destId="{7B000C19-6C0A-4AE2-9D3F-533EEB915C97}" srcOrd="5" destOrd="0" presId="urn:microsoft.com/office/officeart/2016/7/layout/RepeatingBendingProcessNew"/>
    <dgm:cxn modelId="{3D535829-080A-4CD9-B283-36E6D31E82E2}" type="presParOf" srcId="{7B000C19-6C0A-4AE2-9D3F-533EEB915C97}" destId="{D340597E-3CBA-4467-AC4D-5176AF99CA20}" srcOrd="0" destOrd="0" presId="urn:microsoft.com/office/officeart/2016/7/layout/RepeatingBendingProcessNew"/>
    <dgm:cxn modelId="{43CAC1BA-638E-4EDB-A47A-E979D481F418}" type="presParOf" srcId="{8408ABBB-FF57-4555-A96F-8C9CF0167979}" destId="{5CCCB3E6-E423-4F0B-B3FE-6A4828C5F6B5}" srcOrd="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72A25E-B0CF-4E41-80C5-577DCA7009E5}"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E309FE07-E27D-44E8-815C-787768DD56AF}">
      <dgm:prSet custT="1"/>
      <dgm:spPr/>
      <dgm:t>
        <a:bodyPr/>
        <a:lstStyle/>
        <a:p>
          <a:r>
            <a:rPr lang="en-GB" sz="1200" b="1" dirty="0"/>
            <a:t>Results of the ANOVA analysis showed that there was a non-significant interaction effect between self-esteem and type of reality TV watched, </a:t>
          </a:r>
          <a:r>
            <a:rPr lang="en-GB" sz="1200" b="1" i="1" dirty="0"/>
            <a:t>F</a:t>
          </a:r>
          <a:r>
            <a:rPr lang="en-GB" sz="1200" b="1" dirty="0"/>
            <a:t> (2, 27) = .46, </a:t>
          </a:r>
          <a:r>
            <a:rPr lang="en-GB" sz="1200" b="1" i="1" dirty="0"/>
            <a:t>p </a:t>
          </a:r>
          <a:r>
            <a:rPr lang="en-GB" sz="1200" b="1" dirty="0"/>
            <a:t>= &gt; .64 which suggests the type of TV viewed had no effect on participants self-esteem levels.  </a:t>
          </a:r>
        </a:p>
        <a:p>
          <a:r>
            <a:rPr lang="en-GB" sz="1200" b="1" dirty="0"/>
            <a:t>The main effect of the type of TV viewed most regularly was also non-significant </a:t>
          </a:r>
          <a:r>
            <a:rPr lang="en-GB" sz="1200" b="1" i="1" dirty="0"/>
            <a:t>F</a:t>
          </a:r>
          <a:r>
            <a:rPr lang="en-GB" sz="1200" b="1" dirty="0"/>
            <a:t> (2, 27) = 2.40, </a:t>
          </a:r>
          <a:r>
            <a:rPr lang="en-GB" sz="1200" b="1" i="1" dirty="0"/>
            <a:t>p</a:t>
          </a:r>
          <a:r>
            <a:rPr lang="en-GB" sz="1200" b="1" dirty="0"/>
            <a:t> = .11 suggesting that there was no impact of the level of self-esteem on participants perception of the ideal body image.</a:t>
          </a:r>
        </a:p>
        <a:p>
          <a:r>
            <a:rPr lang="en-GB" sz="1200" b="1" dirty="0"/>
            <a:t>Therefore, the hypothesis of participants reporting low levels of self-esteem and who regularly watch celebrity reality TV will report higher body dissatisfaction was rejected.</a:t>
          </a:r>
          <a:endParaRPr lang="en-US" sz="1200" dirty="0"/>
        </a:p>
      </dgm:t>
    </dgm:pt>
    <dgm:pt modelId="{4C4C11A7-2498-49ED-9969-5E393B06FF57}" type="parTrans" cxnId="{409B305E-5ED9-4CC2-8DC4-14D163EC757E}">
      <dgm:prSet/>
      <dgm:spPr/>
      <dgm:t>
        <a:bodyPr/>
        <a:lstStyle/>
        <a:p>
          <a:endParaRPr lang="en-US"/>
        </a:p>
      </dgm:t>
    </dgm:pt>
    <dgm:pt modelId="{3E08028F-B8A8-4A02-AF59-6186CD04F954}" type="sibTrans" cxnId="{409B305E-5ED9-4CC2-8DC4-14D163EC757E}">
      <dgm:prSet/>
      <dgm:spPr/>
      <dgm:t>
        <a:bodyPr/>
        <a:lstStyle/>
        <a:p>
          <a:endParaRPr lang="en-US"/>
        </a:p>
      </dgm:t>
    </dgm:pt>
    <dgm:pt modelId="{B33D9696-A161-47AC-A7E5-CC8A9FAF0D5E}">
      <dgm:prSet/>
      <dgm:spPr/>
      <dgm:t>
        <a:bodyPr/>
        <a:lstStyle/>
        <a:p>
          <a:r>
            <a:rPr lang="en-GB" b="1" dirty="0"/>
            <a:t>A secondary analysis was conducted to explore the relationship between participants self and ideal body image ratings. It was showed that there was a strong positive and significant relationship between self and perceived ideal body images due to the P value being lower than 0.05; </a:t>
          </a:r>
          <a:r>
            <a:rPr lang="en-GB" b="1" i="1" dirty="0"/>
            <a:t>r</a:t>
          </a:r>
          <a:r>
            <a:rPr lang="en-GB" b="1" dirty="0"/>
            <a:t>= .58, </a:t>
          </a:r>
          <a:r>
            <a:rPr lang="en-GB" b="1" i="1" dirty="0"/>
            <a:t>n</a:t>
          </a:r>
          <a:r>
            <a:rPr lang="en-GB" b="1" dirty="0"/>
            <a:t>= 33, </a:t>
          </a:r>
          <a:r>
            <a:rPr lang="en-GB" b="1" i="1" dirty="0"/>
            <a:t>p</a:t>
          </a:r>
          <a:r>
            <a:rPr lang="en-GB" b="1" dirty="0"/>
            <a:t> &lt; .001 which showed that the larger the participants perceive their own body the more likely they are to rate the ideal body size as larger. Therefore again, the hypothesis of the larger individual being more likely to rate the ideal body as smaller was rejected.</a:t>
          </a:r>
          <a:endParaRPr lang="en-US" dirty="0"/>
        </a:p>
      </dgm:t>
    </dgm:pt>
    <dgm:pt modelId="{1DD9C761-8081-4353-9195-7A389E2AEE57}" type="parTrans" cxnId="{85D1699B-1C2E-47F0-8455-04A4728EE6EA}">
      <dgm:prSet/>
      <dgm:spPr/>
      <dgm:t>
        <a:bodyPr/>
        <a:lstStyle/>
        <a:p>
          <a:endParaRPr lang="en-US"/>
        </a:p>
      </dgm:t>
    </dgm:pt>
    <dgm:pt modelId="{AADDECA9-B008-47A9-B640-00ED11526EE2}" type="sibTrans" cxnId="{85D1699B-1C2E-47F0-8455-04A4728EE6EA}">
      <dgm:prSet/>
      <dgm:spPr/>
      <dgm:t>
        <a:bodyPr/>
        <a:lstStyle/>
        <a:p>
          <a:endParaRPr lang="en-US"/>
        </a:p>
      </dgm:t>
    </dgm:pt>
    <dgm:pt modelId="{40A660D7-44AD-4014-B082-B5210D34C5EC}" type="pres">
      <dgm:prSet presAssocID="{C072A25E-B0CF-4E41-80C5-577DCA7009E5}" presName="hierChild1" presStyleCnt="0">
        <dgm:presLayoutVars>
          <dgm:chPref val="1"/>
          <dgm:dir/>
          <dgm:animOne val="branch"/>
          <dgm:animLvl val="lvl"/>
          <dgm:resizeHandles/>
        </dgm:presLayoutVars>
      </dgm:prSet>
      <dgm:spPr/>
    </dgm:pt>
    <dgm:pt modelId="{C24F14F2-F392-4E55-A916-BB4B8D988921}" type="pres">
      <dgm:prSet presAssocID="{E309FE07-E27D-44E8-815C-787768DD56AF}" presName="hierRoot1" presStyleCnt="0"/>
      <dgm:spPr/>
    </dgm:pt>
    <dgm:pt modelId="{0EA33648-2465-4CC6-A9B1-A69A517DB777}" type="pres">
      <dgm:prSet presAssocID="{E309FE07-E27D-44E8-815C-787768DD56AF}" presName="composite" presStyleCnt="0"/>
      <dgm:spPr/>
    </dgm:pt>
    <dgm:pt modelId="{14C9EA88-9E11-4674-97F0-359A89C16A8D}" type="pres">
      <dgm:prSet presAssocID="{E309FE07-E27D-44E8-815C-787768DD56AF}" presName="background" presStyleLbl="node0" presStyleIdx="0" presStyleCnt="2"/>
      <dgm:spPr/>
    </dgm:pt>
    <dgm:pt modelId="{D6AE25A8-036F-4891-9AB7-656A87F27E2C}" type="pres">
      <dgm:prSet presAssocID="{E309FE07-E27D-44E8-815C-787768DD56AF}" presName="text" presStyleLbl="fgAcc0" presStyleIdx="0" presStyleCnt="2" custScaleY="125673">
        <dgm:presLayoutVars>
          <dgm:chPref val="3"/>
        </dgm:presLayoutVars>
      </dgm:prSet>
      <dgm:spPr/>
    </dgm:pt>
    <dgm:pt modelId="{0B3F4EDF-AE61-4CEB-AC6D-6A214824FB75}" type="pres">
      <dgm:prSet presAssocID="{E309FE07-E27D-44E8-815C-787768DD56AF}" presName="hierChild2" presStyleCnt="0"/>
      <dgm:spPr/>
    </dgm:pt>
    <dgm:pt modelId="{BA91C041-F78B-43F3-8F3C-7E7D3C8E30C7}" type="pres">
      <dgm:prSet presAssocID="{B33D9696-A161-47AC-A7E5-CC8A9FAF0D5E}" presName="hierRoot1" presStyleCnt="0"/>
      <dgm:spPr/>
    </dgm:pt>
    <dgm:pt modelId="{EBDD47E5-C3D7-4558-BFEF-753B9780EFAC}" type="pres">
      <dgm:prSet presAssocID="{B33D9696-A161-47AC-A7E5-CC8A9FAF0D5E}" presName="composite" presStyleCnt="0"/>
      <dgm:spPr/>
    </dgm:pt>
    <dgm:pt modelId="{26E8A9A1-8075-4B64-AC8D-5F3207B3CAD1}" type="pres">
      <dgm:prSet presAssocID="{B33D9696-A161-47AC-A7E5-CC8A9FAF0D5E}" presName="background" presStyleLbl="node0" presStyleIdx="1" presStyleCnt="2"/>
      <dgm:spPr/>
    </dgm:pt>
    <dgm:pt modelId="{C3B73698-9372-4D71-9010-4F8A8ED7E86D}" type="pres">
      <dgm:prSet presAssocID="{B33D9696-A161-47AC-A7E5-CC8A9FAF0D5E}" presName="text" presStyleLbl="fgAcc0" presStyleIdx="1" presStyleCnt="2">
        <dgm:presLayoutVars>
          <dgm:chPref val="3"/>
        </dgm:presLayoutVars>
      </dgm:prSet>
      <dgm:spPr/>
    </dgm:pt>
    <dgm:pt modelId="{62465636-D5B1-4CDC-AA2F-3733B3864C7F}" type="pres">
      <dgm:prSet presAssocID="{B33D9696-A161-47AC-A7E5-CC8A9FAF0D5E}" presName="hierChild2" presStyleCnt="0"/>
      <dgm:spPr/>
    </dgm:pt>
  </dgm:ptLst>
  <dgm:cxnLst>
    <dgm:cxn modelId="{F8DBFC33-C339-4B17-8392-36EC9A9A7A7F}" type="presOf" srcId="{B33D9696-A161-47AC-A7E5-CC8A9FAF0D5E}" destId="{C3B73698-9372-4D71-9010-4F8A8ED7E86D}" srcOrd="0" destOrd="0" presId="urn:microsoft.com/office/officeart/2005/8/layout/hierarchy1"/>
    <dgm:cxn modelId="{409B305E-5ED9-4CC2-8DC4-14D163EC757E}" srcId="{C072A25E-B0CF-4E41-80C5-577DCA7009E5}" destId="{E309FE07-E27D-44E8-815C-787768DD56AF}" srcOrd="0" destOrd="0" parTransId="{4C4C11A7-2498-49ED-9969-5E393B06FF57}" sibTransId="{3E08028F-B8A8-4A02-AF59-6186CD04F954}"/>
    <dgm:cxn modelId="{230B1946-79DD-4B18-B686-689A25ECCCC3}" type="presOf" srcId="{C072A25E-B0CF-4E41-80C5-577DCA7009E5}" destId="{40A660D7-44AD-4014-B082-B5210D34C5EC}" srcOrd="0" destOrd="0" presId="urn:microsoft.com/office/officeart/2005/8/layout/hierarchy1"/>
    <dgm:cxn modelId="{85D1699B-1C2E-47F0-8455-04A4728EE6EA}" srcId="{C072A25E-B0CF-4E41-80C5-577DCA7009E5}" destId="{B33D9696-A161-47AC-A7E5-CC8A9FAF0D5E}" srcOrd="1" destOrd="0" parTransId="{1DD9C761-8081-4353-9195-7A389E2AEE57}" sibTransId="{AADDECA9-B008-47A9-B640-00ED11526EE2}"/>
    <dgm:cxn modelId="{6170AAAA-3AD2-4FEB-946E-9B9D4082571B}" type="presOf" srcId="{E309FE07-E27D-44E8-815C-787768DD56AF}" destId="{D6AE25A8-036F-4891-9AB7-656A87F27E2C}" srcOrd="0" destOrd="0" presId="urn:microsoft.com/office/officeart/2005/8/layout/hierarchy1"/>
    <dgm:cxn modelId="{FD957312-0FA1-4358-8EB0-CE77D4AD1B14}" type="presParOf" srcId="{40A660D7-44AD-4014-B082-B5210D34C5EC}" destId="{C24F14F2-F392-4E55-A916-BB4B8D988921}" srcOrd="0" destOrd="0" presId="urn:microsoft.com/office/officeart/2005/8/layout/hierarchy1"/>
    <dgm:cxn modelId="{561D2744-352A-48FA-9A44-F5F6EADFAEBF}" type="presParOf" srcId="{C24F14F2-F392-4E55-A916-BB4B8D988921}" destId="{0EA33648-2465-4CC6-A9B1-A69A517DB777}" srcOrd="0" destOrd="0" presId="urn:microsoft.com/office/officeart/2005/8/layout/hierarchy1"/>
    <dgm:cxn modelId="{75075D5F-FD40-4EC7-8526-DD5BB4400362}" type="presParOf" srcId="{0EA33648-2465-4CC6-A9B1-A69A517DB777}" destId="{14C9EA88-9E11-4674-97F0-359A89C16A8D}" srcOrd="0" destOrd="0" presId="urn:microsoft.com/office/officeart/2005/8/layout/hierarchy1"/>
    <dgm:cxn modelId="{B6890C9D-0783-4E43-9808-29588A014771}" type="presParOf" srcId="{0EA33648-2465-4CC6-A9B1-A69A517DB777}" destId="{D6AE25A8-036F-4891-9AB7-656A87F27E2C}" srcOrd="1" destOrd="0" presId="urn:microsoft.com/office/officeart/2005/8/layout/hierarchy1"/>
    <dgm:cxn modelId="{87C7DA21-8154-4C10-AF99-98B8F809BBFC}" type="presParOf" srcId="{C24F14F2-F392-4E55-A916-BB4B8D988921}" destId="{0B3F4EDF-AE61-4CEB-AC6D-6A214824FB75}" srcOrd="1" destOrd="0" presId="urn:microsoft.com/office/officeart/2005/8/layout/hierarchy1"/>
    <dgm:cxn modelId="{345D1756-7C36-402B-8F85-8BD707FE4F97}" type="presParOf" srcId="{40A660D7-44AD-4014-B082-B5210D34C5EC}" destId="{BA91C041-F78B-43F3-8F3C-7E7D3C8E30C7}" srcOrd="1" destOrd="0" presId="urn:microsoft.com/office/officeart/2005/8/layout/hierarchy1"/>
    <dgm:cxn modelId="{42538FC5-A853-4438-812F-89CCD88C2410}" type="presParOf" srcId="{BA91C041-F78B-43F3-8F3C-7E7D3C8E30C7}" destId="{EBDD47E5-C3D7-4558-BFEF-753B9780EFAC}" srcOrd="0" destOrd="0" presId="urn:microsoft.com/office/officeart/2005/8/layout/hierarchy1"/>
    <dgm:cxn modelId="{18F88829-30E5-41EA-9713-812800EA4D07}" type="presParOf" srcId="{EBDD47E5-C3D7-4558-BFEF-753B9780EFAC}" destId="{26E8A9A1-8075-4B64-AC8D-5F3207B3CAD1}" srcOrd="0" destOrd="0" presId="urn:microsoft.com/office/officeart/2005/8/layout/hierarchy1"/>
    <dgm:cxn modelId="{F98A904D-7A01-4553-8B99-984199F77C1F}" type="presParOf" srcId="{EBDD47E5-C3D7-4558-BFEF-753B9780EFAC}" destId="{C3B73698-9372-4D71-9010-4F8A8ED7E86D}" srcOrd="1" destOrd="0" presId="urn:microsoft.com/office/officeart/2005/8/layout/hierarchy1"/>
    <dgm:cxn modelId="{F5517AD1-D71D-4E55-8758-406A2DFDF111}" type="presParOf" srcId="{BA91C041-F78B-43F3-8F3C-7E7D3C8E30C7}" destId="{62465636-D5B1-4CDC-AA2F-3733B3864C7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4B85A9-BD43-4B0F-803A-4D076335B357}"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653F806A-EF77-4AA1-9376-D12C28A605AB}">
      <dgm:prSet/>
      <dgm:spPr/>
      <dgm:t>
        <a:bodyPr/>
        <a:lstStyle/>
        <a:p>
          <a:r>
            <a:rPr lang="en-GB"/>
            <a:t>Due to the results showing that none of the reality TV genres had a significant effect on participants perceived body images, this contradicted previous literature such as Egbert and Belcher (2012) as they found that reality television did influence body image and resulted in participants having higher body dissatisfaction and an increased drive for thinness. </a:t>
          </a:r>
          <a:endParaRPr lang="en-US"/>
        </a:p>
      </dgm:t>
    </dgm:pt>
    <dgm:pt modelId="{D8EF1942-6E5B-4E4B-8B64-5D73531F57B1}" type="parTrans" cxnId="{40400D79-753D-4655-A584-4233F5D242A5}">
      <dgm:prSet/>
      <dgm:spPr/>
      <dgm:t>
        <a:bodyPr/>
        <a:lstStyle/>
        <a:p>
          <a:endParaRPr lang="en-US"/>
        </a:p>
      </dgm:t>
    </dgm:pt>
    <dgm:pt modelId="{124522E0-59EE-4E43-AD1B-9CDF7951EC27}" type="sibTrans" cxnId="{40400D79-753D-4655-A584-4233F5D242A5}">
      <dgm:prSet/>
      <dgm:spPr/>
      <dgm:t>
        <a:bodyPr/>
        <a:lstStyle/>
        <a:p>
          <a:endParaRPr lang="en-US"/>
        </a:p>
      </dgm:t>
    </dgm:pt>
    <dgm:pt modelId="{4CB29193-2F6B-46F7-96D2-09029362E52A}">
      <dgm:prSet custT="1"/>
      <dgm:spPr/>
      <dgm:t>
        <a:bodyPr/>
        <a:lstStyle/>
        <a:p>
          <a:r>
            <a:rPr lang="en-GB" sz="1400" dirty="0"/>
            <a:t>A significant result was also seen where the larger the participant, the larger they in fact perceive the ideal body type. This is an interesting find, especially due to the media promoting the thin ideal as ‘perfect’. And due to Frost and </a:t>
          </a:r>
          <a:r>
            <a:rPr lang="en-GB" sz="1400" dirty="0" err="1"/>
            <a:t>McKelvie</a:t>
          </a:r>
          <a:r>
            <a:rPr lang="en-GB" sz="1400" dirty="0"/>
            <a:t> (2004) finding a significant relationship between self-esteem and body satisfaction, it was reasonable for the study to hypothesise that exposure to reality TV programmes that included the thin ideal, would therefore interact with negative body attitudes from the viewer. </a:t>
          </a:r>
        </a:p>
      </dgm:t>
    </dgm:pt>
    <dgm:pt modelId="{974C09EC-F847-44FA-9B44-14CC0A5273A2}" type="parTrans" cxnId="{C0E04D0A-0F99-4CC7-BB69-B0629AA4EFD2}">
      <dgm:prSet/>
      <dgm:spPr/>
      <dgm:t>
        <a:bodyPr/>
        <a:lstStyle/>
        <a:p>
          <a:endParaRPr lang="en-US"/>
        </a:p>
      </dgm:t>
    </dgm:pt>
    <dgm:pt modelId="{8998A2B9-A66C-492A-ABB4-8BB518B6E6FF}" type="sibTrans" cxnId="{C0E04D0A-0F99-4CC7-BB69-B0629AA4EFD2}">
      <dgm:prSet/>
      <dgm:spPr/>
      <dgm:t>
        <a:bodyPr/>
        <a:lstStyle/>
        <a:p>
          <a:endParaRPr lang="en-US"/>
        </a:p>
      </dgm:t>
    </dgm:pt>
    <dgm:pt modelId="{A170B46B-ABA3-469A-8D51-B88764BA288C}" type="pres">
      <dgm:prSet presAssocID="{074B85A9-BD43-4B0F-803A-4D076335B357}" presName="linear" presStyleCnt="0">
        <dgm:presLayoutVars>
          <dgm:animLvl val="lvl"/>
          <dgm:resizeHandles val="exact"/>
        </dgm:presLayoutVars>
      </dgm:prSet>
      <dgm:spPr/>
    </dgm:pt>
    <dgm:pt modelId="{56F4E07A-3609-4D63-980D-B66B6AF85BD6}" type="pres">
      <dgm:prSet presAssocID="{653F806A-EF77-4AA1-9376-D12C28A605AB}" presName="parentText" presStyleLbl="node1" presStyleIdx="0" presStyleCnt="2">
        <dgm:presLayoutVars>
          <dgm:chMax val="0"/>
          <dgm:bulletEnabled val="1"/>
        </dgm:presLayoutVars>
      </dgm:prSet>
      <dgm:spPr/>
    </dgm:pt>
    <dgm:pt modelId="{F9CF8574-C7D4-4804-BCCF-17D7C782ABC1}" type="pres">
      <dgm:prSet presAssocID="{124522E0-59EE-4E43-AD1B-9CDF7951EC27}" presName="spacer" presStyleCnt="0"/>
      <dgm:spPr/>
    </dgm:pt>
    <dgm:pt modelId="{E610BF9D-02E4-4E3B-B784-512F7D8AC8B3}" type="pres">
      <dgm:prSet presAssocID="{4CB29193-2F6B-46F7-96D2-09029362E52A}" presName="parentText" presStyleLbl="node1" presStyleIdx="1" presStyleCnt="2">
        <dgm:presLayoutVars>
          <dgm:chMax val="0"/>
          <dgm:bulletEnabled val="1"/>
        </dgm:presLayoutVars>
      </dgm:prSet>
      <dgm:spPr/>
    </dgm:pt>
  </dgm:ptLst>
  <dgm:cxnLst>
    <dgm:cxn modelId="{C0E04D0A-0F99-4CC7-BB69-B0629AA4EFD2}" srcId="{074B85A9-BD43-4B0F-803A-4D076335B357}" destId="{4CB29193-2F6B-46F7-96D2-09029362E52A}" srcOrd="1" destOrd="0" parTransId="{974C09EC-F847-44FA-9B44-14CC0A5273A2}" sibTransId="{8998A2B9-A66C-492A-ABB4-8BB518B6E6FF}"/>
    <dgm:cxn modelId="{C8885F40-5B1B-4797-8103-0D8945BD393E}" type="presOf" srcId="{4CB29193-2F6B-46F7-96D2-09029362E52A}" destId="{E610BF9D-02E4-4E3B-B784-512F7D8AC8B3}" srcOrd="0" destOrd="0" presId="urn:microsoft.com/office/officeart/2005/8/layout/vList2"/>
    <dgm:cxn modelId="{40400D79-753D-4655-A584-4233F5D242A5}" srcId="{074B85A9-BD43-4B0F-803A-4D076335B357}" destId="{653F806A-EF77-4AA1-9376-D12C28A605AB}" srcOrd="0" destOrd="0" parTransId="{D8EF1942-6E5B-4E4B-8B64-5D73531F57B1}" sibTransId="{124522E0-59EE-4E43-AD1B-9CDF7951EC27}"/>
    <dgm:cxn modelId="{07073C84-ECD1-444A-BD92-913D5BA21C66}" type="presOf" srcId="{074B85A9-BD43-4B0F-803A-4D076335B357}" destId="{A170B46B-ABA3-469A-8D51-B88764BA288C}" srcOrd="0" destOrd="0" presId="urn:microsoft.com/office/officeart/2005/8/layout/vList2"/>
    <dgm:cxn modelId="{17DCEECE-AE70-4BAA-AA88-6C6247B59857}" type="presOf" srcId="{653F806A-EF77-4AA1-9376-D12C28A605AB}" destId="{56F4E07A-3609-4D63-980D-B66B6AF85BD6}" srcOrd="0" destOrd="0" presId="urn:microsoft.com/office/officeart/2005/8/layout/vList2"/>
    <dgm:cxn modelId="{2B0FA5E0-0792-43C5-912E-28646AFFCEE1}" type="presParOf" srcId="{A170B46B-ABA3-469A-8D51-B88764BA288C}" destId="{56F4E07A-3609-4D63-980D-B66B6AF85BD6}" srcOrd="0" destOrd="0" presId="urn:microsoft.com/office/officeart/2005/8/layout/vList2"/>
    <dgm:cxn modelId="{5EC0CEDD-2C5E-4552-8EDC-EFF87ACEF794}" type="presParOf" srcId="{A170B46B-ABA3-469A-8D51-B88764BA288C}" destId="{F9CF8574-C7D4-4804-BCCF-17D7C782ABC1}" srcOrd="1" destOrd="0" presId="urn:microsoft.com/office/officeart/2005/8/layout/vList2"/>
    <dgm:cxn modelId="{BCC2E764-9D2B-4028-B2D9-93B4D1A36F38}" type="presParOf" srcId="{A170B46B-ABA3-469A-8D51-B88764BA288C}" destId="{E610BF9D-02E4-4E3B-B784-512F7D8AC8B3}"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39F94E-D413-436C-8F45-265D5ED348A9}"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DC552D25-2758-40DD-8382-01668ACE24A5}">
      <dgm:prSet/>
      <dgm:spPr/>
      <dgm:t>
        <a:bodyPr/>
        <a:lstStyle/>
        <a:p>
          <a:r>
            <a:rPr lang="en-GB"/>
            <a:t>Including participants ethnicity information in future studies due to Martin (2010) finding that the ideal body images could potentially vary between different cultural groups and ethnic groups</a:t>
          </a:r>
          <a:endParaRPr lang="en-US"/>
        </a:p>
      </dgm:t>
    </dgm:pt>
    <dgm:pt modelId="{B1CB9EFC-6FC5-4E8C-8CAE-0E11D808F1D5}" type="parTrans" cxnId="{06B8FC52-5967-40F3-9E4C-B24BE42C7A80}">
      <dgm:prSet/>
      <dgm:spPr/>
      <dgm:t>
        <a:bodyPr/>
        <a:lstStyle/>
        <a:p>
          <a:endParaRPr lang="en-US"/>
        </a:p>
      </dgm:t>
    </dgm:pt>
    <dgm:pt modelId="{68E7CF3E-536B-42F3-B8A5-DD7AF7770912}" type="sibTrans" cxnId="{06B8FC52-5967-40F3-9E4C-B24BE42C7A80}">
      <dgm:prSet/>
      <dgm:spPr/>
      <dgm:t>
        <a:bodyPr/>
        <a:lstStyle/>
        <a:p>
          <a:endParaRPr lang="en-US"/>
        </a:p>
      </dgm:t>
    </dgm:pt>
    <dgm:pt modelId="{2611EEF0-798C-457D-9081-62B89AD77697}">
      <dgm:prSet/>
      <dgm:spPr/>
      <dgm:t>
        <a:bodyPr/>
        <a:lstStyle/>
        <a:p>
          <a:r>
            <a:rPr lang="en-GB"/>
            <a:t>Another scale could be used in the future such as a perception of personality questionnaire, due to Frederick, et al, (2016) finding that people dissatisfied with their appearance tended to be more neurotic, have more fearful attachment styles, and spent more hours watching television. This may in future create an extra hypothesis in order to explore the participants reasons for viewing as well as analysing whether this reflects on a persons’ personality style</a:t>
          </a:r>
          <a:endParaRPr lang="en-US"/>
        </a:p>
      </dgm:t>
    </dgm:pt>
    <dgm:pt modelId="{42F7AAED-FA99-4EFE-83CA-9CDF9DD4F05C}" type="parTrans" cxnId="{EC68C78E-2234-4095-B514-F4A1F8911C8D}">
      <dgm:prSet/>
      <dgm:spPr/>
      <dgm:t>
        <a:bodyPr/>
        <a:lstStyle/>
        <a:p>
          <a:endParaRPr lang="en-US"/>
        </a:p>
      </dgm:t>
    </dgm:pt>
    <dgm:pt modelId="{2F9045E7-7132-40CA-9399-37A3CD379E0A}" type="sibTrans" cxnId="{EC68C78E-2234-4095-B514-F4A1F8911C8D}">
      <dgm:prSet/>
      <dgm:spPr/>
      <dgm:t>
        <a:bodyPr/>
        <a:lstStyle/>
        <a:p>
          <a:endParaRPr lang="en-US"/>
        </a:p>
      </dgm:t>
    </dgm:pt>
    <dgm:pt modelId="{FBD4AC53-78EF-45BA-8954-7197CA5E7770}">
      <dgm:prSet/>
      <dgm:spPr/>
      <dgm:t>
        <a:bodyPr/>
        <a:lstStyle/>
        <a:p>
          <a:r>
            <a:rPr lang="en-GB"/>
            <a:t>Providing opportunity to include relationships with other media such as magazines, television ads and music videos as well as reality TV. </a:t>
          </a:r>
          <a:endParaRPr lang="en-US"/>
        </a:p>
      </dgm:t>
    </dgm:pt>
    <dgm:pt modelId="{AED50037-1723-489F-8F4B-19E1ADDDEAFE}" type="parTrans" cxnId="{EF4C82EC-351C-486C-94B1-8F7E2C15FE0D}">
      <dgm:prSet/>
      <dgm:spPr/>
      <dgm:t>
        <a:bodyPr/>
        <a:lstStyle/>
        <a:p>
          <a:endParaRPr lang="en-US"/>
        </a:p>
      </dgm:t>
    </dgm:pt>
    <dgm:pt modelId="{3494052F-E85A-4B32-9A2D-7E04666755C9}" type="sibTrans" cxnId="{EF4C82EC-351C-486C-94B1-8F7E2C15FE0D}">
      <dgm:prSet/>
      <dgm:spPr/>
      <dgm:t>
        <a:bodyPr/>
        <a:lstStyle/>
        <a:p>
          <a:endParaRPr lang="en-US"/>
        </a:p>
      </dgm:t>
    </dgm:pt>
    <dgm:pt modelId="{25815A8C-708A-4A6B-A35E-DF8006971F4B}" type="pres">
      <dgm:prSet presAssocID="{6339F94E-D413-436C-8F45-265D5ED348A9}" presName="Name0" presStyleCnt="0">
        <dgm:presLayoutVars>
          <dgm:dir/>
          <dgm:resizeHandles val="exact"/>
        </dgm:presLayoutVars>
      </dgm:prSet>
      <dgm:spPr/>
    </dgm:pt>
    <dgm:pt modelId="{7348F560-4A95-4E0F-8A1D-82C051BA1FB3}" type="pres">
      <dgm:prSet presAssocID="{DC552D25-2758-40DD-8382-01668ACE24A5}" presName="node" presStyleLbl="node1" presStyleIdx="0" presStyleCnt="3">
        <dgm:presLayoutVars>
          <dgm:bulletEnabled val="1"/>
        </dgm:presLayoutVars>
      </dgm:prSet>
      <dgm:spPr/>
    </dgm:pt>
    <dgm:pt modelId="{C328F8B0-C8CF-46EC-9E62-E1D9A5488687}" type="pres">
      <dgm:prSet presAssocID="{68E7CF3E-536B-42F3-B8A5-DD7AF7770912}" presName="sibTrans" presStyleLbl="sibTrans2D1" presStyleIdx="0" presStyleCnt="2"/>
      <dgm:spPr/>
    </dgm:pt>
    <dgm:pt modelId="{D83E60AC-0132-46EC-9027-DAD303FF2625}" type="pres">
      <dgm:prSet presAssocID="{68E7CF3E-536B-42F3-B8A5-DD7AF7770912}" presName="connectorText" presStyleLbl="sibTrans2D1" presStyleIdx="0" presStyleCnt="2"/>
      <dgm:spPr/>
    </dgm:pt>
    <dgm:pt modelId="{97E52B56-C80E-4043-BEF3-3B3A126725FA}" type="pres">
      <dgm:prSet presAssocID="{2611EEF0-798C-457D-9081-62B89AD77697}" presName="node" presStyleLbl="node1" presStyleIdx="1" presStyleCnt="3">
        <dgm:presLayoutVars>
          <dgm:bulletEnabled val="1"/>
        </dgm:presLayoutVars>
      </dgm:prSet>
      <dgm:spPr/>
    </dgm:pt>
    <dgm:pt modelId="{B32E92C4-2EDA-4AB9-A60C-E90AF0288BC4}" type="pres">
      <dgm:prSet presAssocID="{2F9045E7-7132-40CA-9399-37A3CD379E0A}" presName="sibTrans" presStyleLbl="sibTrans2D1" presStyleIdx="1" presStyleCnt="2"/>
      <dgm:spPr/>
    </dgm:pt>
    <dgm:pt modelId="{449984BA-DFAB-41C3-A9A4-EFB7F9388233}" type="pres">
      <dgm:prSet presAssocID="{2F9045E7-7132-40CA-9399-37A3CD379E0A}" presName="connectorText" presStyleLbl="sibTrans2D1" presStyleIdx="1" presStyleCnt="2"/>
      <dgm:spPr/>
    </dgm:pt>
    <dgm:pt modelId="{6C3AB01E-2894-40A8-892F-0C5BDF869141}" type="pres">
      <dgm:prSet presAssocID="{FBD4AC53-78EF-45BA-8954-7197CA5E7770}" presName="node" presStyleLbl="node1" presStyleIdx="2" presStyleCnt="3">
        <dgm:presLayoutVars>
          <dgm:bulletEnabled val="1"/>
        </dgm:presLayoutVars>
      </dgm:prSet>
      <dgm:spPr/>
    </dgm:pt>
  </dgm:ptLst>
  <dgm:cxnLst>
    <dgm:cxn modelId="{D015AE03-9E93-4DBD-946E-13F1892F7C58}" type="presOf" srcId="{2611EEF0-798C-457D-9081-62B89AD77697}" destId="{97E52B56-C80E-4043-BEF3-3B3A126725FA}" srcOrd="0" destOrd="0" presId="urn:microsoft.com/office/officeart/2005/8/layout/process1"/>
    <dgm:cxn modelId="{F727496A-9B6A-4FE7-B359-B120765F5F9F}" type="presOf" srcId="{6339F94E-D413-436C-8F45-265D5ED348A9}" destId="{25815A8C-708A-4A6B-A35E-DF8006971F4B}" srcOrd="0" destOrd="0" presId="urn:microsoft.com/office/officeart/2005/8/layout/process1"/>
    <dgm:cxn modelId="{06B8FC52-5967-40F3-9E4C-B24BE42C7A80}" srcId="{6339F94E-D413-436C-8F45-265D5ED348A9}" destId="{DC552D25-2758-40DD-8382-01668ACE24A5}" srcOrd="0" destOrd="0" parTransId="{B1CB9EFC-6FC5-4E8C-8CAE-0E11D808F1D5}" sibTransId="{68E7CF3E-536B-42F3-B8A5-DD7AF7770912}"/>
    <dgm:cxn modelId="{BE9F4F76-6339-4101-A4EA-C253666873B8}" type="presOf" srcId="{68E7CF3E-536B-42F3-B8A5-DD7AF7770912}" destId="{D83E60AC-0132-46EC-9027-DAD303FF2625}" srcOrd="1" destOrd="0" presId="urn:microsoft.com/office/officeart/2005/8/layout/process1"/>
    <dgm:cxn modelId="{24DEA888-9062-4A6D-8788-865B32C4CDF6}" type="presOf" srcId="{2F9045E7-7132-40CA-9399-37A3CD379E0A}" destId="{449984BA-DFAB-41C3-A9A4-EFB7F9388233}" srcOrd="1" destOrd="0" presId="urn:microsoft.com/office/officeart/2005/8/layout/process1"/>
    <dgm:cxn modelId="{EC68C78E-2234-4095-B514-F4A1F8911C8D}" srcId="{6339F94E-D413-436C-8F45-265D5ED348A9}" destId="{2611EEF0-798C-457D-9081-62B89AD77697}" srcOrd="1" destOrd="0" parTransId="{42F7AAED-FA99-4EFE-83CA-9CDF9DD4F05C}" sibTransId="{2F9045E7-7132-40CA-9399-37A3CD379E0A}"/>
    <dgm:cxn modelId="{E6D5898F-EB32-484D-8528-8BB8D81D7B10}" type="presOf" srcId="{2F9045E7-7132-40CA-9399-37A3CD379E0A}" destId="{B32E92C4-2EDA-4AB9-A60C-E90AF0288BC4}" srcOrd="0" destOrd="0" presId="urn:microsoft.com/office/officeart/2005/8/layout/process1"/>
    <dgm:cxn modelId="{1FBEC0B5-052F-4144-B3A4-40DFF8BBBD2E}" type="presOf" srcId="{DC552D25-2758-40DD-8382-01668ACE24A5}" destId="{7348F560-4A95-4E0F-8A1D-82C051BA1FB3}" srcOrd="0" destOrd="0" presId="urn:microsoft.com/office/officeart/2005/8/layout/process1"/>
    <dgm:cxn modelId="{9EC7B7BA-48AF-49FF-AFE8-8C39CEE35A6F}" type="presOf" srcId="{FBD4AC53-78EF-45BA-8954-7197CA5E7770}" destId="{6C3AB01E-2894-40A8-892F-0C5BDF869141}" srcOrd="0" destOrd="0" presId="urn:microsoft.com/office/officeart/2005/8/layout/process1"/>
    <dgm:cxn modelId="{5E9BFEC9-0438-4682-873E-190B67EF1840}" type="presOf" srcId="{68E7CF3E-536B-42F3-B8A5-DD7AF7770912}" destId="{C328F8B0-C8CF-46EC-9E62-E1D9A5488687}" srcOrd="0" destOrd="0" presId="urn:microsoft.com/office/officeart/2005/8/layout/process1"/>
    <dgm:cxn modelId="{EF4C82EC-351C-486C-94B1-8F7E2C15FE0D}" srcId="{6339F94E-D413-436C-8F45-265D5ED348A9}" destId="{FBD4AC53-78EF-45BA-8954-7197CA5E7770}" srcOrd="2" destOrd="0" parTransId="{AED50037-1723-489F-8F4B-19E1ADDDEAFE}" sibTransId="{3494052F-E85A-4B32-9A2D-7E04666755C9}"/>
    <dgm:cxn modelId="{34593EC3-78D2-419E-967F-8EB55D1ACA91}" type="presParOf" srcId="{25815A8C-708A-4A6B-A35E-DF8006971F4B}" destId="{7348F560-4A95-4E0F-8A1D-82C051BA1FB3}" srcOrd="0" destOrd="0" presId="urn:microsoft.com/office/officeart/2005/8/layout/process1"/>
    <dgm:cxn modelId="{64C3CCB9-41C4-4B57-A7D2-5CC04D14E14E}" type="presParOf" srcId="{25815A8C-708A-4A6B-A35E-DF8006971F4B}" destId="{C328F8B0-C8CF-46EC-9E62-E1D9A5488687}" srcOrd="1" destOrd="0" presId="urn:microsoft.com/office/officeart/2005/8/layout/process1"/>
    <dgm:cxn modelId="{44796286-EA17-4398-8392-4C8ACE79AE9E}" type="presParOf" srcId="{C328F8B0-C8CF-46EC-9E62-E1D9A5488687}" destId="{D83E60AC-0132-46EC-9027-DAD303FF2625}" srcOrd="0" destOrd="0" presId="urn:microsoft.com/office/officeart/2005/8/layout/process1"/>
    <dgm:cxn modelId="{986EB050-C1CC-4A25-B794-2774B980621F}" type="presParOf" srcId="{25815A8C-708A-4A6B-A35E-DF8006971F4B}" destId="{97E52B56-C80E-4043-BEF3-3B3A126725FA}" srcOrd="2" destOrd="0" presId="urn:microsoft.com/office/officeart/2005/8/layout/process1"/>
    <dgm:cxn modelId="{E6891CED-13C0-48F0-87EA-D3440CB4FFF8}" type="presParOf" srcId="{25815A8C-708A-4A6B-A35E-DF8006971F4B}" destId="{B32E92C4-2EDA-4AB9-A60C-E90AF0288BC4}" srcOrd="3" destOrd="0" presId="urn:microsoft.com/office/officeart/2005/8/layout/process1"/>
    <dgm:cxn modelId="{470BED5E-2E9E-430C-9893-85396CCB9CBE}" type="presParOf" srcId="{B32E92C4-2EDA-4AB9-A60C-E90AF0288BC4}" destId="{449984BA-DFAB-41C3-A9A4-EFB7F9388233}" srcOrd="0" destOrd="0" presId="urn:microsoft.com/office/officeart/2005/8/layout/process1"/>
    <dgm:cxn modelId="{8EDF7B61-EDC4-4B4F-9E0E-3889ED797203}" type="presParOf" srcId="{25815A8C-708A-4A6B-A35E-DF8006971F4B}" destId="{6C3AB01E-2894-40A8-892F-0C5BDF869141}"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E6C7AE-9E97-4D00-A873-4697ADC3621B}">
      <dsp:nvSpPr>
        <dsp:cNvPr id="0" name=""/>
        <dsp:cNvSpPr/>
      </dsp:nvSpPr>
      <dsp:spPr>
        <a:xfrm>
          <a:off x="2350231" y="2621826"/>
          <a:ext cx="504309" cy="91440"/>
        </a:xfrm>
        <a:custGeom>
          <a:avLst/>
          <a:gdLst/>
          <a:ahLst/>
          <a:cxnLst/>
          <a:rect l="0" t="0" r="0" b="0"/>
          <a:pathLst>
            <a:path>
              <a:moveTo>
                <a:pt x="0" y="48413"/>
              </a:moveTo>
              <a:lnTo>
                <a:pt x="269254" y="48413"/>
              </a:lnTo>
              <a:lnTo>
                <a:pt x="269254" y="45720"/>
              </a:lnTo>
              <a:lnTo>
                <a:pt x="504309"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89014" y="2664869"/>
        <a:ext cx="26745" cy="5354"/>
      </dsp:txXfrm>
    </dsp:sp>
    <dsp:sp modelId="{D537147D-95E0-4F8B-94B0-FB64ED8621A2}">
      <dsp:nvSpPr>
        <dsp:cNvPr id="0" name=""/>
        <dsp:cNvSpPr/>
      </dsp:nvSpPr>
      <dsp:spPr>
        <a:xfrm>
          <a:off x="26336" y="1114649"/>
          <a:ext cx="2325695" cy="31111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961" tIns="119622" rIns="113961" bIns="119622" numCol="1" spcCol="1270" anchor="ctr" anchorCtr="0">
          <a:noAutofit/>
        </a:bodyPr>
        <a:lstStyle/>
        <a:p>
          <a:pPr marL="0" lvl="0" indent="0" algn="ctr" defTabSz="533400">
            <a:lnSpc>
              <a:spcPct val="90000"/>
            </a:lnSpc>
            <a:spcBef>
              <a:spcPct val="0"/>
            </a:spcBef>
            <a:spcAft>
              <a:spcPct val="35000"/>
            </a:spcAft>
            <a:buNone/>
          </a:pPr>
          <a:r>
            <a:rPr lang="en-GB" sz="1200" kern="1200" dirty="0"/>
            <a:t>Participants</a:t>
          </a:r>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r>
            <a:rPr lang="en-GB" sz="1200" b="1" kern="1200" dirty="0"/>
            <a:t>Individuals were recruited by EMS</a:t>
          </a:r>
        </a:p>
        <a:p>
          <a:pPr marL="0" lvl="0" indent="0" algn="ctr" defTabSz="533400">
            <a:lnSpc>
              <a:spcPct val="90000"/>
            </a:lnSpc>
            <a:spcBef>
              <a:spcPct val="0"/>
            </a:spcBef>
            <a:spcAft>
              <a:spcPct val="35000"/>
            </a:spcAft>
            <a:buNone/>
          </a:pPr>
          <a:r>
            <a:rPr lang="en-US" sz="1200" b="1" kern="1200" dirty="0"/>
            <a:t>Thirty-Three individuals participated in the study </a:t>
          </a:r>
        </a:p>
        <a:p>
          <a:pPr marL="0" lvl="0" indent="0" algn="ctr" defTabSz="533400">
            <a:lnSpc>
              <a:spcPct val="90000"/>
            </a:lnSpc>
            <a:spcBef>
              <a:spcPct val="0"/>
            </a:spcBef>
            <a:spcAft>
              <a:spcPct val="35000"/>
            </a:spcAft>
            <a:buNone/>
          </a:pPr>
          <a:r>
            <a:rPr lang="en-US" sz="1200" b="1" kern="1200" dirty="0"/>
            <a:t>8 males </a:t>
          </a:r>
        </a:p>
        <a:p>
          <a:pPr marL="0" lvl="0" indent="0" algn="ctr" defTabSz="533400">
            <a:lnSpc>
              <a:spcPct val="90000"/>
            </a:lnSpc>
            <a:spcBef>
              <a:spcPct val="0"/>
            </a:spcBef>
            <a:spcAft>
              <a:spcPct val="35000"/>
            </a:spcAft>
            <a:buNone/>
          </a:pPr>
          <a:r>
            <a:rPr lang="en-US" sz="1200" b="1" kern="1200" dirty="0"/>
            <a:t>23 females</a:t>
          </a:r>
        </a:p>
        <a:p>
          <a:pPr marL="0" lvl="0" indent="0" algn="ctr" defTabSz="533400">
            <a:lnSpc>
              <a:spcPct val="90000"/>
            </a:lnSpc>
            <a:spcBef>
              <a:spcPct val="0"/>
            </a:spcBef>
            <a:spcAft>
              <a:spcPct val="35000"/>
            </a:spcAft>
            <a:buNone/>
          </a:pPr>
          <a:r>
            <a:rPr lang="en-GB" sz="1200" b="1" kern="1200" dirty="0">
              <a:effectLst/>
              <a:latin typeface="Times New Roman" panose="02020603050405020304" pitchFamily="18" charset="0"/>
              <a:ea typeface="Calibri" panose="020F0502020204030204" pitchFamily="34" charset="0"/>
            </a:rPr>
            <a:t>18 - 57 (</a:t>
          </a:r>
          <a:r>
            <a:rPr lang="en-GB" sz="1200" b="1" i="1" kern="1200" dirty="0">
              <a:effectLst/>
              <a:latin typeface="Times New Roman" panose="02020603050405020304" pitchFamily="18" charset="0"/>
              <a:ea typeface="Calibri" panose="020F0502020204030204" pitchFamily="34" charset="0"/>
            </a:rPr>
            <a:t>M</a:t>
          </a:r>
          <a:r>
            <a:rPr lang="en-GB" sz="1200" b="1" kern="1200" dirty="0">
              <a:effectLst/>
              <a:latin typeface="Times New Roman" panose="02020603050405020304" pitchFamily="18" charset="0"/>
              <a:ea typeface="Calibri" panose="020F0502020204030204" pitchFamily="34" charset="0"/>
            </a:rPr>
            <a:t>= 28.25, </a:t>
          </a:r>
          <a:r>
            <a:rPr lang="en-GB" sz="1200" b="1" i="1" kern="1200" dirty="0">
              <a:effectLst/>
              <a:latin typeface="Times New Roman" panose="02020603050405020304" pitchFamily="18" charset="0"/>
              <a:ea typeface="Calibri" panose="020F0502020204030204" pitchFamily="34" charset="0"/>
            </a:rPr>
            <a:t>SD</a:t>
          </a:r>
          <a:r>
            <a:rPr lang="en-GB" sz="1200" b="1" kern="1200" dirty="0">
              <a:effectLst/>
              <a:latin typeface="Times New Roman" panose="02020603050405020304" pitchFamily="18" charset="0"/>
              <a:ea typeface="Calibri" panose="020F0502020204030204" pitchFamily="34" charset="0"/>
            </a:rPr>
            <a:t>=10.35).</a:t>
          </a:r>
          <a:endParaRPr lang="en-US" sz="1200" b="1" kern="1200" dirty="0"/>
        </a:p>
      </dsp:txBody>
      <dsp:txXfrm>
        <a:off x="26336" y="1114649"/>
        <a:ext cx="2325695" cy="3111180"/>
      </dsp:txXfrm>
    </dsp:sp>
    <dsp:sp modelId="{BABD9DF6-92B9-4976-90EE-E2AC63E7336A}">
      <dsp:nvSpPr>
        <dsp:cNvPr id="0" name=""/>
        <dsp:cNvSpPr/>
      </dsp:nvSpPr>
      <dsp:spPr>
        <a:xfrm>
          <a:off x="5210837" y="2621826"/>
          <a:ext cx="504309" cy="91440"/>
        </a:xfrm>
        <a:custGeom>
          <a:avLst/>
          <a:gdLst/>
          <a:ahLst/>
          <a:cxnLst/>
          <a:rect l="0" t="0" r="0" b="0"/>
          <a:pathLst>
            <a:path>
              <a:moveTo>
                <a:pt x="0" y="45720"/>
              </a:moveTo>
              <a:lnTo>
                <a:pt x="269254" y="45720"/>
              </a:lnTo>
              <a:lnTo>
                <a:pt x="269254" y="48413"/>
              </a:lnTo>
              <a:lnTo>
                <a:pt x="504309" y="48413"/>
              </a:lnTo>
            </a:path>
          </a:pathLst>
        </a:custGeom>
        <a:noFill/>
        <a:ln w="6350" cap="flat" cmpd="sng" algn="ctr">
          <a:solidFill>
            <a:schemeClr val="accent2">
              <a:hueOff val="3081649"/>
              <a:satOff val="0"/>
              <a:lumOff val="931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449619" y="2664869"/>
        <a:ext cx="26745" cy="5354"/>
      </dsp:txXfrm>
    </dsp:sp>
    <dsp:sp modelId="{58319C16-B093-4D48-AEF4-09F6586F986E}">
      <dsp:nvSpPr>
        <dsp:cNvPr id="0" name=""/>
        <dsp:cNvSpPr/>
      </dsp:nvSpPr>
      <dsp:spPr>
        <a:xfrm>
          <a:off x="2886941" y="810022"/>
          <a:ext cx="2325695" cy="3715047"/>
        </a:xfrm>
        <a:prstGeom prst="rect">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961" tIns="119622" rIns="113961" bIns="119622" numCol="1" spcCol="1270" anchor="ctr" anchorCtr="0">
          <a:noAutofit/>
        </a:bodyPr>
        <a:lstStyle/>
        <a:p>
          <a:pPr marL="0" lvl="0" indent="0" algn="ctr" defTabSz="533400">
            <a:lnSpc>
              <a:spcPct val="90000"/>
            </a:lnSpc>
            <a:spcBef>
              <a:spcPct val="0"/>
            </a:spcBef>
            <a:spcAft>
              <a:spcPct val="35000"/>
            </a:spcAft>
            <a:buNone/>
          </a:pPr>
          <a:r>
            <a:rPr lang="en-GB" sz="1200" kern="1200" dirty="0"/>
            <a:t>Design</a:t>
          </a:r>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r>
            <a:rPr lang="en-GB" sz="1200" b="1" kern="1200" dirty="0"/>
            <a:t>2x3 multi-factorial design with two between-subjects independent variables (IV) and one dependent variable (DV) was conducted.</a:t>
          </a:r>
        </a:p>
        <a:p>
          <a:pPr marL="0" lvl="0" indent="0" algn="ctr" defTabSz="533400">
            <a:lnSpc>
              <a:spcPct val="90000"/>
            </a:lnSpc>
            <a:spcBef>
              <a:spcPct val="0"/>
            </a:spcBef>
            <a:spcAft>
              <a:spcPct val="35000"/>
            </a:spcAft>
            <a:buNone/>
          </a:pPr>
          <a:r>
            <a:rPr lang="en-GB" sz="1200" b="1" kern="1200" dirty="0"/>
            <a:t> Results were then analysed using a two-way between-subjects ANOVA.</a:t>
          </a:r>
          <a:endParaRPr lang="en-US" sz="1200" b="1" kern="1200" dirty="0"/>
        </a:p>
      </dsp:txBody>
      <dsp:txXfrm>
        <a:off x="2886941" y="810022"/>
        <a:ext cx="2325695" cy="3715047"/>
      </dsp:txXfrm>
    </dsp:sp>
    <dsp:sp modelId="{7B000C19-6C0A-4AE2-9D3F-533EEB915C97}">
      <dsp:nvSpPr>
        <dsp:cNvPr id="0" name=""/>
        <dsp:cNvSpPr/>
      </dsp:nvSpPr>
      <dsp:spPr>
        <a:xfrm>
          <a:off x="8071443" y="2618396"/>
          <a:ext cx="530646" cy="91440"/>
        </a:xfrm>
        <a:custGeom>
          <a:avLst/>
          <a:gdLst/>
          <a:ahLst/>
          <a:cxnLst/>
          <a:rect l="0" t="0" r="0" b="0"/>
          <a:pathLst>
            <a:path>
              <a:moveTo>
                <a:pt x="0" y="51842"/>
              </a:moveTo>
              <a:lnTo>
                <a:pt x="282423" y="51842"/>
              </a:lnTo>
              <a:lnTo>
                <a:pt x="282423" y="45720"/>
              </a:lnTo>
              <a:lnTo>
                <a:pt x="530646" y="45720"/>
              </a:lnTo>
            </a:path>
          </a:pathLst>
        </a:custGeom>
        <a:noFill/>
        <a:ln w="6350" cap="flat" cmpd="sng" algn="ctr">
          <a:solidFill>
            <a:schemeClr val="accent2">
              <a:hueOff val="6163298"/>
              <a:satOff val="0"/>
              <a:lumOff val="186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322734" y="2661439"/>
        <a:ext cx="28063" cy="5354"/>
      </dsp:txXfrm>
    </dsp:sp>
    <dsp:sp modelId="{B3D0877C-2656-4F65-BFE2-0EF3332D109E}">
      <dsp:nvSpPr>
        <dsp:cNvPr id="0" name=""/>
        <dsp:cNvSpPr/>
      </dsp:nvSpPr>
      <dsp:spPr>
        <a:xfrm>
          <a:off x="5747547" y="3066"/>
          <a:ext cx="2325695" cy="5334345"/>
        </a:xfrm>
        <a:prstGeom prst="rect">
          <a:avLst/>
        </a:prstGeom>
        <a:solidFill>
          <a:schemeClr val="accent2">
            <a:hueOff val="4108866"/>
            <a:satOff val="0"/>
            <a:lumOff val="124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961" tIns="119622" rIns="113961" bIns="119622" numCol="1" spcCol="1270" anchor="ctr" anchorCtr="0">
          <a:noAutofit/>
        </a:bodyPr>
        <a:lstStyle/>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r>
            <a:rPr lang="en-GB" sz="1200" kern="1200" dirty="0"/>
            <a:t>Materials</a:t>
          </a:r>
          <a:endParaRPr lang="en-GB" sz="1200" b="1" kern="1200" dirty="0"/>
        </a:p>
        <a:p>
          <a:pPr marL="0" lvl="0" indent="0" algn="l" defTabSz="533400">
            <a:lnSpc>
              <a:spcPct val="90000"/>
            </a:lnSpc>
            <a:spcBef>
              <a:spcPct val="0"/>
            </a:spcBef>
            <a:spcAft>
              <a:spcPct val="35000"/>
            </a:spcAft>
            <a:buNone/>
          </a:pPr>
          <a:r>
            <a:rPr lang="en-GB" sz="1200" b="1" kern="1200" dirty="0"/>
            <a:t>A Consent form was needed for participants to sign and consent to participating in the study</a:t>
          </a:r>
        </a:p>
        <a:p>
          <a:pPr marL="0" lvl="0" indent="0" algn="l" defTabSz="533400">
            <a:lnSpc>
              <a:spcPct val="90000"/>
            </a:lnSpc>
            <a:spcBef>
              <a:spcPct val="0"/>
            </a:spcBef>
            <a:spcAft>
              <a:spcPct val="35000"/>
            </a:spcAft>
            <a:buNone/>
          </a:pPr>
          <a:r>
            <a:rPr lang="en-GB" sz="1200" b="1" kern="1200" dirty="0"/>
            <a:t> A demographic data form was then needed for participants age, gender and to explore the type of reality TV participants viewed most</a:t>
          </a:r>
        </a:p>
        <a:p>
          <a:pPr marL="0" lvl="0" indent="0" algn="l" defTabSz="533400">
            <a:lnSpc>
              <a:spcPct val="90000"/>
            </a:lnSpc>
            <a:spcBef>
              <a:spcPct val="0"/>
            </a:spcBef>
            <a:spcAft>
              <a:spcPct val="35000"/>
            </a:spcAft>
            <a:buNone/>
          </a:pPr>
          <a:r>
            <a:rPr lang="en-GB" sz="1200" b="1" kern="1200" dirty="0"/>
            <a:t>Rosenburg’s Self-Esteem scale (SES; Rosenburg, 1965) was used to analyse the level of individuals self esteem (high/low)</a:t>
          </a:r>
        </a:p>
        <a:p>
          <a:pPr marL="0" lvl="0" indent="0" algn="l" defTabSz="533400">
            <a:lnSpc>
              <a:spcPct val="90000"/>
            </a:lnSpc>
            <a:spcBef>
              <a:spcPct val="0"/>
            </a:spcBef>
            <a:spcAft>
              <a:spcPct val="35000"/>
            </a:spcAft>
            <a:buNone/>
          </a:pPr>
          <a:r>
            <a:rPr lang="en-GB" sz="1200" b="1" kern="1200" dirty="0" err="1"/>
            <a:t>Stunkard’s</a:t>
          </a:r>
          <a:r>
            <a:rPr lang="en-GB" sz="1200" b="1" kern="1200" dirty="0"/>
            <a:t> (1983) body figure scale to explore individuals' perceptions of the ideal body image and what they perceived as the perfect body image. </a:t>
          </a:r>
        </a:p>
        <a:p>
          <a:pPr marL="0" lvl="0" indent="0" algn="l" defTabSz="533400">
            <a:lnSpc>
              <a:spcPct val="90000"/>
            </a:lnSpc>
            <a:spcBef>
              <a:spcPct val="0"/>
            </a:spcBef>
            <a:spcAft>
              <a:spcPct val="35000"/>
            </a:spcAft>
            <a:buNone/>
          </a:pPr>
          <a:r>
            <a:rPr lang="en-GB" sz="1200" b="1" kern="1200" dirty="0"/>
            <a:t>To end the study a debrief sheet was then given.</a:t>
          </a:r>
        </a:p>
        <a:p>
          <a:pPr marL="0" lvl="0" indent="0" algn="l" defTabSz="533400">
            <a:lnSpc>
              <a:spcPct val="90000"/>
            </a:lnSpc>
            <a:spcBef>
              <a:spcPct val="0"/>
            </a:spcBef>
            <a:spcAft>
              <a:spcPct val="35000"/>
            </a:spcAft>
            <a:buNone/>
          </a:pPr>
          <a:r>
            <a:rPr lang="en-GB" sz="1200" b="1" kern="1200" dirty="0"/>
            <a:t>The questionnaire reliability was assessed and was seen to be .93, therefore the questionnaire was reliable.</a:t>
          </a:r>
        </a:p>
        <a:p>
          <a:pPr marL="0" lvl="0" indent="0" algn="ctr" defTabSz="533400">
            <a:lnSpc>
              <a:spcPct val="90000"/>
            </a:lnSpc>
            <a:spcBef>
              <a:spcPct val="0"/>
            </a:spcBef>
            <a:spcAft>
              <a:spcPct val="35000"/>
            </a:spcAft>
            <a:buNone/>
          </a:pPr>
          <a:endParaRPr lang="en-GB" sz="1200" b="1" kern="1200" dirty="0"/>
        </a:p>
        <a:p>
          <a:pPr marL="0" lvl="0" indent="0" algn="ctr" defTabSz="533400">
            <a:lnSpc>
              <a:spcPct val="90000"/>
            </a:lnSpc>
            <a:spcBef>
              <a:spcPct val="0"/>
            </a:spcBef>
            <a:spcAft>
              <a:spcPct val="35000"/>
            </a:spcAft>
            <a:buNone/>
          </a:pPr>
          <a:r>
            <a:rPr lang="en-GB" sz="1200" kern="1200" dirty="0"/>
            <a:t> </a:t>
          </a:r>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dsp:txBody>
      <dsp:txXfrm>
        <a:off x="5747547" y="3066"/>
        <a:ext cx="2325695" cy="5334345"/>
      </dsp:txXfrm>
    </dsp:sp>
    <dsp:sp modelId="{5CCCB3E6-E423-4F0B-B3FE-6A4828C5F6B5}">
      <dsp:nvSpPr>
        <dsp:cNvPr id="0" name=""/>
        <dsp:cNvSpPr/>
      </dsp:nvSpPr>
      <dsp:spPr>
        <a:xfrm>
          <a:off x="8634489" y="0"/>
          <a:ext cx="2325695" cy="5328233"/>
        </a:xfrm>
        <a:prstGeom prst="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961" tIns="119622" rIns="113961" bIns="119622" numCol="1" spcCol="1270" anchor="ctr" anchorCtr="0">
          <a:noAutofit/>
        </a:bodyPr>
        <a:lstStyle/>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r>
            <a:rPr lang="en-GB" sz="1200" kern="1200" dirty="0"/>
            <a:t>Procedure</a:t>
          </a:r>
        </a:p>
        <a:p>
          <a:pPr marL="0" lvl="0" indent="0" algn="l" defTabSz="533400">
            <a:lnSpc>
              <a:spcPct val="90000"/>
            </a:lnSpc>
            <a:spcBef>
              <a:spcPct val="0"/>
            </a:spcBef>
            <a:spcAft>
              <a:spcPct val="35000"/>
            </a:spcAft>
            <a:buNone/>
          </a:pPr>
          <a:r>
            <a:rPr lang="en-GB" sz="1100" b="1" kern="1200" dirty="0"/>
            <a:t>T</a:t>
          </a:r>
          <a:r>
            <a:rPr lang="en-GB" sz="1200" b="1" kern="1200" dirty="0"/>
            <a:t>he participant attended and was given a consent form and demographic data sheet to provide age, gender and information about what reality TV they watched the most and on average how many hours a week they viewed this. Participants were then asked to fill out a self-esteem questionnaire and was then asked to fill out a body image chart to assess how they perceived their body image and how they perceived the perfect body image. After this information was collected the participant was thanked for attending the study and given a debrief sheet that outlined what the study was exploring and included information such as email addresses for the participant to contact the researcher or supervisor if they had any questions or queries after</a:t>
          </a:r>
        </a:p>
        <a:p>
          <a:pPr marL="0" lvl="0" indent="0" algn="ctr" defTabSz="533400">
            <a:lnSpc>
              <a:spcPct val="90000"/>
            </a:lnSpc>
            <a:spcBef>
              <a:spcPct val="0"/>
            </a:spcBef>
            <a:spcAft>
              <a:spcPct val="35000"/>
            </a:spcAft>
            <a:buNone/>
          </a:pPr>
          <a:endParaRPr lang="en-GB" sz="1100" kern="1200" dirty="0"/>
        </a:p>
        <a:p>
          <a:pPr marL="0" lvl="0" indent="0" algn="ctr" defTabSz="533400">
            <a:lnSpc>
              <a:spcPct val="90000"/>
            </a:lnSpc>
            <a:spcBef>
              <a:spcPct val="0"/>
            </a:spcBef>
            <a:spcAft>
              <a:spcPct val="35000"/>
            </a:spcAft>
            <a:buNone/>
          </a:pPr>
          <a:endParaRPr lang="en-GB" sz="1100" kern="1200" dirty="0"/>
        </a:p>
        <a:p>
          <a:pPr marL="0" lvl="0" indent="0" algn="ctr" defTabSz="533400">
            <a:lnSpc>
              <a:spcPct val="90000"/>
            </a:lnSpc>
            <a:spcBef>
              <a:spcPct val="0"/>
            </a:spcBef>
            <a:spcAft>
              <a:spcPct val="35000"/>
            </a:spcAft>
            <a:buNone/>
          </a:pPr>
          <a:endParaRPr lang="en-GB" sz="1100" kern="1200" dirty="0"/>
        </a:p>
        <a:p>
          <a:pPr marL="0" lvl="0" indent="0" algn="ctr" defTabSz="533400">
            <a:lnSpc>
              <a:spcPct val="90000"/>
            </a:lnSpc>
            <a:spcBef>
              <a:spcPct val="0"/>
            </a:spcBef>
            <a:spcAft>
              <a:spcPct val="35000"/>
            </a:spcAft>
            <a:buNone/>
          </a:pPr>
          <a:endParaRPr lang="en-GB" sz="1100" kern="1200" dirty="0"/>
        </a:p>
        <a:p>
          <a:pPr marL="0" lvl="0" indent="0" algn="ctr" defTabSz="533400">
            <a:lnSpc>
              <a:spcPct val="90000"/>
            </a:lnSpc>
            <a:spcBef>
              <a:spcPct val="0"/>
            </a:spcBef>
            <a:spcAft>
              <a:spcPct val="35000"/>
            </a:spcAft>
            <a:buNone/>
          </a:pPr>
          <a:endParaRPr lang="en-GB" sz="11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GB" sz="1200" kern="1200" dirty="0"/>
        </a:p>
        <a:p>
          <a:pPr marL="0" lvl="0" indent="0" algn="ctr" defTabSz="533400">
            <a:lnSpc>
              <a:spcPct val="90000"/>
            </a:lnSpc>
            <a:spcBef>
              <a:spcPct val="0"/>
            </a:spcBef>
            <a:spcAft>
              <a:spcPct val="35000"/>
            </a:spcAft>
            <a:buNone/>
          </a:pPr>
          <a:endParaRPr lang="en-US" sz="1200" kern="1200" dirty="0"/>
        </a:p>
      </dsp:txBody>
      <dsp:txXfrm>
        <a:off x="8634489" y="0"/>
        <a:ext cx="2325695" cy="53282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C9EA88-9E11-4674-97F0-359A89C16A8D}">
      <dsp:nvSpPr>
        <dsp:cNvPr id="0" name=""/>
        <dsp:cNvSpPr/>
      </dsp:nvSpPr>
      <dsp:spPr>
        <a:xfrm>
          <a:off x="1283" y="140092"/>
          <a:ext cx="4505585" cy="35955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AE25A8-036F-4891-9AB7-656A87F27E2C}">
      <dsp:nvSpPr>
        <dsp:cNvPr id="0" name=""/>
        <dsp:cNvSpPr/>
      </dsp:nvSpPr>
      <dsp:spPr>
        <a:xfrm>
          <a:off x="501904" y="615682"/>
          <a:ext cx="4505585" cy="35955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Results of the ANOVA analysis showed that there was a non-significant interaction effect between self-esteem and type of reality TV watched, </a:t>
          </a:r>
          <a:r>
            <a:rPr lang="en-GB" sz="1200" b="1" i="1" kern="1200" dirty="0"/>
            <a:t>F</a:t>
          </a:r>
          <a:r>
            <a:rPr lang="en-GB" sz="1200" b="1" kern="1200" dirty="0"/>
            <a:t> (2, 27) = .46, </a:t>
          </a:r>
          <a:r>
            <a:rPr lang="en-GB" sz="1200" b="1" i="1" kern="1200" dirty="0"/>
            <a:t>p </a:t>
          </a:r>
          <a:r>
            <a:rPr lang="en-GB" sz="1200" b="1" kern="1200" dirty="0"/>
            <a:t>= &gt; .64 which suggests the type of TV viewed had no effect on participants self-esteem levels.  </a:t>
          </a:r>
        </a:p>
        <a:p>
          <a:pPr marL="0" lvl="0" indent="0" algn="ctr" defTabSz="533400">
            <a:lnSpc>
              <a:spcPct val="90000"/>
            </a:lnSpc>
            <a:spcBef>
              <a:spcPct val="0"/>
            </a:spcBef>
            <a:spcAft>
              <a:spcPct val="35000"/>
            </a:spcAft>
            <a:buNone/>
          </a:pPr>
          <a:r>
            <a:rPr lang="en-GB" sz="1200" b="1" kern="1200" dirty="0"/>
            <a:t>The main effect of the type of TV viewed most regularly was also non-significant </a:t>
          </a:r>
          <a:r>
            <a:rPr lang="en-GB" sz="1200" b="1" i="1" kern="1200" dirty="0"/>
            <a:t>F</a:t>
          </a:r>
          <a:r>
            <a:rPr lang="en-GB" sz="1200" b="1" kern="1200" dirty="0"/>
            <a:t> (2, 27) = 2.40, </a:t>
          </a:r>
          <a:r>
            <a:rPr lang="en-GB" sz="1200" b="1" i="1" kern="1200" dirty="0"/>
            <a:t>p</a:t>
          </a:r>
          <a:r>
            <a:rPr lang="en-GB" sz="1200" b="1" kern="1200" dirty="0"/>
            <a:t> = .11 suggesting that there was no impact of the level of self-esteem on participants perception of the ideal body image.</a:t>
          </a:r>
        </a:p>
        <a:p>
          <a:pPr marL="0" lvl="0" indent="0" algn="ctr" defTabSz="533400">
            <a:lnSpc>
              <a:spcPct val="90000"/>
            </a:lnSpc>
            <a:spcBef>
              <a:spcPct val="0"/>
            </a:spcBef>
            <a:spcAft>
              <a:spcPct val="35000"/>
            </a:spcAft>
            <a:buNone/>
          </a:pPr>
          <a:r>
            <a:rPr lang="en-GB" sz="1200" b="1" kern="1200" dirty="0"/>
            <a:t>Therefore, the hypothesis of participants reporting low levels of self-esteem and who regularly watch celebrity reality TV will report higher body dissatisfaction was rejected.</a:t>
          </a:r>
          <a:endParaRPr lang="en-US" sz="1200" kern="1200" dirty="0"/>
        </a:p>
      </dsp:txBody>
      <dsp:txXfrm>
        <a:off x="607214" y="720992"/>
        <a:ext cx="4294965" cy="3384943"/>
      </dsp:txXfrm>
    </dsp:sp>
    <dsp:sp modelId="{26E8A9A1-8075-4B64-AC8D-5F3207B3CAD1}">
      <dsp:nvSpPr>
        <dsp:cNvPr id="0" name=""/>
        <dsp:cNvSpPr/>
      </dsp:nvSpPr>
      <dsp:spPr>
        <a:xfrm>
          <a:off x="5508110" y="140092"/>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B73698-9372-4D71-9010-4F8A8ED7E86D}">
      <dsp:nvSpPr>
        <dsp:cNvPr id="0" name=""/>
        <dsp:cNvSpPr/>
      </dsp:nvSpPr>
      <dsp:spPr>
        <a:xfrm>
          <a:off x="6008730" y="615682"/>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A secondary analysis was conducted to explore the relationship between participants self and ideal body image ratings. It was showed that there was a strong positive and significant relationship between self and perceived ideal body images due to the P value being lower than 0.05; </a:t>
          </a:r>
          <a:r>
            <a:rPr lang="en-GB" sz="1400" b="1" i="1" kern="1200" dirty="0"/>
            <a:t>r</a:t>
          </a:r>
          <a:r>
            <a:rPr lang="en-GB" sz="1400" b="1" kern="1200" dirty="0"/>
            <a:t>= .58, </a:t>
          </a:r>
          <a:r>
            <a:rPr lang="en-GB" sz="1400" b="1" i="1" kern="1200" dirty="0"/>
            <a:t>n</a:t>
          </a:r>
          <a:r>
            <a:rPr lang="en-GB" sz="1400" b="1" kern="1200" dirty="0"/>
            <a:t>= 33, </a:t>
          </a:r>
          <a:r>
            <a:rPr lang="en-GB" sz="1400" b="1" i="1" kern="1200" dirty="0"/>
            <a:t>p</a:t>
          </a:r>
          <a:r>
            <a:rPr lang="en-GB" sz="1400" b="1" kern="1200" dirty="0"/>
            <a:t> &lt; .001 which showed that the larger the participants perceive their own body the more likely they are to rate the ideal body size as larger. Therefore again, the hypothesis of the larger individual being more likely to rate the ideal body as smaller was rejected.</a:t>
          </a:r>
          <a:endParaRPr lang="en-US" sz="1400" kern="1200" dirty="0"/>
        </a:p>
      </dsp:txBody>
      <dsp:txXfrm>
        <a:off x="6092527" y="699479"/>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4E07A-3609-4D63-980D-B66B6AF85BD6}">
      <dsp:nvSpPr>
        <dsp:cNvPr id="0" name=""/>
        <dsp:cNvSpPr/>
      </dsp:nvSpPr>
      <dsp:spPr>
        <a:xfrm>
          <a:off x="0" y="6980"/>
          <a:ext cx="6245265" cy="21481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Due to the results showing that none of the reality TV genres had a significant effect on participants perceived body images, this contradicted previous literature such as Egbert and Belcher (2012) as they found that reality television did influence body image and resulted in participants having higher body dissatisfaction and an increased drive for thinness. </a:t>
          </a:r>
          <a:endParaRPr lang="en-US" sz="1800" kern="1200"/>
        </a:p>
      </dsp:txBody>
      <dsp:txXfrm>
        <a:off x="104863" y="111843"/>
        <a:ext cx="6035539" cy="1938394"/>
      </dsp:txXfrm>
    </dsp:sp>
    <dsp:sp modelId="{E610BF9D-02E4-4E3B-B784-512F7D8AC8B3}">
      <dsp:nvSpPr>
        <dsp:cNvPr id="0" name=""/>
        <dsp:cNvSpPr/>
      </dsp:nvSpPr>
      <dsp:spPr>
        <a:xfrm>
          <a:off x="0" y="2206940"/>
          <a:ext cx="6245265" cy="2148120"/>
        </a:xfrm>
        <a:prstGeom prst="roundRect">
          <a:avLst/>
        </a:prstGeom>
        <a:solidFill>
          <a:schemeClr val="accent5">
            <a:hueOff val="-7541480"/>
            <a:satOff val="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A significant result was also seen where the larger the participant, the larger they in fact perceive the ideal body type. This is an interesting find, especially due to the media promoting the thin ideal as ‘perfect’. And due to Frost and </a:t>
          </a:r>
          <a:r>
            <a:rPr lang="en-GB" sz="1400" kern="1200" dirty="0" err="1"/>
            <a:t>McKelvie</a:t>
          </a:r>
          <a:r>
            <a:rPr lang="en-GB" sz="1400" kern="1200" dirty="0"/>
            <a:t> (2004) finding a significant relationship between self-esteem and body satisfaction, it was reasonable for the study to hypothesise that exposure to reality TV programmes that included the thin ideal, would therefore interact with negative body attitudes from the viewer. </a:t>
          </a:r>
        </a:p>
      </dsp:txBody>
      <dsp:txXfrm>
        <a:off x="104863" y="2311803"/>
        <a:ext cx="6035539" cy="19383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8F560-4A95-4E0F-8A1D-82C051BA1FB3}">
      <dsp:nvSpPr>
        <dsp:cNvPr id="0" name=""/>
        <dsp:cNvSpPr/>
      </dsp:nvSpPr>
      <dsp:spPr>
        <a:xfrm>
          <a:off x="9242" y="336947"/>
          <a:ext cx="2762398" cy="367744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Including participants ethnicity information in future studies due to Martin (2010) finding that the ideal body images could potentially vary between different cultural groups and ethnic groups</a:t>
          </a:r>
          <a:endParaRPr lang="en-US" sz="1400" kern="1200"/>
        </a:p>
      </dsp:txBody>
      <dsp:txXfrm>
        <a:off x="90150" y="417855"/>
        <a:ext cx="2600582" cy="3515627"/>
      </dsp:txXfrm>
    </dsp:sp>
    <dsp:sp modelId="{C328F8B0-C8CF-46EC-9E62-E1D9A5488687}">
      <dsp:nvSpPr>
        <dsp:cNvPr id="0" name=""/>
        <dsp:cNvSpPr/>
      </dsp:nvSpPr>
      <dsp:spPr>
        <a:xfrm>
          <a:off x="3047880" y="1833131"/>
          <a:ext cx="585628" cy="6850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3047880" y="1970146"/>
        <a:ext cx="409940" cy="411044"/>
      </dsp:txXfrm>
    </dsp:sp>
    <dsp:sp modelId="{97E52B56-C80E-4043-BEF3-3B3A126725FA}">
      <dsp:nvSpPr>
        <dsp:cNvPr id="0" name=""/>
        <dsp:cNvSpPr/>
      </dsp:nvSpPr>
      <dsp:spPr>
        <a:xfrm>
          <a:off x="3876600" y="336947"/>
          <a:ext cx="2762398" cy="3677443"/>
        </a:xfrm>
        <a:prstGeom prst="roundRect">
          <a:avLst>
            <a:gd name="adj" fmla="val 10000"/>
          </a:avLst>
        </a:prstGeom>
        <a:solidFill>
          <a:schemeClr val="accent2">
            <a:hueOff val="3081649"/>
            <a:satOff val="0"/>
            <a:lumOff val="9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Another scale could be used in the future such as a perception of personality questionnaire, due to Frederick, et al, (2016) finding that people dissatisfied with their appearance tended to be more neurotic, have more fearful attachment styles, and spent more hours watching television. This may in future create an extra hypothesis in order to explore the participants reasons for viewing as well as analysing whether this reflects on a persons’ personality style</a:t>
          </a:r>
          <a:endParaRPr lang="en-US" sz="1400" kern="1200"/>
        </a:p>
      </dsp:txBody>
      <dsp:txXfrm>
        <a:off x="3957508" y="417855"/>
        <a:ext cx="2600582" cy="3515627"/>
      </dsp:txXfrm>
    </dsp:sp>
    <dsp:sp modelId="{B32E92C4-2EDA-4AB9-A60C-E90AF0288BC4}">
      <dsp:nvSpPr>
        <dsp:cNvPr id="0" name=""/>
        <dsp:cNvSpPr/>
      </dsp:nvSpPr>
      <dsp:spPr>
        <a:xfrm>
          <a:off x="6915239" y="1833131"/>
          <a:ext cx="585628" cy="685074"/>
        </a:xfrm>
        <a:prstGeom prst="rightArrow">
          <a:avLst>
            <a:gd name="adj1" fmla="val 60000"/>
            <a:gd name="adj2" fmla="val 50000"/>
          </a:avLst>
        </a:prstGeom>
        <a:solidFill>
          <a:schemeClr val="accent2">
            <a:hueOff val="6163298"/>
            <a:satOff val="0"/>
            <a:lumOff val="1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6915239" y="1970146"/>
        <a:ext cx="409940" cy="411044"/>
      </dsp:txXfrm>
    </dsp:sp>
    <dsp:sp modelId="{6C3AB01E-2894-40A8-892F-0C5BDF869141}">
      <dsp:nvSpPr>
        <dsp:cNvPr id="0" name=""/>
        <dsp:cNvSpPr/>
      </dsp:nvSpPr>
      <dsp:spPr>
        <a:xfrm>
          <a:off x="7743958" y="336947"/>
          <a:ext cx="2762398" cy="3677443"/>
        </a:xfrm>
        <a:prstGeom prst="roundRect">
          <a:avLst>
            <a:gd name="adj" fmla="val 10000"/>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Providing opportunity to include relationships with other media such as magazines, television ads and music videos as well as reality TV. </a:t>
          </a:r>
          <a:endParaRPr lang="en-US" sz="1400" kern="1200"/>
        </a:p>
      </dsp:txBody>
      <dsp:txXfrm>
        <a:off x="7824866" y="417855"/>
        <a:ext cx="2600582" cy="3515627"/>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44D805-7BEC-479A-B6AC-2171E7FE48BB}" type="datetimeFigureOut">
              <a:rPr lang="en-GB" smtClean="0"/>
              <a:t>17/05/2020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B4A944-4CF2-45C1-94CD-EA35ED937845}" type="slidenum">
              <a:rPr lang="en-GB" smtClean="0"/>
              <a:t>‹#›</a:t>
            </a:fld>
            <a:endParaRPr lang="en-GB"/>
          </a:p>
        </p:txBody>
      </p:sp>
    </p:spTree>
    <p:extLst>
      <p:ext uri="{BB962C8B-B14F-4D97-AF65-F5344CB8AC3E}">
        <p14:creationId xmlns:p14="http://schemas.microsoft.com/office/powerpoint/2010/main" val="2508920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1</a:t>
            </a:fld>
            <a:endParaRPr lang="en-GB"/>
          </a:p>
        </p:txBody>
      </p:sp>
    </p:spTree>
    <p:extLst>
      <p:ext uri="{BB962C8B-B14F-4D97-AF65-F5344CB8AC3E}">
        <p14:creationId xmlns:p14="http://schemas.microsoft.com/office/powerpoint/2010/main" val="1754658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2</a:t>
            </a:fld>
            <a:endParaRPr lang="en-GB"/>
          </a:p>
        </p:txBody>
      </p:sp>
    </p:spTree>
    <p:extLst>
      <p:ext uri="{BB962C8B-B14F-4D97-AF65-F5344CB8AC3E}">
        <p14:creationId xmlns:p14="http://schemas.microsoft.com/office/powerpoint/2010/main" val="3644074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4</a:t>
            </a:fld>
            <a:endParaRPr lang="en-GB"/>
          </a:p>
        </p:txBody>
      </p:sp>
    </p:spTree>
    <p:extLst>
      <p:ext uri="{BB962C8B-B14F-4D97-AF65-F5344CB8AC3E}">
        <p14:creationId xmlns:p14="http://schemas.microsoft.com/office/powerpoint/2010/main" val="2340310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5</a:t>
            </a:fld>
            <a:endParaRPr lang="en-GB"/>
          </a:p>
        </p:txBody>
      </p:sp>
    </p:spTree>
    <p:extLst>
      <p:ext uri="{BB962C8B-B14F-4D97-AF65-F5344CB8AC3E}">
        <p14:creationId xmlns:p14="http://schemas.microsoft.com/office/powerpoint/2010/main" val="2703929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6</a:t>
            </a:fld>
            <a:endParaRPr lang="en-GB"/>
          </a:p>
        </p:txBody>
      </p:sp>
    </p:spTree>
    <p:extLst>
      <p:ext uri="{BB962C8B-B14F-4D97-AF65-F5344CB8AC3E}">
        <p14:creationId xmlns:p14="http://schemas.microsoft.com/office/powerpoint/2010/main" val="12168354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7</a:t>
            </a:fld>
            <a:endParaRPr lang="en-GB"/>
          </a:p>
        </p:txBody>
      </p:sp>
    </p:spTree>
    <p:extLst>
      <p:ext uri="{BB962C8B-B14F-4D97-AF65-F5344CB8AC3E}">
        <p14:creationId xmlns:p14="http://schemas.microsoft.com/office/powerpoint/2010/main" val="3521024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3B4A944-4CF2-45C1-94CD-EA35ED937845}" type="slidenum">
              <a:rPr lang="en-GB" smtClean="0"/>
              <a:t>8</a:t>
            </a:fld>
            <a:endParaRPr lang="en-GB"/>
          </a:p>
        </p:txBody>
      </p:sp>
    </p:spTree>
    <p:extLst>
      <p:ext uri="{BB962C8B-B14F-4D97-AF65-F5344CB8AC3E}">
        <p14:creationId xmlns:p14="http://schemas.microsoft.com/office/powerpoint/2010/main" val="1621638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964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4508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2255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5975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4461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1838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0637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3056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0319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4890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5/17/2020</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4427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5/17/2020</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374467695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9FB580A-BA0E-4D5E-90F4-C42767A78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0DAA90C-10C0-431B-8302-DA1F5810981A}"/>
              </a:ext>
            </a:extLst>
          </p:cNvPr>
          <p:cNvPicPr>
            <a:picLocks noChangeAspect="1"/>
          </p:cNvPicPr>
          <p:nvPr/>
        </p:nvPicPr>
        <p:blipFill rotWithShape="1">
          <a:blip r:embed="rId3"/>
          <a:srcRect t="6652" b="5800"/>
          <a:stretch/>
        </p:blipFill>
        <p:spPr>
          <a:xfrm>
            <a:off x="20" y="2"/>
            <a:ext cx="12191980" cy="6857998"/>
          </a:xfrm>
          <a:prstGeom prst="rect">
            <a:avLst/>
          </a:prstGeom>
        </p:spPr>
      </p:pic>
      <p:sp>
        <p:nvSpPr>
          <p:cNvPr id="11" name="Rectangle 10">
            <a:extLst>
              <a:ext uri="{FF2B5EF4-FFF2-40B4-BE49-F238E27FC236}">
                <a16:creationId xmlns:a16="http://schemas.microsoft.com/office/drawing/2014/main" id="{66FE6C92-1731-4FD3-9F27-3D29161BB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735"/>
            <a:ext cx="12192000" cy="2844264"/>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6E974F-91EA-4911-8DCB-678583C903C4}"/>
              </a:ext>
            </a:extLst>
          </p:cNvPr>
          <p:cNvSpPr>
            <a:spLocks noGrp="1"/>
          </p:cNvSpPr>
          <p:nvPr>
            <p:ph type="ctrTitle"/>
          </p:nvPr>
        </p:nvSpPr>
        <p:spPr>
          <a:xfrm>
            <a:off x="1444164" y="2677382"/>
            <a:ext cx="9679449" cy="996919"/>
          </a:xfrm>
        </p:spPr>
        <p:txBody>
          <a:bodyPr anchor="b">
            <a:normAutofit fontScale="90000"/>
          </a:bodyPr>
          <a:lstStyle/>
          <a:p>
            <a:pPr algn="ctr"/>
            <a:r>
              <a:rPr lang="en-GB" sz="2700" dirty="0">
                <a:effectLst/>
                <a:latin typeface="Times New Roman" panose="02020603050405020304" pitchFamily="18" charset="0"/>
                <a:ea typeface="Calibri" panose="020F0502020204030204" pitchFamily="34" charset="0"/>
                <a:cs typeface="Times New Roman" panose="02020603050405020304" pitchFamily="18" charset="0"/>
              </a:rPr>
              <a:t>Exploring the effect of reality TV types and self-esteem on student’s perception of body image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Times New Roman" panose="02020603050405020304" pitchFamily="18" charset="0"/>
                <a:ea typeface="Times New Roman" panose="02020603050405020304" pitchFamily="18" charset="0"/>
              </a:rPr>
            </a:br>
            <a:endParaRPr lang="en-GB" sz="4800" dirty="0">
              <a:solidFill>
                <a:schemeClr val="bg1"/>
              </a:solidFill>
            </a:endParaRPr>
          </a:p>
        </p:txBody>
      </p:sp>
      <p:sp>
        <p:nvSpPr>
          <p:cNvPr id="3" name="Subtitle 2">
            <a:extLst>
              <a:ext uri="{FF2B5EF4-FFF2-40B4-BE49-F238E27FC236}">
                <a16:creationId xmlns:a16="http://schemas.microsoft.com/office/drawing/2014/main" id="{3942BA40-2CC4-4642-9307-886060E6DBD6}"/>
              </a:ext>
            </a:extLst>
          </p:cNvPr>
          <p:cNvSpPr>
            <a:spLocks noGrp="1"/>
          </p:cNvSpPr>
          <p:nvPr>
            <p:ph type="subTitle" idx="1"/>
          </p:nvPr>
        </p:nvSpPr>
        <p:spPr>
          <a:xfrm>
            <a:off x="1228927" y="4520852"/>
            <a:ext cx="9679449" cy="1490596"/>
          </a:xfrm>
        </p:spPr>
        <p:txBody>
          <a:bodyPr anchor="ctr">
            <a:normAutofit lnSpcReduction="10000"/>
          </a:bodyPr>
          <a:lstStyle/>
          <a:p>
            <a:r>
              <a:rPr lang="en-GB" sz="2000" dirty="0">
                <a:solidFill>
                  <a:schemeClr val="bg1"/>
                </a:solidFill>
              </a:rPr>
              <a:t>By Sophie Matthews</a:t>
            </a:r>
          </a:p>
          <a:p>
            <a:r>
              <a:rPr lang="en-GB" sz="2000" dirty="0">
                <a:solidFill>
                  <a:schemeClr val="bg1"/>
                </a:solidFill>
              </a:rPr>
              <a:t>1706623</a:t>
            </a:r>
          </a:p>
          <a:p>
            <a:r>
              <a:rPr lang="en-GB" sz="2000" dirty="0">
                <a:solidFill>
                  <a:schemeClr val="bg1"/>
                </a:solidFill>
              </a:rPr>
              <a:t>Counselling &amp; Psychology</a:t>
            </a:r>
          </a:p>
          <a:p>
            <a:r>
              <a:rPr lang="en-GB" sz="2000" dirty="0">
                <a:solidFill>
                  <a:schemeClr val="bg1"/>
                </a:solidFill>
              </a:rPr>
              <a:t>May 2020</a:t>
            </a:r>
          </a:p>
        </p:txBody>
      </p:sp>
      <p:sp>
        <p:nvSpPr>
          <p:cNvPr id="13"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4521711"/>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475100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5266150"/>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CC5D29A7-9A24-417E-A96A-0CC9B24B6755}"/>
              </a:ext>
            </a:extLst>
          </p:cNvPr>
          <p:cNvSpPr txBox="1"/>
          <p:nvPr/>
        </p:nvSpPr>
        <p:spPr>
          <a:xfrm>
            <a:off x="2958229" y="1232189"/>
            <a:ext cx="6275540" cy="523220"/>
          </a:xfrm>
          <a:prstGeom prst="rect">
            <a:avLst/>
          </a:prstGeom>
          <a:noFill/>
        </p:spPr>
        <p:txBody>
          <a:bodyPr wrap="square" rtlCol="0">
            <a:spAutoFit/>
          </a:bodyPr>
          <a:lstStyle/>
          <a:p>
            <a:pPr algn="ctr"/>
            <a:r>
              <a:rPr lang="en-GB" sz="2800" b="1" dirty="0"/>
              <a:t>PSYCHOLOGY DISSERTATION</a:t>
            </a:r>
          </a:p>
        </p:txBody>
      </p:sp>
    </p:spTree>
    <p:extLst>
      <p:ext uri="{BB962C8B-B14F-4D97-AF65-F5344CB8AC3E}">
        <p14:creationId xmlns:p14="http://schemas.microsoft.com/office/powerpoint/2010/main" val="1703440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BC5EAF-5D85-4FA8-8BE4-E7D1319E47DD}"/>
              </a:ext>
            </a:extLst>
          </p:cNvPr>
          <p:cNvSpPr>
            <a:spLocks noGrp="1"/>
          </p:cNvSpPr>
          <p:nvPr>
            <p:ph type="title"/>
          </p:nvPr>
        </p:nvSpPr>
        <p:spPr>
          <a:xfrm>
            <a:off x="6412091" y="501652"/>
            <a:ext cx="4395340" cy="700847"/>
          </a:xfrm>
        </p:spPr>
        <p:txBody>
          <a:bodyPr anchor="b">
            <a:normAutofit fontScale="90000"/>
          </a:bodyPr>
          <a:lstStyle/>
          <a:p>
            <a:br>
              <a:rPr lang="en-GB" sz="3000" dirty="0">
                <a:effectLst/>
                <a:latin typeface="Tahoma" panose="020B0604030504040204" pitchFamily="34" charset="0"/>
                <a:ea typeface="Tahoma" panose="020B0604030504040204" pitchFamily="34" charset="0"/>
                <a:cs typeface="Tahoma" panose="020B0604030504040204" pitchFamily="34" charset="0"/>
              </a:rPr>
            </a:br>
            <a:r>
              <a:rPr lang="en-GB" sz="3000" dirty="0">
                <a:effectLst/>
                <a:latin typeface="Tahoma" panose="020B0604030504040204" pitchFamily="34" charset="0"/>
                <a:ea typeface="Tahoma" panose="020B0604030504040204" pitchFamily="34" charset="0"/>
                <a:cs typeface="Tahoma" panose="020B0604030504040204" pitchFamily="34" charset="0"/>
              </a:rPr>
              <a:t>Background information </a:t>
            </a:r>
            <a:r>
              <a:rPr lang="en-GB" sz="3000" dirty="0">
                <a:latin typeface="Tahoma" panose="020B0604030504040204" pitchFamily="34" charset="0"/>
                <a:ea typeface="Tahoma" panose="020B0604030504040204" pitchFamily="34" charset="0"/>
                <a:cs typeface="Tahoma" panose="020B0604030504040204" pitchFamily="34" charset="0"/>
              </a:rPr>
              <a:t>for the</a:t>
            </a:r>
            <a:r>
              <a:rPr lang="en-GB" sz="3000" dirty="0">
                <a:effectLst/>
                <a:latin typeface="Tahoma" panose="020B0604030504040204" pitchFamily="34" charset="0"/>
                <a:ea typeface="Tahoma" panose="020B0604030504040204" pitchFamily="34" charset="0"/>
                <a:cs typeface="Tahoma" panose="020B0604030504040204" pitchFamily="34" charset="0"/>
              </a:rPr>
              <a:t> study</a:t>
            </a:r>
            <a:endParaRPr lang="en-GB" sz="3000" dirty="0">
              <a:latin typeface="Tahoma" panose="020B0604030504040204" pitchFamily="34" charset="0"/>
              <a:ea typeface="Tahoma" panose="020B0604030504040204" pitchFamily="34" charset="0"/>
              <a:cs typeface="Tahoma" panose="020B0604030504040204" pitchFamily="34" charset="0"/>
            </a:endParaRPr>
          </a:p>
        </p:txBody>
      </p:sp>
      <p:sp>
        <p:nvSpPr>
          <p:cNvPr id="27" name="Rectangle 26">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descr="Target Audience">
            <a:extLst>
              <a:ext uri="{FF2B5EF4-FFF2-40B4-BE49-F238E27FC236}">
                <a16:creationId xmlns:a16="http://schemas.microsoft.com/office/drawing/2014/main" id="{C246E06C-8F1B-4C48-A9BF-A2A15984DF8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9143" y="818188"/>
            <a:ext cx="5221625" cy="5221625"/>
          </a:xfrm>
          <a:prstGeom prst="rect">
            <a:avLst/>
          </a:prstGeom>
        </p:spPr>
      </p:pic>
      <p:sp>
        <p:nvSpPr>
          <p:cNvPr id="34" name="Content Placeholder 2">
            <a:extLst>
              <a:ext uri="{FF2B5EF4-FFF2-40B4-BE49-F238E27FC236}">
                <a16:creationId xmlns:a16="http://schemas.microsoft.com/office/drawing/2014/main" id="{385B1F35-17B2-4F82-9E3A-068C4A3A8AF4}"/>
              </a:ext>
            </a:extLst>
          </p:cNvPr>
          <p:cNvSpPr>
            <a:spLocks noGrp="1"/>
          </p:cNvSpPr>
          <p:nvPr>
            <p:ph idx="1"/>
          </p:nvPr>
        </p:nvSpPr>
        <p:spPr>
          <a:xfrm>
            <a:off x="6545604" y="178294"/>
            <a:ext cx="4434721" cy="3710427"/>
          </a:xfrm>
        </p:spPr>
        <p:txBody>
          <a:bodyPr anchor="t">
            <a:normAutofit fontScale="25000" lnSpcReduction="20000"/>
          </a:bodyPr>
          <a:lstStyle/>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600" dirty="0">
              <a:latin typeface="Tahoma" panose="020B0604030504040204" pitchFamily="34" charset="0"/>
              <a:ea typeface="Tahoma" panose="020B0604030504040204" pitchFamily="34" charset="0"/>
              <a:cs typeface="Tahoma" panose="020B0604030504040204" pitchFamily="34" charset="0"/>
            </a:endParaRPr>
          </a:p>
          <a:p>
            <a:r>
              <a:rPr lang="en-GB" sz="5600" dirty="0">
                <a:latin typeface="Tahoma" panose="020B0604030504040204" pitchFamily="34" charset="0"/>
                <a:ea typeface="Tahoma" panose="020B0604030504040204" pitchFamily="34" charset="0"/>
                <a:cs typeface="Tahoma" panose="020B0604030504040204" pitchFamily="34" charset="0"/>
              </a:rPr>
              <a:t>The cultivation theory is one of the main theories that were looked as it states that the more time people spend studying the reality TV world, the more likely they are to believe that their social reality corresponds with TV reality. Lundy, Ruth, and Park (2008) found that viewers were motivated to watch reality TV to escape from reality.</a:t>
            </a:r>
          </a:p>
          <a:p>
            <a:r>
              <a:rPr lang="en-GB" sz="5600" dirty="0">
                <a:effectLst/>
                <a:latin typeface="Tahoma" panose="020B0604030504040204" pitchFamily="34" charset="0"/>
                <a:ea typeface="Tahoma" panose="020B0604030504040204" pitchFamily="34" charset="0"/>
                <a:cs typeface="Tahoma" panose="020B0604030504040204" pitchFamily="34" charset="0"/>
              </a:rPr>
              <a:t>Van den </a:t>
            </a:r>
            <a:r>
              <a:rPr lang="en-GB" sz="5600" dirty="0" err="1">
                <a:effectLst/>
                <a:latin typeface="Tahoma" panose="020B0604030504040204" pitchFamily="34" charset="0"/>
                <a:ea typeface="Tahoma" panose="020B0604030504040204" pitchFamily="34" charset="0"/>
                <a:cs typeface="Tahoma" panose="020B0604030504040204" pitchFamily="34" charset="0"/>
              </a:rPr>
              <a:t>Bulck</a:t>
            </a:r>
            <a:r>
              <a:rPr lang="en-GB" sz="5600" dirty="0">
                <a:effectLst/>
                <a:latin typeface="Tahoma" panose="020B0604030504040204" pitchFamily="34" charset="0"/>
                <a:ea typeface="Tahoma" panose="020B0604030504040204" pitchFamily="34" charset="0"/>
                <a:cs typeface="Tahoma" panose="020B0604030504040204" pitchFamily="34" charset="0"/>
              </a:rPr>
              <a:t> (2000) noted that in the case of cultivation, individuals that are exposed to thin-ideal on TV will in turn demonstrate a higher body dissatisfaction and have more of a desire to lose weight based on what they have viewed as the thin-ideal.</a:t>
            </a:r>
          </a:p>
          <a:p>
            <a:r>
              <a:rPr lang="en-GB" sz="5600" dirty="0">
                <a:latin typeface="Tahoma" panose="020B0604030504040204" pitchFamily="34" charset="0"/>
                <a:ea typeface="Tahoma" panose="020B0604030504040204" pitchFamily="34" charset="0"/>
                <a:cs typeface="Tahoma" panose="020B0604030504040204" pitchFamily="34" charset="0"/>
              </a:rPr>
              <a:t>Tiggemann (2005) was a main study that was focused on for this study and found a relationship between several aspects of television viewing, which included viewing of specific genres, the motives for viewing these TV programmes, and how this linked with adolescent’s body esteem</a:t>
            </a:r>
          </a:p>
          <a:p>
            <a:r>
              <a:rPr lang="en-GB" sz="5600" dirty="0">
                <a:latin typeface="Tahoma" panose="020B0604030504040204" pitchFamily="34" charset="0"/>
                <a:ea typeface="Tahoma" panose="020B0604030504040204" pitchFamily="34" charset="0"/>
                <a:cs typeface="Tahoma" panose="020B0604030504040204" pitchFamily="34" charset="0"/>
              </a:rPr>
              <a:t>Beth Bell (2011) article ‘Does Media Type Matter? was another main study used and focused on girls’ sense of body image and showed that regardless of the media type, whatever exposure a girl has to the perfect body will lead to higher body and appearance dissatisfaction</a:t>
            </a:r>
          </a:p>
          <a:p>
            <a:r>
              <a:rPr lang="en-GB" sz="5600" dirty="0">
                <a:latin typeface="Tahoma" panose="020B0604030504040204" pitchFamily="34" charset="0"/>
                <a:ea typeface="Tahoma" panose="020B0604030504040204" pitchFamily="34" charset="0"/>
                <a:cs typeface="Tahoma" panose="020B0604030504040204" pitchFamily="34" charset="0"/>
              </a:rPr>
              <a:t>The social comparison theory suggested that people feel the need to evaluate themselves by comparing themselves to physical objects. For example, Markey (2010) found people that tend to watch reality TV that featured cosmetic surgery more often had more of a tendency to pursue this on their own accord and have more of a desire to alter their appearances. </a:t>
            </a:r>
          </a:p>
          <a:p>
            <a:pPr marL="0" indent="0">
              <a:buNone/>
            </a:pPr>
            <a:endParaRPr lang="en-GB" sz="6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a:p>
            <a:pPr marL="0" indent="0">
              <a:buNone/>
            </a:pPr>
            <a:endParaRPr lang="en-GB" sz="600" dirty="0"/>
          </a:p>
        </p:txBody>
      </p:sp>
      <p:cxnSp>
        <p:nvCxnSpPr>
          <p:cNvPr id="29" name="Straight Connector 2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3204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A10FDB-7B38-4B0A-84CC-E4AA47D925C7}"/>
              </a:ext>
            </a:extLst>
          </p:cNvPr>
          <p:cNvSpPr>
            <a:spLocks noGrp="1"/>
          </p:cNvSpPr>
          <p:nvPr>
            <p:ph type="title"/>
          </p:nvPr>
        </p:nvSpPr>
        <p:spPr>
          <a:xfrm>
            <a:off x="1188069" y="381935"/>
            <a:ext cx="4008583" cy="5974414"/>
          </a:xfrm>
        </p:spPr>
        <p:txBody>
          <a:bodyPr anchor="ctr">
            <a:normAutofit/>
          </a:bodyPr>
          <a:lstStyle/>
          <a:p>
            <a:r>
              <a:rPr lang="en-GB" sz="5600">
                <a:solidFill>
                  <a:schemeClr val="bg1"/>
                </a:solidFill>
              </a:rPr>
              <a:t>Hypothesis</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50F8269E-1F3A-41A0-B4EA-1ECF2F969410}"/>
              </a:ext>
            </a:extLst>
          </p:cNvPr>
          <p:cNvSpPr>
            <a:spLocks noGrp="1"/>
          </p:cNvSpPr>
          <p:nvPr>
            <p:ph idx="1"/>
          </p:nvPr>
        </p:nvSpPr>
        <p:spPr>
          <a:xfrm>
            <a:off x="6096000" y="381935"/>
            <a:ext cx="4986955" cy="5974415"/>
          </a:xfrm>
        </p:spPr>
        <p:txBody>
          <a:bodyPr anchor="ctr">
            <a:normAutofit/>
          </a:bodyPr>
          <a:lstStyle/>
          <a:p>
            <a:r>
              <a:rPr lang="en-GB" sz="1800" dirty="0">
                <a:latin typeface="Tahoma" panose="020B0604030504040204" pitchFamily="34" charset="0"/>
                <a:ea typeface="Tahoma" panose="020B0604030504040204" pitchFamily="34" charset="0"/>
                <a:cs typeface="Tahoma" panose="020B0604030504040204" pitchFamily="34" charset="0"/>
              </a:rPr>
              <a:t>Due to the background information, the hypotheses were:</a:t>
            </a:r>
          </a:p>
          <a:p>
            <a:endParaRPr lang="en-GB" sz="1800" dirty="0">
              <a:latin typeface="Tahoma" panose="020B0604030504040204" pitchFamily="34" charset="0"/>
              <a:ea typeface="Tahoma" panose="020B0604030504040204" pitchFamily="34" charset="0"/>
              <a:cs typeface="Tahoma" panose="020B0604030504040204" pitchFamily="34" charset="0"/>
            </a:endParaRPr>
          </a:p>
          <a:p>
            <a:r>
              <a:rPr lang="en-GB" sz="1800" b="1" dirty="0">
                <a:effectLst/>
                <a:latin typeface="Tahoma" panose="020B0604030504040204" pitchFamily="34" charset="0"/>
                <a:ea typeface="Tahoma" panose="020B0604030504040204" pitchFamily="34" charset="0"/>
                <a:cs typeface="Tahoma" panose="020B0604030504040204" pitchFamily="34" charset="0"/>
              </a:rPr>
              <a:t>It was expected that participants that watched more celebrity reality TV and that have lower self-esteem will report higher body dissatisfaction and perceive the </a:t>
            </a:r>
            <a:r>
              <a:rPr lang="en-GB" sz="1800" b="1" dirty="0">
                <a:latin typeface="Tahoma" panose="020B0604030504040204" pitchFamily="34" charset="0"/>
                <a:ea typeface="Tahoma" panose="020B0604030504040204" pitchFamily="34" charset="0"/>
                <a:cs typeface="Tahoma" panose="020B0604030504040204" pitchFamily="34" charset="0"/>
              </a:rPr>
              <a:t>ideal body as thinner. </a:t>
            </a:r>
          </a:p>
          <a:p>
            <a:endParaRPr lang="en-GB" sz="1800" b="1" dirty="0">
              <a:latin typeface="Tahoma" panose="020B0604030504040204" pitchFamily="34" charset="0"/>
              <a:ea typeface="Tahoma" panose="020B0604030504040204" pitchFamily="34" charset="0"/>
              <a:cs typeface="Tahoma" panose="020B0604030504040204" pitchFamily="34" charset="0"/>
            </a:endParaRPr>
          </a:p>
          <a:p>
            <a:r>
              <a:rPr lang="en-GB" sz="1800" b="1" dirty="0">
                <a:effectLst/>
                <a:latin typeface="Tahoma" panose="020B0604030504040204" pitchFamily="34" charset="0"/>
                <a:ea typeface="Tahoma" panose="020B0604030504040204" pitchFamily="34" charset="0"/>
                <a:cs typeface="Tahoma" panose="020B0604030504040204" pitchFamily="34" charset="0"/>
              </a:rPr>
              <a:t>The larger that participants perceive their own body size, the more likely they are to rate the ideal body size as smaller.</a:t>
            </a:r>
            <a:endParaRPr lang="en-GB" sz="1800" b="1" dirty="0">
              <a:latin typeface="Tahoma" panose="020B0604030504040204" pitchFamily="34" charset="0"/>
              <a:ea typeface="Tahoma" panose="020B0604030504040204" pitchFamily="34" charset="0"/>
              <a:cs typeface="Tahoma" panose="020B0604030504040204" pitchFamily="34" charset="0"/>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124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E90D0C03-5E79-4F95-9AA7-0FA815DA3697}"/>
              </a:ext>
            </a:extLst>
          </p:cNvPr>
          <p:cNvSpPr>
            <a:spLocks noGrp="1"/>
          </p:cNvSpPr>
          <p:nvPr>
            <p:ph type="title"/>
          </p:nvPr>
        </p:nvSpPr>
        <p:spPr>
          <a:xfrm>
            <a:off x="838200" y="365125"/>
            <a:ext cx="9804918" cy="1325563"/>
          </a:xfrm>
        </p:spPr>
        <p:txBody>
          <a:bodyPr>
            <a:normAutofit/>
          </a:bodyPr>
          <a:lstStyle/>
          <a:p>
            <a:r>
              <a:rPr lang="en-GB">
                <a:solidFill>
                  <a:schemeClr val="bg1"/>
                </a:solidFill>
              </a:rPr>
              <a:t>Methods </a:t>
            </a:r>
          </a:p>
        </p:txBody>
      </p:sp>
      <p:cxnSp>
        <p:nvCxnSpPr>
          <p:cNvPr id="44" name="Straight Connector 43">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46"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48"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0"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44776A64-328A-466F-8672-4C5A484A5FB6}"/>
              </a:ext>
            </a:extLst>
          </p:cNvPr>
          <p:cNvGraphicFramePr>
            <a:graphicFrameLocks noGrp="1"/>
          </p:cNvGraphicFramePr>
          <p:nvPr>
            <p:ph idx="1"/>
            <p:extLst>
              <p:ext uri="{D42A27DB-BD31-4B8C-83A1-F6EECF244321}">
                <p14:modId xmlns:p14="http://schemas.microsoft.com/office/powerpoint/2010/main" val="1386078460"/>
              </p:ext>
            </p:extLst>
          </p:nvPr>
        </p:nvGraphicFramePr>
        <p:xfrm>
          <a:off x="901958" y="1152395"/>
          <a:ext cx="10960185" cy="53404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6098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92D43-FC56-4F6A-BE33-88E6F10A2903}"/>
              </a:ext>
            </a:extLst>
          </p:cNvPr>
          <p:cNvSpPr>
            <a:spLocks noGrp="1"/>
          </p:cNvSpPr>
          <p:nvPr>
            <p:ph type="title"/>
          </p:nvPr>
        </p:nvSpPr>
        <p:spPr/>
        <p:txBody>
          <a:bodyPr/>
          <a:lstStyle/>
          <a:p>
            <a:r>
              <a:rPr lang="en-GB" dirty="0"/>
              <a:t>Results &amp; main findings</a:t>
            </a:r>
          </a:p>
        </p:txBody>
      </p:sp>
      <p:graphicFrame>
        <p:nvGraphicFramePr>
          <p:cNvPr id="4" name="Content Placeholder 3">
            <a:extLst>
              <a:ext uri="{FF2B5EF4-FFF2-40B4-BE49-F238E27FC236}">
                <a16:creationId xmlns:a16="http://schemas.microsoft.com/office/drawing/2014/main" id="{467AA401-4B8F-4A29-918F-76A58790519B}"/>
              </a:ext>
            </a:extLst>
          </p:cNvPr>
          <p:cNvGraphicFramePr>
            <a:graphicFrameLocks noGrp="1"/>
          </p:cNvGraphicFramePr>
          <p:nvPr>
            <p:ph idx="1"/>
            <p:extLst>
              <p:ext uri="{D42A27DB-BD31-4B8C-83A1-F6EECF244321}">
                <p14:modId xmlns:p14="http://schemas.microsoft.com/office/powerpoint/2010/main" val="2394220146"/>
              </p:ext>
            </p:extLst>
          </p:nvPr>
        </p:nvGraphicFramePr>
        <p:xfrm>
          <a:off x="1072019" y="2782583"/>
          <a:ext cx="5725160" cy="1987044"/>
        </p:xfrm>
        <a:graphic>
          <a:graphicData uri="http://schemas.openxmlformats.org/drawingml/2006/table">
            <a:tbl>
              <a:tblPr firstRow="1" firstCol="1" bandRow="1">
                <a:tableStyleId>{5C22544A-7EE6-4342-B048-85BDC9FD1C3A}</a:tableStyleId>
              </a:tblPr>
              <a:tblGrid>
                <a:gridCol w="1431290">
                  <a:extLst>
                    <a:ext uri="{9D8B030D-6E8A-4147-A177-3AD203B41FA5}">
                      <a16:colId xmlns:a16="http://schemas.microsoft.com/office/drawing/2014/main" val="2925394801"/>
                    </a:ext>
                  </a:extLst>
                </a:gridCol>
                <a:gridCol w="1431290">
                  <a:extLst>
                    <a:ext uri="{9D8B030D-6E8A-4147-A177-3AD203B41FA5}">
                      <a16:colId xmlns:a16="http://schemas.microsoft.com/office/drawing/2014/main" val="616526484"/>
                    </a:ext>
                  </a:extLst>
                </a:gridCol>
                <a:gridCol w="1431290">
                  <a:extLst>
                    <a:ext uri="{9D8B030D-6E8A-4147-A177-3AD203B41FA5}">
                      <a16:colId xmlns:a16="http://schemas.microsoft.com/office/drawing/2014/main" val="794198442"/>
                    </a:ext>
                  </a:extLst>
                </a:gridCol>
                <a:gridCol w="1431290">
                  <a:extLst>
                    <a:ext uri="{9D8B030D-6E8A-4147-A177-3AD203B41FA5}">
                      <a16:colId xmlns:a16="http://schemas.microsoft.com/office/drawing/2014/main" val="3682007772"/>
                    </a:ext>
                  </a:extLst>
                </a:gridCol>
              </a:tblGrid>
              <a:tr h="0">
                <a:tc>
                  <a:txBody>
                    <a:bodyPr/>
                    <a:lstStyle/>
                    <a:p>
                      <a:pPr algn="ctr">
                        <a:lnSpc>
                          <a:spcPct val="200000"/>
                        </a:lnSpc>
                        <a:spcAft>
                          <a:spcPts val="0"/>
                        </a:spcAft>
                      </a:pPr>
                      <a:r>
                        <a:rPr lang="en-GB" sz="1200">
                          <a:effectLst/>
                        </a:rPr>
                        <a:t>Variable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SD</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RANGE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1174850"/>
                  </a:ext>
                </a:extLst>
              </a:tr>
              <a:tr h="0">
                <a:tc>
                  <a:txBody>
                    <a:bodyPr/>
                    <a:lstStyle/>
                    <a:p>
                      <a:pPr>
                        <a:lnSpc>
                          <a:spcPct val="200000"/>
                        </a:lnSpc>
                        <a:spcAft>
                          <a:spcPts val="0"/>
                        </a:spcAft>
                      </a:pPr>
                      <a:r>
                        <a:rPr lang="en-GB" sz="1200">
                          <a:effectLst/>
                        </a:rPr>
                        <a:t>Self-esteem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64.18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14.11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dirty="0">
                          <a:effectLst/>
                        </a:rPr>
                        <a:t>37-89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2098058"/>
                  </a:ext>
                </a:extLst>
              </a:tr>
              <a:tr h="0">
                <a:tc>
                  <a:txBody>
                    <a:bodyPr/>
                    <a:lstStyle/>
                    <a:p>
                      <a:pPr>
                        <a:lnSpc>
                          <a:spcPct val="200000"/>
                        </a:lnSpc>
                        <a:spcAft>
                          <a:spcPts val="0"/>
                        </a:spcAft>
                      </a:pPr>
                      <a:r>
                        <a:rPr lang="en-GB" sz="1200">
                          <a:effectLst/>
                        </a:rPr>
                        <a:t>Perceived ideal body image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3.45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1.03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2-6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08678077"/>
                  </a:ext>
                </a:extLst>
              </a:tr>
              <a:tr h="0">
                <a:tc>
                  <a:txBody>
                    <a:bodyPr/>
                    <a:lstStyle/>
                    <a:p>
                      <a:pPr>
                        <a:lnSpc>
                          <a:spcPct val="200000"/>
                        </a:lnSpc>
                        <a:spcAft>
                          <a:spcPts val="0"/>
                        </a:spcAft>
                      </a:pPr>
                      <a:r>
                        <a:rPr lang="en-GB" sz="1200">
                          <a:effectLst/>
                        </a:rPr>
                        <a:t>Perceived self-body image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dirty="0">
                          <a:effectLst/>
                        </a:rPr>
                        <a:t>5.09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dirty="0">
                          <a:effectLst/>
                        </a:rPr>
                        <a:t>1.81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dirty="0">
                          <a:effectLst/>
                        </a:rPr>
                        <a:t>2-8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47840554"/>
                  </a:ext>
                </a:extLst>
              </a:tr>
            </a:tbl>
          </a:graphicData>
        </a:graphic>
      </p:graphicFrame>
      <p:sp>
        <p:nvSpPr>
          <p:cNvPr id="5" name="TextBox 4">
            <a:extLst>
              <a:ext uri="{FF2B5EF4-FFF2-40B4-BE49-F238E27FC236}">
                <a16:creationId xmlns:a16="http://schemas.microsoft.com/office/drawing/2014/main" id="{36252F99-D240-459A-8F82-FFF3A4C17E4D}"/>
              </a:ext>
            </a:extLst>
          </p:cNvPr>
          <p:cNvSpPr txBox="1"/>
          <p:nvPr/>
        </p:nvSpPr>
        <p:spPr>
          <a:xfrm>
            <a:off x="6984495" y="2937064"/>
            <a:ext cx="4496843" cy="1477328"/>
          </a:xfrm>
          <a:prstGeom prst="rect">
            <a:avLst/>
          </a:prstGeom>
          <a:noFill/>
        </p:spPr>
        <p:txBody>
          <a:bodyPr wrap="square" rtlCol="0">
            <a:spAutoFit/>
          </a:bodyPr>
          <a:lstStyle/>
          <a:p>
            <a:r>
              <a:rPr lang="en-GB" dirty="0"/>
              <a:t>A table showing the descriptive statistics which includes the mean, standard deviation and range of self-esteem and the perceived ideal and perceived self body image.  </a:t>
            </a:r>
          </a:p>
        </p:txBody>
      </p:sp>
      <p:graphicFrame>
        <p:nvGraphicFramePr>
          <p:cNvPr id="6" name="Table 5">
            <a:extLst>
              <a:ext uri="{FF2B5EF4-FFF2-40B4-BE49-F238E27FC236}">
                <a16:creationId xmlns:a16="http://schemas.microsoft.com/office/drawing/2014/main" id="{2584408B-99FC-4FAE-9FC6-E387D652EF8C}"/>
              </a:ext>
            </a:extLst>
          </p:cNvPr>
          <p:cNvGraphicFramePr>
            <a:graphicFrameLocks noGrp="1"/>
          </p:cNvGraphicFramePr>
          <p:nvPr>
            <p:extLst>
              <p:ext uri="{D42A27DB-BD31-4B8C-83A1-F6EECF244321}">
                <p14:modId xmlns:p14="http://schemas.microsoft.com/office/powerpoint/2010/main" val="658293060"/>
              </p:ext>
            </p:extLst>
          </p:nvPr>
        </p:nvGraphicFramePr>
        <p:xfrm>
          <a:off x="1041365" y="5033962"/>
          <a:ext cx="5725160" cy="1569405"/>
        </p:xfrm>
        <a:graphic>
          <a:graphicData uri="http://schemas.openxmlformats.org/drawingml/2006/table">
            <a:tbl>
              <a:tblPr firstRow="1" firstCol="1" bandRow="1">
                <a:tableStyleId>{5C22544A-7EE6-4342-B048-85BDC9FD1C3A}</a:tableStyleId>
              </a:tblPr>
              <a:tblGrid>
                <a:gridCol w="2862580">
                  <a:extLst>
                    <a:ext uri="{9D8B030D-6E8A-4147-A177-3AD203B41FA5}">
                      <a16:colId xmlns:a16="http://schemas.microsoft.com/office/drawing/2014/main" val="2324313251"/>
                    </a:ext>
                  </a:extLst>
                </a:gridCol>
                <a:gridCol w="2862580">
                  <a:extLst>
                    <a:ext uri="{9D8B030D-6E8A-4147-A177-3AD203B41FA5}">
                      <a16:colId xmlns:a16="http://schemas.microsoft.com/office/drawing/2014/main" val="2121276693"/>
                    </a:ext>
                  </a:extLst>
                </a:gridCol>
              </a:tblGrid>
              <a:tr h="0">
                <a:tc>
                  <a:txBody>
                    <a:bodyPr/>
                    <a:lstStyle/>
                    <a:p>
                      <a:pPr>
                        <a:lnSpc>
                          <a:spcPct val="200000"/>
                        </a:lnSpc>
                        <a:spcAft>
                          <a:spcPts val="0"/>
                        </a:spcAft>
                      </a:pPr>
                      <a:r>
                        <a:rPr lang="en-GB" sz="1200">
                          <a:effectLst/>
                        </a:rPr>
                        <a:t>   Hours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 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19947721"/>
                  </a:ext>
                </a:extLst>
              </a:tr>
              <a:tr h="0">
                <a:tc>
                  <a:txBody>
                    <a:bodyPr/>
                    <a:lstStyle/>
                    <a:p>
                      <a:pPr>
                        <a:lnSpc>
                          <a:spcPct val="200000"/>
                        </a:lnSpc>
                        <a:spcAft>
                          <a:spcPts val="0"/>
                        </a:spcAft>
                      </a:pPr>
                      <a:r>
                        <a:rPr lang="en-GB" sz="1200" dirty="0">
                          <a:effectLst/>
                        </a:rPr>
                        <a:t>1-2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5891012"/>
                  </a:ext>
                </a:extLst>
              </a:tr>
              <a:tr h="0">
                <a:tc>
                  <a:txBody>
                    <a:bodyPr/>
                    <a:lstStyle/>
                    <a:p>
                      <a:pPr>
                        <a:lnSpc>
                          <a:spcPct val="200000"/>
                        </a:lnSpc>
                        <a:spcAft>
                          <a:spcPts val="0"/>
                        </a:spcAft>
                      </a:pPr>
                      <a:r>
                        <a:rPr lang="en-GB" sz="1200">
                          <a:effectLst/>
                        </a:rPr>
                        <a:t>3-4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09657663"/>
                  </a:ext>
                </a:extLst>
              </a:tr>
              <a:tr h="0">
                <a:tc>
                  <a:txBody>
                    <a:bodyPr/>
                    <a:lstStyle/>
                    <a:p>
                      <a:pPr>
                        <a:lnSpc>
                          <a:spcPct val="200000"/>
                        </a:lnSpc>
                        <a:spcAft>
                          <a:spcPts val="0"/>
                        </a:spcAft>
                      </a:pPr>
                      <a:r>
                        <a:rPr lang="en-GB" sz="1200">
                          <a:effectLst/>
                        </a:rPr>
                        <a:t>5-6 hours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99199344"/>
                  </a:ext>
                </a:extLst>
              </a:tr>
              <a:tr h="0">
                <a:tc>
                  <a:txBody>
                    <a:bodyPr/>
                    <a:lstStyle/>
                    <a:p>
                      <a:pPr>
                        <a:lnSpc>
                          <a:spcPct val="200000"/>
                        </a:lnSpc>
                        <a:spcAft>
                          <a:spcPts val="0"/>
                        </a:spcAft>
                      </a:pPr>
                      <a:r>
                        <a:rPr lang="en-GB" sz="1200">
                          <a:effectLst/>
                        </a:rPr>
                        <a:t>6+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200000"/>
                        </a:lnSpc>
                        <a:spcAft>
                          <a:spcPts val="0"/>
                        </a:spcAft>
                      </a:pPr>
                      <a:r>
                        <a:rPr lang="en-GB" sz="1200" dirty="0">
                          <a:effectLst/>
                        </a:rPr>
                        <a:t>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4165098"/>
                  </a:ext>
                </a:extLst>
              </a:tr>
            </a:tbl>
          </a:graphicData>
        </a:graphic>
      </p:graphicFrame>
      <p:sp>
        <p:nvSpPr>
          <p:cNvPr id="7" name="TextBox 6">
            <a:extLst>
              <a:ext uri="{FF2B5EF4-FFF2-40B4-BE49-F238E27FC236}">
                <a16:creationId xmlns:a16="http://schemas.microsoft.com/office/drawing/2014/main" id="{FDCFDF1C-4CEB-420B-A68E-1BA9E5E1F035}"/>
              </a:ext>
            </a:extLst>
          </p:cNvPr>
          <p:cNvSpPr txBox="1"/>
          <p:nvPr/>
        </p:nvSpPr>
        <p:spPr>
          <a:xfrm>
            <a:off x="6984495" y="5356999"/>
            <a:ext cx="3835435" cy="923330"/>
          </a:xfrm>
          <a:prstGeom prst="rect">
            <a:avLst/>
          </a:prstGeom>
          <a:noFill/>
        </p:spPr>
        <p:txBody>
          <a:bodyPr wrap="square" rtlCol="0">
            <a:spAutoFit/>
          </a:bodyPr>
          <a:lstStyle/>
          <a:p>
            <a:r>
              <a:rPr lang="en-GB" dirty="0"/>
              <a:t>Table 2 to shows how many participants reported the average weekly TV viewing.</a:t>
            </a:r>
          </a:p>
        </p:txBody>
      </p:sp>
      <p:sp>
        <p:nvSpPr>
          <p:cNvPr id="8" name="TextBox 7">
            <a:extLst>
              <a:ext uri="{FF2B5EF4-FFF2-40B4-BE49-F238E27FC236}">
                <a16:creationId xmlns:a16="http://schemas.microsoft.com/office/drawing/2014/main" id="{2F9630D2-A5F7-400B-8418-039D554BB6DA}"/>
              </a:ext>
            </a:extLst>
          </p:cNvPr>
          <p:cNvSpPr txBox="1"/>
          <p:nvPr/>
        </p:nvSpPr>
        <p:spPr>
          <a:xfrm>
            <a:off x="1139868" y="1520279"/>
            <a:ext cx="10010767" cy="923330"/>
          </a:xfrm>
          <a:prstGeom prst="rect">
            <a:avLst/>
          </a:prstGeom>
          <a:noFill/>
        </p:spPr>
        <p:txBody>
          <a:bodyPr wrap="square" rtlCol="0">
            <a:spAutoFit/>
          </a:bodyPr>
          <a:lstStyle/>
          <a:p>
            <a:r>
              <a:rPr lang="en-GB" dirty="0"/>
              <a:t>Participants were divided into high or low self-esteem based upon the calculated mean score for self-esteem being 64.18 therefore; Low= 37-64, and high= 65-89 (M= 64.18, SD=14.11). </a:t>
            </a:r>
          </a:p>
        </p:txBody>
      </p:sp>
    </p:spTree>
    <p:extLst>
      <p:ext uri="{BB962C8B-B14F-4D97-AF65-F5344CB8AC3E}">
        <p14:creationId xmlns:p14="http://schemas.microsoft.com/office/powerpoint/2010/main" val="3519422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8D8AEA8B-B61F-4944-81A8-73DFD2C2EE53}"/>
              </a:ext>
            </a:extLst>
          </p:cNvPr>
          <p:cNvSpPr>
            <a:spLocks noGrp="1"/>
          </p:cNvSpPr>
          <p:nvPr>
            <p:ph type="title"/>
          </p:nvPr>
        </p:nvSpPr>
        <p:spPr>
          <a:xfrm>
            <a:off x="838200" y="365125"/>
            <a:ext cx="9804918" cy="1325563"/>
          </a:xfrm>
        </p:spPr>
        <p:txBody>
          <a:bodyPr>
            <a:normAutofit/>
          </a:bodyPr>
          <a:lstStyle/>
          <a:p>
            <a:r>
              <a:rPr lang="en-GB" dirty="0">
                <a:solidFill>
                  <a:schemeClr val="bg1"/>
                </a:solidFill>
              </a:rPr>
              <a:t>Results &amp; main findings</a:t>
            </a:r>
          </a:p>
        </p:txBody>
      </p:sp>
      <p:cxnSp>
        <p:nvCxnSpPr>
          <p:cNvPr id="11" name="Straight Connector 10">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4AD8EDB8-5B9D-4BB6-8C73-077B54EE77C9}"/>
              </a:ext>
            </a:extLst>
          </p:cNvPr>
          <p:cNvGraphicFramePr>
            <a:graphicFrameLocks noGrp="1"/>
          </p:cNvGraphicFramePr>
          <p:nvPr>
            <p:ph idx="1"/>
            <p:extLst>
              <p:ext uri="{D42A27DB-BD31-4B8C-83A1-F6EECF244321}">
                <p14:modId xmlns:p14="http://schemas.microsoft.com/office/powerpoint/2010/main" val="10928809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219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E0075286-3837-43E3-9A18-8489007B4FC0}"/>
              </a:ext>
            </a:extLst>
          </p:cNvPr>
          <p:cNvSpPr>
            <a:spLocks noGrp="1"/>
          </p:cNvSpPr>
          <p:nvPr>
            <p:ph type="title"/>
          </p:nvPr>
        </p:nvSpPr>
        <p:spPr>
          <a:xfrm>
            <a:off x="479394" y="1062487"/>
            <a:ext cx="3939688" cy="5583126"/>
          </a:xfrm>
        </p:spPr>
        <p:txBody>
          <a:bodyPr>
            <a:normAutofit/>
          </a:bodyPr>
          <a:lstStyle/>
          <a:p>
            <a:pPr algn="r"/>
            <a:r>
              <a:rPr lang="en-GB" sz="5000" dirty="0">
                <a:solidFill>
                  <a:schemeClr val="bg1"/>
                </a:solidFill>
              </a:rPr>
              <a:t>Discussion</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124C479D-8ED4-4B54-B627-3BA00E49925E}"/>
              </a:ext>
            </a:extLst>
          </p:cNvPr>
          <p:cNvGraphicFramePr>
            <a:graphicFrameLocks noGrp="1"/>
          </p:cNvGraphicFramePr>
          <p:nvPr>
            <p:ph idx="1"/>
            <p:extLst>
              <p:ext uri="{D42A27DB-BD31-4B8C-83A1-F6EECF244321}">
                <p14:modId xmlns:p14="http://schemas.microsoft.com/office/powerpoint/2010/main" val="3642109185"/>
              </p:ext>
            </p:extLst>
          </p:nvPr>
        </p:nvGraphicFramePr>
        <p:xfrm>
          <a:off x="5037025" y="143874"/>
          <a:ext cx="6245265" cy="43620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Rounded Corners 5">
            <a:extLst>
              <a:ext uri="{FF2B5EF4-FFF2-40B4-BE49-F238E27FC236}">
                <a16:creationId xmlns:a16="http://schemas.microsoft.com/office/drawing/2014/main" id="{0AE9A1CB-437D-450F-9E3E-5C41EAA1CE3C}"/>
              </a:ext>
            </a:extLst>
          </p:cNvPr>
          <p:cNvSpPr/>
          <p:nvPr/>
        </p:nvSpPr>
        <p:spPr>
          <a:xfrm>
            <a:off x="5037028" y="4553767"/>
            <a:ext cx="6245262" cy="2160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46C57CCD-3C48-470E-A3FF-B1C696B7260D}"/>
              </a:ext>
            </a:extLst>
          </p:cNvPr>
          <p:cNvSpPr txBox="1"/>
          <p:nvPr/>
        </p:nvSpPr>
        <p:spPr>
          <a:xfrm>
            <a:off x="5140360" y="5156892"/>
            <a:ext cx="6141930" cy="954107"/>
          </a:xfrm>
          <a:prstGeom prst="rect">
            <a:avLst/>
          </a:prstGeom>
          <a:noFill/>
        </p:spPr>
        <p:txBody>
          <a:bodyPr wrap="square" rtlCol="0">
            <a:spAutoFit/>
          </a:bodyPr>
          <a:lstStyle/>
          <a:p>
            <a:r>
              <a:rPr lang="en-GB" sz="1400" dirty="0">
                <a:solidFill>
                  <a:schemeClr val="bg1"/>
                </a:solidFill>
              </a:rPr>
              <a:t>Due to most of the literature finding that reality TV and other media affecting individuals perceived body images and this study contradicting most, limitations and future recommendations were set out.  </a:t>
            </a:r>
          </a:p>
        </p:txBody>
      </p:sp>
    </p:spTree>
    <p:extLst>
      <p:ext uri="{BB962C8B-B14F-4D97-AF65-F5344CB8AC3E}">
        <p14:creationId xmlns:p14="http://schemas.microsoft.com/office/powerpoint/2010/main" val="1186936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7966DB-53FC-4920-98E6-81CEF3D9C564}"/>
              </a:ext>
            </a:extLst>
          </p:cNvPr>
          <p:cNvSpPr>
            <a:spLocks noGrp="1"/>
          </p:cNvSpPr>
          <p:nvPr>
            <p:ph type="title"/>
          </p:nvPr>
        </p:nvSpPr>
        <p:spPr>
          <a:xfrm>
            <a:off x="6412091" y="501651"/>
            <a:ext cx="4395340" cy="1716255"/>
          </a:xfrm>
        </p:spPr>
        <p:txBody>
          <a:bodyPr anchor="b">
            <a:normAutofit/>
          </a:bodyPr>
          <a:lstStyle/>
          <a:p>
            <a:r>
              <a:rPr lang="en-GB" sz="5400"/>
              <a:t>Limitations</a:t>
            </a:r>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Zoom Out">
            <a:extLst>
              <a:ext uri="{FF2B5EF4-FFF2-40B4-BE49-F238E27FC236}">
                <a16:creationId xmlns:a16="http://schemas.microsoft.com/office/drawing/2014/main" id="{8ADBFC91-6625-4D09-97EB-AB1190188FA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785D7A80-C89B-4D15-85C3-1D7D3EB5FC83}"/>
              </a:ext>
            </a:extLst>
          </p:cNvPr>
          <p:cNvSpPr>
            <a:spLocks noGrp="1"/>
          </p:cNvSpPr>
          <p:nvPr>
            <p:ph idx="1"/>
          </p:nvPr>
        </p:nvSpPr>
        <p:spPr>
          <a:xfrm>
            <a:off x="6392583" y="2645922"/>
            <a:ext cx="4434721" cy="3710427"/>
          </a:xfrm>
        </p:spPr>
        <p:txBody>
          <a:bodyPr anchor="t">
            <a:normAutofit/>
          </a:bodyPr>
          <a:lstStyle/>
          <a:p>
            <a:r>
              <a:rPr lang="en-GB" sz="1400" dirty="0"/>
              <a:t>Difficulty in the participant recalling their weekly exposure</a:t>
            </a:r>
          </a:p>
          <a:p>
            <a:r>
              <a:rPr lang="en-GB" sz="1400" dirty="0"/>
              <a:t>Failing to answer questions on the back of the questionnaire therefore the researcher needed to return into the lab to get the answers</a:t>
            </a:r>
          </a:p>
          <a:p>
            <a:r>
              <a:rPr lang="en-GB" sz="1400" dirty="0"/>
              <a:t>Participants circling the examples of the type of reality TV other than the genre they watch more frequently</a:t>
            </a:r>
          </a:p>
          <a:p>
            <a:r>
              <a:rPr lang="en-GB" sz="1400" dirty="0"/>
              <a:t>Participants that view TV occasionally may only have a short-term effect, this is due to Goodman (2005) findings that current exposure to media does not influence men and women’s body perceptions, but it is more the accumulation of long-term exposure to the media that does influence this. Therefore causing temporary body image perceptions.</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6220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E8A62D6A-C8A5-4852-98D5-C2D5F9EC5906}"/>
              </a:ext>
            </a:extLst>
          </p:cNvPr>
          <p:cNvSpPr>
            <a:spLocks noGrp="1"/>
          </p:cNvSpPr>
          <p:nvPr>
            <p:ph type="title"/>
          </p:nvPr>
        </p:nvSpPr>
        <p:spPr>
          <a:xfrm>
            <a:off x="838200" y="365125"/>
            <a:ext cx="9804918" cy="1325563"/>
          </a:xfrm>
        </p:spPr>
        <p:txBody>
          <a:bodyPr>
            <a:normAutofit/>
          </a:bodyPr>
          <a:lstStyle/>
          <a:p>
            <a:r>
              <a:rPr lang="en-GB">
                <a:solidFill>
                  <a:schemeClr val="bg1"/>
                </a:solidFill>
              </a:rPr>
              <a:t>Future recommendations</a:t>
            </a:r>
          </a:p>
        </p:txBody>
      </p:sp>
      <p:cxnSp>
        <p:nvCxnSpPr>
          <p:cNvPr id="11" name="Straight Connector 10">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2017E066-61AF-49C6-9AE2-321198F190BC}"/>
              </a:ext>
            </a:extLst>
          </p:cNvPr>
          <p:cNvGraphicFramePr>
            <a:graphicFrameLocks noGrp="1"/>
          </p:cNvGraphicFramePr>
          <p:nvPr>
            <p:ph idx="1"/>
            <p:extLst>
              <p:ext uri="{D42A27DB-BD31-4B8C-83A1-F6EECF244321}">
                <p14:modId xmlns:p14="http://schemas.microsoft.com/office/powerpoint/2010/main" val="113057167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4548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178E4-60FE-4F30-AFB9-FFA99C3AC4B2}"/>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415BE87-ED92-4AA6-820F-D756ED7A7DB1}"/>
              </a:ext>
            </a:extLst>
          </p:cNvPr>
          <p:cNvSpPr>
            <a:spLocks noGrp="1"/>
          </p:cNvSpPr>
          <p:nvPr>
            <p:ph idx="1"/>
          </p:nvPr>
        </p:nvSpPr>
        <p:spPr/>
        <p:txBody>
          <a:bodyPr>
            <a:normAutofit fontScale="85000" lnSpcReduction="20000"/>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Festinger, L. (1954). A theory of social comparison processes.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Human relations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117-140.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Gerbner, G. (1998). Cultivation analysis: An overview.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Mass communication and society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(3-4), 175-194.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Lew, A. M., Mann, T., Myers, H., Taylor, S., &amp; Bower, J. (2007). Thin-ideal media and women’s body dissatisfaction: Prevention using downward social comparisons on non-appearance dimensions.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Sex Roles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57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(7-8), 543-556.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rPr>
              <a:t>Rosenberg, M. (1965). Rosenberg self-esteem scale (SES). </a:t>
            </a:r>
            <a:r>
              <a:rPr lang="en-GB" sz="1800" i="1" dirty="0">
                <a:effectLst/>
                <a:latin typeface="Times New Roman" panose="02020603050405020304" pitchFamily="18" charset="0"/>
                <a:ea typeface="Calibri" panose="020F0502020204030204" pitchFamily="34" charset="0"/>
              </a:rPr>
              <a:t>Society and the adolescent self-image.</a:t>
            </a:r>
          </a:p>
          <a:p>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Stunkard</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J., Sorensen, T.,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Schulsinger</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 &amp;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Kety</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(1983). The genetics of neurological and psychiatric disorders.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New York: Raven</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115-120.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Tiggemann, M. (2005). Television and adolescent body image: The role of program content and viewing motivation.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Social and Clinical Psychology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24</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361-381.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Bell, B. T., &amp; Dittmar, H. (2011). Does media type matter? The role of identification in adolescent girls’ media consumption and the impact of different thin-ideal media on body image.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Sex roles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65</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(7-8), 478.</a:t>
            </a:r>
          </a:p>
          <a:p>
            <a:r>
              <a:rPr lang="en-GB" sz="1800" dirty="0">
                <a:effectLst/>
                <a:latin typeface="Times New Roman" panose="02020603050405020304" pitchFamily="18" charset="0"/>
                <a:ea typeface="Calibri" panose="020F0502020204030204" pitchFamily="34" charset="0"/>
              </a:rPr>
              <a:t>Markey, C. N. (2010). Invited commentary: Why body image is important to adolescent development</a:t>
            </a:r>
            <a:r>
              <a:rPr lang="en-GB" sz="1800" dirty="0">
                <a:latin typeface="Times New Roman" panose="02020603050405020304" pitchFamily="18" charset="0"/>
                <a:ea typeface="Calibri" panose="020F0502020204030204" pitchFamily="34" charset="0"/>
                <a:cs typeface="Times New Roman" panose="02020603050405020304" pitchFamily="18" charset="0"/>
              </a:rPr>
              <a:t>.</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Egbert, N., &amp; Belcher, J. D. (2012). Reality bites: An investigation of the genre of reality television and its relationship to viewers’ body image.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Mass Communication and Society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15</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407-431.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Lew, A. M., Mann, T., Myers, H., Taylor, S., &amp; Bower, J. (2007). Thin-ideal media and women’s body dissatisfaction: Prevention using downward social comparisons on non-appearance dimensions.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Sex Roles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57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(7-8), 543-556.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Lundy, L. K., Ruth, A. M., &amp; Park, T. D. (2008). Simply irresistible: Reality TV consumption patterns.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Communication Quarterly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56</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208-225.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i="1" dirty="0">
              <a:latin typeface="Times New Roman" panose="02020603050405020304" pitchFamily="18" charset="0"/>
            </a:endParaRPr>
          </a:p>
        </p:txBody>
      </p:sp>
    </p:spTree>
    <p:extLst>
      <p:ext uri="{BB962C8B-B14F-4D97-AF65-F5344CB8AC3E}">
        <p14:creationId xmlns:p14="http://schemas.microsoft.com/office/powerpoint/2010/main" val="1000631819"/>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1864</Words>
  <Application>Microsoft Office PowerPoint</Application>
  <PresentationFormat>Widescreen</PresentationFormat>
  <Paragraphs>150</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Tahoma</vt:lpstr>
      <vt:lpstr>Times New Roman</vt:lpstr>
      <vt:lpstr>Univers</vt:lpstr>
      <vt:lpstr>GradientVTI</vt:lpstr>
      <vt:lpstr>Exploring the effect of reality TV types and self-esteem on student’s perception of body image.  </vt:lpstr>
      <vt:lpstr> Background information for the study</vt:lpstr>
      <vt:lpstr>Hypothesis</vt:lpstr>
      <vt:lpstr>Methods </vt:lpstr>
      <vt:lpstr>Results &amp; main findings</vt:lpstr>
      <vt:lpstr>Results &amp; main findings</vt:lpstr>
      <vt:lpstr>Discussion</vt:lpstr>
      <vt:lpstr>Limitations</vt:lpstr>
      <vt:lpstr>Future 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the effect of reality TV types and self-esteem on student’s perception of body image.  </dc:title>
  <dc:creator>Sophie Matthews</dc:creator>
  <cp:lastModifiedBy>Sophie Matthews</cp:lastModifiedBy>
  <cp:revision>16</cp:revision>
  <dcterms:created xsi:type="dcterms:W3CDTF">2020-05-17T13:41:28Z</dcterms:created>
  <dcterms:modified xsi:type="dcterms:W3CDTF">2020-05-17T16:34:34Z</dcterms:modified>
</cp:coreProperties>
</file>