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FD17D2F-1086-7D2D-258B-E44A8F1AA869}" v="9" dt="2026-04-16T08:34:00.15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gel Rees Llandovery/Llandeilo (Welsh Ambulance Service NHS Trust)" userId="S::nigel.rees2@wales.nhs.uk::0b6df188-e878-4760-b60d-d8ed7ce05c0b" providerId="AD" clId="Web-{0BD58B6D-A89B-132A-2B03-3ACC908763DB}"/>
    <pc:docChg chg="addSld modSld sldOrd">
      <pc:chgData name="Nigel Rees Llandovery/Llandeilo (Welsh Ambulance Service NHS Trust)" userId="S::nigel.rees2@wales.nhs.uk::0b6df188-e878-4760-b60d-d8ed7ce05c0b" providerId="AD" clId="Web-{0BD58B6D-A89B-132A-2B03-3ACC908763DB}" dt="2026-04-10T14:40:33.353" v="399" actId="20577"/>
      <pc:docMkLst>
        <pc:docMk/>
      </pc:docMkLst>
      <pc:sldChg chg="modSp">
        <pc:chgData name="Nigel Rees Llandovery/Llandeilo (Welsh Ambulance Service NHS Trust)" userId="S::nigel.rees2@wales.nhs.uk::0b6df188-e878-4760-b60d-d8ed7ce05c0b" providerId="AD" clId="Web-{0BD58B6D-A89B-132A-2B03-3ACC908763DB}" dt="2026-04-10T10:37:32.008" v="19" actId="20577"/>
        <pc:sldMkLst>
          <pc:docMk/>
          <pc:sldMk cId="109857222" sldId="256"/>
        </pc:sldMkLst>
        <pc:spChg chg="mod">
          <ac:chgData name="Nigel Rees Llandovery/Llandeilo (Welsh Ambulance Service NHS Trust)" userId="S::nigel.rees2@wales.nhs.uk::0b6df188-e878-4760-b60d-d8ed7ce05c0b" providerId="AD" clId="Web-{0BD58B6D-A89B-132A-2B03-3ACC908763DB}" dt="2026-04-10T10:37:19.774" v="12" actId="20577"/>
          <ac:spMkLst>
            <pc:docMk/>
            <pc:sldMk cId="109857222" sldId="256"/>
            <ac:spMk id="2" creationId="{00000000-0000-0000-0000-000000000000}"/>
          </ac:spMkLst>
        </pc:spChg>
        <pc:spChg chg="mod">
          <ac:chgData name="Nigel Rees Llandovery/Llandeilo (Welsh Ambulance Service NHS Trust)" userId="S::nigel.rees2@wales.nhs.uk::0b6df188-e878-4760-b60d-d8ed7ce05c0b" providerId="AD" clId="Web-{0BD58B6D-A89B-132A-2B03-3ACC908763DB}" dt="2026-04-10T10:37:32.008" v="19" actId="20577"/>
          <ac:spMkLst>
            <pc:docMk/>
            <pc:sldMk cId="109857222" sldId="256"/>
            <ac:spMk id="3" creationId="{00000000-0000-0000-0000-000000000000}"/>
          </ac:spMkLst>
        </pc:spChg>
      </pc:sldChg>
      <pc:sldChg chg="modSp new">
        <pc:chgData name="Nigel Rees Llandovery/Llandeilo (Welsh Ambulance Service NHS Trust)" userId="S::nigel.rees2@wales.nhs.uk::0b6df188-e878-4760-b60d-d8ed7ce05c0b" providerId="AD" clId="Web-{0BD58B6D-A89B-132A-2B03-3ACC908763DB}" dt="2026-04-10T10:39:59.995" v="40" actId="20577"/>
        <pc:sldMkLst>
          <pc:docMk/>
          <pc:sldMk cId="2049264321" sldId="257"/>
        </pc:sldMkLst>
        <pc:spChg chg="mod">
          <ac:chgData name="Nigel Rees Llandovery/Llandeilo (Welsh Ambulance Service NHS Trust)" userId="S::nigel.rees2@wales.nhs.uk::0b6df188-e878-4760-b60d-d8ed7ce05c0b" providerId="AD" clId="Web-{0BD58B6D-A89B-132A-2B03-3ACC908763DB}" dt="2026-04-10T10:38:08.915" v="25" actId="20577"/>
          <ac:spMkLst>
            <pc:docMk/>
            <pc:sldMk cId="2049264321" sldId="257"/>
            <ac:spMk id="2" creationId="{55B6418F-3CF6-F09E-7E04-6E7989CBF8FA}"/>
          </ac:spMkLst>
        </pc:spChg>
        <pc:spChg chg="mod">
          <ac:chgData name="Nigel Rees Llandovery/Llandeilo (Welsh Ambulance Service NHS Trust)" userId="S::nigel.rees2@wales.nhs.uk::0b6df188-e878-4760-b60d-d8ed7ce05c0b" providerId="AD" clId="Web-{0BD58B6D-A89B-132A-2B03-3ACC908763DB}" dt="2026-04-10T10:39:59.995" v="40" actId="20577"/>
          <ac:spMkLst>
            <pc:docMk/>
            <pc:sldMk cId="2049264321" sldId="257"/>
            <ac:spMk id="3" creationId="{0DA72ED1-3619-35F7-F1CF-08BD427D4574}"/>
          </ac:spMkLst>
        </pc:spChg>
      </pc:sldChg>
      <pc:sldChg chg="modSp new">
        <pc:chgData name="Nigel Rees Llandovery/Llandeilo (Welsh Ambulance Service NHS Trust)" userId="S::nigel.rees2@wales.nhs.uk::0b6df188-e878-4760-b60d-d8ed7ce05c0b" providerId="AD" clId="Web-{0BD58B6D-A89B-132A-2B03-3ACC908763DB}" dt="2026-04-10T11:03:41.405" v="151" actId="20577"/>
        <pc:sldMkLst>
          <pc:docMk/>
          <pc:sldMk cId="3452456310" sldId="258"/>
        </pc:sldMkLst>
        <pc:spChg chg="mod">
          <ac:chgData name="Nigel Rees Llandovery/Llandeilo (Welsh Ambulance Service NHS Trust)" userId="S::nigel.rees2@wales.nhs.uk::0b6df188-e878-4760-b60d-d8ed7ce05c0b" providerId="AD" clId="Web-{0BD58B6D-A89B-132A-2B03-3ACC908763DB}" dt="2026-04-10T10:42:00.809" v="59" actId="20577"/>
          <ac:spMkLst>
            <pc:docMk/>
            <pc:sldMk cId="3452456310" sldId="258"/>
            <ac:spMk id="2" creationId="{E81D13A0-88CA-F076-C9A2-F977A63A3FE3}"/>
          </ac:spMkLst>
        </pc:spChg>
        <pc:spChg chg="mod">
          <ac:chgData name="Nigel Rees Llandovery/Llandeilo (Welsh Ambulance Service NHS Trust)" userId="S::nigel.rees2@wales.nhs.uk::0b6df188-e878-4760-b60d-d8ed7ce05c0b" providerId="AD" clId="Web-{0BD58B6D-A89B-132A-2B03-3ACC908763DB}" dt="2026-04-10T11:03:41.405" v="151" actId="20577"/>
          <ac:spMkLst>
            <pc:docMk/>
            <pc:sldMk cId="3452456310" sldId="258"/>
            <ac:spMk id="3" creationId="{15A35A30-75FB-A562-CF14-421FC41A872C}"/>
          </ac:spMkLst>
        </pc:spChg>
      </pc:sldChg>
      <pc:sldChg chg="modSp new">
        <pc:chgData name="Nigel Rees Llandovery/Llandeilo (Welsh Ambulance Service NHS Trust)" userId="S::nigel.rees2@wales.nhs.uk::0b6df188-e878-4760-b60d-d8ed7ce05c0b" providerId="AD" clId="Web-{0BD58B6D-A89B-132A-2B03-3ACC908763DB}" dt="2026-04-10T14:27:40.083" v="363" actId="20577"/>
        <pc:sldMkLst>
          <pc:docMk/>
          <pc:sldMk cId="2463671602" sldId="259"/>
        </pc:sldMkLst>
        <pc:spChg chg="mod">
          <ac:chgData name="Nigel Rees Llandovery/Llandeilo (Welsh Ambulance Service NHS Trust)" userId="S::nigel.rees2@wales.nhs.uk::0b6df188-e878-4760-b60d-d8ed7ce05c0b" providerId="AD" clId="Web-{0BD58B6D-A89B-132A-2B03-3ACC908763DB}" dt="2026-04-10T10:42:42.435" v="65" actId="20577"/>
          <ac:spMkLst>
            <pc:docMk/>
            <pc:sldMk cId="2463671602" sldId="259"/>
            <ac:spMk id="2" creationId="{136742B6-292B-41B9-2954-1575A7731C53}"/>
          </ac:spMkLst>
        </pc:spChg>
        <pc:spChg chg="mod">
          <ac:chgData name="Nigel Rees Llandovery/Llandeilo (Welsh Ambulance Service NHS Trust)" userId="S::nigel.rees2@wales.nhs.uk::0b6df188-e878-4760-b60d-d8ed7ce05c0b" providerId="AD" clId="Web-{0BD58B6D-A89B-132A-2B03-3ACC908763DB}" dt="2026-04-10T14:27:40.083" v="363" actId="20577"/>
          <ac:spMkLst>
            <pc:docMk/>
            <pc:sldMk cId="2463671602" sldId="259"/>
            <ac:spMk id="3" creationId="{7499224C-2B59-8B36-6E8B-DFE74D91FCFB}"/>
          </ac:spMkLst>
        </pc:spChg>
      </pc:sldChg>
      <pc:sldChg chg="modSp new">
        <pc:chgData name="Nigel Rees Llandovery/Llandeilo (Welsh Ambulance Service NHS Trust)" userId="S::nigel.rees2@wales.nhs.uk::0b6df188-e878-4760-b60d-d8ed7ce05c0b" providerId="AD" clId="Web-{0BD58B6D-A89B-132A-2B03-3ACC908763DB}" dt="2026-04-10T14:02:48.151" v="325" actId="20577"/>
        <pc:sldMkLst>
          <pc:docMk/>
          <pc:sldMk cId="4115664623" sldId="260"/>
        </pc:sldMkLst>
        <pc:spChg chg="mod">
          <ac:chgData name="Nigel Rees Llandovery/Llandeilo (Welsh Ambulance Service NHS Trust)" userId="S::nigel.rees2@wales.nhs.uk::0b6df188-e878-4760-b60d-d8ed7ce05c0b" providerId="AD" clId="Web-{0BD58B6D-A89B-132A-2B03-3ACC908763DB}" dt="2026-04-10T10:43:44.717" v="76" actId="20577"/>
          <ac:spMkLst>
            <pc:docMk/>
            <pc:sldMk cId="4115664623" sldId="260"/>
            <ac:spMk id="2" creationId="{12FB286D-ACE6-4C45-1972-E2EF467605A7}"/>
          </ac:spMkLst>
        </pc:spChg>
        <pc:spChg chg="mod">
          <ac:chgData name="Nigel Rees Llandovery/Llandeilo (Welsh Ambulance Service NHS Trust)" userId="S::nigel.rees2@wales.nhs.uk::0b6df188-e878-4760-b60d-d8ed7ce05c0b" providerId="AD" clId="Web-{0BD58B6D-A89B-132A-2B03-3ACC908763DB}" dt="2026-04-10T14:02:48.151" v="325" actId="20577"/>
          <ac:spMkLst>
            <pc:docMk/>
            <pc:sldMk cId="4115664623" sldId="260"/>
            <ac:spMk id="3" creationId="{C60A6668-8AC1-43E0-A7B2-A0321BE2C526}"/>
          </ac:spMkLst>
        </pc:spChg>
      </pc:sldChg>
      <pc:sldChg chg="modSp new">
        <pc:chgData name="Nigel Rees Llandovery/Llandeilo (Welsh Ambulance Service NHS Trust)" userId="S::nigel.rees2@wales.nhs.uk::0b6df188-e878-4760-b60d-d8ed7ce05c0b" providerId="AD" clId="Web-{0BD58B6D-A89B-132A-2B03-3ACC908763DB}" dt="2026-04-10T14:29:45.241" v="381" actId="20577"/>
        <pc:sldMkLst>
          <pc:docMk/>
          <pc:sldMk cId="3114570217" sldId="261"/>
        </pc:sldMkLst>
        <pc:spChg chg="mod">
          <ac:chgData name="Nigel Rees Llandovery/Llandeilo (Welsh Ambulance Service NHS Trust)" userId="S::nigel.rees2@wales.nhs.uk::0b6df188-e878-4760-b60d-d8ed7ce05c0b" providerId="AD" clId="Web-{0BD58B6D-A89B-132A-2B03-3ACC908763DB}" dt="2026-04-10T11:01:11.830" v="146" actId="20577"/>
          <ac:spMkLst>
            <pc:docMk/>
            <pc:sldMk cId="3114570217" sldId="261"/>
            <ac:spMk id="2" creationId="{46A754FF-F0D4-BB15-5670-8AF7EDFBA0CE}"/>
          </ac:spMkLst>
        </pc:spChg>
        <pc:spChg chg="mod">
          <ac:chgData name="Nigel Rees Llandovery/Llandeilo (Welsh Ambulance Service NHS Trust)" userId="S::nigel.rees2@wales.nhs.uk::0b6df188-e878-4760-b60d-d8ed7ce05c0b" providerId="AD" clId="Web-{0BD58B6D-A89B-132A-2B03-3ACC908763DB}" dt="2026-04-10T14:29:45.241" v="381" actId="20577"/>
          <ac:spMkLst>
            <pc:docMk/>
            <pc:sldMk cId="3114570217" sldId="261"/>
            <ac:spMk id="3" creationId="{9B5FCE9D-C4EA-3E29-4369-F822AB781597}"/>
          </ac:spMkLst>
        </pc:spChg>
      </pc:sldChg>
      <pc:sldChg chg="modSp new">
        <pc:chgData name="Nigel Rees Llandovery/Llandeilo (Welsh Ambulance Service NHS Trust)" userId="S::nigel.rees2@wales.nhs.uk::0b6df188-e878-4760-b60d-d8ed7ce05c0b" providerId="AD" clId="Web-{0BD58B6D-A89B-132A-2B03-3ACC908763DB}" dt="2026-04-10T14:40:33.353" v="399" actId="20577"/>
        <pc:sldMkLst>
          <pc:docMk/>
          <pc:sldMk cId="2146894593" sldId="262"/>
        </pc:sldMkLst>
        <pc:spChg chg="mod">
          <ac:chgData name="Nigel Rees Llandovery/Llandeilo (Welsh Ambulance Service NHS Trust)" userId="S::nigel.rees2@wales.nhs.uk::0b6df188-e878-4760-b60d-d8ed7ce05c0b" providerId="AD" clId="Web-{0BD58B6D-A89B-132A-2B03-3ACC908763DB}" dt="2026-04-10T11:01:16.221" v="147" actId="20577"/>
          <ac:spMkLst>
            <pc:docMk/>
            <pc:sldMk cId="2146894593" sldId="262"/>
            <ac:spMk id="2" creationId="{AF7E070A-4F90-AC41-2A5B-74E4AAA6BBE6}"/>
          </ac:spMkLst>
        </pc:spChg>
        <pc:spChg chg="mod">
          <ac:chgData name="Nigel Rees Llandovery/Llandeilo (Welsh Ambulance Service NHS Trust)" userId="S::nigel.rees2@wales.nhs.uk::0b6df188-e878-4760-b60d-d8ed7ce05c0b" providerId="AD" clId="Web-{0BD58B6D-A89B-132A-2B03-3ACC908763DB}" dt="2026-04-10T14:40:33.353" v="399" actId="20577"/>
          <ac:spMkLst>
            <pc:docMk/>
            <pc:sldMk cId="2146894593" sldId="262"/>
            <ac:spMk id="3" creationId="{CE9697B3-B70B-7760-4351-F0A6594300E4}"/>
          </ac:spMkLst>
        </pc:spChg>
      </pc:sldChg>
      <pc:sldChg chg="modSp new">
        <pc:chgData name="Nigel Rees Llandovery/Llandeilo (Welsh Ambulance Service NHS Trust)" userId="S::nigel.rees2@wales.nhs.uk::0b6df188-e878-4760-b60d-d8ed7ce05c0b" providerId="AD" clId="Web-{0BD58B6D-A89B-132A-2B03-3ACC908763DB}" dt="2026-04-10T13:56:12.453" v="262" actId="20577"/>
        <pc:sldMkLst>
          <pc:docMk/>
          <pc:sldMk cId="997694791" sldId="263"/>
        </pc:sldMkLst>
        <pc:spChg chg="mod">
          <ac:chgData name="Nigel Rees Llandovery/Llandeilo (Welsh Ambulance Service NHS Trust)" userId="S::nigel.rees2@wales.nhs.uk::0b6df188-e878-4760-b60d-d8ed7ce05c0b" providerId="AD" clId="Web-{0BD58B6D-A89B-132A-2B03-3ACC908763DB}" dt="2026-04-10T11:01:19.706" v="148" actId="20577"/>
          <ac:spMkLst>
            <pc:docMk/>
            <pc:sldMk cId="997694791" sldId="263"/>
            <ac:spMk id="2" creationId="{9CA7BCDD-EE83-74B3-24A6-01CB92EBEF37}"/>
          </ac:spMkLst>
        </pc:spChg>
        <pc:spChg chg="mod">
          <ac:chgData name="Nigel Rees Llandovery/Llandeilo (Welsh Ambulance Service NHS Trust)" userId="S::nigel.rees2@wales.nhs.uk::0b6df188-e878-4760-b60d-d8ed7ce05c0b" providerId="AD" clId="Web-{0BD58B6D-A89B-132A-2B03-3ACC908763DB}" dt="2026-04-10T13:56:12.453" v="262" actId="20577"/>
          <ac:spMkLst>
            <pc:docMk/>
            <pc:sldMk cId="997694791" sldId="263"/>
            <ac:spMk id="3" creationId="{E2E1FA3C-A30F-5F6B-F58E-6FC1D0A8B3CF}"/>
          </ac:spMkLst>
        </pc:spChg>
      </pc:sldChg>
      <pc:sldChg chg="modSp new">
        <pc:chgData name="Nigel Rees Llandovery/Llandeilo (Welsh Ambulance Service NHS Trust)" userId="S::nigel.rees2@wales.nhs.uk::0b6df188-e878-4760-b60d-d8ed7ce05c0b" providerId="AD" clId="Web-{0BD58B6D-A89B-132A-2B03-3ACC908763DB}" dt="2026-04-10T11:01:23.503" v="149" actId="20577"/>
        <pc:sldMkLst>
          <pc:docMk/>
          <pc:sldMk cId="4091854001" sldId="264"/>
        </pc:sldMkLst>
        <pc:spChg chg="mod">
          <ac:chgData name="Nigel Rees Llandovery/Llandeilo (Welsh Ambulance Service NHS Trust)" userId="S::nigel.rees2@wales.nhs.uk::0b6df188-e878-4760-b60d-d8ed7ce05c0b" providerId="AD" clId="Web-{0BD58B6D-A89B-132A-2B03-3ACC908763DB}" dt="2026-04-10T11:01:23.503" v="149" actId="20577"/>
          <ac:spMkLst>
            <pc:docMk/>
            <pc:sldMk cId="4091854001" sldId="264"/>
            <ac:spMk id="2" creationId="{6A567B09-6957-ABE2-F446-36C1D741219B}"/>
          </ac:spMkLst>
        </pc:spChg>
        <pc:spChg chg="mod">
          <ac:chgData name="Nigel Rees Llandovery/Llandeilo (Welsh Ambulance Service NHS Trust)" userId="S::nigel.rees2@wales.nhs.uk::0b6df188-e878-4760-b60d-d8ed7ce05c0b" providerId="AD" clId="Web-{0BD58B6D-A89B-132A-2B03-3ACC908763DB}" dt="2026-04-10T10:53:24.589" v="108" actId="20577"/>
          <ac:spMkLst>
            <pc:docMk/>
            <pc:sldMk cId="4091854001" sldId="264"/>
            <ac:spMk id="3" creationId="{BF22EDA9-B8E9-E5C1-7F89-64530151D4E4}"/>
          </ac:spMkLst>
        </pc:spChg>
      </pc:sldChg>
      <pc:sldChg chg="modSp new">
        <pc:chgData name="Nigel Rees Llandovery/Llandeilo (Welsh Ambulance Service NHS Trust)" userId="S::nigel.rees2@wales.nhs.uk::0b6df188-e878-4760-b60d-d8ed7ce05c0b" providerId="AD" clId="Web-{0BD58B6D-A89B-132A-2B03-3ACC908763DB}" dt="2026-04-10T10:55:45.170" v="122" actId="20577"/>
        <pc:sldMkLst>
          <pc:docMk/>
          <pc:sldMk cId="3581618995" sldId="265"/>
        </pc:sldMkLst>
        <pc:spChg chg="mod">
          <ac:chgData name="Nigel Rees Llandovery/Llandeilo (Welsh Ambulance Service NHS Trust)" userId="S::nigel.rees2@wales.nhs.uk::0b6df188-e878-4760-b60d-d8ed7ce05c0b" providerId="AD" clId="Web-{0BD58B6D-A89B-132A-2B03-3ACC908763DB}" dt="2026-04-10T10:53:58.089" v="113" actId="20577"/>
          <ac:spMkLst>
            <pc:docMk/>
            <pc:sldMk cId="3581618995" sldId="265"/>
            <ac:spMk id="2" creationId="{397937A7-2F58-FA07-097F-9C8A67A47DA2}"/>
          </ac:spMkLst>
        </pc:spChg>
        <pc:spChg chg="mod">
          <ac:chgData name="Nigel Rees Llandovery/Llandeilo (Welsh Ambulance Service NHS Trust)" userId="S::nigel.rees2@wales.nhs.uk::0b6df188-e878-4760-b60d-d8ed7ce05c0b" providerId="AD" clId="Web-{0BD58B6D-A89B-132A-2B03-3ACC908763DB}" dt="2026-04-10T10:55:45.170" v="122" actId="20577"/>
          <ac:spMkLst>
            <pc:docMk/>
            <pc:sldMk cId="3581618995" sldId="265"/>
            <ac:spMk id="3" creationId="{F919EAD0-D03C-4709-F796-64F23E27F3DF}"/>
          </ac:spMkLst>
        </pc:spChg>
      </pc:sldChg>
      <pc:sldChg chg="modSp new">
        <pc:chgData name="Nigel Rees Llandovery/Llandeilo (Welsh Ambulance Service NHS Trust)" userId="S::nigel.rees2@wales.nhs.uk::0b6df188-e878-4760-b60d-d8ed7ce05c0b" providerId="AD" clId="Web-{0BD58B6D-A89B-132A-2B03-3ACC908763DB}" dt="2026-04-10T13:58:46.344" v="296" actId="20577"/>
        <pc:sldMkLst>
          <pc:docMk/>
          <pc:sldMk cId="2203374521" sldId="266"/>
        </pc:sldMkLst>
        <pc:spChg chg="mod">
          <ac:chgData name="Nigel Rees Llandovery/Llandeilo (Welsh Ambulance Service NHS Trust)" userId="S::nigel.rees2@wales.nhs.uk::0b6df188-e878-4760-b60d-d8ed7ce05c0b" providerId="AD" clId="Web-{0BD58B6D-A89B-132A-2B03-3ACC908763DB}" dt="2026-04-10T11:00:51.939" v="143" actId="20577"/>
          <ac:spMkLst>
            <pc:docMk/>
            <pc:sldMk cId="2203374521" sldId="266"/>
            <ac:spMk id="2" creationId="{85B7CBA9-B8AB-87C9-9CF5-C2A4A8790F1E}"/>
          </ac:spMkLst>
        </pc:spChg>
        <pc:spChg chg="mod">
          <ac:chgData name="Nigel Rees Llandovery/Llandeilo (Welsh Ambulance Service NHS Trust)" userId="S::nigel.rees2@wales.nhs.uk::0b6df188-e878-4760-b60d-d8ed7ce05c0b" providerId="AD" clId="Web-{0BD58B6D-A89B-132A-2B03-3ACC908763DB}" dt="2026-04-10T13:58:46.344" v="296" actId="20577"/>
          <ac:spMkLst>
            <pc:docMk/>
            <pc:sldMk cId="2203374521" sldId="266"/>
            <ac:spMk id="3" creationId="{17EECC47-D4A5-815E-7550-619E82841066}"/>
          </ac:spMkLst>
        </pc:spChg>
      </pc:sldChg>
      <pc:sldChg chg="modSp new">
        <pc:chgData name="Nigel Rees Llandovery/Llandeilo (Welsh Ambulance Service NHS Trust)" userId="S::nigel.rees2@wales.nhs.uk::0b6df188-e878-4760-b60d-d8ed7ce05c0b" providerId="AD" clId="Web-{0BD58B6D-A89B-132A-2B03-3ACC908763DB}" dt="2026-04-10T11:00:56.517" v="144" actId="20577"/>
        <pc:sldMkLst>
          <pc:docMk/>
          <pc:sldMk cId="1590864144" sldId="267"/>
        </pc:sldMkLst>
        <pc:spChg chg="mod">
          <ac:chgData name="Nigel Rees Llandovery/Llandeilo (Welsh Ambulance Service NHS Trust)" userId="S::nigel.rees2@wales.nhs.uk::0b6df188-e878-4760-b60d-d8ed7ce05c0b" providerId="AD" clId="Web-{0BD58B6D-A89B-132A-2B03-3ACC908763DB}" dt="2026-04-10T11:00:56.517" v="144" actId="20577"/>
          <ac:spMkLst>
            <pc:docMk/>
            <pc:sldMk cId="1590864144" sldId="267"/>
            <ac:spMk id="2" creationId="{E33ED633-2345-9445-6CAA-F2B6B30A5F06}"/>
          </ac:spMkLst>
        </pc:spChg>
        <pc:spChg chg="mod">
          <ac:chgData name="Nigel Rees Llandovery/Llandeilo (Welsh Ambulance Service NHS Trust)" userId="S::nigel.rees2@wales.nhs.uk::0b6df188-e878-4760-b60d-d8ed7ce05c0b" providerId="AD" clId="Web-{0BD58B6D-A89B-132A-2B03-3ACC908763DB}" dt="2026-04-10T11:00:02.954" v="139" actId="20577"/>
          <ac:spMkLst>
            <pc:docMk/>
            <pc:sldMk cId="1590864144" sldId="267"/>
            <ac:spMk id="3" creationId="{2DBCBA94-5F1A-E62A-E6CA-ABE20BE30C57}"/>
          </ac:spMkLst>
        </pc:spChg>
      </pc:sldChg>
      <pc:sldChg chg="modSp new">
        <pc:chgData name="Nigel Rees Llandovery/Llandeilo (Welsh Ambulance Service NHS Trust)" userId="S::nigel.rees2@wales.nhs.uk::0b6df188-e878-4760-b60d-d8ed7ce05c0b" providerId="AD" clId="Web-{0BD58B6D-A89B-132A-2B03-3ACC908763DB}" dt="2026-04-10T14:00:23.501" v="311" actId="20577"/>
        <pc:sldMkLst>
          <pc:docMk/>
          <pc:sldMk cId="1764126819" sldId="268"/>
        </pc:sldMkLst>
        <pc:spChg chg="mod">
          <ac:chgData name="Nigel Rees Llandovery/Llandeilo (Welsh Ambulance Service NHS Trust)" userId="S::nigel.rees2@wales.nhs.uk::0b6df188-e878-4760-b60d-d8ed7ce05c0b" providerId="AD" clId="Web-{0BD58B6D-A89B-132A-2B03-3ACC908763DB}" dt="2026-04-10T11:01:00.924" v="145" actId="20577"/>
          <ac:spMkLst>
            <pc:docMk/>
            <pc:sldMk cId="1764126819" sldId="268"/>
            <ac:spMk id="2" creationId="{8512F2E2-2DA4-4118-5EB2-16310FAF49D2}"/>
          </ac:spMkLst>
        </pc:spChg>
        <pc:spChg chg="mod">
          <ac:chgData name="Nigel Rees Llandovery/Llandeilo (Welsh Ambulance Service NHS Trust)" userId="S::nigel.rees2@wales.nhs.uk::0b6df188-e878-4760-b60d-d8ed7ce05c0b" providerId="AD" clId="Web-{0BD58B6D-A89B-132A-2B03-3ACC908763DB}" dt="2026-04-10T14:00:23.501" v="311" actId="20577"/>
          <ac:spMkLst>
            <pc:docMk/>
            <pc:sldMk cId="1764126819" sldId="268"/>
            <ac:spMk id="3" creationId="{10A15677-9120-B01F-E0FB-6F42AC873F55}"/>
          </ac:spMkLst>
        </pc:spChg>
      </pc:sldChg>
      <pc:sldChg chg="modSp new">
        <pc:chgData name="Nigel Rees Llandovery/Llandeilo (Welsh Ambulance Service NHS Trust)" userId="S::nigel.rees2@wales.nhs.uk::0b6df188-e878-4760-b60d-d8ed7ce05c0b" providerId="AD" clId="Web-{0BD58B6D-A89B-132A-2B03-3ACC908763DB}" dt="2026-04-10T14:16:59.999" v="331" actId="20577"/>
        <pc:sldMkLst>
          <pc:docMk/>
          <pc:sldMk cId="2121637520" sldId="269"/>
        </pc:sldMkLst>
        <pc:spChg chg="mod">
          <ac:chgData name="Nigel Rees Llandovery/Llandeilo (Welsh Ambulance Service NHS Trust)" userId="S::nigel.rees2@wales.nhs.uk::0b6df188-e878-4760-b60d-d8ed7ce05c0b" providerId="AD" clId="Web-{0BD58B6D-A89B-132A-2B03-3ACC908763DB}" dt="2026-04-10T11:35:27.678" v="226" actId="20577"/>
          <ac:spMkLst>
            <pc:docMk/>
            <pc:sldMk cId="2121637520" sldId="269"/>
            <ac:spMk id="2" creationId="{37DE32D0-7A79-54EA-EA40-106B0FBD25A8}"/>
          </ac:spMkLst>
        </pc:spChg>
        <pc:spChg chg="mod">
          <ac:chgData name="Nigel Rees Llandovery/Llandeilo (Welsh Ambulance Service NHS Trust)" userId="S::nigel.rees2@wales.nhs.uk::0b6df188-e878-4760-b60d-d8ed7ce05c0b" providerId="AD" clId="Web-{0BD58B6D-A89B-132A-2B03-3ACC908763DB}" dt="2026-04-10T14:16:59.999" v="331" actId="20577"/>
          <ac:spMkLst>
            <pc:docMk/>
            <pc:sldMk cId="2121637520" sldId="269"/>
            <ac:spMk id="3" creationId="{B4901826-56E8-84F6-E6E8-FAA4CFD51AEC}"/>
          </ac:spMkLst>
        </pc:spChg>
      </pc:sldChg>
      <pc:sldChg chg="addSp delSp modSp new">
        <pc:chgData name="Nigel Rees Llandovery/Llandeilo (Welsh Ambulance Service NHS Trust)" userId="S::nigel.rees2@wales.nhs.uk::0b6df188-e878-4760-b60d-d8ed7ce05c0b" providerId="AD" clId="Web-{0BD58B6D-A89B-132A-2B03-3ACC908763DB}" dt="2026-04-10T14:18:04.531" v="335" actId="20577"/>
        <pc:sldMkLst>
          <pc:docMk/>
          <pc:sldMk cId="1505681510" sldId="270"/>
        </pc:sldMkLst>
        <pc:spChg chg="mod">
          <ac:chgData name="Nigel Rees Llandovery/Llandeilo (Welsh Ambulance Service NHS Trust)" userId="S::nigel.rees2@wales.nhs.uk::0b6df188-e878-4760-b60d-d8ed7ce05c0b" providerId="AD" clId="Web-{0BD58B6D-A89B-132A-2B03-3ACC908763DB}" dt="2026-04-10T11:51:29.025" v="252" actId="20577"/>
          <ac:spMkLst>
            <pc:docMk/>
            <pc:sldMk cId="1505681510" sldId="270"/>
            <ac:spMk id="2" creationId="{4A0BB3CD-9216-0F0D-6B43-A295E515ACD7}"/>
          </ac:spMkLst>
        </pc:spChg>
        <pc:spChg chg="mod">
          <ac:chgData name="Nigel Rees Llandovery/Llandeilo (Welsh Ambulance Service NHS Trust)" userId="S::nigel.rees2@wales.nhs.uk::0b6df188-e878-4760-b60d-d8ed7ce05c0b" providerId="AD" clId="Web-{0BD58B6D-A89B-132A-2B03-3ACC908763DB}" dt="2026-04-10T14:18:04.531" v="335" actId="20577"/>
          <ac:spMkLst>
            <pc:docMk/>
            <pc:sldMk cId="1505681510" sldId="270"/>
            <ac:spMk id="3" creationId="{1BE62976-BF85-0EA2-3BB9-064C42A31403}"/>
          </ac:spMkLst>
        </pc:spChg>
      </pc:sldChg>
      <pc:sldChg chg="modSp new ord">
        <pc:chgData name="Nigel Rees Llandovery/Llandeilo (Welsh Ambulance Service NHS Trust)" userId="S::nigel.rees2@wales.nhs.uk::0b6df188-e878-4760-b60d-d8ed7ce05c0b" providerId="AD" clId="Web-{0BD58B6D-A89B-132A-2B03-3ACC908763DB}" dt="2026-04-10T14:19:29.350" v="342" actId="20577"/>
        <pc:sldMkLst>
          <pc:docMk/>
          <pc:sldMk cId="2996067950" sldId="271"/>
        </pc:sldMkLst>
        <pc:spChg chg="mod">
          <ac:chgData name="Nigel Rees Llandovery/Llandeilo (Welsh Ambulance Service NHS Trust)" userId="S::nigel.rees2@wales.nhs.uk::0b6df188-e878-4760-b60d-d8ed7ce05c0b" providerId="AD" clId="Web-{0BD58B6D-A89B-132A-2B03-3ACC908763DB}" dt="2026-04-10T14:18:49.488" v="338" actId="20577"/>
          <ac:spMkLst>
            <pc:docMk/>
            <pc:sldMk cId="2996067950" sldId="271"/>
            <ac:spMk id="2" creationId="{1180660A-C95D-C45B-85CF-81E841E64CBE}"/>
          </ac:spMkLst>
        </pc:spChg>
        <pc:spChg chg="mod">
          <ac:chgData name="Nigel Rees Llandovery/Llandeilo (Welsh Ambulance Service NHS Trust)" userId="S::nigel.rees2@wales.nhs.uk::0b6df188-e878-4760-b60d-d8ed7ce05c0b" providerId="AD" clId="Web-{0BD58B6D-A89B-132A-2B03-3ACC908763DB}" dt="2026-04-10T14:19:29.350" v="342" actId="20577"/>
          <ac:spMkLst>
            <pc:docMk/>
            <pc:sldMk cId="2996067950" sldId="271"/>
            <ac:spMk id="3" creationId="{48504620-8950-1B08-6FEE-44AF73E22058}"/>
          </ac:spMkLst>
        </pc:spChg>
      </pc:sldChg>
    </pc:docChg>
  </pc:docChgLst>
  <pc:docChgLst>
    <pc:chgData name="Nigel Rees Llandovery/Llandeilo (Welsh Ambulance Service NHS Trust)" userId="S::nigel.rees2@wales.nhs.uk::0b6df188-e878-4760-b60d-d8ed7ce05c0b" providerId="AD" clId="Web-{3FD17D2F-1086-7D2D-258B-E44A8F1AA869}"/>
    <pc:docChg chg="modSld">
      <pc:chgData name="Nigel Rees Llandovery/Llandeilo (Welsh Ambulance Service NHS Trust)" userId="S::nigel.rees2@wales.nhs.uk::0b6df188-e878-4760-b60d-d8ed7ce05c0b" providerId="AD" clId="Web-{3FD17D2F-1086-7D2D-258B-E44A8F1AA869}" dt="2026-04-16T08:34:00.152" v="8" actId="20577"/>
      <pc:docMkLst>
        <pc:docMk/>
      </pc:docMkLst>
      <pc:sldChg chg="modSp">
        <pc:chgData name="Nigel Rees Llandovery/Llandeilo (Welsh Ambulance Service NHS Trust)" userId="S::nigel.rees2@wales.nhs.uk::0b6df188-e878-4760-b60d-d8ed7ce05c0b" providerId="AD" clId="Web-{3FD17D2F-1086-7D2D-258B-E44A8F1AA869}" dt="2026-04-16T08:31:39.474" v="7" actId="20577"/>
        <pc:sldMkLst>
          <pc:docMk/>
          <pc:sldMk cId="3114570217" sldId="261"/>
        </pc:sldMkLst>
        <pc:spChg chg="mod">
          <ac:chgData name="Nigel Rees Llandovery/Llandeilo (Welsh Ambulance Service NHS Trust)" userId="S::nigel.rees2@wales.nhs.uk::0b6df188-e878-4760-b60d-d8ed7ce05c0b" providerId="AD" clId="Web-{3FD17D2F-1086-7D2D-258B-E44A8F1AA869}" dt="2026-04-16T08:31:39.474" v="7" actId="20577"/>
          <ac:spMkLst>
            <pc:docMk/>
            <pc:sldMk cId="3114570217" sldId="261"/>
            <ac:spMk id="3" creationId="{9B5FCE9D-C4EA-3E29-4369-F822AB781597}"/>
          </ac:spMkLst>
        </pc:spChg>
      </pc:sldChg>
      <pc:sldChg chg="modSp">
        <pc:chgData name="Nigel Rees Llandovery/Llandeilo (Welsh Ambulance Service NHS Trust)" userId="S::nigel.rees2@wales.nhs.uk::0b6df188-e878-4760-b60d-d8ed7ce05c0b" providerId="AD" clId="Web-{3FD17D2F-1086-7D2D-258B-E44A8F1AA869}" dt="2026-04-16T08:34:00.152" v="8" actId="20577"/>
        <pc:sldMkLst>
          <pc:docMk/>
          <pc:sldMk cId="2121637520" sldId="269"/>
        </pc:sldMkLst>
        <pc:spChg chg="mod">
          <ac:chgData name="Nigel Rees Llandovery/Llandeilo (Welsh Ambulance Service NHS Trust)" userId="S::nigel.rees2@wales.nhs.uk::0b6df188-e878-4760-b60d-d8ed7ce05c0b" providerId="AD" clId="Web-{3FD17D2F-1086-7D2D-258B-E44A8F1AA869}" dt="2026-04-16T08:34:00.152" v="8" actId="20577"/>
          <ac:spMkLst>
            <pc:docMk/>
            <pc:sldMk cId="2121637520" sldId="269"/>
            <ac:spMk id="2" creationId="{37DE32D0-7A79-54EA-EA40-106B0FBD25A8}"/>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16/04/2026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16/04/2026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16/04/2026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16/04/2026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16/04/2026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16/04/2026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16/04/2026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16/04/2026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16/04/2026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16/04/2026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16/04/2026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16/04/2026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s://doi.org/10.2307/2091087"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s://doi.org/10.1016/j.jclinepi.2013.08.015"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s://doi.org/10.1136/bmj.h4672"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Critical Review of The Hawthorne </a:t>
            </a:r>
            <a:r>
              <a:rPr lang="en-GB"/>
              <a:t>Experiments</a:t>
            </a:r>
            <a:endParaRPr lang="en-GB" dirty="0"/>
          </a:p>
        </p:txBody>
      </p:sp>
      <p:sp>
        <p:nvSpPr>
          <p:cNvPr id="3" name="Subtitle 2"/>
          <p:cNvSpPr>
            <a:spLocks noGrp="1"/>
          </p:cNvSpPr>
          <p:nvPr>
            <p:ph type="subTitle" idx="1"/>
          </p:nvPr>
        </p:nvSpPr>
        <p:spPr/>
        <p:txBody>
          <a:bodyPr vert="horz" lIns="91440" tIns="45720" rIns="91440" bIns="45720" rtlCol="0" anchor="t">
            <a:normAutofit/>
          </a:bodyPr>
          <a:lstStyle/>
          <a:p>
            <a:endParaRPr lang="en-GB" dirty="0"/>
          </a:p>
          <a:p>
            <a:endParaRPr lang="en-GB" dirty="0"/>
          </a:p>
          <a:p>
            <a:r>
              <a:rPr lang="en-GB"/>
              <a:t>Nigel Rees</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B6418F-3CF6-F09E-7E04-6E7989CBF8FA}"/>
              </a:ext>
            </a:extLst>
          </p:cNvPr>
          <p:cNvSpPr>
            <a:spLocks noGrp="1"/>
          </p:cNvSpPr>
          <p:nvPr>
            <p:ph type="title"/>
          </p:nvPr>
        </p:nvSpPr>
        <p:spPr/>
        <p:txBody>
          <a:bodyPr/>
          <a:lstStyle/>
          <a:p>
            <a:r>
              <a:rPr lang="en-GB" b="1" u="sng"/>
              <a:t>Introduction</a:t>
            </a:r>
          </a:p>
        </p:txBody>
      </p:sp>
      <p:sp>
        <p:nvSpPr>
          <p:cNvPr id="3" name="Content Placeholder 2">
            <a:extLst>
              <a:ext uri="{FF2B5EF4-FFF2-40B4-BE49-F238E27FC236}">
                <a16:creationId xmlns:a16="http://schemas.microsoft.com/office/drawing/2014/main" id="{0DA72ED1-3619-35F7-F1CF-08BD427D4574}"/>
              </a:ext>
            </a:extLst>
          </p:cNvPr>
          <p:cNvSpPr>
            <a:spLocks noGrp="1"/>
          </p:cNvSpPr>
          <p:nvPr>
            <p:ph idx="1"/>
          </p:nvPr>
        </p:nvSpPr>
        <p:spPr/>
        <p:txBody>
          <a:bodyPr vert="horz" lIns="91440" tIns="45720" rIns="91440" bIns="45720" rtlCol="0" anchor="t">
            <a:normAutofit/>
          </a:bodyPr>
          <a:lstStyle/>
          <a:p>
            <a:r>
              <a:rPr lang="en-GB" sz="2400" dirty="0">
                <a:highlight>
                  <a:srgbClr val="FFFFFF"/>
                </a:highlight>
              </a:rPr>
              <a:t>The Hawthorne effect is the theory that people will change their behaviours in response to knowing that they are being observed, </a:t>
            </a:r>
            <a:r>
              <a:rPr lang="en-GB" sz="2400" dirty="0">
                <a:solidFill>
                  <a:srgbClr val="0A0A0A"/>
                </a:solidFill>
                <a:highlight>
                  <a:srgbClr val="FFFFFF"/>
                </a:highlight>
                <a:latin typeface="Arial"/>
                <a:cs typeface="Arial"/>
              </a:rPr>
              <a:t>(Sedgwick and Greenwood, 2015). </a:t>
            </a:r>
          </a:p>
          <a:p>
            <a:endParaRPr lang="en-GB" sz="2400" dirty="0">
              <a:solidFill>
                <a:srgbClr val="0A0A0A"/>
              </a:solidFill>
              <a:highlight>
                <a:srgbClr val="FFFFFF"/>
              </a:highlight>
              <a:latin typeface="Arial"/>
              <a:cs typeface="Arial"/>
            </a:endParaRPr>
          </a:p>
          <a:p>
            <a:r>
              <a:rPr lang="en-GB" sz="2400">
                <a:solidFill>
                  <a:srgbClr val="0A0A0A"/>
                </a:solidFill>
                <a:highlight>
                  <a:srgbClr val="FFFFFF"/>
                </a:highlight>
                <a:latin typeface="Arial"/>
                <a:cs typeface="Arial"/>
              </a:rPr>
              <a:t>This phenomenon originated from the research findings following the famous experiments carried out in the Hawthorne plant of the western electric company, undertaken between 1924–1932 lead by Elton Mayo, (Mullins, 2010).</a:t>
            </a:r>
            <a:endParaRPr lang="en-GB" sz="2400"/>
          </a:p>
        </p:txBody>
      </p:sp>
    </p:spTree>
    <p:extLst>
      <p:ext uri="{BB962C8B-B14F-4D97-AF65-F5344CB8AC3E}">
        <p14:creationId xmlns:p14="http://schemas.microsoft.com/office/powerpoint/2010/main" val="20492643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1D13A0-88CA-F076-C9A2-F977A63A3FE3}"/>
              </a:ext>
            </a:extLst>
          </p:cNvPr>
          <p:cNvSpPr>
            <a:spLocks noGrp="1"/>
          </p:cNvSpPr>
          <p:nvPr>
            <p:ph type="title"/>
          </p:nvPr>
        </p:nvSpPr>
        <p:spPr/>
        <p:txBody>
          <a:bodyPr/>
          <a:lstStyle/>
          <a:p>
            <a:r>
              <a:rPr lang="en-GB" b="1" u="sng" dirty="0"/>
              <a:t>Introdu</a:t>
            </a:r>
            <a:r>
              <a:rPr lang="en-GB" b="1" u="sng"/>
              <a:t>ction</a:t>
            </a:r>
          </a:p>
        </p:txBody>
      </p:sp>
      <p:sp>
        <p:nvSpPr>
          <p:cNvPr id="3" name="Content Placeholder 2">
            <a:extLst>
              <a:ext uri="{FF2B5EF4-FFF2-40B4-BE49-F238E27FC236}">
                <a16:creationId xmlns:a16="http://schemas.microsoft.com/office/drawing/2014/main" id="{15A35A30-75FB-A562-CF14-421FC41A872C}"/>
              </a:ext>
            </a:extLst>
          </p:cNvPr>
          <p:cNvSpPr>
            <a:spLocks noGrp="1"/>
          </p:cNvSpPr>
          <p:nvPr>
            <p:ph idx="1"/>
          </p:nvPr>
        </p:nvSpPr>
        <p:spPr/>
        <p:txBody>
          <a:bodyPr vert="horz" lIns="91440" tIns="45720" rIns="91440" bIns="45720" rtlCol="0" anchor="t">
            <a:normAutofit lnSpcReduction="10000"/>
          </a:bodyPr>
          <a:lstStyle/>
          <a:p>
            <a:r>
              <a:rPr lang="en-GB" sz="2400" dirty="0">
                <a:solidFill>
                  <a:srgbClr val="0A0A0A"/>
                </a:solidFill>
                <a:highlight>
                  <a:srgbClr val="FFFFFF"/>
                </a:highlight>
                <a:latin typeface="Arial"/>
                <a:cs typeface="Arial"/>
              </a:rPr>
              <a:t>The original aim of the experiment was to establish if productivity could be influenced through changes to artificial lighting on the factory floor. The conclusion to the illumination experiments suggested that the phycological effects of being observed had more of an impact on productivity, and that changes to the physical lighting conditions had no measurable benefit. (Branning and </a:t>
            </a:r>
            <a:r>
              <a:rPr lang="en-GB" sz="2400" dirty="0" err="1">
                <a:solidFill>
                  <a:srgbClr val="0A0A0A"/>
                </a:solidFill>
                <a:highlight>
                  <a:srgbClr val="FFFFFF"/>
                </a:highlight>
                <a:latin typeface="Arial"/>
                <a:cs typeface="Arial"/>
              </a:rPr>
              <a:t>Zwerman</a:t>
            </a:r>
            <a:r>
              <a:rPr lang="en-GB" sz="2400" dirty="0">
                <a:solidFill>
                  <a:srgbClr val="0A0A0A"/>
                </a:solidFill>
                <a:highlight>
                  <a:srgbClr val="FFFFFF"/>
                </a:highlight>
                <a:latin typeface="Arial"/>
                <a:cs typeface="Arial"/>
              </a:rPr>
              <a:t>, 2001).</a:t>
            </a:r>
          </a:p>
          <a:p>
            <a:r>
              <a:rPr lang="en-GB" sz="2400">
                <a:solidFill>
                  <a:srgbClr val="0A0A0A"/>
                </a:solidFill>
                <a:highlight>
                  <a:srgbClr val="FFFFFF"/>
                </a:highlight>
                <a:latin typeface="Arial"/>
                <a:cs typeface="Arial"/>
              </a:rPr>
              <a:t>The validity of the Hawthorne effect has been the topic of controversy for decades, as many researchers have questioned the methods of the original experiments, (Carey, 1967).</a:t>
            </a:r>
          </a:p>
          <a:p>
            <a:r>
              <a:rPr lang="en-GB" sz="2400" dirty="0">
                <a:solidFill>
                  <a:srgbClr val="0A0A0A"/>
                </a:solidFill>
                <a:highlight>
                  <a:srgbClr val="FFFFFF"/>
                </a:highlight>
                <a:latin typeface="Arial"/>
                <a:cs typeface="Arial"/>
              </a:rPr>
              <a:t>The aim of this review is to consider if there is any evidence that the Hawthorne effect could be influencing behaviours within the workforce of frontline emergency service personnel, working within the </a:t>
            </a:r>
            <a:r>
              <a:rPr lang="en-GB" sz="2400">
                <a:solidFill>
                  <a:srgbClr val="0A0A0A"/>
                </a:solidFill>
                <a:highlight>
                  <a:srgbClr val="FFFFFF"/>
                </a:highlight>
                <a:latin typeface="Arial"/>
                <a:cs typeface="Arial"/>
              </a:rPr>
              <a:t>Welsh</a:t>
            </a:r>
            <a:r>
              <a:rPr lang="en-GB" sz="2400" dirty="0">
                <a:solidFill>
                  <a:srgbClr val="0A0A0A"/>
                </a:solidFill>
                <a:highlight>
                  <a:srgbClr val="FFFFFF"/>
                </a:highlight>
                <a:latin typeface="Arial"/>
                <a:cs typeface="Arial"/>
              </a:rPr>
              <a:t> ambulance service NHS trust.</a:t>
            </a:r>
          </a:p>
        </p:txBody>
      </p:sp>
    </p:spTree>
    <p:extLst>
      <p:ext uri="{BB962C8B-B14F-4D97-AF65-F5344CB8AC3E}">
        <p14:creationId xmlns:p14="http://schemas.microsoft.com/office/powerpoint/2010/main" val="34524563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6742B6-292B-41B9-2954-1575A7731C53}"/>
              </a:ext>
            </a:extLst>
          </p:cNvPr>
          <p:cNvSpPr>
            <a:spLocks noGrp="1"/>
          </p:cNvSpPr>
          <p:nvPr>
            <p:ph type="title"/>
          </p:nvPr>
        </p:nvSpPr>
        <p:spPr/>
        <p:txBody>
          <a:bodyPr>
            <a:normAutofit/>
          </a:bodyPr>
          <a:lstStyle/>
          <a:p>
            <a:r>
              <a:rPr lang="en-GB" sz="2800" b="1" u="sng">
                <a:solidFill>
                  <a:srgbClr val="0A0A0A"/>
                </a:solidFill>
                <a:highlight>
                  <a:srgbClr val="FFFFFF"/>
                </a:highlight>
                <a:latin typeface="Arial"/>
                <a:cs typeface="Arial"/>
              </a:rPr>
              <a:t>Methodology</a:t>
            </a:r>
          </a:p>
        </p:txBody>
      </p:sp>
      <p:sp>
        <p:nvSpPr>
          <p:cNvPr id="3" name="Content Placeholder 2">
            <a:extLst>
              <a:ext uri="{FF2B5EF4-FFF2-40B4-BE49-F238E27FC236}">
                <a16:creationId xmlns:a16="http://schemas.microsoft.com/office/drawing/2014/main" id="{7499224C-2B59-8B36-6E8B-DFE74D91FCFB}"/>
              </a:ext>
            </a:extLst>
          </p:cNvPr>
          <p:cNvSpPr>
            <a:spLocks noGrp="1"/>
          </p:cNvSpPr>
          <p:nvPr>
            <p:ph idx="1"/>
          </p:nvPr>
        </p:nvSpPr>
        <p:spPr/>
        <p:txBody>
          <a:bodyPr vert="horz" lIns="91440" tIns="45720" rIns="91440" bIns="45720" rtlCol="0" anchor="t">
            <a:normAutofit/>
          </a:bodyPr>
          <a:lstStyle/>
          <a:p>
            <a:r>
              <a:rPr lang="en-GB" sz="2400">
                <a:solidFill>
                  <a:srgbClr val="0A0A0A"/>
                </a:solidFill>
                <a:highlight>
                  <a:srgbClr val="FFFFFF"/>
                </a:highlight>
                <a:latin typeface="Arial"/>
                <a:cs typeface="Arial"/>
              </a:rPr>
              <a:t>I have critically reviewed 6 articles which are concerned with the theorised Hawthorne effect. Each have come to their own conclusions and findings on the existence of this phenomenon.</a:t>
            </a:r>
          </a:p>
          <a:p>
            <a:r>
              <a:rPr lang="en-GB" sz="2400">
                <a:solidFill>
                  <a:srgbClr val="0A0A0A"/>
                </a:solidFill>
                <a:highlight>
                  <a:srgbClr val="FFFFFF"/>
                </a:highlight>
                <a:latin typeface="Arial"/>
                <a:cs typeface="Arial"/>
              </a:rPr>
              <a:t>Sedgwick and Greenwood (2015) concluded in their paper, that “without a doubt, behaviours are influenced by observation and measurement” but acknowledges that there is no single Hawthorne effect. Mullins, (2010) suggest that one outcome originating from the original Hawthorne studies was the idea that human relations have a direct impact on productivity. A conclusion that would be strongly argued by Carey, (1967), who views the findings from the original Hawthorne experiments as "scientifically worthless". His criticism of the experiments heavily lean towards monetary reward as the main incentive to improve productivity.</a:t>
            </a:r>
            <a:endParaRPr lang="en-GB" sz="2400" dirty="0">
              <a:solidFill>
                <a:srgbClr val="0A0A0A"/>
              </a:solidFill>
              <a:highlight>
                <a:srgbClr val="FFFFFF"/>
              </a:highlight>
              <a:latin typeface="Arial"/>
              <a:cs typeface="Arial"/>
            </a:endParaRPr>
          </a:p>
        </p:txBody>
      </p:sp>
    </p:spTree>
    <p:extLst>
      <p:ext uri="{BB962C8B-B14F-4D97-AF65-F5344CB8AC3E}">
        <p14:creationId xmlns:p14="http://schemas.microsoft.com/office/powerpoint/2010/main" val="24636716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FB286D-ACE6-4C45-1972-E2EF467605A7}"/>
              </a:ext>
            </a:extLst>
          </p:cNvPr>
          <p:cNvSpPr>
            <a:spLocks noGrp="1"/>
          </p:cNvSpPr>
          <p:nvPr>
            <p:ph type="title"/>
          </p:nvPr>
        </p:nvSpPr>
        <p:spPr/>
        <p:txBody>
          <a:bodyPr>
            <a:normAutofit/>
          </a:bodyPr>
          <a:lstStyle/>
          <a:p>
            <a:r>
              <a:rPr lang="en-GB" sz="2800" b="1" u="sng">
                <a:solidFill>
                  <a:srgbClr val="0A0A0A"/>
                </a:solidFill>
                <a:latin typeface="Arial"/>
                <a:cs typeface="Arial"/>
              </a:rPr>
              <a:t>ANALYSIS</a:t>
            </a:r>
            <a:endParaRPr lang="en-US" sz="2800" b="1" u="sng"/>
          </a:p>
        </p:txBody>
      </p:sp>
      <p:sp>
        <p:nvSpPr>
          <p:cNvPr id="3" name="Content Placeholder 2">
            <a:extLst>
              <a:ext uri="{FF2B5EF4-FFF2-40B4-BE49-F238E27FC236}">
                <a16:creationId xmlns:a16="http://schemas.microsoft.com/office/drawing/2014/main" id="{C60A6668-8AC1-43E0-A7B2-A0321BE2C526}"/>
              </a:ext>
            </a:extLst>
          </p:cNvPr>
          <p:cNvSpPr>
            <a:spLocks noGrp="1"/>
          </p:cNvSpPr>
          <p:nvPr>
            <p:ph idx="1"/>
          </p:nvPr>
        </p:nvSpPr>
        <p:spPr/>
        <p:txBody>
          <a:bodyPr vert="horz" lIns="91440" tIns="45720" rIns="91440" bIns="45720" rtlCol="0" anchor="t">
            <a:normAutofit lnSpcReduction="10000"/>
          </a:bodyPr>
          <a:lstStyle/>
          <a:p>
            <a:r>
              <a:rPr lang="en-GB" sz="2400" dirty="0">
                <a:solidFill>
                  <a:srgbClr val="0A0A0A"/>
                </a:solidFill>
                <a:highlight>
                  <a:srgbClr val="FFFFFF"/>
                </a:highlight>
                <a:latin typeface="Arial"/>
                <a:cs typeface="Arial"/>
              </a:rPr>
              <a:t>A common theme identified from each paper is that a workforce’s behaviours will undoubtedly change in response to being observed or measured. However, the reasons for these changes in behaviour are not fully understood and should not simply be dismissed under the label of the Hawthorne effect, </a:t>
            </a:r>
            <a:r>
              <a:rPr lang="en-GB" sz="2400" dirty="0">
                <a:solidFill>
                  <a:srgbClr val="0A0A0A"/>
                </a:solidFill>
                <a:highlight>
                  <a:srgbClr val="FFFFFF"/>
                </a:highlight>
                <a:latin typeface="Segoe UI"/>
                <a:cs typeface="Segoe UI"/>
              </a:rPr>
              <a:t>(McCambridge, Witton and </a:t>
            </a:r>
            <a:r>
              <a:rPr lang="en-GB" sz="2400" dirty="0" err="1">
                <a:solidFill>
                  <a:srgbClr val="0A0A0A"/>
                </a:solidFill>
                <a:highlight>
                  <a:srgbClr val="FFFFFF"/>
                </a:highlight>
                <a:latin typeface="Segoe UI"/>
                <a:cs typeface="Segoe UI"/>
              </a:rPr>
              <a:t>Elbourne</a:t>
            </a:r>
            <a:r>
              <a:rPr lang="en-GB" sz="2400" dirty="0">
                <a:solidFill>
                  <a:srgbClr val="0A0A0A"/>
                </a:solidFill>
                <a:highlight>
                  <a:srgbClr val="FFFFFF"/>
                </a:highlight>
                <a:latin typeface="Segoe UI"/>
                <a:cs typeface="Segoe UI"/>
              </a:rPr>
              <a:t>, 2014).</a:t>
            </a:r>
            <a:endParaRPr lang="en-US" sz="2400" dirty="0"/>
          </a:p>
          <a:p>
            <a:r>
              <a:rPr lang="en-GB" sz="2400" dirty="0">
                <a:solidFill>
                  <a:srgbClr val="0A0A0A"/>
                </a:solidFill>
                <a:highlight>
                  <a:srgbClr val="FFFFFF"/>
                </a:highlight>
                <a:latin typeface="Arial"/>
                <a:cs typeface="Arial"/>
              </a:rPr>
              <a:t>The original Hawthorne researchers recognised the importance of grasping “the total situation”, which encompasses a combination of sentiments, emotional life, cultural values and personal aspirations when considering behaviours at work, (Brannigan and </a:t>
            </a:r>
            <a:r>
              <a:rPr lang="en-GB" sz="2400" dirty="0" err="1">
                <a:solidFill>
                  <a:srgbClr val="0A0A0A"/>
                </a:solidFill>
                <a:highlight>
                  <a:srgbClr val="FFFFFF"/>
                </a:highlight>
                <a:latin typeface="Arial"/>
                <a:cs typeface="Arial"/>
              </a:rPr>
              <a:t>Zwerman</a:t>
            </a:r>
            <a:r>
              <a:rPr lang="en-GB" sz="2400" dirty="0">
                <a:solidFill>
                  <a:srgbClr val="0A0A0A"/>
                </a:solidFill>
                <a:highlight>
                  <a:srgbClr val="FFFFFF"/>
                </a:highlight>
                <a:latin typeface="Arial"/>
                <a:cs typeface="Arial"/>
              </a:rPr>
              <a:t>, 2001). The idea that attitudes and productivity are closely linked to a wide range of psychological and emotional factors and are not Soley placed on physical demands is a view that I share from my experiences of working within a leadership role.</a:t>
            </a:r>
          </a:p>
        </p:txBody>
      </p:sp>
    </p:spTree>
    <p:extLst>
      <p:ext uri="{BB962C8B-B14F-4D97-AF65-F5344CB8AC3E}">
        <p14:creationId xmlns:p14="http://schemas.microsoft.com/office/powerpoint/2010/main" val="41156646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A754FF-F0D4-BB15-5670-8AF7EDFBA0CE}"/>
              </a:ext>
            </a:extLst>
          </p:cNvPr>
          <p:cNvSpPr>
            <a:spLocks noGrp="1"/>
          </p:cNvSpPr>
          <p:nvPr>
            <p:ph type="title"/>
          </p:nvPr>
        </p:nvSpPr>
        <p:spPr/>
        <p:txBody>
          <a:bodyPr/>
          <a:lstStyle/>
          <a:p>
            <a:r>
              <a:rPr lang="en-GB" sz="2800" b="1" u="sng">
                <a:solidFill>
                  <a:srgbClr val="0A0A0A"/>
                </a:solidFill>
                <a:latin typeface="Arial"/>
                <a:cs typeface="Arial"/>
              </a:rPr>
              <a:t>ANALYSIS</a:t>
            </a:r>
            <a:endParaRPr lang="en-US"/>
          </a:p>
        </p:txBody>
      </p:sp>
      <p:sp>
        <p:nvSpPr>
          <p:cNvPr id="3" name="Content Placeholder 2">
            <a:extLst>
              <a:ext uri="{FF2B5EF4-FFF2-40B4-BE49-F238E27FC236}">
                <a16:creationId xmlns:a16="http://schemas.microsoft.com/office/drawing/2014/main" id="{9B5FCE9D-C4EA-3E29-4369-F822AB781597}"/>
              </a:ext>
            </a:extLst>
          </p:cNvPr>
          <p:cNvSpPr>
            <a:spLocks noGrp="1"/>
          </p:cNvSpPr>
          <p:nvPr>
            <p:ph idx="1"/>
          </p:nvPr>
        </p:nvSpPr>
        <p:spPr/>
        <p:txBody>
          <a:bodyPr vert="horz" lIns="91440" tIns="45720" rIns="91440" bIns="45720" rtlCol="0" anchor="t">
            <a:noAutofit/>
          </a:bodyPr>
          <a:lstStyle/>
          <a:p>
            <a:r>
              <a:rPr lang="en-GB" sz="2400" dirty="0">
                <a:solidFill>
                  <a:srgbClr val="0A0A0A"/>
                </a:solidFill>
                <a:highlight>
                  <a:srgbClr val="FFFFFF"/>
                </a:highlight>
                <a:latin typeface="Arial"/>
                <a:cs typeface="Arial"/>
              </a:rPr>
              <a:t>An individual who is under significant home pressures will not be able to commit their full attention to his or her duties. The human relations approach to management </a:t>
            </a:r>
            <a:r>
              <a:rPr lang="en-GB" sz="2400">
                <a:solidFill>
                  <a:srgbClr val="0A0A0A"/>
                </a:solidFill>
                <a:highlight>
                  <a:srgbClr val="FFFFFF"/>
                </a:highlight>
                <a:latin typeface="Arial"/>
                <a:cs typeface="Arial"/>
              </a:rPr>
              <a:t>accommodates</a:t>
            </a:r>
            <a:r>
              <a:rPr lang="en-GB" sz="2400" dirty="0">
                <a:solidFill>
                  <a:srgbClr val="0A0A0A"/>
                </a:solidFill>
                <a:highlight>
                  <a:srgbClr val="FFFFFF"/>
                </a:highlight>
                <a:latin typeface="Arial"/>
                <a:cs typeface="Arial"/>
              </a:rPr>
              <a:t> informal organisation, which has a huge influence on the values and attitudes of colleagues, (Mullins, 2010)</a:t>
            </a:r>
          </a:p>
          <a:p>
            <a:r>
              <a:rPr lang="en-GB" sz="2400" dirty="0">
                <a:solidFill>
                  <a:srgbClr val="0A0A0A"/>
                </a:solidFill>
                <a:highlight>
                  <a:srgbClr val="FFFFFF"/>
                </a:highlight>
                <a:latin typeface="Arial"/>
                <a:cs typeface="Arial"/>
              </a:rPr>
              <a:t>The findings from the bank wiring observation room suggested that the group worked to the groups “norms” and were not purely influenced by monetary incentives. I feel that I have witnessed this occurrence in practice, if the Trust issues guidance that is collectively considered to be a poor decision, there is a reluctance from staff members to adopt the proposed changes.</a:t>
            </a:r>
          </a:p>
        </p:txBody>
      </p:sp>
    </p:spTree>
    <p:extLst>
      <p:ext uri="{BB962C8B-B14F-4D97-AF65-F5344CB8AC3E}">
        <p14:creationId xmlns:p14="http://schemas.microsoft.com/office/powerpoint/2010/main" val="31145702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7E070A-4F90-AC41-2A5B-74E4AAA6BBE6}"/>
              </a:ext>
            </a:extLst>
          </p:cNvPr>
          <p:cNvSpPr>
            <a:spLocks noGrp="1"/>
          </p:cNvSpPr>
          <p:nvPr>
            <p:ph type="title"/>
          </p:nvPr>
        </p:nvSpPr>
        <p:spPr/>
        <p:txBody>
          <a:bodyPr/>
          <a:lstStyle/>
          <a:p>
            <a:r>
              <a:rPr lang="en-GB" sz="2800" b="1" u="sng">
                <a:solidFill>
                  <a:srgbClr val="0A0A0A"/>
                </a:solidFill>
                <a:latin typeface="Arial"/>
                <a:cs typeface="Arial"/>
              </a:rPr>
              <a:t>ANALYSIS</a:t>
            </a:r>
            <a:endParaRPr lang="en-US"/>
          </a:p>
        </p:txBody>
      </p:sp>
      <p:sp>
        <p:nvSpPr>
          <p:cNvPr id="3" name="Content Placeholder 2">
            <a:extLst>
              <a:ext uri="{FF2B5EF4-FFF2-40B4-BE49-F238E27FC236}">
                <a16:creationId xmlns:a16="http://schemas.microsoft.com/office/drawing/2014/main" id="{CE9697B3-B70B-7760-4351-F0A6594300E4}"/>
              </a:ext>
            </a:extLst>
          </p:cNvPr>
          <p:cNvSpPr>
            <a:spLocks noGrp="1"/>
          </p:cNvSpPr>
          <p:nvPr>
            <p:ph idx="1"/>
          </p:nvPr>
        </p:nvSpPr>
        <p:spPr/>
        <p:txBody>
          <a:bodyPr vert="horz" lIns="91440" tIns="45720" rIns="91440" bIns="45720" rtlCol="0" anchor="t">
            <a:normAutofit/>
          </a:bodyPr>
          <a:lstStyle/>
          <a:p>
            <a:r>
              <a:rPr lang="en-GB" sz="2400" dirty="0">
                <a:solidFill>
                  <a:srgbClr val="0A0A0A"/>
                </a:solidFill>
                <a:highlight>
                  <a:srgbClr val="FFFFFF"/>
                </a:highlight>
                <a:latin typeface="Arial"/>
                <a:cs typeface="Arial"/>
              </a:rPr>
              <a:t>This would suggest that the dynamics of a team will be affected by the individual views that the different team members hold. And not by the style of supervision offered by the organisation. If we were to view the two girls within the relay assembly test room as leaders, then we could start to see the benefits that effective leadership holds within the context of healthcare. These girls, in particular operator 2 had a strong work ethic demonstrated through her high sense of importance to her work (Carey, 1967). </a:t>
            </a:r>
            <a:endParaRPr lang="en-US" sz="2400" dirty="0">
              <a:latin typeface="Arial"/>
              <a:cs typeface="Arial"/>
            </a:endParaRPr>
          </a:p>
          <a:p>
            <a:endParaRPr lang="en-GB" dirty="0"/>
          </a:p>
        </p:txBody>
      </p:sp>
    </p:spTree>
    <p:extLst>
      <p:ext uri="{BB962C8B-B14F-4D97-AF65-F5344CB8AC3E}">
        <p14:creationId xmlns:p14="http://schemas.microsoft.com/office/powerpoint/2010/main" val="21468945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A7BCDD-EE83-74B3-24A6-01CB92EBEF37}"/>
              </a:ext>
            </a:extLst>
          </p:cNvPr>
          <p:cNvSpPr>
            <a:spLocks noGrp="1"/>
          </p:cNvSpPr>
          <p:nvPr>
            <p:ph type="title"/>
          </p:nvPr>
        </p:nvSpPr>
        <p:spPr/>
        <p:txBody>
          <a:bodyPr/>
          <a:lstStyle/>
          <a:p>
            <a:r>
              <a:rPr lang="en-GB" sz="2800" b="1" u="sng">
                <a:solidFill>
                  <a:srgbClr val="0A0A0A"/>
                </a:solidFill>
                <a:latin typeface="Arial"/>
                <a:cs typeface="Arial"/>
              </a:rPr>
              <a:t>ANALYSIS</a:t>
            </a:r>
            <a:endParaRPr lang="en-US"/>
          </a:p>
        </p:txBody>
      </p:sp>
      <p:sp>
        <p:nvSpPr>
          <p:cNvPr id="3" name="Content Placeholder 2">
            <a:extLst>
              <a:ext uri="{FF2B5EF4-FFF2-40B4-BE49-F238E27FC236}">
                <a16:creationId xmlns:a16="http://schemas.microsoft.com/office/drawing/2014/main" id="{E2E1FA3C-A30F-5F6B-F58E-6FC1D0A8B3CF}"/>
              </a:ext>
            </a:extLst>
          </p:cNvPr>
          <p:cNvSpPr>
            <a:spLocks noGrp="1"/>
          </p:cNvSpPr>
          <p:nvPr>
            <p:ph idx="1"/>
          </p:nvPr>
        </p:nvSpPr>
        <p:spPr/>
        <p:txBody>
          <a:bodyPr vert="horz" lIns="91440" tIns="45720" rIns="91440" bIns="45720" rtlCol="0" anchor="t">
            <a:normAutofit/>
          </a:bodyPr>
          <a:lstStyle/>
          <a:p>
            <a:r>
              <a:rPr lang="en-GB" sz="2400" dirty="0">
                <a:solidFill>
                  <a:srgbClr val="0A0A0A"/>
                </a:solidFill>
                <a:highlight>
                  <a:srgbClr val="FFFFFF"/>
                </a:highlight>
                <a:latin typeface="Arial"/>
                <a:cs typeface="Arial"/>
              </a:rPr>
              <a:t>In my opinion, leaders who are enthusiastic, competent and supportive tend to have the ability to inspire individuals to excel. Leaders who take the time to engage with their teams, to build a good relationship and ensure that they are relaxed in their presence (</a:t>
            </a:r>
            <a:r>
              <a:rPr lang="en-GB" sz="2400" dirty="0">
                <a:solidFill>
                  <a:srgbClr val="0A0A0A"/>
                </a:solidFill>
                <a:highlight>
                  <a:srgbClr val="FFFFFF"/>
                </a:highlight>
                <a:latin typeface="Segoe UI"/>
                <a:cs typeface="Segoe UI"/>
              </a:rPr>
              <a:t>Oswald, Sherratt and Smith, 2014</a:t>
            </a:r>
            <a:r>
              <a:rPr lang="en-GB" sz="2400" dirty="0">
                <a:solidFill>
                  <a:srgbClr val="0A0A0A"/>
                </a:solidFill>
                <a:highlight>
                  <a:srgbClr val="FFFFFF"/>
                </a:highlight>
                <a:latin typeface="Arial"/>
                <a:cs typeface="Arial"/>
              </a:rPr>
              <a:t>), will find themselves in a position where they will be able to receive truthful feedback from their teams to achieve improvement.</a:t>
            </a:r>
            <a:endParaRPr lang="en-GB"/>
          </a:p>
        </p:txBody>
      </p:sp>
    </p:spTree>
    <p:extLst>
      <p:ext uri="{BB962C8B-B14F-4D97-AF65-F5344CB8AC3E}">
        <p14:creationId xmlns:p14="http://schemas.microsoft.com/office/powerpoint/2010/main" val="9976947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67B09-6957-ABE2-F446-36C1D741219B}"/>
              </a:ext>
            </a:extLst>
          </p:cNvPr>
          <p:cNvSpPr>
            <a:spLocks noGrp="1"/>
          </p:cNvSpPr>
          <p:nvPr>
            <p:ph type="title"/>
          </p:nvPr>
        </p:nvSpPr>
        <p:spPr/>
        <p:txBody>
          <a:bodyPr/>
          <a:lstStyle/>
          <a:p>
            <a:r>
              <a:rPr lang="en-GB" sz="2800" b="1" u="sng">
                <a:solidFill>
                  <a:srgbClr val="0A0A0A"/>
                </a:solidFill>
                <a:latin typeface="Arial"/>
                <a:cs typeface="Arial"/>
              </a:rPr>
              <a:t>ANALYSIS</a:t>
            </a:r>
            <a:endParaRPr lang="en-US"/>
          </a:p>
        </p:txBody>
      </p:sp>
      <p:sp>
        <p:nvSpPr>
          <p:cNvPr id="3" name="Content Placeholder 2">
            <a:extLst>
              <a:ext uri="{FF2B5EF4-FFF2-40B4-BE49-F238E27FC236}">
                <a16:creationId xmlns:a16="http://schemas.microsoft.com/office/drawing/2014/main" id="{BF22EDA9-B8E9-E5C1-7F89-64530151D4E4}"/>
              </a:ext>
            </a:extLst>
          </p:cNvPr>
          <p:cNvSpPr>
            <a:spLocks noGrp="1"/>
          </p:cNvSpPr>
          <p:nvPr>
            <p:ph idx="1"/>
          </p:nvPr>
        </p:nvSpPr>
        <p:spPr/>
        <p:txBody>
          <a:bodyPr vert="horz" lIns="91440" tIns="45720" rIns="91440" bIns="45720" rtlCol="0" anchor="t">
            <a:normAutofit/>
          </a:bodyPr>
          <a:lstStyle/>
          <a:p>
            <a:r>
              <a:rPr lang="en-GB" sz="2400" dirty="0">
                <a:solidFill>
                  <a:srgbClr val="0A0A0A"/>
                </a:solidFill>
                <a:highlight>
                  <a:srgbClr val="FFFFFF"/>
                </a:highlight>
                <a:latin typeface="Arial"/>
                <a:cs typeface="Arial"/>
              </a:rPr>
              <a:t>The idea that human relations play a significant role in team dynamics is supported by the evidence that reprisal shootings in the workplace are usually reactive to a lack of workplace respect and a sense of persecution and not conflicts over money or working hours (Branning and </a:t>
            </a:r>
            <a:r>
              <a:rPr lang="en-GB" sz="2400" dirty="0" err="1">
                <a:solidFill>
                  <a:srgbClr val="0A0A0A"/>
                </a:solidFill>
                <a:highlight>
                  <a:srgbClr val="FFFFFF"/>
                </a:highlight>
                <a:latin typeface="Arial"/>
                <a:cs typeface="Arial"/>
              </a:rPr>
              <a:t>Zwerman</a:t>
            </a:r>
            <a:r>
              <a:rPr lang="en-GB" sz="2400" dirty="0">
                <a:solidFill>
                  <a:srgbClr val="0A0A0A"/>
                </a:solidFill>
                <a:highlight>
                  <a:srgbClr val="FFFFFF"/>
                </a:highlight>
                <a:latin typeface="Arial"/>
                <a:cs typeface="Arial"/>
              </a:rPr>
              <a:t>, 2001). (Mullins, 2010) recognises that the informal organisation will always be present within the formal organisation and has a significant impact on the motivation and approach to work.</a:t>
            </a:r>
          </a:p>
        </p:txBody>
      </p:sp>
    </p:spTree>
    <p:extLst>
      <p:ext uri="{BB962C8B-B14F-4D97-AF65-F5344CB8AC3E}">
        <p14:creationId xmlns:p14="http://schemas.microsoft.com/office/powerpoint/2010/main" val="40918540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7937A7-2F58-FA07-097F-9C8A67A47DA2}"/>
              </a:ext>
            </a:extLst>
          </p:cNvPr>
          <p:cNvSpPr>
            <a:spLocks noGrp="1"/>
          </p:cNvSpPr>
          <p:nvPr>
            <p:ph type="title"/>
          </p:nvPr>
        </p:nvSpPr>
        <p:spPr/>
        <p:txBody>
          <a:bodyPr>
            <a:normAutofit/>
          </a:bodyPr>
          <a:lstStyle/>
          <a:p>
            <a:r>
              <a:rPr lang="en-GB" sz="3200" b="1" u="sng">
                <a:solidFill>
                  <a:srgbClr val="0A0A0A"/>
                </a:solidFill>
                <a:highlight>
                  <a:srgbClr val="FFFFFF"/>
                </a:highlight>
                <a:latin typeface="Arial"/>
                <a:cs typeface="Arial"/>
              </a:rPr>
              <a:t>Conclusion</a:t>
            </a:r>
          </a:p>
        </p:txBody>
      </p:sp>
      <p:sp>
        <p:nvSpPr>
          <p:cNvPr id="3" name="Content Placeholder 2">
            <a:extLst>
              <a:ext uri="{FF2B5EF4-FFF2-40B4-BE49-F238E27FC236}">
                <a16:creationId xmlns:a16="http://schemas.microsoft.com/office/drawing/2014/main" id="{F919EAD0-D03C-4709-F796-64F23E27F3DF}"/>
              </a:ext>
            </a:extLst>
          </p:cNvPr>
          <p:cNvSpPr>
            <a:spLocks noGrp="1"/>
          </p:cNvSpPr>
          <p:nvPr>
            <p:ph idx="1"/>
          </p:nvPr>
        </p:nvSpPr>
        <p:spPr/>
        <p:txBody>
          <a:bodyPr vert="horz" lIns="91440" tIns="45720" rIns="91440" bIns="45720" rtlCol="0" anchor="t">
            <a:normAutofit/>
          </a:bodyPr>
          <a:lstStyle/>
          <a:p>
            <a:r>
              <a:rPr lang="en-GB" sz="2400">
                <a:solidFill>
                  <a:srgbClr val="0A0A0A"/>
                </a:solidFill>
                <a:highlight>
                  <a:srgbClr val="FFFFFF"/>
                </a:highlight>
                <a:latin typeface="Arial"/>
                <a:cs typeface="Arial"/>
              </a:rPr>
              <a:t>Speaking from my own experiences of working as a Senior Paramedic (SP), which is a leadership role that was developed to improve the quality and effectiveness of the care delivered by ambulance clinicians, (Welsh Ambulance Service, 2019), observational mentoring is a key aspect of the role.</a:t>
            </a:r>
          </a:p>
          <a:p>
            <a:r>
              <a:rPr lang="en-GB" sz="2400" dirty="0">
                <a:solidFill>
                  <a:srgbClr val="0A0A0A"/>
                </a:solidFill>
                <a:highlight>
                  <a:srgbClr val="FFFFFF"/>
                </a:highlight>
                <a:latin typeface="Arial"/>
                <a:cs typeface="Arial"/>
              </a:rPr>
              <a:t>One of the ways SP’s achieve this goal is by carrying out operational ride out shifts with the individual members within their team. </a:t>
            </a:r>
          </a:p>
          <a:p>
            <a:r>
              <a:rPr lang="en-GB" sz="2400" dirty="0">
                <a:solidFill>
                  <a:srgbClr val="0A0A0A"/>
                </a:solidFill>
                <a:highlight>
                  <a:srgbClr val="FFFFFF"/>
                </a:highlight>
                <a:latin typeface="Arial"/>
                <a:cs typeface="Arial"/>
              </a:rPr>
              <a:t>This process involves directly observing practice and providing feedback on their individual performance.</a:t>
            </a:r>
          </a:p>
        </p:txBody>
      </p:sp>
    </p:spTree>
    <p:extLst>
      <p:ext uri="{BB962C8B-B14F-4D97-AF65-F5344CB8AC3E}">
        <p14:creationId xmlns:p14="http://schemas.microsoft.com/office/powerpoint/2010/main" val="35816189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B7CBA9-B8AB-87C9-9CF5-C2A4A8790F1E}"/>
              </a:ext>
            </a:extLst>
          </p:cNvPr>
          <p:cNvSpPr>
            <a:spLocks noGrp="1"/>
          </p:cNvSpPr>
          <p:nvPr>
            <p:ph type="title"/>
          </p:nvPr>
        </p:nvSpPr>
        <p:spPr/>
        <p:txBody>
          <a:bodyPr/>
          <a:lstStyle/>
          <a:p>
            <a:r>
              <a:rPr lang="en-GB" sz="3200" b="1" u="sng">
                <a:solidFill>
                  <a:srgbClr val="0A0A0A"/>
                </a:solidFill>
                <a:highlight>
                  <a:srgbClr val="FFFFFF"/>
                </a:highlight>
                <a:latin typeface="Arial"/>
                <a:cs typeface="Arial"/>
              </a:rPr>
              <a:t>Conclusion</a:t>
            </a:r>
            <a:endParaRPr lang="en-US"/>
          </a:p>
        </p:txBody>
      </p:sp>
      <p:sp>
        <p:nvSpPr>
          <p:cNvPr id="3" name="Content Placeholder 2">
            <a:extLst>
              <a:ext uri="{FF2B5EF4-FFF2-40B4-BE49-F238E27FC236}">
                <a16:creationId xmlns:a16="http://schemas.microsoft.com/office/drawing/2014/main" id="{17EECC47-D4A5-815E-7550-619E82841066}"/>
              </a:ext>
            </a:extLst>
          </p:cNvPr>
          <p:cNvSpPr>
            <a:spLocks noGrp="1"/>
          </p:cNvSpPr>
          <p:nvPr>
            <p:ph idx="1"/>
          </p:nvPr>
        </p:nvSpPr>
        <p:spPr/>
        <p:txBody>
          <a:bodyPr vert="horz" lIns="91440" tIns="45720" rIns="91440" bIns="45720" rtlCol="0" anchor="t">
            <a:normAutofit/>
          </a:bodyPr>
          <a:lstStyle/>
          <a:p>
            <a:r>
              <a:rPr lang="en-GB" sz="2400" dirty="0">
                <a:solidFill>
                  <a:srgbClr val="0A0A0A"/>
                </a:solidFill>
                <a:highlight>
                  <a:srgbClr val="FFFFFF"/>
                </a:highlight>
                <a:latin typeface="Arial"/>
                <a:cs typeface="Arial"/>
              </a:rPr>
              <a:t>The question remains that if individuals change their behaviours when observed, can the quality of their practice be accurately measured through observation. The result of the theorised Hawthorne effect would yield false data in the concept of an operational ride out.</a:t>
            </a:r>
          </a:p>
          <a:p>
            <a:r>
              <a:rPr lang="en-GB" sz="1200" dirty="0">
                <a:solidFill>
                  <a:srgbClr val="0A0A0A"/>
                </a:solidFill>
                <a:highlight>
                  <a:srgbClr val="FFFFFF"/>
                </a:highlight>
                <a:latin typeface="Arial"/>
                <a:cs typeface="Arial"/>
              </a:rPr>
              <a:t> </a:t>
            </a:r>
            <a:r>
              <a:rPr lang="en-GB" sz="2400" dirty="0">
                <a:solidFill>
                  <a:srgbClr val="0A0A0A"/>
                </a:solidFill>
                <a:highlight>
                  <a:srgbClr val="FFFFFF"/>
                </a:highlight>
                <a:latin typeface="Segoe UI"/>
                <a:cs typeface="Segoe UI"/>
              </a:rPr>
              <a:t>Oswald, Sherratt and Smith, (2014)</a:t>
            </a:r>
            <a:r>
              <a:rPr lang="en-GB" sz="2400" dirty="0">
                <a:solidFill>
                  <a:srgbClr val="0A0A0A"/>
                </a:solidFill>
                <a:highlight>
                  <a:srgbClr val="FFFFFF"/>
                </a:highlight>
                <a:latin typeface="Arial"/>
                <a:cs typeface="Arial"/>
              </a:rPr>
              <a:t> stated that “the Hawthorne effect is one of the greatest challenges research observers face when gathering data”. </a:t>
            </a:r>
            <a:endParaRPr lang="en-GB"/>
          </a:p>
          <a:p>
            <a:r>
              <a:rPr lang="en-GB" sz="2400" dirty="0">
                <a:solidFill>
                  <a:srgbClr val="0A0A0A"/>
                </a:solidFill>
                <a:highlight>
                  <a:srgbClr val="FFFFFF"/>
                </a:highlight>
                <a:latin typeface="Segoe UI"/>
                <a:cs typeface="Segoe UI"/>
              </a:rPr>
              <a:t>Oswald, Sherratt and Smith, (2014) also</a:t>
            </a:r>
            <a:r>
              <a:rPr lang="en-GB" sz="2400" dirty="0">
                <a:solidFill>
                  <a:srgbClr val="0A0A0A"/>
                </a:solidFill>
                <a:highlight>
                  <a:srgbClr val="FFFFFF"/>
                </a:highlight>
                <a:latin typeface="Arial"/>
                <a:cs typeface="Arial"/>
              </a:rPr>
              <a:t> concluded that establishing rapport with individuals is essential for overcoming the Hawthorne effect and developed a six-stage conversation protocol to overcome the challenges faced by the Hawthorne effect.</a:t>
            </a:r>
            <a:endParaRPr lang="en-GB"/>
          </a:p>
        </p:txBody>
      </p:sp>
    </p:spTree>
    <p:extLst>
      <p:ext uri="{BB962C8B-B14F-4D97-AF65-F5344CB8AC3E}">
        <p14:creationId xmlns:p14="http://schemas.microsoft.com/office/powerpoint/2010/main" val="220337452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3ED633-2345-9445-6CAA-F2B6B30A5F06}"/>
              </a:ext>
            </a:extLst>
          </p:cNvPr>
          <p:cNvSpPr>
            <a:spLocks noGrp="1"/>
          </p:cNvSpPr>
          <p:nvPr>
            <p:ph type="title"/>
          </p:nvPr>
        </p:nvSpPr>
        <p:spPr/>
        <p:txBody>
          <a:bodyPr/>
          <a:lstStyle/>
          <a:p>
            <a:r>
              <a:rPr lang="en-GB" sz="3200" b="1" u="sng">
                <a:solidFill>
                  <a:srgbClr val="0A0A0A"/>
                </a:solidFill>
                <a:highlight>
                  <a:srgbClr val="FFFFFF"/>
                </a:highlight>
                <a:latin typeface="Arial"/>
                <a:cs typeface="Arial"/>
              </a:rPr>
              <a:t>Conclusion</a:t>
            </a:r>
            <a:endParaRPr lang="en-US"/>
          </a:p>
        </p:txBody>
      </p:sp>
      <p:sp>
        <p:nvSpPr>
          <p:cNvPr id="3" name="Content Placeholder 2">
            <a:extLst>
              <a:ext uri="{FF2B5EF4-FFF2-40B4-BE49-F238E27FC236}">
                <a16:creationId xmlns:a16="http://schemas.microsoft.com/office/drawing/2014/main" id="{2DBCBA94-5F1A-E62A-E6CA-ABE20BE30C57}"/>
              </a:ext>
            </a:extLst>
          </p:cNvPr>
          <p:cNvSpPr>
            <a:spLocks noGrp="1"/>
          </p:cNvSpPr>
          <p:nvPr>
            <p:ph idx="1"/>
          </p:nvPr>
        </p:nvSpPr>
        <p:spPr/>
        <p:txBody>
          <a:bodyPr vert="horz" lIns="91440" tIns="45720" rIns="91440" bIns="45720" rtlCol="0" anchor="t">
            <a:normAutofit/>
          </a:bodyPr>
          <a:lstStyle/>
          <a:p>
            <a:r>
              <a:rPr lang="en-GB" sz="2400" dirty="0">
                <a:solidFill>
                  <a:srgbClr val="0A0A0A"/>
                </a:solidFill>
                <a:highlight>
                  <a:srgbClr val="FFFFFF"/>
                </a:highlight>
                <a:latin typeface="Arial"/>
                <a:cs typeface="Arial"/>
              </a:rPr>
              <a:t>The extent of the Hawthorne effect is not easily quantifiable, changes in one’s behaviours as a direct result of knowing that they are being observed is impacted by many factors. The “real Hawthorne effect” (Brannigan and </a:t>
            </a:r>
            <a:r>
              <a:rPr lang="en-GB" sz="2400" dirty="0" err="1">
                <a:solidFill>
                  <a:srgbClr val="0A0A0A"/>
                </a:solidFill>
                <a:highlight>
                  <a:srgbClr val="FFFFFF"/>
                </a:highlight>
                <a:latin typeface="Arial"/>
                <a:cs typeface="Arial"/>
              </a:rPr>
              <a:t>Zwerman</a:t>
            </a:r>
            <a:r>
              <a:rPr lang="en-GB" sz="2400" dirty="0">
                <a:solidFill>
                  <a:srgbClr val="0A0A0A"/>
                </a:solidFill>
                <a:highlight>
                  <a:srgbClr val="FFFFFF"/>
                </a:highlight>
                <a:latin typeface="Arial"/>
                <a:cs typeface="Arial"/>
              </a:rPr>
              <a:t>, 2001) is the concept that addressing the conflicts and concerns of groups of workers would improve relationships.</a:t>
            </a:r>
          </a:p>
          <a:p>
            <a:r>
              <a:rPr lang="en-GB" sz="2400">
                <a:solidFill>
                  <a:srgbClr val="0A0A0A"/>
                </a:solidFill>
                <a:highlight>
                  <a:srgbClr val="FFFFFF"/>
                </a:highlight>
                <a:latin typeface="Arial"/>
                <a:cs typeface="Arial"/>
              </a:rPr>
              <a:t>During my time within a leadership role, I have found that individuals have been more willing to speak openly and honestly following an operational ride out where we have had the opportunity to speak in a relaxed and calm environment.</a:t>
            </a:r>
            <a:endParaRPr lang="en-GB" sz="2400" dirty="0">
              <a:solidFill>
                <a:srgbClr val="0A0A0A"/>
              </a:solidFill>
              <a:highlight>
                <a:srgbClr val="FFFFFF"/>
              </a:highlight>
              <a:latin typeface="Arial"/>
              <a:cs typeface="Arial"/>
            </a:endParaRPr>
          </a:p>
        </p:txBody>
      </p:sp>
    </p:spTree>
    <p:extLst>
      <p:ext uri="{BB962C8B-B14F-4D97-AF65-F5344CB8AC3E}">
        <p14:creationId xmlns:p14="http://schemas.microsoft.com/office/powerpoint/2010/main" val="159086414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12F2E2-2DA4-4118-5EB2-16310FAF49D2}"/>
              </a:ext>
            </a:extLst>
          </p:cNvPr>
          <p:cNvSpPr>
            <a:spLocks noGrp="1"/>
          </p:cNvSpPr>
          <p:nvPr>
            <p:ph type="title"/>
          </p:nvPr>
        </p:nvSpPr>
        <p:spPr/>
        <p:txBody>
          <a:bodyPr/>
          <a:lstStyle/>
          <a:p>
            <a:r>
              <a:rPr lang="en-GB" sz="3200" b="1" u="sng">
                <a:solidFill>
                  <a:srgbClr val="0A0A0A"/>
                </a:solidFill>
                <a:highlight>
                  <a:srgbClr val="FFFFFF"/>
                </a:highlight>
                <a:latin typeface="Arial"/>
                <a:cs typeface="Arial"/>
              </a:rPr>
              <a:t>Conclusion</a:t>
            </a:r>
            <a:endParaRPr lang="en-US"/>
          </a:p>
        </p:txBody>
      </p:sp>
      <p:sp>
        <p:nvSpPr>
          <p:cNvPr id="3" name="Content Placeholder 2">
            <a:extLst>
              <a:ext uri="{FF2B5EF4-FFF2-40B4-BE49-F238E27FC236}">
                <a16:creationId xmlns:a16="http://schemas.microsoft.com/office/drawing/2014/main" id="{10A15677-9120-B01F-E0FB-6F42AC873F55}"/>
              </a:ext>
            </a:extLst>
          </p:cNvPr>
          <p:cNvSpPr>
            <a:spLocks noGrp="1"/>
          </p:cNvSpPr>
          <p:nvPr>
            <p:ph idx="1"/>
          </p:nvPr>
        </p:nvSpPr>
        <p:spPr/>
        <p:txBody>
          <a:bodyPr vert="horz" lIns="91440" tIns="45720" rIns="91440" bIns="45720" rtlCol="0" anchor="t">
            <a:normAutofit lnSpcReduction="10000"/>
          </a:bodyPr>
          <a:lstStyle/>
          <a:p>
            <a:r>
              <a:rPr lang="en-GB" sz="2400" dirty="0">
                <a:solidFill>
                  <a:srgbClr val="0A0A0A"/>
                </a:solidFill>
                <a:highlight>
                  <a:srgbClr val="FFFFFF"/>
                </a:highlight>
                <a:latin typeface="Arial"/>
                <a:cs typeface="Arial"/>
              </a:rPr>
              <a:t>I moved to a different area of work where people didn't know me, following a modified six stage process as suggested by </a:t>
            </a:r>
            <a:r>
              <a:rPr lang="en-GB" sz="2400" dirty="0">
                <a:solidFill>
                  <a:srgbClr val="0A0A0A"/>
                </a:solidFill>
                <a:highlight>
                  <a:srgbClr val="FFFFFF"/>
                </a:highlight>
                <a:latin typeface="Segoe UI"/>
                <a:cs typeface="Segoe UI"/>
              </a:rPr>
              <a:t>Oswald, Sherratt and Smith, (2014)</a:t>
            </a:r>
            <a:endParaRPr lang="en-US" sz="2400" dirty="0"/>
          </a:p>
          <a:p>
            <a:r>
              <a:rPr lang="en-GB" sz="2400" dirty="0">
                <a:solidFill>
                  <a:srgbClr val="0A0A0A"/>
                </a:solidFill>
                <a:highlight>
                  <a:srgbClr val="FFFFFF"/>
                </a:highlight>
                <a:latin typeface="Arial"/>
                <a:cs typeface="Arial"/>
              </a:rPr>
              <a:t>I was able to engage with people and built that rapport needed to be effective</a:t>
            </a:r>
            <a:r>
              <a:rPr lang="en-GB" sz="1200" dirty="0">
                <a:solidFill>
                  <a:srgbClr val="0A0A0A"/>
                </a:solidFill>
                <a:highlight>
                  <a:srgbClr val="FFFFFF"/>
                </a:highlight>
                <a:latin typeface="Arial"/>
                <a:cs typeface="Arial"/>
              </a:rPr>
              <a:t>.</a:t>
            </a:r>
            <a:endParaRPr lang="en-GB"/>
          </a:p>
          <a:p>
            <a:r>
              <a:rPr lang="en-GB" sz="2400" dirty="0">
                <a:solidFill>
                  <a:srgbClr val="0A0A0A"/>
                </a:solidFill>
                <a:highlight>
                  <a:srgbClr val="FFFFFF"/>
                </a:highlight>
                <a:latin typeface="Arial"/>
                <a:cs typeface="Arial"/>
              </a:rPr>
              <a:t>My conclusion is that in the context of the observational practices of Senior Paramedics, there is indeed a Hawthorne effect. People change their behaviours in response to being observed. However, through effective engagement and supportive leadership, staff are more likely to be truthful in their statements and actions.</a:t>
            </a:r>
          </a:p>
          <a:p>
            <a:r>
              <a:rPr lang="en-GB" sz="2400">
                <a:solidFill>
                  <a:srgbClr val="0A0A0A"/>
                </a:solidFill>
                <a:highlight>
                  <a:srgbClr val="FFFFFF"/>
                </a:highlight>
                <a:latin typeface="Arial"/>
                <a:cs typeface="Arial"/>
              </a:rPr>
              <a:t>Utilising this format Senior Paramedics can effectively work with their teams to support and encourage team and individual performance. </a:t>
            </a:r>
          </a:p>
        </p:txBody>
      </p:sp>
    </p:spTree>
    <p:extLst>
      <p:ext uri="{BB962C8B-B14F-4D97-AF65-F5344CB8AC3E}">
        <p14:creationId xmlns:p14="http://schemas.microsoft.com/office/powerpoint/2010/main" val="176412681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DE32D0-7A79-54EA-EA40-106B0FBD25A8}"/>
              </a:ext>
            </a:extLst>
          </p:cNvPr>
          <p:cNvSpPr>
            <a:spLocks noGrp="1"/>
          </p:cNvSpPr>
          <p:nvPr>
            <p:ph type="title"/>
          </p:nvPr>
        </p:nvSpPr>
        <p:spPr/>
        <p:txBody>
          <a:bodyPr/>
          <a:lstStyle/>
          <a:p>
            <a:r>
              <a:rPr lang="en-GB" u="sng"/>
              <a:t>References</a:t>
            </a:r>
          </a:p>
        </p:txBody>
      </p:sp>
      <p:sp>
        <p:nvSpPr>
          <p:cNvPr id="3" name="Content Placeholder 2">
            <a:extLst>
              <a:ext uri="{FF2B5EF4-FFF2-40B4-BE49-F238E27FC236}">
                <a16:creationId xmlns:a16="http://schemas.microsoft.com/office/drawing/2014/main" id="{B4901826-56E8-84F6-E6E8-FAA4CFD51AEC}"/>
              </a:ext>
            </a:extLst>
          </p:cNvPr>
          <p:cNvSpPr>
            <a:spLocks noGrp="1"/>
          </p:cNvSpPr>
          <p:nvPr>
            <p:ph idx="1"/>
          </p:nvPr>
        </p:nvSpPr>
        <p:spPr/>
        <p:txBody>
          <a:bodyPr vert="horz" lIns="91440" tIns="45720" rIns="91440" bIns="45720" rtlCol="0" anchor="t">
            <a:normAutofit/>
          </a:bodyPr>
          <a:lstStyle/>
          <a:p>
            <a:r>
              <a:rPr lang="en-GB" sz="2400" b="1" dirty="0">
                <a:highlight>
                  <a:srgbClr val="FFFFFF"/>
                </a:highlight>
                <a:latin typeface="Segoe UI"/>
                <a:cs typeface="Segoe UI"/>
              </a:rPr>
              <a:t>Brannigan, A. and </a:t>
            </a:r>
            <a:r>
              <a:rPr lang="en-GB" sz="2400" b="1" dirty="0" err="1">
                <a:highlight>
                  <a:srgbClr val="FFFFFF"/>
                </a:highlight>
                <a:latin typeface="Segoe UI"/>
                <a:cs typeface="Segoe UI"/>
              </a:rPr>
              <a:t>Zwerman</a:t>
            </a:r>
            <a:r>
              <a:rPr lang="en-GB" sz="2400" b="1" dirty="0">
                <a:highlight>
                  <a:srgbClr val="FFFFFF"/>
                </a:highlight>
                <a:latin typeface="Segoe UI"/>
                <a:cs typeface="Segoe UI"/>
              </a:rPr>
              <a:t>, W. (2001)</a:t>
            </a:r>
            <a:endParaRPr lang="en-GB" sz="2400" dirty="0">
              <a:highlight>
                <a:srgbClr val="FFFFFF"/>
              </a:highlight>
              <a:latin typeface="Segoe UI"/>
              <a:cs typeface="Segoe UI"/>
            </a:endParaRPr>
          </a:p>
          <a:p>
            <a:r>
              <a:rPr lang="en-GB" sz="2400">
                <a:highlight>
                  <a:srgbClr val="FFFFFF"/>
                </a:highlight>
                <a:latin typeface="Segoe UI"/>
                <a:cs typeface="Segoe UI"/>
              </a:rPr>
              <a:t>‘The Real Hawthorne Effect’, </a:t>
            </a:r>
            <a:r>
              <a:rPr lang="en-GB" sz="2400" i="1">
                <a:highlight>
                  <a:srgbClr val="FFFFFF"/>
                </a:highlight>
                <a:latin typeface="Segoe UI"/>
                <a:cs typeface="Segoe UI"/>
              </a:rPr>
              <a:t>Society</a:t>
            </a:r>
            <a:r>
              <a:rPr lang="en-GB" sz="2400">
                <a:highlight>
                  <a:srgbClr val="FFFFFF"/>
                </a:highlight>
                <a:latin typeface="Segoe UI"/>
                <a:cs typeface="Segoe UI"/>
              </a:rPr>
              <a:t>, 38(6), pp. 55–60.</a:t>
            </a:r>
          </a:p>
          <a:p>
            <a:endParaRPr lang="en-GB" sz="2400" b="1" dirty="0">
              <a:highlight>
                <a:srgbClr val="FFFFFF"/>
              </a:highlight>
              <a:latin typeface="Segoe UI"/>
              <a:cs typeface="Segoe UI"/>
            </a:endParaRPr>
          </a:p>
          <a:p>
            <a:r>
              <a:rPr lang="en-GB" sz="2400" b="1" dirty="0">
                <a:highlight>
                  <a:srgbClr val="FFFFFF"/>
                </a:highlight>
                <a:latin typeface="Segoe UI"/>
                <a:cs typeface="Segoe UI"/>
              </a:rPr>
              <a:t>Carey, A. (1967)</a:t>
            </a:r>
            <a:endParaRPr lang="en-GB" sz="2400" dirty="0">
              <a:highlight>
                <a:srgbClr val="FFFFFF"/>
              </a:highlight>
              <a:latin typeface="Segoe UI"/>
              <a:cs typeface="Segoe UI"/>
            </a:endParaRPr>
          </a:p>
          <a:p>
            <a:r>
              <a:rPr lang="en-GB" sz="2400">
                <a:highlight>
                  <a:srgbClr val="FFFFFF"/>
                </a:highlight>
                <a:latin typeface="Segoe UI"/>
                <a:cs typeface="Segoe UI"/>
              </a:rPr>
              <a:t>‘The Hawthorne Studies: A Radical Criticism’, </a:t>
            </a:r>
            <a:r>
              <a:rPr lang="en-GB" sz="2400" i="1">
                <a:highlight>
                  <a:srgbClr val="FFFFFF"/>
                </a:highlight>
                <a:latin typeface="Segoe UI"/>
                <a:cs typeface="Segoe UI"/>
              </a:rPr>
              <a:t>American Sociological Review</a:t>
            </a:r>
            <a:r>
              <a:rPr lang="en-GB" sz="2400">
                <a:highlight>
                  <a:srgbClr val="FFFFFF"/>
                </a:highlight>
                <a:latin typeface="Segoe UI"/>
                <a:cs typeface="Segoe UI"/>
              </a:rPr>
              <a:t>, 32(3), pp. 403–416.</a:t>
            </a:r>
            <a:br>
              <a:rPr lang="en-GB" sz="2400" dirty="0">
                <a:highlight>
                  <a:srgbClr val="FFFFFF"/>
                </a:highlight>
                <a:latin typeface="Segoe UI"/>
                <a:cs typeface="Segoe UI"/>
              </a:rPr>
            </a:br>
            <a:r>
              <a:rPr lang="en-GB" sz="2400">
                <a:highlight>
                  <a:srgbClr val="FFFFFF"/>
                </a:highlight>
                <a:latin typeface="Segoe UI"/>
                <a:cs typeface="Segoe UI"/>
              </a:rPr>
              <a:t>Available at: </a:t>
            </a:r>
            <a:r>
              <a:rPr lang="en-GB" sz="2400" u="sng" dirty="0">
                <a:highlight>
                  <a:srgbClr val="FFFFFF"/>
                </a:highlight>
                <a:latin typeface="Segoe UI"/>
                <a:cs typeface="Segoe UI"/>
                <a:hlinkClick r:id="rId2"/>
              </a:rPr>
              <a:t>https://doi.org/10.2307/2091087</a:t>
            </a:r>
            <a:r>
              <a:rPr lang="en-GB" sz="2400">
                <a:highlight>
                  <a:srgbClr val="FFFFFF"/>
                </a:highlight>
                <a:latin typeface="Segoe UI"/>
                <a:cs typeface="Segoe UI"/>
              </a:rPr>
              <a:t> (Accessed: 10 April 2026).</a:t>
            </a:r>
          </a:p>
          <a:p>
            <a:endParaRPr lang="en-GB" sz="2400" dirty="0">
              <a:latin typeface="Segoe UI"/>
              <a:cs typeface="Segoe UI"/>
            </a:endParaRPr>
          </a:p>
        </p:txBody>
      </p:sp>
    </p:spTree>
    <p:extLst>
      <p:ext uri="{BB962C8B-B14F-4D97-AF65-F5344CB8AC3E}">
        <p14:creationId xmlns:p14="http://schemas.microsoft.com/office/powerpoint/2010/main" val="212163752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0BB3CD-9216-0F0D-6B43-A295E515ACD7}"/>
              </a:ext>
            </a:extLst>
          </p:cNvPr>
          <p:cNvSpPr>
            <a:spLocks noGrp="1"/>
          </p:cNvSpPr>
          <p:nvPr>
            <p:ph type="title"/>
          </p:nvPr>
        </p:nvSpPr>
        <p:spPr/>
        <p:txBody>
          <a:bodyPr/>
          <a:lstStyle/>
          <a:p>
            <a:r>
              <a:rPr lang="en-US" u="sng"/>
              <a:t>References</a:t>
            </a:r>
          </a:p>
        </p:txBody>
      </p:sp>
      <p:sp>
        <p:nvSpPr>
          <p:cNvPr id="3" name="Content Placeholder 2">
            <a:extLst>
              <a:ext uri="{FF2B5EF4-FFF2-40B4-BE49-F238E27FC236}">
                <a16:creationId xmlns:a16="http://schemas.microsoft.com/office/drawing/2014/main" id="{1BE62976-BF85-0EA2-3BB9-064C42A31403}"/>
              </a:ext>
            </a:extLst>
          </p:cNvPr>
          <p:cNvSpPr>
            <a:spLocks noGrp="1"/>
          </p:cNvSpPr>
          <p:nvPr>
            <p:ph idx="1"/>
          </p:nvPr>
        </p:nvSpPr>
        <p:spPr/>
        <p:txBody>
          <a:bodyPr vert="horz" lIns="91440" tIns="45720" rIns="91440" bIns="45720" rtlCol="0" anchor="t">
            <a:normAutofit/>
          </a:bodyPr>
          <a:lstStyle/>
          <a:p>
            <a:r>
              <a:rPr lang="en-GB" sz="2400" b="1" dirty="0">
                <a:highlight>
                  <a:srgbClr val="FFFFFF"/>
                </a:highlight>
                <a:latin typeface="Segoe UI"/>
                <a:cs typeface="Segoe UI"/>
              </a:rPr>
              <a:t>McCambridge, J., Witton, J. and </a:t>
            </a:r>
            <a:r>
              <a:rPr lang="en-GB" sz="2400" b="1" dirty="0" err="1">
                <a:highlight>
                  <a:srgbClr val="FFFFFF"/>
                </a:highlight>
                <a:latin typeface="Segoe UI"/>
                <a:cs typeface="Segoe UI"/>
              </a:rPr>
              <a:t>Elbourne</a:t>
            </a:r>
            <a:r>
              <a:rPr lang="en-GB" sz="2400" b="1" dirty="0">
                <a:highlight>
                  <a:srgbClr val="FFFFFF"/>
                </a:highlight>
                <a:latin typeface="Segoe UI"/>
                <a:cs typeface="Segoe UI"/>
              </a:rPr>
              <a:t>, D.R. (2014)</a:t>
            </a:r>
            <a:endParaRPr lang="en-GB" sz="2400" dirty="0">
              <a:highlight>
                <a:srgbClr val="FFFFFF"/>
              </a:highlight>
              <a:latin typeface="Segoe UI"/>
              <a:cs typeface="Segoe UI"/>
            </a:endParaRPr>
          </a:p>
          <a:p>
            <a:r>
              <a:rPr lang="en-GB" sz="2400" dirty="0">
                <a:highlight>
                  <a:srgbClr val="FFFFFF"/>
                </a:highlight>
                <a:latin typeface="Segoe UI"/>
                <a:cs typeface="Segoe UI"/>
              </a:rPr>
              <a:t>‘Systematic review of the Hawthorne effect: New concepts are needed to study research participation effects’,</a:t>
            </a:r>
            <a:br>
              <a:rPr lang="en-GB" sz="2400" dirty="0">
                <a:highlight>
                  <a:srgbClr val="FFFFFF"/>
                </a:highlight>
                <a:latin typeface="Segoe UI"/>
                <a:cs typeface="Segoe UI"/>
              </a:rPr>
            </a:br>
            <a:r>
              <a:rPr lang="en-GB" sz="2400" dirty="0">
                <a:highlight>
                  <a:srgbClr val="FFFFFF"/>
                </a:highlight>
                <a:latin typeface="Segoe UI"/>
                <a:cs typeface="Segoe UI"/>
              </a:rPr>
              <a:t>Journal of Clinical Epidemiology, 67(3), pp. 267–277.</a:t>
            </a:r>
            <a:br>
              <a:rPr lang="en-GB" sz="2400" dirty="0">
                <a:highlight>
                  <a:srgbClr val="FFFFFF"/>
                </a:highlight>
                <a:latin typeface="Segoe UI"/>
                <a:cs typeface="Segoe UI"/>
              </a:rPr>
            </a:br>
            <a:r>
              <a:rPr lang="en-GB" sz="2400" dirty="0">
                <a:highlight>
                  <a:srgbClr val="FFFFFF"/>
                </a:highlight>
                <a:latin typeface="Segoe UI"/>
                <a:cs typeface="Segoe UI"/>
              </a:rPr>
              <a:t>Available at: </a:t>
            </a:r>
            <a:r>
              <a:rPr lang="en-GB" sz="2400" u="sng" dirty="0">
                <a:highlight>
                  <a:srgbClr val="FFFFFF"/>
                </a:highlight>
                <a:latin typeface="Segoe UI"/>
                <a:cs typeface="Segoe UI"/>
                <a:hlinkClick r:id="rId2"/>
              </a:rPr>
              <a:t>https://doi.org/10.1016/j.jclinepi.2013.08.015</a:t>
            </a:r>
            <a:r>
              <a:rPr lang="en-GB" sz="2400" dirty="0">
                <a:highlight>
                  <a:srgbClr val="FFFFFF"/>
                </a:highlight>
                <a:latin typeface="Segoe UI"/>
                <a:cs typeface="Segoe UI"/>
              </a:rPr>
              <a:t>.</a:t>
            </a:r>
          </a:p>
          <a:p>
            <a:endParaRPr lang="en-GB" sz="2400" b="1" dirty="0">
              <a:highlight>
                <a:srgbClr val="FFFFFF"/>
              </a:highlight>
              <a:latin typeface="Segoe UI"/>
              <a:cs typeface="Segoe UI"/>
            </a:endParaRPr>
          </a:p>
          <a:p>
            <a:r>
              <a:rPr lang="en-GB" sz="2400" b="1">
                <a:highlight>
                  <a:srgbClr val="FFFFFF"/>
                </a:highlight>
                <a:latin typeface="Segoe UI"/>
                <a:cs typeface="Segoe UI"/>
              </a:rPr>
              <a:t>Mullins, L.J. (2010)</a:t>
            </a:r>
            <a:endParaRPr lang="en-GB" sz="2400">
              <a:highlight>
                <a:srgbClr val="FFFFFF"/>
              </a:highlight>
              <a:latin typeface="Segoe UI"/>
              <a:cs typeface="Segoe UI"/>
            </a:endParaRPr>
          </a:p>
          <a:p>
            <a:r>
              <a:rPr lang="en-GB" sz="2400" i="1" dirty="0">
                <a:highlight>
                  <a:srgbClr val="FFFFFF"/>
                </a:highlight>
                <a:latin typeface="Segoe UI"/>
                <a:cs typeface="Segoe UI"/>
              </a:rPr>
              <a:t>Management and Organisational Behaviour</a:t>
            </a:r>
            <a:r>
              <a:rPr lang="en-GB" sz="2400" dirty="0">
                <a:highlight>
                  <a:srgbClr val="FFFFFF"/>
                </a:highlight>
                <a:latin typeface="Segoe UI"/>
                <a:cs typeface="Segoe UI"/>
              </a:rPr>
              <a:t>. 9th </a:t>
            </a:r>
            <a:r>
              <a:rPr lang="en-GB" sz="2400" dirty="0" err="1">
                <a:highlight>
                  <a:srgbClr val="FFFFFF"/>
                </a:highlight>
                <a:latin typeface="Segoe UI"/>
                <a:cs typeface="Segoe UI"/>
              </a:rPr>
              <a:t>edn</a:t>
            </a:r>
            <a:r>
              <a:rPr lang="en-GB" sz="2400" dirty="0">
                <a:highlight>
                  <a:srgbClr val="FFFFFF"/>
                </a:highlight>
                <a:latin typeface="Segoe UI"/>
                <a:cs typeface="Segoe UI"/>
              </a:rPr>
              <a:t>. Harlow: Pearson Education.</a:t>
            </a:r>
          </a:p>
          <a:p>
            <a:endParaRPr lang="en-GB" sz="2400" dirty="0"/>
          </a:p>
        </p:txBody>
      </p:sp>
    </p:spTree>
    <p:extLst>
      <p:ext uri="{BB962C8B-B14F-4D97-AF65-F5344CB8AC3E}">
        <p14:creationId xmlns:p14="http://schemas.microsoft.com/office/powerpoint/2010/main" val="150568151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0660A-C95D-C45B-85CF-81E841E64CBE}"/>
              </a:ext>
            </a:extLst>
          </p:cNvPr>
          <p:cNvSpPr>
            <a:spLocks noGrp="1"/>
          </p:cNvSpPr>
          <p:nvPr>
            <p:ph type="title"/>
          </p:nvPr>
        </p:nvSpPr>
        <p:spPr/>
        <p:txBody>
          <a:bodyPr/>
          <a:lstStyle/>
          <a:p>
            <a:r>
              <a:rPr lang="en-US" u="sng"/>
              <a:t>References</a:t>
            </a:r>
            <a:endParaRPr lang="en-US"/>
          </a:p>
        </p:txBody>
      </p:sp>
      <p:sp>
        <p:nvSpPr>
          <p:cNvPr id="3" name="Content Placeholder 2">
            <a:extLst>
              <a:ext uri="{FF2B5EF4-FFF2-40B4-BE49-F238E27FC236}">
                <a16:creationId xmlns:a16="http://schemas.microsoft.com/office/drawing/2014/main" id="{48504620-8950-1B08-6FEE-44AF73E22058}"/>
              </a:ext>
            </a:extLst>
          </p:cNvPr>
          <p:cNvSpPr>
            <a:spLocks noGrp="1"/>
          </p:cNvSpPr>
          <p:nvPr>
            <p:ph idx="1"/>
          </p:nvPr>
        </p:nvSpPr>
        <p:spPr/>
        <p:txBody>
          <a:bodyPr vert="horz" lIns="91440" tIns="45720" rIns="91440" bIns="45720" rtlCol="0" anchor="t">
            <a:normAutofit/>
          </a:bodyPr>
          <a:lstStyle/>
          <a:p>
            <a:r>
              <a:rPr lang="en-GB" sz="2400" b="1">
                <a:highlight>
                  <a:srgbClr val="FFFFFF"/>
                </a:highlight>
                <a:latin typeface="Segoe UI"/>
                <a:cs typeface="Segoe UI"/>
              </a:rPr>
              <a:t>Oswald, D., Sherratt, F. and Smith, S. (2014)</a:t>
            </a:r>
            <a:endParaRPr lang="en-GB" sz="2400">
              <a:highlight>
                <a:srgbClr val="FFFFFF"/>
              </a:highlight>
              <a:latin typeface="Segoe UI"/>
              <a:cs typeface="Segoe UI"/>
            </a:endParaRPr>
          </a:p>
          <a:p>
            <a:r>
              <a:rPr lang="en-GB" sz="2400">
                <a:highlight>
                  <a:srgbClr val="FFFFFF"/>
                </a:highlight>
                <a:latin typeface="Segoe UI"/>
                <a:cs typeface="Segoe UI"/>
              </a:rPr>
              <a:t>‘Handling the Hawthorne effect: The challenges surrounding a participant observer’,</a:t>
            </a:r>
            <a:br>
              <a:rPr lang="en-GB" sz="2400" dirty="0">
                <a:highlight>
                  <a:srgbClr val="FFFFFF"/>
                </a:highlight>
                <a:latin typeface="Segoe UI"/>
                <a:cs typeface="Segoe UI"/>
              </a:rPr>
            </a:br>
            <a:r>
              <a:rPr lang="en-GB" sz="2400">
                <a:highlight>
                  <a:srgbClr val="FFFFFF"/>
                </a:highlight>
                <a:latin typeface="Segoe UI"/>
                <a:cs typeface="Segoe UI"/>
              </a:rPr>
              <a:t>Review of Social Studies, 1(1), pp. 53–73.</a:t>
            </a:r>
          </a:p>
          <a:p>
            <a:endParaRPr lang="en-GB" sz="2400" b="1" dirty="0">
              <a:highlight>
                <a:srgbClr val="FFFFFF"/>
              </a:highlight>
              <a:latin typeface="Segoe UI"/>
              <a:cs typeface="Segoe UI"/>
            </a:endParaRPr>
          </a:p>
          <a:p>
            <a:r>
              <a:rPr lang="en-GB" sz="2400" b="1" dirty="0">
                <a:highlight>
                  <a:srgbClr val="FFFFFF"/>
                </a:highlight>
                <a:latin typeface="Segoe UI"/>
                <a:cs typeface="Segoe UI"/>
              </a:rPr>
              <a:t>Sedgwick, P. and Greenwood, N. (2015)</a:t>
            </a:r>
            <a:endParaRPr lang="en-GB" sz="2400" dirty="0">
              <a:highlight>
                <a:srgbClr val="FFFFFF"/>
              </a:highlight>
              <a:latin typeface="Segoe UI"/>
              <a:cs typeface="Segoe UI"/>
            </a:endParaRPr>
          </a:p>
          <a:p>
            <a:r>
              <a:rPr lang="en-GB" sz="2400">
                <a:highlight>
                  <a:srgbClr val="FFFFFF"/>
                </a:highlight>
                <a:latin typeface="Segoe UI"/>
                <a:cs typeface="Segoe UI"/>
              </a:rPr>
              <a:t>‘Understanding the Hawthorne effect’, </a:t>
            </a:r>
            <a:r>
              <a:rPr lang="en-GB" sz="2400" i="1">
                <a:highlight>
                  <a:srgbClr val="FFFFFF"/>
                </a:highlight>
                <a:latin typeface="Segoe UI"/>
                <a:cs typeface="Segoe UI"/>
              </a:rPr>
              <a:t>BMJ</a:t>
            </a:r>
            <a:r>
              <a:rPr lang="en-GB" sz="2400">
                <a:highlight>
                  <a:srgbClr val="FFFFFF"/>
                </a:highlight>
                <a:latin typeface="Segoe UI"/>
                <a:cs typeface="Segoe UI"/>
              </a:rPr>
              <a:t>, 351, h4672.</a:t>
            </a:r>
            <a:br>
              <a:rPr lang="en-GB" sz="2400" dirty="0">
                <a:highlight>
                  <a:srgbClr val="FFFFFF"/>
                </a:highlight>
                <a:latin typeface="Segoe UI"/>
                <a:cs typeface="Segoe UI"/>
              </a:rPr>
            </a:br>
            <a:r>
              <a:rPr lang="en-GB" sz="2400">
                <a:highlight>
                  <a:srgbClr val="FFFFFF"/>
                </a:highlight>
                <a:latin typeface="Segoe UI"/>
                <a:cs typeface="Segoe UI"/>
              </a:rPr>
              <a:t>Available at: </a:t>
            </a:r>
            <a:r>
              <a:rPr lang="en-GB" sz="2400" u="sng" dirty="0">
                <a:highlight>
                  <a:srgbClr val="FFFFFF"/>
                </a:highlight>
                <a:latin typeface="Segoe UI"/>
                <a:cs typeface="Segoe UI"/>
                <a:hlinkClick r:id="rId2"/>
              </a:rPr>
              <a:t>https://doi.org/10.1136/bmj.h4672</a:t>
            </a:r>
            <a:endParaRPr lang="en-GB" sz="2400">
              <a:highlight>
                <a:srgbClr val="FFFFFF"/>
              </a:highlight>
            </a:endParaRPr>
          </a:p>
          <a:p>
            <a:endParaRPr lang="en-GB" dirty="0"/>
          </a:p>
        </p:txBody>
      </p:sp>
    </p:spTree>
    <p:extLst>
      <p:ext uri="{BB962C8B-B14F-4D97-AF65-F5344CB8AC3E}">
        <p14:creationId xmlns:p14="http://schemas.microsoft.com/office/powerpoint/2010/main" val="299606795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16</Slides>
  <Notes>0</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office theme</vt:lpstr>
      <vt:lpstr>Critical Review of The Hawthorne Experiments</vt:lpstr>
      <vt:lpstr>Introduction</vt:lpstr>
      <vt:lpstr>Introduction</vt:lpstr>
      <vt:lpstr>Methodology</vt:lpstr>
      <vt:lpstr>ANALYSIS</vt:lpstr>
      <vt:lpstr>ANALYSIS</vt:lpstr>
      <vt:lpstr>ANALYSIS</vt:lpstr>
      <vt:lpstr>ANALYSIS</vt:lpstr>
      <vt:lpstr>ANALYSIS</vt:lpstr>
      <vt:lpstr>Conclusion</vt:lpstr>
      <vt:lpstr>Conclusion</vt:lpstr>
      <vt:lpstr>Conclusion</vt:lpstr>
      <vt:lpstr>Conclusion</vt:lpstr>
      <vt:lpstr>References</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247</cp:revision>
  <dcterms:created xsi:type="dcterms:W3CDTF">2026-04-10T10:36:42Z</dcterms:created>
  <dcterms:modified xsi:type="dcterms:W3CDTF">2026-04-16T08:34:10Z</dcterms:modified>
</cp:coreProperties>
</file>