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Default Extension="bin" ContentType="application/vnd.openxmlformats-officedocument.oleObject"/>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33"/>
  </p:handoutMasterIdLst>
  <p:sldIdLst>
    <p:sldId id="256" r:id="rId2"/>
    <p:sldId id="257" r:id="rId3"/>
    <p:sldId id="258" r:id="rId4"/>
    <p:sldId id="259" r:id="rId5"/>
    <p:sldId id="260" r:id="rId6"/>
    <p:sldId id="261" r:id="rId7"/>
    <p:sldId id="262" r:id="rId8"/>
    <p:sldId id="263" r:id="rId9"/>
    <p:sldId id="264" r:id="rId10"/>
    <p:sldId id="265" r:id="rId11"/>
    <p:sldId id="267" r:id="rId12"/>
    <p:sldId id="266" r:id="rId13"/>
    <p:sldId id="269" r:id="rId14"/>
    <p:sldId id="268" r:id="rId15"/>
    <p:sldId id="270" r:id="rId16"/>
    <p:sldId id="271" r:id="rId17"/>
    <p:sldId id="272" r:id="rId18"/>
    <p:sldId id="273" r:id="rId19"/>
    <p:sldId id="274" r:id="rId20"/>
    <p:sldId id="278" r:id="rId21"/>
    <p:sldId id="279" r:id="rId22"/>
    <p:sldId id="280" r:id="rId23"/>
    <p:sldId id="287" r:id="rId24"/>
    <p:sldId id="281" r:id="rId25"/>
    <p:sldId id="282" r:id="rId26"/>
    <p:sldId id="283" r:id="rId27"/>
    <p:sldId id="284" r:id="rId28"/>
    <p:sldId id="285" r:id="rId29"/>
    <p:sldId id="286" r:id="rId30"/>
    <p:sldId id="276" r:id="rId31"/>
    <p:sldId id="277" r:id="rId3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8" d="100"/>
          <a:sy n="88" d="100"/>
        </p:scale>
        <p:origin x="-96" y="-42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98ADA8B-449A-4A51-AC96-511EDC4B5202}" type="datetimeFigureOut">
              <a:rPr lang="en-GB" smtClean="0"/>
              <a:t>27/01/2016</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B445F3D-AFD1-4D8A-A68B-7CB1D31485B2}" type="slidenum">
              <a:rPr lang="en-GB" smtClean="0"/>
              <a:t>‹#›</a:t>
            </a:fld>
            <a:endParaRPr lang="en-GB"/>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D0CC7AC-263D-4A98-A1BA-E0F0CB30E708}" type="datetimeFigureOut">
              <a:rPr lang="en-GB" smtClean="0"/>
              <a:pPr/>
              <a:t>27/01/2016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425163-B7BA-4A3C-88A6-7407BA5D4E6E}"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D0CC7AC-263D-4A98-A1BA-E0F0CB30E708}" type="datetimeFigureOut">
              <a:rPr lang="en-GB" smtClean="0"/>
              <a:pPr/>
              <a:t>27/01/2016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425163-B7BA-4A3C-88A6-7407BA5D4E6E}"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D0CC7AC-263D-4A98-A1BA-E0F0CB30E708}" type="datetimeFigureOut">
              <a:rPr lang="en-GB" smtClean="0"/>
              <a:pPr/>
              <a:t>27/01/2016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425163-B7BA-4A3C-88A6-7407BA5D4E6E}"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D0CC7AC-263D-4A98-A1BA-E0F0CB30E708}" type="datetimeFigureOut">
              <a:rPr lang="en-GB" smtClean="0"/>
              <a:pPr/>
              <a:t>27/01/2016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425163-B7BA-4A3C-88A6-7407BA5D4E6E}"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D0CC7AC-263D-4A98-A1BA-E0F0CB30E708}" type="datetimeFigureOut">
              <a:rPr lang="en-GB" smtClean="0"/>
              <a:pPr/>
              <a:t>27/01/2016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F425163-B7BA-4A3C-88A6-7407BA5D4E6E}"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D0CC7AC-263D-4A98-A1BA-E0F0CB30E708}" type="datetimeFigureOut">
              <a:rPr lang="en-GB" smtClean="0"/>
              <a:pPr/>
              <a:t>27/01/2016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F425163-B7BA-4A3C-88A6-7407BA5D4E6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0CC7AC-263D-4A98-A1BA-E0F0CB30E708}" type="datetimeFigureOut">
              <a:rPr lang="en-GB" smtClean="0"/>
              <a:pPr/>
              <a:t>27/01/2016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F425163-B7BA-4A3C-88A6-7407BA5D4E6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D0CC7AC-263D-4A98-A1BA-E0F0CB30E708}" type="datetimeFigureOut">
              <a:rPr lang="en-GB" smtClean="0"/>
              <a:pPr/>
              <a:t>27/01/2016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425163-B7BA-4A3C-88A6-7407BA5D4E6E}"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D0CC7AC-263D-4A98-A1BA-E0F0CB30E708}" type="datetimeFigureOut">
              <a:rPr lang="en-GB" smtClean="0"/>
              <a:pPr/>
              <a:t>27/01/2016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425163-B7BA-4A3C-88A6-7407BA5D4E6E}"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D0CC7AC-263D-4A98-A1BA-E0F0CB30E708}" type="datetimeFigureOut">
              <a:rPr lang="en-GB" smtClean="0"/>
              <a:pPr/>
              <a:t>27/01/2016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425163-B7BA-4A3C-88A6-7407BA5D4E6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D0CC7AC-263D-4A98-A1BA-E0F0CB30E708}" type="datetimeFigureOut">
              <a:rPr lang="en-GB" smtClean="0"/>
              <a:pPr/>
              <a:t>27/01/2016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425163-B7BA-4A3C-88A6-7407BA5D4E6E}"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0CC7AC-263D-4A98-A1BA-E0F0CB30E708}" type="datetimeFigureOut">
              <a:rPr lang="en-GB" smtClean="0"/>
              <a:pPr/>
              <a:t>27/01/2016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F425163-B7BA-4A3C-88A6-7407BA5D4E6E}"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1.xml"/><Relationship Id="rId1" Type="http://schemas.openxmlformats.org/officeDocument/2006/relationships/vmlDrawing" Target="../drawings/vmlDrawing1.vml"/><Relationship Id="rId4" Type="http://schemas.openxmlformats.org/officeDocument/2006/relationships/oleObject" Target="../embeddings/oleObject1.bin"/></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620688"/>
            <a:ext cx="7772400" cy="1470025"/>
          </a:xfrm>
        </p:spPr>
        <p:txBody>
          <a:bodyPr/>
          <a:lstStyle/>
          <a:p>
            <a:r>
              <a:rPr lang="en-GB" b="1" dirty="0" smtClean="0">
                <a:effectLst>
                  <a:outerShdw blurRad="38100" dist="38100" dir="2700000" algn="tl">
                    <a:srgbClr val="000000">
                      <a:alpha val="43137"/>
                    </a:srgbClr>
                  </a:outerShdw>
                </a:effectLst>
              </a:rPr>
              <a:t>Children and Crime</a:t>
            </a:r>
            <a:br>
              <a:rPr lang="en-GB" b="1" dirty="0" smtClean="0">
                <a:effectLst>
                  <a:outerShdw blurRad="38100" dist="38100" dir="2700000" algn="tl">
                    <a:srgbClr val="000000">
                      <a:alpha val="43137"/>
                    </a:srgbClr>
                  </a:outerShdw>
                </a:effectLst>
              </a:rPr>
            </a:br>
            <a:r>
              <a:rPr lang="en-GB" b="1" dirty="0" smtClean="0">
                <a:effectLst>
                  <a:outerShdw blurRad="38100" dist="38100" dir="2700000" algn="tl">
                    <a:srgbClr val="000000">
                      <a:alpha val="43137"/>
                    </a:srgbClr>
                  </a:outerShdw>
                </a:effectLst>
              </a:rPr>
              <a:t>Risk and Resilience</a:t>
            </a:r>
            <a:endParaRPr lang="en-GB" b="1" dirty="0">
              <a:effectLst>
                <a:outerShdw blurRad="38100" dist="38100" dir="2700000" algn="tl">
                  <a:srgbClr val="000000">
                    <a:alpha val="43137"/>
                  </a:srgbClr>
                </a:outerShdw>
              </a:effectLst>
            </a:endParaRPr>
          </a:p>
        </p:txBody>
      </p:sp>
      <p:sp>
        <p:nvSpPr>
          <p:cNvPr id="3" name="Subtitle 2"/>
          <p:cNvSpPr>
            <a:spLocks noGrp="1"/>
          </p:cNvSpPr>
          <p:nvPr>
            <p:ph type="subTitle" idx="1"/>
          </p:nvPr>
        </p:nvSpPr>
        <p:spPr>
          <a:xfrm>
            <a:off x="1411560" y="2276872"/>
            <a:ext cx="6400800" cy="1752600"/>
          </a:xfrm>
        </p:spPr>
        <p:txBody>
          <a:bodyPr/>
          <a:lstStyle/>
          <a:p>
            <a:r>
              <a:rPr lang="en-GB" dirty="0" smtClean="0"/>
              <a:t>James Perdue</a:t>
            </a:r>
          </a:p>
          <a:p>
            <a:r>
              <a:rPr lang="en-GB" dirty="0" smtClean="0"/>
              <a:t>Carmarthenshire Youth Support Services</a:t>
            </a:r>
            <a:endParaRPr lang="en-GB" dirty="0"/>
          </a:p>
        </p:txBody>
      </p:sp>
      <p:pic>
        <p:nvPicPr>
          <p:cNvPr id="1026" name="Picture 2"/>
          <p:cNvPicPr>
            <a:picLocks noChangeAspect="1" noChangeArrowheads="1"/>
          </p:cNvPicPr>
          <p:nvPr/>
        </p:nvPicPr>
        <p:blipFill>
          <a:blip r:embed="rId3" cstate="print"/>
          <a:srcRect/>
          <a:stretch>
            <a:fillRect/>
          </a:stretch>
        </p:blipFill>
        <p:spPr bwMode="auto">
          <a:xfrm>
            <a:off x="971600" y="4077072"/>
            <a:ext cx="1412875" cy="1485900"/>
          </a:xfrm>
          <a:prstGeom prst="rect">
            <a:avLst/>
          </a:prstGeom>
          <a:noFill/>
          <a:ln w="9525">
            <a:noFill/>
            <a:miter lim="800000"/>
            <a:headEnd/>
            <a:tailEnd/>
          </a:ln>
        </p:spPr>
      </p:pic>
      <p:sp>
        <p:nvSpPr>
          <p:cNvPr id="1027" name="Text Box 3"/>
          <p:cNvSpPr txBox="1">
            <a:spLocks noChangeArrowheads="1"/>
          </p:cNvSpPr>
          <p:nvPr/>
        </p:nvSpPr>
        <p:spPr bwMode="auto">
          <a:xfrm>
            <a:off x="467544" y="5661248"/>
            <a:ext cx="2514600" cy="342900"/>
          </a:xfrm>
          <a:prstGeom prst="rect">
            <a:avLst/>
          </a:prstGeom>
          <a:solidFill>
            <a:srgbClr val="FFFFFF"/>
          </a:solid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buClrTx/>
              <a:buSzTx/>
              <a:buFontTx/>
              <a:buNone/>
              <a:tabLst/>
            </a:pPr>
            <a:r>
              <a:rPr kumimoji="0" lang="en-GB" sz="700" b="0" i="0" u="none" strike="noStrike" cap="none" normalizeH="0" baseline="0" dirty="0" err="1" smtClean="0">
                <a:ln>
                  <a:noFill/>
                </a:ln>
                <a:solidFill>
                  <a:srgbClr val="008000"/>
                </a:solidFill>
                <a:effectLst/>
                <a:latin typeface="Arial" pitchFamily="34" charset="0"/>
                <a:cs typeface="Arial" pitchFamily="34" charset="0"/>
              </a:rPr>
              <a:t>Gwasanaeth</a:t>
            </a:r>
            <a:r>
              <a:rPr kumimoji="0" lang="en-GB" sz="700" b="0" i="0" u="none" strike="noStrike" cap="none" normalizeH="0" baseline="0" dirty="0" smtClean="0">
                <a:ln>
                  <a:noFill/>
                </a:ln>
                <a:solidFill>
                  <a:srgbClr val="008000"/>
                </a:solidFill>
                <a:effectLst/>
                <a:latin typeface="Arial" pitchFamily="34" charset="0"/>
                <a:cs typeface="Arial" pitchFamily="34" charset="0"/>
              </a:rPr>
              <a:t> </a:t>
            </a:r>
            <a:r>
              <a:rPr kumimoji="0" lang="en-GB" sz="700" b="0" i="0" u="none" strike="noStrike" cap="none" normalizeH="0" baseline="0" dirty="0" err="1" smtClean="0">
                <a:ln>
                  <a:noFill/>
                </a:ln>
                <a:solidFill>
                  <a:srgbClr val="008000"/>
                </a:solidFill>
                <a:effectLst/>
                <a:latin typeface="Arial" pitchFamily="34" charset="0"/>
                <a:cs typeface="Arial" pitchFamily="34" charset="0"/>
              </a:rPr>
              <a:t>Troseddu</a:t>
            </a:r>
            <a:r>
              <a:rPr kumimoji="0" lang="en-GB" sz="700" b="0" i="0" u="none" strike="noStrike" cap="none" normalizeH="0" baseline="0" dirty="0" smtClean="0">
                <a:ln>
                  <a:noFill/>
                </a:ln>
                <a:solidFill>
                  <a:srgbClr val="008000"/>
                </a:solidFill>
                <a:effectLst/>
                <a:latin typeface="Arial" pitchFamily="34" charset="0"/>
                <a:cs typeface="Arial" pitchFamily="34" charset="0"/>
              </a:rPr>
              <a:t> Ac </a:t>
            </a:r>
            <a:r>
              <a:rPr kumimoji="0" lang="en-GB" sz="700" b="0" i="0" u="none" strike="noStrike" cap="none" normalizeH="0" baseline="0" dirty="0" err="1" smtClean="0">
                <a:ln>
                  <a:noFill/>
                </a:ln>
                <a:solidFill>
                  <a:srgbClr val="008000"/>
                </a:solidFill>
                <a:effectLst/>
                <a:latin typeface="Arial" pitchFamily="34" charset="0"/>
                <a:cs typeface="Arial" pitchFamily="34" charset="0"/>
              </a:rPr>
              <a:t>Atal</a:t>
            </a:r>
            <a:r>
              <a:rPr kumimoji="0" lang="en-GB" sz="700" b="0" i="0" u="none" strike="noStrike" cap="none" normalizeH="0" baseline="0" dirty="0" smtClean="0">
                <a:ln>
                  <a:noFill/>
                </a:ln>
                <a:solidFill>
                  <a:srgbClr val="008000"/>
                </a:solidFill>
                <a:effectLst/>
                <a:latin typeface="Arial" pitchFamily="34" charset="0"/>
                <a:cs typeface="Arial" pitchFamily="34" charset="0"/>
              </a:rPr>
              <a:t> </a:t>
            </a:r>
            <a:r>
              <a:rPr kumimoji="0" lang="en-GB" sz="700" b="0" i="0" u="none" strike="noStrike" cap="none" normalizeH="0" baseline="0" dirty="0" err="1" smtClean="0">
                <a:ln>
                  <a:noFill/>
                </a:ln>
                <a:solidFill>
                  <a:srgbClr val="008000"/>
                </a:solidFill>
                <a:effectLst/>
                <a:latin typeface="Arial" pitchFamily="34" charset="0"/>
                <a:cs typeface="Arial" pitchFamily="34" charset="0"/>
              </a:rPr>
              <a:t>Troseddu</a:t>
            </a:r>
            <a:r>
              <a:rPr kumimoji="0" lang="en-GB" sz="700" b="0" i="0" u="none" strike="noStrike" cap="none" normalizeH="0" baseline="0" dirty="0" smtClean="0">
                <a:ln>
                  <a:noFill/>
                </a:ln>
                <a:solidFill>
                  <a:srgbClr val="008000"/>
                </a:solidFill>
                <a:effectLst/>
                <a:latin typeface="Arial" pitchFamily="34" charset="0"/>
                <a:cs typeface="Arial" pitchFamily="34" charset="0"/>
              </a:rPr>
              <a:t> </a:t>
            </a:r>
            <a:r>
              <a:rPr kumimoji="0" lang="en-GB" sz="700" b="0" i="0" u="none" strike="noStrike" cap="none" normalizeH="0" baseline="0" dirty="0" err="1" smtClean="0">
                <a:ln>
                  <a:noFill/>
                </a:ln>
                <a:solidFill>
                  <a:srgbClr val="008000"/>
                </a:solidFill>
                <a:effectLst/>
                <a:latin typeface="Arial" pitchFamily="34" charset="0"/>
                <a:cs typeface="Arial" pitchFamily="34" charset="0"/>
              </a:rPr>
              <a:t>Ieuenctid</a:t>
            </a:r>
            <a:endParaRPr lang="en-GB" sz="700" dirty="0" smtClean="0">
              <a:solidFill>
                <a:srgbClr val="008000"/>
              </a:solidFill>
              <a:latin typeface="Arial" pitchFamily="34" charset="0"/>
              <a:cs typeface="Arial" pitchFamily="34" charset="0"/>
            </a:endParaRPr>
          </a:p>
          <a:p>
            <a:pPr marL="0" marR="0" lvl="0" indent="0" algn="ctr" defTabSz="914400" rtl="0" eaLnBrk="1" fontAlgn="base" latinLnBrk="0" hangingPunct="1">
              <a:lnSpc>
                <a:spcPct val="100000"/>
              </a:lnSpc>
              <a:spcBef>
                <a:spcPct val="0"/>
              </a:spcBef>
              <a:buClrTx/>
              <a:buSzTx/>
              <a:buFontTx/>
              <a:buNone/>
              <a:tabLst/>
            </a:pPr>
            <a:r>
              <a:rPr kumimoji="0" lang="en-GB" sz="700" b="0" i="0" u="none" strike="noStrike" cap="none" normalizeH="0" baseline="0" dirty="0" smtClean="0">
                <a:ln>
                  <a:noFill/>
                </a:ln>
                <a:solidFill>
                  <a:srgbClr val="FF0000"/>
                </a:solidFill>
                <a:effectLst/>
                <a:latin typeface="Arial" pitchFamily="34" charset="0"/>
                <a:cs typeface="Arial" pitchFamily="34" charset="0"/>
              </a:rPr>
              <a:t>Youth Offending and Prevention Service</a:t>
            </a: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graphicFrame>
        <p:nvGraphicFramePr>
          <p:cNvPr id="1028" name="Object 4"/>
          <p:cNvGraphicFramePr>
            <a:graphicFrameLocks noChangeAspect="1"/>
          </p:cNvGraphicFramePr>
          <p:nvPr/>
        </p:nvGraphicFramePr>
        <p:xfrm>
          <a:off x="6300192" y="4653136"/>
          <a:ext cx="2057400" cy="904875"/>
        </p:xfrm>
        <a:graphic>
          <a:graphicData uri="http://schemas.openxmlformats.org/presentationml/2006/ole">
            <p:oleObj spid="_x0000_s1028" r:id="rId4" imgW="2057143" imgH="905001" progId="">
              <p:embed/>
            </p:oleObj>
          </a:graphicData>
        </a:graphic>
      </p:graphicFrame>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effectLst>
                  <a:outerShdw blurRad="38100" dist="38100" dir="2700000" algn="tl">
                    <a:srgbClr val="000000">
                      <a:alpha val="43137"/>
                    </a:srgbClr>
                  </a:outerShdw>
                </a:effectLst>
              </a:rPr>
              <a:t>Carmarthenshire Youth Offending and Prevention Service</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fontScale="92500" lnSpcReduction="20000"/>
          </a:bodyPr>
          <a:lstStyle/>
          <a:p>
            <a:r>
              <a:rPr lang="en-GB" dirty="0" smtClean="0"/>
              <a:t>Multi disciplinary Team</a:t>
            </a:r>
          </a:p>
          <a:p>
            <a:r>
              <a:rPr lang="en-GB" dirty="0" smtClean="0"/>
              <a:t>Children 8-17</a:t>
            </a:r>
          </a:p>
          <a:p>
            <a:r>
              <a:rPr lang="en-GB" dirty="0" smtClean="0"/>
              <a:t>Work with those at risk of offending and those that have offended.</a:t>
            </a:r>
          </a:p>
          <a:p>
            <a:r>
              <a:rPr lang="en-GB" dirty="0" smtClean="0"/>
              <a:t>Prevention &amp; ASB work</a:t>
            </a:r>
          </a:p>
          <a:p>
            <a:r>
              <a:rPr lang="en-GB" dirty="0" smtClean="0"/>
              <a:t>Out of Court Disposals – Non Criminal Disposals and Youth Cautions</a:t>
            </a:r>
          </a:p>
          <a:p>
            <a:r>
              <a:rPr lang="en-GB" dirty="0" smtClean="0"/>
              <a:t>Court Orders – Referral Orders, Youth </a:t>
            </a:r>
            <a:r>
              <a:rPr lang="en-GB" dirty="0" smtClean="0"/>
              <a:t>Rehabilitation </a:t>
            </a:r>
            <a:r>
              <a:rPr lang="en-GB" dirty="0" smtClean="0"/>
              <a:t>Orders, Detention and Training Orders, Section 90/91</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effectLst>
                  <a:outerShdw blurRad="38100" dist="38100" dir="2700000" algn="tl">
                    <a:srgbClr val="000000">
                      <a:alpha val="43137"/>
                    </a:srgbClr>
                  </a:outerShdw>
                </a:effectLst>
              </a:rPr>
              <a:t>Interventions Delivered</a:t>
            </a:r>
            <a:endParaRPr lang="en-GB" b="1" dirty="0">
              <a:effectLst>
                <a:outerShdw blurRad="38100" dist="38100" dir="2700000" algn="tl">
                  <a:srgbClr val="000000">
                    <a:alpha val="43137"/>
                  </a:srgbClr>
                </a:outerShdw>
              </a:effectLst>
            </a:endParaRPr>
          </a:p>
        </p:txBody>
      </p:sp>
      <p:graphicFrame>
        <p:nvGraphicFramePr>
          <p:cNvPr id="4" name="Content Placeholder 3"/>
          <p:cNvGraphicFramePr>
            <a:graphicFrameLocks noGrp="1"/>
          </p:cNvGraphicFramePr>
          <p:nvPr>
            <p:ph idx="1"/>
          </p:nvPr>
        </p:nvGraphicFramePr>
        <p:xfrm>
          <a:off x="457200" y="1600200"/>
          <a:ext cx="8229600" cy="2865120"/>
        </p:xfrm>
        <a:graphic>
          <a:graphicData uri="http://schemas.openxmlformats.org/drawingml/2006/table">
            <a:tbl>
              <a:tblPr firstRow="1" bandRow="1">
                <a:tableStyleId>{5C22544A-7EE6-4342-B048-85BDC9FD1C3A}</a:tableStyleId>
              </a:tblPr>
              <a:tblGrid>
                <a:gridCol w="4114800"/>
                <a:gridCol w="4114800"/>
              </a:tblGrid>
              <a:tr h="370840">
                <a:tc>
                  <a:txBody>
                    <a:bodyPr/>
                    <a:lstStyle/>
                    <a:p>
                      <a:r>
                        <a:rPr lang="en-GB" dirty="0" smtClean="0"/>
                        <a:t>Type of Intervention</a:t>
                      </a:r>
                      <a:endParaRPr lang="en-GB" dirty="0"/>
                    </a:p>
                  </a:txBody>
                  <a:tcPr/>
                </a:tc>
                <a:tc>
                  <a:txBody>
                    <a:bodyPr/>
                    <a:lstStyle/>
                    <a:p>
                      <a:r>
                        <a:rPr lang="en-GB" dirty="0" smtClean="0"/>
                        <a:t>Number of Cases -  12</a:t>
                      </a:r>
                      <a:r>
                        <a:rPr lang="en-GB" baseline="0" dirty="0" smtClean="0"/>
                        <a:t> month period</a:t>
                      </a:r>
                      <a:endParaRPr lang="en-GB" dirty="0"/>
                    </a:p>
                  </a:txBody>
                  <a:tcPr/>
                </a:tc>
              </a:tr>
              <a:tr h="370840">
                <a:tc>
                  <a:txBody>
                    <a:bodyPr/>
                    <a:lstStyle/>
                    <a:p>
                      <a:r>
                        <a:rPr lang="en-GB" dirty="0" smtClean="0"/>
                        <a:t>Prevention / ASB</a:t>
                      </a:r>
                      <a:endParaRPr lang="en-GB" dirty="0"/>
                    </a:p>
                  </a:txBody>
                  <a:tcPr/>
                </a:tc>
                <a:tc>
                  <a:txBody>
                    <a:bodyPr/>
                    <a:lstStyle/>
                    <a:p>
                      <a:r>
                        <a:rPr lang="en-GB" dirty="0" smtClean="0"/>
                        <a:t>15-25</a:t>
                      </a:r>
                      <a:endParaRPr lang="en-GB" dirty="0"/>
                    </a:p>
                  </a:txBody>
                  <a:tcPr/>
                </a:tc>
              </a:tr>
              <a:tr h="370840">
                <a:tc>
                  <a:txBody>
                    <a:bodyPr/>
                    <a:lstStyle/>
                    <a:p>
                      <a:r>
                        <a:rPr lang="en-GB" dirty="0" smtClean="0"/>
                        <a:t>Out of</a:t>
                      </a:r>
                      <a:r>
                        <a:rPr lang="en-GB" baseline="0" dirty="0" smtClean="0"/>
                        <a:t> Court Disposals</a:t>
                      </a:r>
                      <a:endParaRPr lang="en-GB" dirty="0"/>
                    </a:p>
                  </a:txBody>
                  <a:tcPr/>
                </a:tc>
                <a:tc>
                  <a:txBody>
                    <a:bodyPr/>
                    <a:lstStyle/>
                    <a:p>
                      <a:r>
                        <a:rPr lang="en-GB" dirty="0" smtClean="0"/>
                        <a:t>140-180</a:t>
                      </a:r>
                      <a:endParaRPr lang="en-GB" dirty="0"/>
                    </a:p>
                  </a:txBody>
                  <a:tcPr/>
                </a:tc>
              </a:tr>
              <a:tr h="370840">
                <a:tc>
                  <a:txBody>
                    <a:bodyPr/>
                    <a:lstStyle/>
                    <a:p>
                      <a:r>
                        <a:rPr lang="en-GB" dirty="0" smtClean="0"/>
                        <a:t>Court Orders – Referral Order</a:t>
                      </a:r>
                      <a:endParaRPr lang="en-GB" dirty="0"/>
                    </a:p>
                  </a:txBody>
                  <a:tcPr/>
                </a:tc>
                <a:tc>
                  <a:txBody>
                    <a:bodyPr/>
                    <a:lstStyle/>
                    <a:p>
                      <a:r>
                        <a:rPr lang="en-GB" dirty="0" smtClean="0"/>
                        <a:t>20-30</a:t>
                      </a:r>
                      <a:endParaRPr lang="en-GB" dirty="0"/>
                    </a:p>
                  </a:txBody>
                  <a:tcPr/>
                </a:tc>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Court Orders – Youth</a:t>
                      </a:r>
                      <a:r>
                        <a:rPr lang="en-GB" baseline="0" dirty="0" smtClean="0"/>
                        <a:t> Rehabilitation Order</a:t>
                      </a:r>
                      <a:endParaRPr lang="en-GB" dirty="0" smtClean="0"/>
                    </a:p>
                  </a:txBody>
                  <a:tcPr/>
                </a:tc>
                <a:tc>
                  <a:txBody>
                    <a:bodyPr/>
                    <a:lstStyle/>
                    <a:p>
                      <a:r>
                        <a:rPr lang="en-GB" dirty="0" smtClean="0"/>
                        <a:t>5-10</a:t>
                      </a:r>
                      <a:endParaRPr lang="en-GB" dirty="0"/>
                    </a:p>
                  </a:txBody>
                  <a:tcPr/>
                </a:tc>
              </a:tr>
              <a:tr h="370840">
                <a:tc>
                  <a:txBody>
                    <a:bodyPr/>
                    <a:lstStyle/>
                    <a:p>
                      <a:r>
                        <a:rPr lang="en-GB" dirty="0" smtClean="0"/>
                        <a:t>Court</a:t>
                      </a:r>
                      <a:r>
                        <a:rPr lang="en-GB" baseline="0" dirty="0" smtClean="0"/>
                        <a:t> Orders – Detention &amp; Training Order</a:t>
                      </a:r>
                      <a:endParaRPr lang="en-GB" dirty="0"/>
                    </a:p>
                  </a:txBody>
                  <a:tcPr/>
                </a:tc>
                <a:tc>
                  <a:txBody>
                    <a:bodyPr/>
                    <a:lstStyle/>
                    <a:p>
                      <a:r>
                        <a:rPr lang="en-GB" dirty="0" smtClean="0"/>
                        <a:t>0-4</a:t>
                      </a:r>
                      <a:endParaRPr lang="en-GB" dirty="0"/>
                    </a:p>
                  </a:txBody>
                  <a:tcPr/>
                </a:tc>
              </a:tr>
              <a:tr h="370840">
                <a:tc>
                  <a:txBody>
                    <a:bodyPr/>
                    <a:lstStyle/>
                    <a:p>
                      <a:r>
                        <a:rPr lang="en-GB" dirty="0" smtClean="0"/>
                        <a:t>Bail</a:t>
                      </a:r>
                      <a:r>
                        <a:rPr lang="en-GB" baseline="0" dirty="0" smtClean="0"/>
                        <a:t> Support</a:t>
                      </a:r>
                      <a:endParaRPr lang="en-GB" dirty="0"/>
                    </a:p>
                  </a:txBody>
                  <a:tcPr/>
                </a:tc>
                <a:tc>
                  <a:txBody>
                    <a:bodyPr/>
                    <a:lstStyle/>
                    <a:p>
                      <a:r>
                        <a:rPr lang="en-GB" dirty="0" smtClean="0"/>
                        <a:t>0-4</a:t>
                      </a:r>
                      <a:endParaRPr lang="en-GB" dirty="0"/>
                    </a:p>
                  </a:txBody>
                  <a:tcPr/>
                </a:tc>
              </a:tr>
            </a:tbl>
          </a:graphicData>
        </a:graphic>
      </p:graphicFrame>
      <p:sp>
        <p:nvSpPr>
          <p:cNvPr id="5" name="TextBox 4"/>
          <p:cNvSpPr txBox="1"/>
          <p:nvPr/>
        </p:nvSpPr>
        <p:spPr>
          <a:xfrm>
            <a:off x="611560" y="4725144"/>
            <a:ext cx="7992888" cy="1477328"/>
          </a:xfrm>
          <a:prstGeom prst="rect">
            <a:avLst/>
          </a:prstGeom>
          <a:noFill/>
        </p:spPr>
        <p:txBody>
          <a:bodyPr wrap="square" rtlCol="0">
            <a:spAutoFit/>
          </a:bodyPr>
          <a:lstStyle/>
          <a:p>
            <a:pPr>
              <a:buFont typeface="Arial" pitchFamily="34" charset="0"/>
              <a:buChar char="•"/>
            </a:pPr>
            <a:r>
              <a:rPr lang="en-GB" dirty="0" smtClean="0"/>
              <a:t> The long term trend in Carmarthenshire and across Wales and England is a decline in the number of Children entering the Criminal Justice System.</a:t>
            </a:r>
          </a:p>
          <a:p>
            <a:pPr>
              <a:buFont typeface="Arial" pitchFamily="34" charset="0"/>
              <a:buChar char="•"/>
            </a:pPr>
            <a:r>
              <a:rPr lang="en-GB" dirty="0"/>
              <a:t> </a:t>
            </a:r>
            <a:r>
              <a:rPr lang="en-GB" dirty="0" smtClean="0"/>
              <a:t>Recent years have seen an increasing focus on diversion and prevention.</a:t>
            </a:r>
          </a:p>
          <a:p>
            <a:pPr>
              <a:buFont typeface="Arial" pitchFamily="34" charset="0"/>
              <a:buChar char="•"/>
            </a:pPr>
            <a:r>
              <a:rPr lang="en-GB" dirty="0"/>
              <a:t> </a:t>
            </a:r>
            <a:r>
              <a:rPr lang="en-GB" dirty="0" smtClean="0"/>
              <a:t>Those young people that remain in the Youth Justice System have increasingly complex needs. ‘The thickening soup’. </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effectLst>
                  <a:outerShdw blurRad="38100" dist="38100" dir="2700000" algn="tl">
                    <a:srgbClr val="000000">
                      <a:alpha val="43137"/>
                    </a:srgbClr>
                  </a:outerShdw>
                </a:effectLst>
              </a:rPr>
              <a:t>Risk factors associated with offending behaviour</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fontScale="55000" lnSpcReduction="20000"/>
          </a:bodyPr>
          <a:lstStyle/>
          <a:p>
            <a:r>
              <a:rPr lang="en-US" sz="3800" dirty="0"/>
              <a:t>C</a:t>
            </a:r>
            <a:r>
              <a:rPr lang="en-US" sz="3800" dirty="0" smtClean="0"/>
              <a:t>ertain </a:t>
            </a:r>
            <a:r>
              <a:rPr lang="en-US" sz="3800" dirty="0"/>
              <a:t>key factors in a child’s life experience that make the possibility of involvement in crime more likely.  This is </a:t>
            </a:r>
            <a:r>
              <a:rPr lang="en-US" sz="3800" b="1" dirty="0"/>
              <a:t>not</a:t>
            </a:r>
            <a:r>
              <a:rPr lang="en-US" sz="3800" dirty="0"/>
              <a:t> to say that the child who experiences these factors </a:t>
            </a:r>
            <a:r>
              <a:rPr lang="en-US" sz="3800" b="1" dirty="0" smtClean="0"/>
              <a:t>will</a:t>
            </a:r>
            <a:r>
              <a:rPr lang="en-US" sz="3800" dirty="0" smtClean="0"/>
              <a:t> go </a:t>
            </a:r>
            <a:r>
              <a:rPr lang="en-US" sz="3800" dirty="0"/>
              <a:t>on to offend, but rather that statistically they are more at risk of doing so.</a:t>
            </a:r>
            <a:br>
              <a:rPr lang="en-US" sz="3800" dirty="0"/>
            </a:br>
            <a:endParaRPr lang="en-GB" sz="3800" dirty="0"/>
          </a:p>
          <a:p>
            <a:r>
              <a:rPr lang="en-US" sz="3800" dirty="0"/>
              <a:t>Knowledge of these factors is important to the Youth Justice Board, YOTs and people working with young offenders, as it enables the targeting of resources and energies onto the areas that are most relevant to achieving the aim of preventing offending.</a:t>
            </a:r>
            <a:endParaRPr lang="en-GB" sz="3800" dirty="0"/>
          </a:p>
          <a:p>
            <a:pPr>
              <a:buNone/>
            </a:pPr>
            <a:r>
              <a:rPr lang="en-US" sz="3800" dirty="0"/>
              <a:t> </a:t>
            </a:r>
            <a:endParaRPr lang="en-GB" sz="3800" dirty="0"/>
          </a:p>
          <a:p>
            <a:r>
              <a:rPr lang="en-US" sz="3800" dirty="0"/>
              <a:t>There is no one factor that can be specified as the ‘cause’ of crime. </a:t>
            </a:r>
            <a:r>
              <a:rPr lang="en-US" dirty="0"/>
              <a:t/>
            </a:r>
            <a:br>
              <a:rPr lang="en-US" dirty="0"/>
            </a:br>
            <a:endParaRPr lang="en-GB" dirty="0"/>
          </a:p>
          <a:p>
            <a:pPr>
              <a:buNone/>
            </a:pP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effectLst>
                  <a:outerShdw blurRad="38100" dist="38100" dir="2700000" algn="tl">
                    <a:srgbClr val="000000">
                      <a:alpha val="43137"/>
                    </a:srgbClr>
                  </a:outerShdw>
                </a:effectLst>
              </a:rPr>
              <a:t>Risk Factors</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lstStyle/>
          <a:p>
            <a:pPr>
              <a:buNone/>
            </a:pPr>
            <a:r>
              <a:rPr lang="en-GB" b="1" dirty="0" smtClean="0"/>
              <a:t>4 Key Areas</a:t>
            </a:r>
          </a:p>
          <a:p>
            <a:r>
              <a:rPr lang="en-GB" dirty="0" smtClean="0"/>
              <a:t>Family</a:t>
            </a:r>
          </a:p>
          <a:p>
            <a:r>
              <a:rPr lang="en-GB" dirty="0" smtClean="0"/>
              <a:t>School</a:t>
            </a:r>
          </a:p>
          <a:p>
            <a:r>
              <a:rPr lang="en-GB" dirty="0" smtClean="0"/>
              <a:t>Community </a:t>
            </a:r>
          </a:p>
          <a:p>
            <a:r>
              <a:rPr lang="en-GB" dirty="0" smtClean="0"/>
              <a:t>Individual</a:t>
            </a: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effectLst>
                  <a:outerShdw blurRad="38100" dist="38100" dir="2700000" algn="tl">
                    <a:srgbClr val="000000">
                      <a:alpha val="43137"/>
                    </a:srgbClr>
                  </a:outerShdw>
                </a:effectLst>
              </a:rPr>
              <a:t>Risk Factors - Family</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fontScale="55000" lnSpcReduction="20000"/>
          </a:bodyPr>
          <a:lstStyle/>
          <a:p>
            <a:r>
              <a:rPr lang="en-GB" dirty="0" smtClean="0"/>
              <a:t>Poor Parental supervision and discipline</a:t>
            </a:r>
          </a:p>
          <a:p>
            <a:pPr>
              <a:buNone/>
            </a:pPr>
            <a:r>
              <a:rPr lang="en-GB" dirty="0"/>
              <a:t>	</a:t>
            </a:r>
            <a:r>
              <a:rPr lang="en-GB" dirty="0" smtClean="0"/>
              <a:t>- harsh, inconsistent, neglectful</a:t>
            </a:r>
          </a:p>
          <a:p>
            <a:pPr>
              <a:buNone/>
            </a:pPr>
            <a:r>
              <a:rPr lang="en-GB" dirty="0"/>
              <a:t>	</a:t>
            </a:r>
            <a:r>
              <a:rPr lang="en-GB" dirty="0" smtClean="0"/>
              <a:t>- poor supervision </a:t>
            </a:r>
          </a:p>
          <a:p>
            <a:pPr>
              <a:buNone/>
            </a:pPr>
            <a:endParaRPr lang="en-GB" dirty="0" smtClean="0"/>
          </a:p>
          <a:p>
            <a:r>
              <a:rPr lang="en-GB" dirty="0" smtClean="0"/>
              <a:t>Family history of criminality</a:t>
            </a:r>
          </a:p>
          <a:p>
            <a:pPr>
              <a:buNone/>
            </a:pPr>
            <a:r>
              <a:rPr lang="en-GB" dirty="0"/>
              <a:t>	</a:t>
            </a:r>
            <a:endParaRPr lang="en-GB" dirty="0" smtClean="0"/>
          </a:p>
          <a:p>
            <a:r>
              <a:rPr lang="en-GB" dirty="0" smtClean="0"/>
              <a:t>Parental attitudes and behaviours</a:t>
            </a:r>
          </a:p>
          <a:p>
            <a:pPr>
              <a:buNone/>
            </a:pPr>
            <a:r>
              <a:rPr lang="en-GB" dirty="0"/>
              <a:t>	</a:t>
            </a:r>
            <a:r>
              <a:rPr lang="en-GB" dirty="0" smtClean="0"/>
              <a:t>- Condoning behaviour, minimising, promoting, substance misuse, mental health issues</a:t>
            </a:r>
          </a:p>
          <a:p>
            <a:pPr>
              <a:buNone/>
            </a:pPr>
            <a:endParaRPr lang="en-GB" dirty="0" smtClean="0"/>
          </a:p>
          <a:p>
            <a:r>
              <a:rPr lang="en-GB" dirty="0" smtClean="0"/>
              <a:t>Family conflict (persistent)</a:t>
            </a:r>
          </a:p>
          <a:p>
            <a:pPr>
              <a:buNone/>
            </a:pPr>
            <a:r>
              <a:rPr lang="en-GB" dirty="0"/>
              <a:t>	</a:t>
            </a:r>
            <a:r>
              <a:rPr lang="en-GB" dirty="0" smtClean="0"/>
              <a:t>- Domestic abuse, poor socialisation, learned behaviour</a:t>
            </a:r>
          </a:p>
          <a:p>
            <a:pPr>
              <a:buNone/>
            </a:pPr>
            <a:endParaRPr lang="en-GB" dirty="0" smtClean="0"/>
          </a:p>
          <a:p>
            <a:r>
              <a:rPr lang="en-GB" dirty="0" smtClean="0"/>
              <a:t>Low income / poor housing / size</a:t>
            </a:r>
          </a:p>
          <a:p>
            <a:pPr>
              <a:buNone/>
            </a:pPr>
            <a:r>
              <a:rPr lang="en-GB" dirty="0"/>
              <a:t>	</a:t>
            </a:r>
            <a:r>
              <a:rPr lang="en-GB" dirty="0" smtClean="0"/>
              <a:t>- Response to these factors - </a:t>
            </a:r>
            <a:r>
              <a:rPr lang="en-GB" dirty="0" smtClean="0"/>
              <a:t>e.g. </a:t>
            </a:r>
            <a:r>
              <a:rPr lang="en-GB" dirty="0" smtClean="0"/>
              <a:t>stress/mental health problems, less supervision -  increase risk of offending, not these factors in themselves </a:t>
            </a: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effectLst>
                  <a:outerShdw blurRad="38100" dist="38100" dir="2700000" algn="tl">
                    <a:srgbClr val="000000">
                      <a:alpha val="43137"/>
                    </a:srgbClr>
                  </a:outerShdw>
                </a:effectLst>
              </a:rPr>
              <a:t>Risk Factors - School</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fontScale="70000" lnSpcReduction="20000"/>
          </a:bodyPr>
          <a:lstStyle/>
          <a:p>
            <a:r>
              <a:rPr lang="en-GB" dirty="0" smtClean="0"/>
              <a:t>Low achievement from primary school – readiness to learn</a:t>
            </a:r>
          </a:p>
          <a:p>
            <a:pPr>
              <a:buNone/>
            </a:pPr>
            <a:r>
              <a:rPr lang="en-GB" dirty="0"/>
              <a:t>	</a:t>
            </a:r>
            <a:r>
              <a:rPr lang="en-GB" dirty="0" smtClean="0"/>
              <a:t>- Disengagement, poor self esteem, failure</a:t>
            </a:r>
          </a:p>
          <a:p>
            <a:pPr>
              <a:buNone/>
            </a:pPr>
            <a:endParaRPr lang="en-GB" dirty="0" smtClean="0"/>
          </a:p>
          <a:p>
            <a:r>
              <a:rPr lang="en-GB" dirty="0" smtClean="0"/>
              <a:t>Bullying</a:t>
            </a:r>
          </a:p>
          <a:p>
            <a:pPr>
              <a:buNone/>
            </a:pPr>
            <a:r>
              <a:rPr lang="en-GB" dirty="0"/>
              <a:t>	</a:t>
            </a:r>
            <a:r>
              <a:rPr lang="en-GB" dirty="0" smtClean="0"/>
              <a:t>- Self esteem, aggressive/violent behaviours, social interaction</a:t>
            </a:r>
          </a:p>
          <a:p>
            <a:pPr>
              <a:buNone/>
            </a:pPr>
            <a:endParaRPr lang="en-GB" dirty="0" smtClean="0"/>
          </a:p>
          <a:p>
            <a:r>
              <a:rPr lang="en-GB" dirty="0" smtClean="0"/>
              <a:t>Lack of engagement – truancy, exclusion </a:t>
            </a:r>
          </a:p>
          <a:p>
            <a:pPr>
              <a:buNone/>
            </a:pPr>
            <a:r>
              <a:rPr lang="en-GB" dirty="0"/>
              <a:t>	</a:t>
            </a:r>
            <a:r>
              <a:rPr lang="en-GB" dirty="0" smtClean="0"/>
              <a:t>- Disengagement, alienation, low achievement, poor attendance, status from other sources</a:t>
            </a:r>
          </a:p>
          <a:p>
            <a:pPr>
              <a:buNone/>
            </a:pPr>
            <a:endParaRPr lang="en-GB" dirty="0" smtClean="0"/>
          </a:p>
          <a:p>
            <a:r>
              <a:rPr lang="en-GB" dirty="0" smtClean="0"/>
              <a:t>Underperforming schools</a:t>
            </a:r>
          </a:p>
          <a:p>
            <a:pPr>
              <a:buNone/>
            </a:pPr>
            <a:r>
              <a:rPr lang="en-GB" dirty="0"/>
              <a:t>	</a:t>
            </a:r>
            <a:r>
              <a:rPr lang="en-GB" dirty="0" smtClean="0"/>
              <a:t>- School with low rates of achievement, high truancy and disruption. High staff turn over, staff – pupil relationships, discipline policies. </a:t>
            </a:r>
          </a:p>
          <a:p>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effectLst>
                  <a:outerShdw blurRad="38100" dist="38100" dir="2700000" algn="tl">
                    <a:srgbClr val="000000">
                      <a:alpha val="43137"/>
                    </a:srgbClr>
                  </a:outerShdw>
                </a:effectLst>
              </a:rPr>
              <a:t>Risk Factors - Community</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fontScale="85000" lnSpcReduction="20000"/>
          </a:bodyPr>
          <a:lstStyle/>
          <a:p>
            <a:r>
              <a:rPr lang="en-GB" dirty="0" smtClean="0"/>
              <a:t>Disadvantaged neighbourhoods</a:t>
            </a:r>
          </a:p>
          <a:p>
            <a:pPr>
              <a:buNone/>
            </a:pPr>
            <a:r>
              <a:rPr lang="en-GB" dirty="0"/>
              <a:t>	</a:t>
            </a:r>
            <a:r>
              <a:rPr lang="en-GB" dirty="0" smtClean="0"/>
              <a:t>- unemployment, deprivation, poor housing</a:t>
            </a:r>
          </a:p>
          <a:p>
            <a:pPr>
              <a:buNone/>
            </a:pPr>
            <a:endParaRPr lang="en-GB" dirty="0" smtClean="0"/>
          </a:p>
          <a:p>
            <a:r>
              <a:rPr lang="en-GB" dirty="0" smtClean="0"/>
              <a:t>Community neglect</a:t>
            </a:r>
          </a:p>
          <a:p>
            <a:pPr>
              <a:buNone/>
            </a:pPr>
            <a:r>
              <a:rPr lang="en-GB" dirty="0" smtClean="0"/>
              <a:t>	- Poor physical environment</a:t>
            </a:r>
          </a:p>
          <a:p>
            <a:pPr>
              <a:buNone/>
            </a:pPr>
            <a:endParaRPr lang="en-GB" dirty="0" smtClean="0"/>
          </a:p>
          <a:p>
            <a:r>
              <a:rPr lang="en-GB" dirty="0" smtClean="0"/>
              <a:t>Availability of drugs and high levels of crime</a:t>
            </a:r>
          </a:p>
          <a:p>
            <a:endParaRPr lang="en-GB" dirty="0" smtClean="0"/>
          </a:p>
          <a:p>
            <a:r>
              <a:rPr lang="en-GB" dirty="0" smtClean="0"/>
              <a:t>High population turn over &amp; lack of community attachment</a:t>
            </a:r>
          </a:p>
          <a:p>
            <a:pPr>
              <a:buNone/>
            </a:pPr>
            <a:r>
              <a:rPr lang="en-GB" dirty="0"/>
              <a:t>	</a:t>
            </a:r>
            <a:r>
              <a:rPr lang="en-GB" dirty="0" smtClean="0"/>
              <a:t>- Limited sense of community, sense of helplessness </a:t>
            </a: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effectLst>
                  <a:outerShdw blurRad="38100" dist="38100" dir="2700000" algn="tl">
                    <a:srgbClr val="000000">
                      <a:alpha val="43137"/>
                    </a:srgbClr>
                  </a:outerShdw>
                </a:effectLst>
              </a:rPr>
              <a:t>Risk Factors – Individual</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fontScale="70000" lnSpcReduction="20000"/>
          </a:bodyPr>
          <a:lstStyle/>
          <a:p>
            <a:r>
              <a:rPr lang="en-GB" dirty="0" smtClean="0"/>
              <a:t>Learning difficulties &amp; language problems</a:t>
            </a:r>
          </a:p>
          <a:p>
            <a:endParaRPr lang="en-GB" dirty="0" smtClean="0"/>
          </a:p>
          <a:p>
            <a:r>
              <a:rPr lang="en-GB" dirty="0" smtClean="0"/>
              <a:t>Hyperactivity &amp; impulsivity</a:t>
            </a:r>
          </a:p>
          <a:p>
            <a:pPr>
              <a:buNone/>
            </a:pPr>
            <a:r>
              <a:rPr lang="en-GB" dirty="0"/>
              <a:t>	</a:t>
            </a:r>
            <a:r>
              <a:rPr lang="en-GB" dirty="0" smtClean="0"/>
              <a:t>- Low harm avoidance, sensation seeking</a:t>
            </a:r>
          </a:p>
          <a:p>
            <a:pPr>
              <a:buNone/>
            </a:pPr>
            <a:endParaRPr lang="en-GB" dirty="0" smtClean="0"/>
          </a:p>
          <a:p>
            <a:r>
              <a:rPr lang="en-GB" dirty="0" smtClean="0"/>
              <a:t>Alienation and lack of social commitment</a:t>
            </a:r>
          </a:p>
          <a:p>
            <a:pPr>
              <a:buNone/>
            </a:pPr>
            <a:endParaRPr lang="en-GB" dirty="0" smtClean="0"/>
          </a:p>
          <a:p>
            <a:r>
              <a:rPr lang="en-GB" dirty="0" smtClean="0"/>
              <a:t>Early involvement in substance misuse and crime</a:t>
            </a:r>
          </a:p>
          <a:p>
            <a:pPr>
              <a:buNone/>
            </a:pPr>
            <a:r>
              <a:rPr lang="en-GB" dirty="0"/>
              <a:t>	</a:t>
            </a:r>
            <a:r>
              <a:rPr lang="en-GB" dirty="0" smtClean="0"/>
              <a:t>- Earlier it starts the longer it goes on</a:t>
            </a:r>
          </a:p>
          <a:p>
            <a:pPr>
              <a:buNone/>
            </a:pPr>
            <a:endParaRPr lang="en-GB" dirty="0" smtClean="0"/>
          </a:p>
          <a:p>
            <a:r>
              <a:rPr lang="en-GB" dirty="0" smtClean="0"/>
              <a:t>Pro-Criminal Peers</a:t>
            </a:r>
          </a:p>
          <a:p>
            <a:pPr>
              <a:buNone/>
            </a:pPr>
            <a:r>
              <a:rPr lang="en-GB" dirty="0"/>
              <a:t>	</a:t>
            </a:r>
            <a:r>
              <a:rPr lang="en-GB" dirty="0" smtClean="0"/>
              <a:t>- Support attitude, values and behaviours</a:t>
            </a:r>
          </a:p>
          <a:p>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effectLst>
                  <a:outerShdw blurRad="38100" dist="38100" dir="2700000" algn="tl">
                    <a:srgbClr val="000000">
                      <a:alpha val="43137"/>
                    </a:srgbClr>
                  </a:outerShdw>
                </a:effectLst>
              </a:rPr>
              <a:t>Vulnerability / Risk to Self</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lstStyle/>
          <a:p>
            <a:pPr>
              <a:buNone/>
            </a:pPr>
            <a:r>
              <a:rPr lang="en-GB" dirty="0" smtClean="0"/>
              <a:t>In addition to seeking to manage and reduce risk </a:t>
            </a:r>
          </a:p>
          <a:p>
            <a:pPr>
              <a:buNone/>
            </a:pPr>
            <a:r>
              <a:rPr lang="en-GB" dirty="0" smtClean="0"/>
              <a:t>(re-offending and risk of harm to others) we also </a:t>
            </a:r>
          </a:p>
          <a:p>
            <a:pPr>
              <a:buNone/>
            </a:pPr>
            <a:r>
              <a:rPr lang="en-GB" dirty="0" smtClean="0"/>
              <a:t>look to reduce children’s vulnerabilities.</a:t>
            </a:r>
          </a:p>
          <a:p>
            <a:pPr>
              <a:buNone/>
            </a:pPr>
            <a:endParaRPr lang="en-GB" dirty="0"/>
          </a:p>
          <a:p>
            <a:pPr>
              <a:buNone/>
            </a:pPr>
            <a:r>
              <a:rPr lang="en-GB" dirty="0" smtClean="0"/>
              <a:t>They can be vulnerable due to their own </a:t>
            </a:r>
          </a:p>
          <a:p>
            <a:pPr>
              <a:buNone/>
            </a:pPr>
            <a:r>
              <a:rPr lang="en-GB" dirty="0" smtClean="0"/>
              <a:t>behaviour or from the behaviour of others.</a:t>
            </a:r>
          </a:p>
          <a:p>
            <a:pPr>
              <a:buNone/>
            </a:pPr>
            <a:endParaRPr lang="en-GB" dirty="0"/>
          </a:p>
          <a:p>
            <a:pPr>
              <a:buNone/>
            </a:pP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effectLst>
                  <a:outerShdw blurRad="38100" dist="38100" dir="2700000" algn="tl">
                    <a:srgbClr val="000000">
                      <a:alpha val="43137"/>
                    </a:srgbClr>
                  </a:outerShdw>
                </a:effectLst>
              </a:rPr>
              <a:t>Vulnerability / Risk to Self</a:t>
            </a:r>
            <a:endParaRPr lang="en-GB" b="1" dirty="0">
              <a:effectLst>
                <a:outerShdw blurRad="38100" dist="38100" dir="2700000" algn="tl">
                  <a:srgbClr val="000000">
                    <a:alpha val="43137"/>
                  </a:srgbClr>
                </a:outerShdw>
              </a:effectLst>
            </a:endParaRPr>
          </a:p>
        </p:txBody>
      </p:sp>
      <p:sp>
        <p:nvSpPr>
          <p:cNvPr id="4" name="Text Placeholder 3"/>
          <p:cNvSpPr>
            <a:spLocks noGrp="1"/>
          </p:cNvSpPr>
          <p:nvPr>
            <p:ph type="body" idx="1"/>
          </p:nvPr>
        </p:nvSpPr>
        <p:spPr/>
        <p:txBody>
          <a:bodyPr/>
          <a:lstStyle/>
          <a:p>
            <a:r>
              <a:rPr lang="en-GB" dirty="0" smtClean="0"/>
              <a:t>Own Behaviour</a:t>
            </a:r>
            <a:endParaRPr lang="en-GB" dirty="0"/>
          </a:p>
        </p:txBody>
      </p:sp>
      <p:sp>
        <p:nvSpPr>
          <p:cNvPr id="5" name="Content Placeholder 4"/>
          <p:cNvSpPr>
            <a:spLocks noGrp="1"/>
          </p:cNvSpPr>
          <p:nvPr>
            <p:ph sz="half" idx="2"/>
          </p:nvPr>
        </p:nvSpPr>
        <p:spPr/>
        <p:txBody>
          <a:bodyPr/>
          <a:lstStyle/>
          <a:p>
            <a:r>
              <a:rPr lang="en-GB" dirty="0" smtClean="0"/>
              <a:t>Absconding / going missing</a:t>
            </a:r>
          </a:p>
          <a:p>
            <a:r>
              <a:rPr lang="en-GB" dirty="0" smtClean="0"/>
              <a:t>Substance misuse</a:t>
            </a:r>
          </a:p>
          <a:p>
            <a:r>
              <a:rPr lang="en-GB" dirty="0" smtClean="0"/>
              <a:t>Emotional or mental health problems</a:t>
            </a:r>
          </a:p>
          <a:p>
            <a:r>
              <a:rPr lang="en-GB" dirty="0" smtClean="0"/>
              <a:t>Self harm</a:t>
            </a:r>
          </a:p>
          <a:p>
            <a:r>
              <a:rPr lang="en-GB" dirty="0" smtClean="0"/>
              <a:t>Suicidal thoughts and behaviours</a:t>
            </a:r>
          </a:p>
          <a:p>
            <a:r>
              <a:rPr lang="en-GB" dirty="0" smtClean="0"/>
              <a:t>Excessive risk taking</a:t>
            </a:r>
          </a:p>
          <a:p>
            <a:r>
              <a:rPr lang="en-GB" dirty="0" smtClean="0"/>
              <a:t>Homelessness</a:t>
            </a:r>
            <a:endParaRPr lang="en-GB" dirty="0"/>
          </a:p>
        </p:txBody>
      </p:sp>
      <p:sp>
        <p:nvSpPr>
          <p:cNvPr id="6" name="Text Placeholder 5"/>
          <p:cNvSpPr>
            <a:spLocks noGrp="1"/>
          </p:cNvSpPr>
          <p:nvPr>
            <p:ph type="body" sz="quarter" idx="3"/>
          </p:nvPr>
        </p:nvSpPr>
        <p:spPr/>
        <p:txBody>
          <a:bodyPr/>
          <a:lstStyle/>
          <a:p>
            <a:r>
              <a:rPr lang="en-GB" dirty="0" smtClean="0"/>
              <a:t>Behaviour of others</a:t>
            </a:r>
            <a:endParaRPr lang="en-GB" dirty="0"/>
          </a:p>
        </p:txBody>
      </p:sp>
      <p:sp>
        <p:nvSpPr>
          <p:cNvPr id="7" name="Content Placeholder 6"/>
          <p:cNvSpPr>
            <a:spLocks noGrp="1"/>
          </p:cNvSpPr>
          <p:nvPr>
            <p:ph sz="quarter" idx="4"/>
          </p:nvPr>
        </p:nvSpPr>
        <p:spPr/>
        <p:txBody>
          <a:bodyPr/>
          <a:lstStyle/>
          <a:p>
            <a:r>
              <a:rPr lang="en-GB" dirty="0" smtClean="0"/>
              <a:t>Domestic abuse</a:t>
            </a:r>
          </a:p>
          <a:p>
            <a:r>
              <a:rPr lang="en-GB" dirty="0" smtClean="0"/>
              <a:t>Parental abuse</a:t>
            </a:r>
          </a:p>
          <a:p>
            <a:r>
              <a:rPr lang="en-GB" dirty="0" smtClean="0"/>
              <a:t>Associating with more sophisticated offenders</a:t>
            </a:r>
          </a:p>
          <a:p>
            <a:r>
              <a:rPr lang="en-GB" dirty="0" smtClean="0"/>
              <a:t>Sexual exploitation</a:t>
            </a:r>
          </a:p>
          <a:p>
            <a:r>
              <a:rPr lang="en-GB" dirty="0" smtClean="0"/>
              <a:t>Bullying and victimisation</a:t>
            </a:r>
          </a:p>
          <a:p>
            <a:r>
              <a:rPr lang="en-GB" dirty="0" smtClean="0"/>
              <a:t>Homelessness</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effectLst>
                  <a:outerShdw blurRad="38100" dist="38100" dir="2700000" algn="tl">
                    <a:srgbClr val="000000">
                      <a:alpha val="43137"/>
                    </a:srgbClr>
                  </a:outerShdw>
                </a:effectLst>
              </a:rPr>
              <a:t>Resilience</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lstStyle/>
          <a:p>
            <a:r>
              <a:rPr lang="en-GB" dirty="0" smtClean="0"/>
              <a:t>Most children with ‘risk’ factors do not offend.</a:t>
            </a:r>
          </a:p>
          <a:p>
            <a:r>
              <a:rPr lang="en-GB" dirty="0" smtClean="0"/>
              <a:t>This is because of resilience;</a:t>
            </a:r>
          </a:p>
          <a:p>
            <a:pPr>
              <a:buNone/>
            </a:pPr>
            <a:r>
              <a:rPr lang="en-GB" sz="2800" i="1" dirty="0" smtClean="0"/>
              <a:t>“</a:t>
            </a:r>
            <a:r>
              <a:rPr lang="en-GB" sz="2800" i="1" dirty="0"/>
              <a:t>the process of, capacity for, or outcome </a:t>
            </a:r>
            <a:r>
              <a:rPr lang="en-GB" sz="2800" i="1" dirty="0" smtClean="0"/>
              <a:t>of, successful</a:t>
            </a:r>
          </a:p>
          <a:p>
            <a:pPr>
              <a:buNone/>
            </a:pPr>
            <a:r>
              <a:rPr lang="en-GB" sz="2800" i="1" dirty="0" smtClean="0"/>
              <a:t>adaptation </a:t>
            </a:r>
            <a:r>
              <a:rPr lang="en-GB" sz="2800" i="1" dirty="0"/>
              <a:t>despite challenging </a:t>
            </a:r>
            <a:r>
              <a:rPr lang="en-GB" sz="2800" i="1" dirty="0" smtClean="0"/>
              <a:t>or threatening</a:t>
            </a:r>
          </a:p>
          <a:p>
            <a:pPr>
              <a:buNone/>
            </a:pPr>
            <a:r>
              <a:rPr lang="en-GB" sz="2800" i="1" dirty="0" smtClean="0"/>
              <a:t>circumstances” (</a:t>
            </a:r>
            <a:r>
              <a:rPr lang="en-GB" sz="2800" i="1" dirty="0" err="1" smtClean="0"/>
              <a:t>Rutter</a:t>
            </a:r>
            <a:r>
              <a:rPr lang="en-GB" sz="2800" i="1" dirty="0" smtClean="0"/>
              <a:t>, 1984)</a:t>
            </a:r>
          </a:p>
          <a:p>
            <a:r>
              <a:rPr lang="en-GB" dirty="0" smtClean="0"/>
              <a:t>‘over coming the odds’ or ‘coping with adversity’.</a:t>
            </a:r>
            <a:endParaRPr lang="en-GB" dirty="0"/>
          </a:p>
          <a:p>
            <a:pPr>
              <a:buNone/>
            </a:pP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effectLst>
                  <a:outerShdw blurRad="38100" dist="38100" dir="2700000" algn="tl">
                    <a:srgbClr val="000000">
                      <a:alpha val="43137"/>
                    </a:srgbClr>
                  </a:outerShdw>
                </a:effectLst>
              </a:rPr>
              <a:t>Resilience</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lstStyle/>
          <a:p>
            <a:r>
              <a:rPr lang="en-GB" dirty="0"/>
              <a:t>Resilience is often confused with protective factors. </a:t>
            </a:r>
            <a:endParaRPr lang="en-GB" dirty="0" smtClean="0"/>
          </a:p>
          <a:p>
            <a:r>
              <a:rPr lang="en-GB" dirty="0"/>
              <a:t>R</a:t>
            </a:r>
            <a:r>
              <a:rPr lang="en-GB" dirty="0" smtClean="0"/>
              <a:t>esilience </a:t>
            </a:r>
            <a:r>
              <a:rPr lang="en-GB" dirty="0"/>
              <a:t>is dependent on the complex interplay between risk and protective factors. </a:t>
            </a:r>
          </a:p>
          <a:p>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effectLst>
                  <a:outerShdw blurRad="38100" dist="38100" dir="2700000" algn="tl">
                    <a:srgbClr val="000000">
                      <a:alpha val="43137"/>
                    </a:srgbClr>
                  </a:outerShdw>
                </a:effectLst>
              </a:rPr>
              <a:t>Resilience</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a:bodyPr>
          <a:lstStyle/>
          <a:p>
            <a:r>
              <a:rPr lang="en-GB" dirty="0"/>
              <a:t>Children can display resilient behaviour in three primary ways</a:t>
            </a:r>
            <a:r>
              <a:rPr lang="en-GB" dirty="0" smtClean="0"/>
              <a:t>:</a:t>
            </a:r>
            <a:endParaRPr lang="en-GB" dirty="0"/>
          </a:p>
          <a:p>
            <a:pPr>
              <a:buNone/>
            </a:pPr>
            <a:r>
              <a:rPr lang="en-GB" dirty="0"/>
              <a:t>	</a:t>
            </a:r>
            <a:r>
              <a:rPr lang="en-GB" dirty="0" smtClean="0"/>
              <a:t>- By </a:t>
            </a:r>
            <a:r>
              <a:rPr lang="en-GB" dirty="0"/>
              <a:t>achieving positive outcomes even though they are at high risk. </a:t>
            </a:r>
          </a:p>
          <a:p>
            <a:pPr>
              <a:buNone/>
            </a:pPr>
            <a:r>
              <a:rPr lang="en-GB" dirty="0"/>
              <a:t>	</a:t>
            </a:r>
            <a:r>
              <a:rPr lang="en-GB" dirty="0" smtClean="0"/>
              <a:t>- By </a:t>
            </a:r>
            <a:r>
              <a:rPr lang="en-GB" dirty="0"/>
              <a:t>adapting successfully to stressful experiences and situations. </a:t>
            </a:r>
          </a:p>
          <a:p>
            <a:pPr>
              <a:buNone/>
            </a:pPr>
            <a:r>
              <a:rPr lang="en-GB" dirty="0"/>
              <a:t>	</a:t>
            </a:r>
            <a:r>
              <a:rPr lang="en-GB" dirty="0" smtClean="0"/>
              <a:t>- By </a:t>
            </a:r>
            <a:r>
              <a:rPr lang="en-GB" dirty="0"/>
              <a:t>recovering quickly from a crisis or trauma. </a:t>
            </a:r>
          </a:p>
          <a:p>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48680"/>
            <a:ext cx="8229600" cy="1498178"/>
          </a:xfrm>
        </p:spPr>
        <p:txBody>
          <a:bodyPr>
            <a:normAutofit fontScale="90000"/>
          </a:bodyPr>
          <a:lstStyle/>
          <a:p>
            <a:r>
              <a:rPr lang="en-GB" b="1" dirty="0" smtClean="0">
                <a:effectLst>
                  <a:outerShdw blurRad="38100" dist="38100" dir="2700000" algn="tl">
                    <a:srgbClr val="000000">
                      <a:alpha val="43137"/>
                    </a:srgbClr>
                  </a:outerShdw>
                </a:effectLst>
              </a:rPr>
              <a:t>Reducing risk, strengthening protective factors and developing resilience </a:t>
            </a:r>
            <a:r>
              <a:rPr lang="en-GB" dirty="0" smtClean="0"/>
              <a:t/>
            </a:r>
            <a:br>
              <a:rPr lang="en-GB" dirty="0" smtClean="0"/>
            </a:br>
            <a:endParaRPr lang="en-GB" dirty="0"/>
          </a:p>
        </p:txBody>
      </p:sp>
      <p:sp>
        <p:nvSpPr>
          <p:cNvPr id="3" name="Content Placeholder 2"/>
          <p:cNvSpPr>
            <a:spLocks noGrp="1"/>
          </p:cNvSpPr>
          <p:nvPr>
            <p:ph idx="1"/>
          </p:nvPr>
        </p:nvSpPr>
        <p:spPr>
          <a:xfrm>
            <a:off x="457200" y="1916832"/>
            <a:ext cx="8229600" cy="4209331"/>
          </a:xfrm>
        </p:spPr>
        <p:txBody>
          <a:bodyPr/>
          <a:lstStyle/>
          <a:p>
            <a:pPr>
              <a:buNone/>
            </a:pPr>
            <a:r>
              <a:rPr lang="en-GB" dirty="0" smtClean="0"/>
              <a:t> </a:t>
            </a:r>
            <a:r>
              <a:rPr lang="en-GB" b="1" dirty="0" smtClean="0">
                <a:effectLst>
                  <a:outerShdw blurRad="38100" dist="38100" dir="2700000" algn="tl">
                    <a:srgbClr val="000000">
                      <a:alpha val="43137"/>
                    </a:srgbClr>
                  </a:outerShdw>
                </a:effectLst>
              </a:rPr>
              <a:t>Families</a:t>
            </a:r>
          </a:p>
          <a:p>
            <a:r>
              <a:rPr lang="en-GB" dirty="0" smtClean="0"/>
              <a:t>Family engagement and Support - Parenting, housing, health, appropriate challenge</a:t>
            </a:r>
          </a:p>
          <a:p>
            <a:r>
              <a:rPr lang="en-GB" dirty="0" smtClean="0"/>
              <a:t>Promote family activities</a:t>
            </a:r>
          </a:p>
          <a:p>
            <a:r>
              <a:rPr lang="en-GB" dirty="0" smtClean="0"/>
              <a:t>Address attachment issues / trauma</a:t>
            </a:r>
          </a:p>
          <a:p>
            <a:r>
              <a:rPr lang="en-GB" dirty="0" smtClean="0"/>
              <a:t>Support interventions from other agencies</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effectLst>
                  <a:outerShdw blurRad="38100" dist="38100" dir="2700000" algn="tl">
                    <a:srgbClr val="000000">
                      <a:alpha val="43137"/>
                    </a:srgbClr>
                  </a:outerShdw>
                </a:effectLst>
              </a:rPr>
              <a:t>Reducing risk, strengthening protective factors and developing resilience</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457200" y="1700808"/>
            <a:ext cx="8229600" cy="4425355"/>
          </a:xfrm>
        </p:spPr>
        <p:txBody>
          <a:bodyPr>
            <a:normAutofit lnSpcReduction="10000"/>
          </a:bodyPr>
          <a:lstStyle/>
          <a:p>
            <a:pPr>
              <a:buNone/>
            </a:pPr>
            <a:r>
              <a:rPr lang="en-GB" b="1" dirty="0" smtClean="0">
                <a:effectLst>
                  <a:outerShdw blurRad="38100" dist="38100" dir="2700000" algn="tl">
                    <a:srgbClr val="000000">
                      <a:alpha val="43137"/>
                    </a:srgbClr>
                  </a:outerShdw>
                </a:effectLst>
              </a:rPr>
              <a:t>School</a:t>
            </a:r>
          </a:p>
          <a:p>
            <a:r>
              <a:rPr lang="en-GB" dirty="0" smtClean="0"/>
              <a:t>Supporting school – training, interventions</a:t>
            </a:r>
          </a:p>
          <a:p>
            <a:r>
              <a:rPr lang="en-GB" dirty="0" smtClean="0"/>
              <a:t>Encouraging / supporting parents to engage </a:t>
            </a:r>
          </a:p>
          <a:p>
            <a:r>
              <a:rPr lang="en-GB" dirty="0" smtClean="0"/>
              <a:t>Challenging &amp; tackling truancy, bullying, behaviour</a:t>
            </a:r>
          </a:p>
          <a:p>
            <a:r>
              <a:rPr lang="en-GB" dirty="0" smtClean="0"/>
              <a:t>Encouraging supportive relationships with staff</a:t>
            </a:r>
          </a:p>
          <a:p>
            <a:r>
              <a:rPr lang="en-GB" dirty="0" smtClean="0"/>
              <a:t>Accessing appropriate education &amp; training </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32656"/>
            <a:ext cx="8229600" cy="1143000"/>
          </a:xfrm>
        </p:spPr>
        <p:txBody>
          <a:bodyPr>
            <a:normAutofit fontScale="90000"/>
          </a:bodyPr>
          <a:lstStyle/>
          <a:p>
            <a:r>
              <a:rPr lang="en-GB" b="1" dirty="0" smtClean="0">
                <a:effectLst>
                  <a:outerShdw blurRad="38100" dist="38100" dir="2700000" algn="tl">
                    <a:srgbClr val="000000">
                      <a:alpha val="43137"/>
                    </a:srgbClr>
                  </a:outerShdw>
                </a:effectLst>
              </a:rPr>
              <a:t>Reducing risk, </a:t>
            </a:r>
            <a:r>
              <a:rPr lang="en-GB" b="1" dirty="0" err="1" smtClean="0">
                <a:effectLst>
                  <a:outerShdw blurRad="38100" dist="38100" dir="2700000" algn="tl">
                    <a:srgbClr val="000000">
                      <a:alpha val="43137"/>
                    </a:srgbClr>
                  </a:outerShdw>
                </a:effectLst>
              </a:rPr>
              <a:t>trengthening</a:t>
            </a:r>
            <a:r>
              <a:rPr lang="en-GB" b="1" dirty="0" smtClean="0">
                <a:effectLst>
                  <a:outerShdw blurRad="38100" dist="38100" dir="2700000" algn="tl">
                    <a:srgbClr val="000000">
                      <a:alpha val="43137"/>
                    </a:srgbClr>
                  </a:outerShdw>
                </a:effectLst>
              </a:rPr>
              <a:t> protective factors and developing resilience</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457200" y="1772816"/>
            <a:ext cx="8229600" cy="4353347"/>
          </a:xfrm>
        </p:spPr>
        <p:txBody>
          <a:bodyPr/>
          <a:lstStyle/>
          <a:p>
            <a:pPr>
              <a:buNone/>
            </a:pPr>
            <a:r>
              <a:rPr lang="en-GB" b="1" dirty="0" smtClean="0">
                <a:effectLst>
                  <a:outerShdw blurRad="38100" dist="38100" dir="2700000" algn="tl">
                    <a:srgbClr val="000000">
                      <a:alpha val="43137"/>
                    </a:srgbClr>
                  </a:outerShdw>
                </a:effectLst>
              </a:rPr>
              <a:t>Community</a:t>
            </a:r>
          </a:p>
          <a:p>
            <a:r>
              <a:rPr lang="en-GB" dirty="0" smtClean="0"/>
              <a:t>Promote pro-social activates – clubs, youth service</a:t>
            </a:r>
          </a:p>
          <a:p>
            <a:r>
              <a:rPr lang="en-GB" dirty="0" smtClean="0"/>
              <a:t>Exploit community resources – sport, leisure</a:t>
            </a:r>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1143000"/>
          </a:xfrm>
        </p:spPr>
        <p:txBody>
          <a:bodyPr>
            <a:normAutofit fontScale="90000"/>
          </a:bodyPr>
          <a:lstStyle/>
          <a:p>
            <a:r>
              <a:rPr lang="en-GB" b="1" dirty="0" smtClean="0">
                <a:effectLst>
                  <a:outerShdw blurRad="38100" dist="38100" dir="2700000" algn="tl">
                    <a:srgbClr val="000000">
                      <a:alpha val="43137"/>
                    </a:srgbClr>
                  </a:outerShdw>
                </a:effectLst>
              </a:rPr>
              <a:t>Reducing risk, strengthening protective factors and developing resilience</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457200" y="1772816"/>
            <a:ext cx="8229600" cy="4353347"/>
          </a:xfrm>
        </p:spPr>
        <p:txBody>
          <a:bodyPr>
            <a:normAutofit fontScale="85000" lnSpcReduction="10000"/>
          </a:bodyPr>
          <a:lstStyle/>
          <a:p>
            <a:pPr>
              <a:buNone/>
            </a:pPr>
            <a:r>
              <a:rPr lang="en-GB" b="1" dirty="0" smtClean="0">
                <a:effectLst>
                  <a:outerShdw blurRad="38100" dist="38100" dir="2700000" algn="tl">
                    <a:srgbClr val="000000">
                      <a:alpha val="43137"/>
                    </a:srgbClr>
                  </a:outerShdw>
                </a:effectLst>
              </a:rPr>
              <a:t>Individual</a:t>
            </a:r>
          </a:p>
          <a:p>
            <a:r>
              <a:rPr lang="en-GB" dirty="0" smtClean="0"/>
              <a:t>Pro-social modelling </a:t>
            </a:r>
          </a:p>
          <a:p>
            <a:r>
              <a:rPr lang="en-GB" dirty="0" smtClean="0"/>
              <a:t>Relationship building – trust, respect, support</a:t>
            </a:r>
          </a:p>
          <a:p>
            <a:r>
              <a:rPr lang="en-GB" dirty="0" smtClean="0"/>
              <a:t>Support to address emotional / mental health issues</a:t>
            </a:r>
          </a:p>
          <a:p>
            <a:r>
              <a:rPr lang="en-GB" dirty="0" smtClean="0"/>
              <a:t>Substance misuse work</a:t>
            </a:r>
          </a:p>
          <a:p>
            <a:r>
              <a:rPr lang="en-GB" dirty="0" smtClean="0"/>
              <a:t>Develop social skills</a:t>
            </a:r>
          </a:p>
          <a:p>
            <a:r>
              <a:rPr lang="en-GB" dirty="0" smtClean="0"/>
              <a:t>Build confidence and self esteem</a:t>
            </a:r>
          </a:p>
          <a:p>
            <a:r>
              <a:rPr lang="en-GB" dirty="0" smtClean="0"/>
              <a:t>Cognitive skills development – problem solving, decision making</a:t>
            </a:r>
            <a:endParaRPr lang="en-GB"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effectLst>
                  <a:outerShdw blurRad="38100" dist="38100" dir="2700000" algn="tl">
                    <a:srgbClr val="000000">
                      <a:alpha val="43137"/>
                    </a:srgbClr>
                  </a:outerShdw>
                </a:effectLst>
              </a:rPr>
              <a:t>Restorative Justice and </a:t>
            </a:r>
            <a:br>
              <a:rPr lang="en-GB" b="1" dirty="0" smtClean="0">
                <a:effectLst>
                  <a:outerShdw blurRad="38100" dist="38100" dir="2700000" algn="tl">
                    <a:srgbClr val="000000">
                      <a:alpha val="43137"/>
                    </a:srgbClr>
                  </a:outerShdw>
                </a:effectLst>
              </a:rPr>
            </a:br>
            <a:r>
              <a:rPr lang="en-GB" b="1" dirty="0" smtClean="0">
                <a:effectLst>
                  <a:outerShdw blurRad="38100" dist="38100" dir="2700000" algn="tl">
                    <a:srgbClr val="000000">
                      <a:alpha val="43137"/>
                    </a:srgbClr>
                  </a:outerShdw>
                </a:effectLst>
              </a:rPr>
              <a:t>Youth Crime</a:t>
            </a:r>
            <a:endParaRPr lang="en-GB" b="1" dirty="0">
              <a:effectLst>
                <a:outerShdw blurRad="38100" dist="38100" dir="2700000" algn="tl">
                  <a:srgbClr val="000000">
                    <a:alpha val="43137"/>
                  </a:srgbClr>
                </a:outerShdw>
              </a:effectLst>
            </a:endParaRPr>
          </a:p>
        </p:txBody>
      </p:sp>
      <p:sp>
        <p:nvSpPr>
          <p:cNvPr id="3" name="Subtitle 2"/>
          <p:cNvSpPr>
            <a:spLocks noGrp="1"/>
          </p:cNvSpPr>
          <p:nvPr>
            <p:ph type="subTitle" idx="1"/>
          </p:nvPr>
        </p:nvSpPr>
        <p:spPr/>
        <p:txBody>
          <a:bodyPr/>
          <a:lstStyle/>
          <a:p>
            <a:endParaRPr lang="en-GB"/>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rmAutofit fontScale="90000"/>
          </a:bodyPr>
          <a:lstStyle/>
          <a:p>
            <a:pPr eaLnBrk="1" hangingPunct="1">
              <a:defRPr/>
            </a:pPr>
            <a:r>
              <a:rPr lang="en-GB" b="1" dirty="0" smtClean="0">
                <a:effectLst>
                  <a:outerShdw blurRad="38100" dist="38100" dir="2700000" algn="tl">
                    <a:srgbClr val="000000">
                      <a:alpha val="43137"/>
                    </a:srgbClr>
                  </a:outerShdw>
                </a:effectLst>
              </a:rPr>
              <a:t>What is meant by restorative approaches? </a:t>
            </a:r>
          </a:p>
        </p:txBody>
      </p:sp>
      <p:sp>
        <p:nvSpPr>
          <p:cNvPr id="5123" name="Rectangle 3"/>
          <p:cNvSpPr>
            <a:spLocks noGrp="1" noChangeArrowheads="1"/>
          </p:cNvSpPr>
          <p:nvPr>
            <p:ph type="body" idx="1"/>
          </p:nvPr>
        </p:nvSpPr>
        <p:spPr/>
        <p:txBody>
          <a:bodyPr/>
          <a:lstStyle/>
          <a:p>
            <a:pPr eaLnBrk="1" hangingPunct="1">
              <a:lnSpc>
                <a:spcPct val="90000"/>
              </a:lnSpc>
              <a:buFont typeface="Wingdings" pitchFamily="2" charset="2"/>
              <a:buNone/>
              <a:defRPr/>
            </a:pPr>
            <a:r>
              <a:rPr lang="en-GB" sz="2400" dirty="0" smtClean="0"/>
              <a:t>	</a:t>
            </a:r>
          </a:p>
          <a:p>
            <a:pPr eaLnBrk="1" hangingPunct="1">
              <a:lnSpc>
                <a:spcPct val="90000"/>
              </a:lnSpc>
              <a:buFont typeface="Wingdings" pitchFamily="2" charset="2"/>
              <a:buNone/>
              <a:defRPr/>
            </a:pPr>
            <a:r>
              <a:rPr lang="en-GB" sz="2800" dirty="0" smtClean="0"/>
              <a:t>	Restorative approaches aim to resolve conflict and to repair harm. It encourages those who have caused harm to acknowledge the impact of what they have done and gives them an opportunity to make reparation. It offers those who have suffered harm the opportunity to have their harm or loss acknowledged and amends made.</a:t>
            </a:r>
          </a:p>
          <a:p>
            <a:pPr eaLnBrk="1" hangingPunct="1">
              <a:lnSpc>
                <a:spcPct val="90000"/>
              </a:lnSpc>
              <a:buFont typeface="Wingdings" pitchFamily="2" charset="2"/>
              <a:buNone/>
              <a:defRPr/>
            </a:pPr>
            <a:endParaRPr lang="en-GB" sz="2400" b="1" dirty="0" smtClean="0"/>
          </a:p>
          <a:p>
            <a:pPr eaLnBrk="1" hangingPunct="1">
              <a:lnSpc>
                <a:spcPct val="90000"/>
              </a:lnSpc>
              <a:buFont typeface="Wingdings" pitchFamily="2" charset="2"/>
              <a:buNone/>
              <a:defRPr/>
            </a:pPr>
            <a:endParaRPr lang="en-GB" sz="2400" dirty="0" smtClean="0"/>
          </a:p>
          <a:p>
            <a:pPr eaLnBrk="1" hangingPunct="1">
              <a:lnSpc>
                <a:spcPct val="90000"/>
              </a:lnSpc>
              <a:buFont typeface="Wingdings" pitchFamily="2" charset="2"/>
              <a:buNone/>
              <a:defRPr/>
            </a:pPr>
            <a:r>
              <a:rPr lang="en-GB" sz="2400" dirty="0" smtClean="0"/>
              <a:t>	</a:t>
            </a:r>
            <a:endParaRPr lang="en-GB" sz="1600" dirty="0" smtClean="0"/>
          </a:p>
        </p:txBody>
      </p:sp>
    </p:spTree>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normAutofit fontScale="90000"/>
          </a:bodyPr>
          <a:lstStyle/>
          <a:p>
            <a:pPr eaLnBrk="1" hangingPunct="1">
              <a:defRPr/>
            </a:pPr>
            <a:r>
              <a:rPr lang="en-GB" b="1" dirty="0" smtClean="0">
                <a:effectLst>
                  <a:outerShdw blurRad="38100" dist="38100" dir="2700000" algn="tl">
                    <a:srgbClr val="000000">
                      <a:alpha val="43137"/>
                    </a:srgbClr>
                  </a:outerShdw>
                </a:effectLst>
              </a:rPr>
              <a:t>The key components of a restorative approach</a:t>
            </a:r>
          </a:p>
        </p:txBody>
      </p:sp>
      <p:sp>
        <p:nvSpPr>
          <p:cNvPr id="6147" name="Rectangle 3"/>
          <p:cNvSpPr>
            <a:spLocks noGrp="1" noChangeArrowheads="1"/>
          </p:cNvSpPr>
          <p:nvPr>
            <p:ph type="body" idx="1"/>
          </p:nvPr>
        </p:nvSpPr>
        <p:spPr/>
        <p:txBody>
          <a:bodyPr/>
          <a:lstStyle/>
          <a:p>
            <a:pPr marL="609600" indent="-609600" eaLnBrk="1" hangingPunct="1">
              <a:lnSpc>
                <a:spcPct val="90000"/>
              </a:lnSpc>
              <a:defRPr/>
            </a:pPr>
            <a:r>
              <a:rPr lang="en-GB" sz="2400" b="1" smtClean="0"/>
              <a:t>Focus on relationships</a:t>
            </a:r>
          </a:p>
          <a:p>
            <a:pPr marL="609600" indent="-609600" eaLnBrk="1" hangingPunct="1">
              <a:lnSpc>
                <a:spcPct val="90000"/>
              </a:lnSpc>
              <a:buFont typeface="Wingdings" pitchFamily="2" charset="2"/>
              <a:buNone/>
              <a:defRPr/>
            </a:pPr>
            <a:r>
              <a:rPr lang="en-GB" sz="2400" smtClean="0"/>
              <a:t>	Wrong doing is not just against rules but is against people. The impact will be felt by the victim, the wrongdoer, families and communities. Pupils take responsibility for their behaviour. </a:t>
            </a:r>
          </a:p>
          <a:p>
            <a:pPr marL="609600" indent="-609600" eaLnBrk="1" hangingPunct="1">
              <a:lnSpc>
                <a:spcPct val="90000"/>
              </a:lnSpc>
              <a:defRPr/>
            </a:pPr>
            <a:r>
              <a:rPr lang="en-GB" sz="2400" b="1" smtClean="0"/>
              <a:t>Repairing Harm</a:t>
            </a:r>
          </a:p>
          <a:p>
            <a:pPr marL="609600" indent="-609600" eaLnBrk="1" hangingPunct="1">
              <a:lnSpc>
                <a:spcPct val="90000"/>
              </a:lnSpc>
              <a:buFont typeface="Wingdings" pitchFamily="2" charset="2"/>
              <a:buNone/>
              <a:defRPr/>
            </a:pPr>
            <a:r>
              <a:rPr lang="en-GB" sz="2400" smtClean="0"/>
              <a:t>	Key aim is to repair the harm, direct and indirect, caused by wrong doing.</a:t>
            </a:r>
          </a:p>
          <a:p>
            <a:pPr marL="609600" indent="-609600" eaLnBrk="1" hangingPunct="1">
              <a:lnSpc>
                <a:spcPct val="90000"/>
              </a:lnSpc>
              <a:defRPr/>
            </a:pPr>
            <a:r>
              <a:rPr lang="en-GB" sz="2400" b="1" smtClean="0"/>
              <a:t>Conflict resolution</a:t>
            </a:r>
          </a:p>
          <a:p>
            <a:pPr marL="609600" indent="-609600" eaLnBrk="1" hangingPunct="1">
              <a:lnSpc>
                <a:spcPct val="90000"/>
              </a:lnSpc>
              <a:buFont typeface="Wingdings" pitchFamily="2" charset="2"/>
              <a:buNone/>
              <a:defRPr/>
            </a:pPr>
            <a:r>
              <a:rPr lang="en-GB" sz="2400" smtClean="0"/>
              <a:t>	A participatory and problem solving process to resolve disputes. The shared nature of the response enables all parties to move forward.</a:t>
            </a:r>
          </a:p>
        </p:txBody>
      </p:sp>
    </p:spTree>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effectLst>
                  <a:outerShdw blurRad="38100" dist="38100" dir="2700000" algn="tl">
                    <a:srgbClr val="000000">
                      <a:alpha val="43137"/>
                    </a:srgbClr>
                  </a:outerShdw>
                </a:effectLst>
              </a:rPr>
              <a:t>History &amp; Evidence Base</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fontScale="92500" lnSpcReduction="10000"/>
          </a:bodyPr>
          <a:lstStyle/>
          <a:p>
            <a:r>
              <a:rPr lang="en-GB" dirty="0" smtClean="0"/>
              <a:t>Used by Police in Australia and New Zealand since 1980s</a:t>
            </a:r>
          </a:p>
          <a:p>
            <a:r>
              <a:rPr lang="en-GB" dirty="0" smtClean="0"/>
              <a:t>Introduced by UK Police in 1990s</a:t>
            </a:r>
          </a:p>
          <a:p>
            <a:r>
              <a:rPr lang="en-GB" dirty="0" smtClean="0"/>
              <a:t>Key element of Youth Justice since 1998</a:t>
            </a:r>
          </a:p>
          <a:p>
            <a:r>
              <a:rPr lang="en-GB" dirty="0" smtClean="0"/>
              <a:t>UK Government and YJB research and evaluations – CJS and education</a:t>
            </a:r>
          </a:p>
          <a:p>
            <a:pPr>
              <a:buNone/>
            </a:pPr>
            <a:r>
              <a:rPr lang="en-GB" dirty="0" smtClean="0"/>
              <a:t>	- Increased victim satisfaction</a:t>
            </a:r>
          </a:p>
          <a:p>
            <a:pPr>
              <a:buNone/>
            </a:pPr>
            <a:r>
              <a:rPr lang="en-GB" dirty="0" smtClean="0"/>
              <a:t>	- Reduced reconviction rates</a:t>
            </a:r>
          </a:p>
          <a:p>
            <a:pPr>
              <a:buNone/>
            </a:pPr>
            <a:r>
              <a:rPr lang="en-GB" dirty="0" smtClean="0"/>
              <a:t>	- Cost savings</a:t>
            </a:r>
            <a:endParaRPr lang="en-GB"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effectLst>
                  <a:outerShdw blurRad="38100" dist="38100" dir="2700000" algn="tl">
                    <a:srgbClr val="000000">
                      <a:alpha val="43137"/>
                    </a:srgbClr>
                  </a:outerShdw>
                </a:effectLst>
              </a:rPr>
              <a:t>What Interventions are delivered?</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lnSpcReduction="10000"/>
          </a:bodyPr>
          <a:lstStyle/>
          <a:p>
            <a:r>
              <a:rPr lang="en-GB" dirty="0" smtClean="0"/>
              <a:t>Schools training and support </a:t>
            </a:r>
          </a:p>
          <a:p>
            <a:r>
              <a:rPr lang="en-GB" dirty="0" smtClean="0"/>
              <a:t>Training other professionals</a:t>
            </a:r>
          </a:p>
          <a:p>
            <a:r>
              <a:rPr lang="en-GB" dirty="0" smtClean="0"/>
              <a:t>Family mediation</a:t>
            </a:r>
          </a:p>
          <a:p>
            <a:r>
              <a:rPr lang="en-GB" dirty="0" smtClean="0"/>
              <a:t>Indirect RJ – shuttle mediation / representatives / Letters</a:t>
            </a:r>
          </a:p>
          <a:p>
            <a:r>
              <a:rPr lang="en-GB" dirty="0" smtClean="0"/>
              <a:t>Direct RJ – Face to Face, Referral Order Panels</a:t>
            </a:r>
          </a:p>
          <a:p>
            <a:endParaRPr lang="en-GB" dirty="0" smtClean="0"/>
          </a:p>
          <a:p>
            <a:pPr>
              <a:buNone/>
            </a:pPr>
            <a:r>
              <a:rPr lang="en-GB" dirty="0" smtClean="0"/>
              <a:t>	</a:t>
            </a:r>
            <a:endParaRPr lang="en-GB"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defRPr/>
            </a:pPr>
            <a:r>
              <a:rPr lang="en-GB" b="1" dirty="0" smtClean="0">
                <a:effectLst>
                  <a:outerShdw blurRad="38100" dist="38100" dir="2700000" algn="tl">
                    <a:srgbClr val="000000">
                      <a:alpha val="43137"/>
                    </a:srgbClr>
                  </a:outerShdw>
                </a:effectLst>
              </a:rPr>
              <a:t>Traditional approach</a:t>
            </a:r>
          </a:p>
        </p:txBody>
      </p:sp>
      <p:sp>
        <p:nvSpPr>
          <p:cNvPr id="10245" name="AutoShape 5"/>
          <p:cNvSpPr>
            <a:spLocks noChangeArrowheads="1"/>
          </p:cNvSpPr>
          <p:nvPr/>
        </p:nvSpPr>
        <p:spPr bwMode="auto">
          <a:xfrm>
            <a:off x="1331168" y="1989138"/>
            <a:ext cx="6553200" cy="2879725"/>
          </a:xfrm>
          <a:prstGeom prst="wedgeRoundRectCallout">
            <a:avLst>
              <a:gd name="adj1" fmla="val -48231"/>
              <a:gd name="adj2" fmla="val 100000"/>
              <a:gd name="adj3" fmla="val 16667"/>
            </a:avLst>
          </a:prstGeom>
          <a:gradFill rotWithShape="1">
            <a:gsLst>
              <a:gs pos="0">
                <a:schemeClr val="bg1"/>
              </a:gs>
              <a:gs pos="100000">
                <a:srgbClr val="6699FF"/>
              </a:gs>
            </a:gsLst>
            <a:lin ang="5400000" scaled="1"/>
          </a:gradFill>
          <a:ln w="28575">
            <a:solidFill>
              <a:schemeClr val="tx1"/>
            </a:solidFill>
            <a:miter lim="800000"/>
            <a:headEnd/>
            <a:tailEnd/>
          </a:ln>
        </p:spPr>
        <p:txBody>
          <a:bodyPr/>
          <a:lstStyle/>
          <a:p>
            <a:pPr marL="342900" indent="-342900" algn="ctr"/>
            <a:r>
              <a:rPr lang="en-GB" sz="2400" b="1" dirty="0" smtClean="0">
                <a:latin typeface="Arial" charset="0"/>
              </a:rPr>
              <a:t>What has </a:t>
            </a:r>
            <a:r>
              <a:rPr lang="en-GB" sz="2400" b="1" dirty="0">
                <a:latin typeface="Arial" charset="0"/>
              </a:rPr>
              <a:t>happened?</a:t>
            </a:r>
          </a:p>
          <a:p>
            <a:pPr marL="342900" indent="-342900" algn="ctr"/>
            <a:endParaRPr lang="en-GB" sz="2400" b="1" dirty="0">
              <a:latin typeface="Arial" charset="0"/>
            </a:endParaRPr>
          </a:p>
          <a:p>
            <a:pPr marL="342900" indent="-342900" algn="ctr"/>
            <a:r>
              <a:rPr lang="en-GB" sz="2400" b="1" dirty="0">
                <a:latin typeface="Arial" charset="0"/>
              </a:rPr>
              <a:t>Who started it?</a:t>
            </a:r>
          </a:p>
          <a:p>
            <a:pPr marL="342900" indent="-342900" algn="ctr"/>
            <a:endParaRPr lang="en-GB" sz="2400" b="1" dirty="0">
              <a:latin typeface="Arial" charset="0"/>
            </a:endParaRPr>
          </a:p>
          <a:p>
            <a:pPr marL="342900" indent="-342900" algn="ctr"/>
            <a:r>
              <a:rPr lang="en-GB" sz="2400" b="1" dirty="0">
                <a:latin typeface="Arial" charset="0"/>
              </a:rPr>
              <a:t>What should I do now to deter and punish the culprit?</a:t>
            </a:r>
            <a:endParaRPr lang="en-GB" sz="2400" dirty="0">
              <a:solidFill>
                <a:schemeClr val="bg1"/>
              </a:solidFill>
              <a:latin typeface="Arial" charset="0"/>
            </a:endParaRP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defRPr/>
            </a:pPr>
            <a:r>
              <a:rPr lang="en-GB" b="1" dirty="0" smtClean="0">
                <a:effectLst>
                  <a:outerShdw blurRad="38100" dist="38100" dir="2700000" algn="tl">
                    <a:srgbClr val="000000">
                      <a:alpha val="43137"/>
                    </a:srgbClr>
                  </a:outerShdw>
                </a:effectLst>
              </a:rPr>
              <a:t>What do we want to achieve?</a:t>
            </a:r>
          </a:p>
        </p:txBody>
      </p:sp>
      <p:sp>
        <p:nvSpPr>
          <p:cNvPr id="11267" name="Rectangle 3"/>
          <p:cNvSpPr>
            <a:spLocks noGrp="1" noChangeArrowheads="1"/>
          </p:cNvSpPr>
          <p:nvPr>
            <p:ph type="body" idx="1"/>
          </p:nvPr>
        </p:nvSpPr>
        <p:spPr/>
        <p:txBody>
          <a:bodyPr/>
          <a:lstStyle/>
          <a:p>
            <a:pPr eaLnBrk="1" hangingPunct="1">
              <a:defRPr/>
            </a:pPr>
            <a:r>
              <a:rPr lang="en-GB" dirty="0" smtClean="0"/>
              <a:t>Punish</a:t>
            </a:r>
          </a:p>
          <a:p>
            <a:pPr eaLnBrk="1" hangingPunct="1">
              <a:defRPr/>
            </a:pPr>
            <a:r>
              <a:rPr lang="en-GB" dirty="0" smtClean="0"/>
              <a:t>Control</a:t>
            </a:r>
          </a:p>
          <a:p>
            <a:pPr eaLnBrk="1" hangingPunct="1">
              <a:defRPr/>
            </a:pPr>
            <a:r>
              <a:rPr lang="en-GB" dirty="0" smtClean="0"/>
              <a:t>Compliance</a:t>
            </a:r>
          </a:p>
          <a:p>
            <a:pPr eaLnBrk="1" hangingPunct="1">
              <a:defRPr/>
            </a:pPr>
            <a:r>
              <a:rPr lang="en-GB" dirty="0" smtClean="0"/>
              <a:t>Deter – them and others</a:t>
            </a:r>
          </a:p>
          <a:p>
            <a:pPr eaLnBrk="1" hangingPunct="1">
              <a:defRPr/>
            </a:pPr>
            <a:r>
              <a:rPr lang="en-GB" dirty="0" smtClean="0"/>
              <a:t>Change behaviour</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706065" y="304800"/>
            <a:ext cx="7826375" cy="1431925"/>
          </a:xfrm>
        </p:spPr>
        <p:txBody>
          <a:bodyPr/>
          <a:lstStyle/>
          <a:p>
            <a:pPr eaLnBrk="1" hangingPunct="1">
              <a:defRPr/>
            </a:pPr>
            <a:r>
              <a:rPr lang="en-GB" sz="4000" b="1" dirty="0" smtClean="0">
                <a:effectLst>
                  <a:outerShdw blurRad="38100" dist="38100" dir="2700000" algn="tl">
                    <a:srgbClr val="000000">
                      <a:alpha val="43137"/>
                    </a:srgbClr>
                  </a:outerShdw>
                </a:effectLst>
              </a:rPr>
              <a:t>Do traditional, often punitive, responses achieve what we want?</a:t>
            </a:r>
          </a:p>
        </p:txBody>
      </p:sp>
      <p:sp>
        <p:nvSpPr>
          <p:cNvPr id="12291" name="Rectangle 3"/>
          <p:cNvSpPr>
            <a:spLocks noGrp="1" noChangeArrowheads="1"/>
          </p:cNvSpPr>
          <p:nvPr>
            <p:ph type="body" idx="1"/>
          </p:nvPr>
        </p:nvSpPr>
        <p:spPr/>
        <p:txBody>
          <a:bodyPr>
            <a:noAutofit/>
          </a:bodyPr>
          <a:lstStyle/>
          <a:p>
            <a:pPr eaLnBrk="1" hangingPunct="1">
              <a:lnSpc>
                <a:spcPct val="90000"/>
              </a:lnSpc>
              <a:buFont typeface="Wingdings" pitchFamily="2" charset="2"/>
              <a:buNone/>
              <a:defRPr/>
            </a:pPr>
            <a:r>
              <a:rPr lang="en-GB" b="1" dirty="0" smtClean="0"/>
              <a:t>Yes</a:t>
            </a:r>
            <a:r>
              <a:rPr lang="en-GB" dirty="0" smtClean="0"/>
              <a:t> - </a:t>
            </a:r>
            <a:r>
              <a:rPr lang="en-GB" sz="2800" dirty="0" smtClean="0"/>
              <a:t>Some children respond. Why?</a:t>
            </a:r>
          </a:p>
          <a:p>
            <a:pPr eaLnBrk="1" hangingPunct="1">
              <a:lnSpc>
                <a:spcPct val="90000"/>
              </a:lnSpc>
              <a:buFont typeface="Wingdings" pitchFamily="2" charset="2"/>
              <a:buNone/>
              <a:defRPr/>
            </a:pPr>
            <a:endParaRPr lang="en-GB" sz="2800" dirty="0" smtClean="0"/>
          </a:p>
          <a:p>
            <a:pPr eaLnBrk="1" hangingPunct="1">
              <a:lnSpc>
                <a:spcPct val="90000"/>
              </a:lnSpc>
              <a:defRPr/>
            </a:pPr>
            <a:r>
              <a:rPr lang="en-GB" sz="2800" b="1" dirty="0" smtClean="0"/>
              <a:t>Deterrent effect </a:t>
            </a:r>
            <a:r>
              <a:rPr lang="en-GB" sz="2800" dirty="0" smtClean="0"/>
              <a:t>– fear, shame, stigma, consequences</a:t>
            </a:r>
          </a:p>
          <a:p>
            <a:pPr eaLnBrk="1" hangingPunct="1">
              <a:lnSpc>
                <a:spcPct val="90000"/>
              </a:lnSpc>
              <a:defRPr/>
            </a:pPr>
            <a:r>
              <a:rPr lang="en-GB" sz="2800" b="1" dirty="0" smtClean="0"/>
              <a:t>Social controls </a:t>
            </a:r>
            <a:r>
              <a:rPr lang="en-GB" sz="2800" dirty="0" smtClean="0"/>
              <a:t>– values, friends, family</a:t>
            </a:r>
          </a:p>
          <a:p>
            <a:pPr eaLnBrk="1" hangingPunct="1">
              <a:lnSpc>
                <a:spcPct val="90000"/>
              </a:lnSpc>
              <a:defRPr/>
            </a:pPr>
            <a:r>
              <a:rPr lang="en-GB" sz="2800" b="1" dirty="0" smtClean="0"/>
              <a:t>Engaged with community</a:t>
            </a:r>
          </a:p>
          <a:p>
            <a:pPr eaLnBrk="1" hangingPunct="1">
              <a:lnSpc>
                <a:spcPct val="90000"/>
              </a:lnSpc>
              <a:defRPr/>
            </a:pPr>
            <a:r>
              <a:rPr lang="en-GB" sz="2800" b="1" dirty="0" smtClean="0"/>
              <a:t>Accept legitimacy of decision / system</a:t>
            </a:r>
          </a:p>
          <a:p>
            <a:pPr eaLnBrk="1" hangingPunct="1">
              <a:lnSpc>
                <a:spcPct val="90000"/>
              </a:lnSpc>
              <a:defRPr/>
            </a:pPr>
            <a:r>
              <a:rPr lang="en-GB" sz="2800" b="1" dirty="0" smtClean="0"/>
              <a:t>Awareness of the impact of their behaviour</a:t>
            </a:r>
          </a:p>
          <a:p>
            <a:pPr eaLnBrk="1" hangingPunct="1">
              <a:lnSpc>
                <a:spcPct val="90000"/>
              </a:lnSpc>
              <a:defRPr/>
            </a:pPr>
            <a:endParaRPr lang="en-GB" sz="2800" dirty="0" smtClean="0"/>
          </a:p>
          <a:p>
            <a:pPr eaLnBrk="1" hangingPunct="1">
              <a:lnSpc>
                <a:spcPct val="90000"/>
              </a:lnSpc>
              <a:buFont typeface="Wingdings" pitchFamily="2" charset="2"/>
              <a:buNone/>
              <a:defRPr/>
            </a:pPr>
            <a:r>
              <a:rPr lang="en-GB" sz="3600" b="1" dirty="0" smtClean="0"/>
              <a:t>BUT!!! </a:t>
            </a: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395536" y="-26988"/>
            <a:ext cx="8280400" cy="1431926"/>
          </a:xfrm>
        </p:spPr>
        <p:txBody>
          <a:bodyPr/>
          <a:lstStyle/>
          <a:p>
            <a:pPr eaLnBrk="1" hangingPunct="1">
              <a:defRPr/>
            </a:pPr>
            <a:r>
              <a:rPr lang="en-GB" sz="3200" b="1" dirty="0" smtClean="0">
                <a:effectLst>
                  <a:outerShdw blurRad="38100" dist="38100" dir="2700000" algn="tl">
                    <a:srgbClr val="000000">
                      <a:alpha val="43137"/>
                    </a:srgbClr>
                  </a:outerShdw>
                </a:effectLst>
              </a:rPr>
              <a:t>Do traditional, often punitive, responses achieve what we want?</a:t>
            </a:r>
          </a:p>
        </p:txBody>
      </p:sp>
      <p:sp>
        <p:nvSpPr>
          <p:cNvPr id="13315" name="Rectangle 3"/>
          <p:cNvSpPr>
            <a:spLocks noGrp="1" noChangeArrowheads="1"/>
          </p:cNvSpPr>
          <p:nvPr>
            <p:ph type="body" idx="1"/>
          </p:nvPr>
        </p:nvSpPr>
        <p:spPr>
          <a:xfrm>
            <a:off x="611560" y="1495326"/>
            <a:ext cx="8229600" cy="4958010"/>
          </a:xfrm>
        </p:spPr>
        <p:txBody>
          <a:bodyPr>
            <a:normAutofit/>
          </a:bodyPr>
          <a:lstStyle/>
          <a:p>
            <a:pPr eaLnBrk="1" hangingPunct="1">
              <a:lnSpc>
                <a:spcPct val="80000"/>
              </a:lnSpc>
              <a:buFont typeface="Wingdings" pitchFamily="2" charset="2"/>
              <a:buNone/>
              <a:defRPr/>
            </a:pPr>
            <a:r>
              <a:rPr lang="en-GB" sz="2400" dirty="0" smtClean="0"/>
              <a:t>For some children, traditional approaches fail to</a:t>
            </a:r>
          </a:p>
          <a:p>
            <a:pPr eaLnBrk="1" hangingPunct="1">
              <a:lnSpc>
                <a:spcPct val="80000"/>
              </a:lnSpc>
              <a:buFont typeface="Wingdings" pitchFamily="2" charset="2"/>
              <a:buNone/>
              <a:defRPr/>
            </a:pPr>
            <a:r>
              <a:rPr lang="en-GB" sz="2400" dirty="0" smtClean="0"/>
              <a:t>change / control behaviour.  </a:t>
            </a:r>
            <a:r>
              <a:rPr lang="en-GB" sz="2400" b="1" dirty="0" smtClean="0"/>
              <a:t>Why?</a:t>
            </a:r>
          </a:p>
          <a:p>
            <a:pPr eaLnBrk="1" hangingPunct="1">
              <a:lnSpc>
                <a:spcPct val="80000"/>
              </a:lnSpc>
              <a:buFont typeface="Wingdings" pitchFamily="2" charset="2"/>
              <a:buNone/>
              <a:defRPr/>
            </a:pPr>
            <a:endParaRPr lang="en-GB" sz="1200" dirty="0" smtClean="0"/>
          </a:p>
          <a:p>
            <a:pPr eaLnBrk="1" hangingPunct="1">
              <a:lnSpc>
                <a:spcPct val="80000"/>
              </a:lnSpc>
              <a:defRPr/>
            </a:pPr>
            <a:r>
              <a:rPr lang="en-GB" sz="2400" b="1" dirty="0" smtClean="0"/>
              <a:t>Deterrents do not work</a:t>
            </a:r>
            <a:r>
              <a:rPr lang="en-GB" sz="2400" dirty="0" smtClean="0"/>
              <a:t> - lose impact, often not caught, assumes an individual will think in a rational way.</a:t>
            </a:r>
          </a:p>
          <a:p>
            <a:pPr eaLnBrk="1" hangingPunct="1">
              <a:lnSpc>
                <a:spcPct val="80000"/>
              </a:lnSpc>
              <a:defRPr/>
            </a:pPr>
            <a:r>
              <a:rPr lang="en-GB" sz="2400" b="1" dirty="0" smtClean="0"/>
              <a:t>Sub-cultures</a:t>
            </a:r>
            <a:r>
              <a:rPr lang="en-GB" sz="2400" dirty="0" smtClean="0"/>
              <a:t> – status, labelling. </a:t>
            </a:r>
            <a:r>
              <a:rPr lang="en-GB" sz="1800" dirty="0" smtClean="0"/>
              <a:t>(Becker)</a:t>
            </a:r>
          </a:p>
          <a:p>
            <a:pPr eaLnBrk="1" hangingPunct="1">
              <a:lnSpc>
                <a:spcPct val="80000"/>
              </a:lnSpc>
              <a:defRPr/>
            </a:pPr>
            <a:r>
              <a:rPr lang="en-GB" sz="2400" b="1" dirty="0" smtClean="0"/>
              <a:t>Negative social influences</a:t>
            </a:r>
            <a:r>
              <a:rPr lang="en-GB" sz="2400" dirty="0" smtClean="0"/>
              <a:t> – community, family.</a:t>
            </a:r>
          </a:p>
          <a:p>
            <a:pPr eaLnBrk="1" hangingPunct="1">
              <a:lnSpc>
                <a:spcPct val="80000"/>
              </a:lnSpc>
              <a:defRPr/>
            </a:pPr>
            <a:r>
              <a:rPr lang="en-GB" sz="2400" b="1" dirty="0" smtClean="0"/>
              <a:t>‘Techniques of neutralisation’ go unchallenged</a:t>
            </a:r>
            <a:r>
              <a:rPr lang="en-GB" sz="2400" dirty="0" smtClean="0"/>
              <a:t> – Deny responsibility, injury, victim, legitimacy and condemn the condemners. </a:t>
            </a:r>
            <a:r>
              <a:rPr lang="en-GB" sz="1800" dirty="0" smtClean="0"/>
              <a:t>(</a:t>
            </a:r>
            <a:r>
              <a:rPr lang="en-GB" sz="1800" dirty="0" err="1" smtClean="0"/>
              <a:t>Skyes</a:t>
            </a:r>
            <a:r>
              <a:rPr lang="en-GB" sz="1800" dirty="0" smtClean="0"/>
              <a:t> &amp; </a:t>
            </a:r>
            <a:r>
              <a:rPr lang="en-GB" sz="1800" dirty="0" err="1" smtClean="0"/>
              <a:t>Matza</a:t>
            </a:r>
            <a:r>
              <a:rPr lang="en-GB" sz="1800" dirty="0" smtClean="0"/>
              <a:t>)</a:t>
            </a:r>
          </a:p>
          <a:p>
            <a:pPr eaLnBrk="1" hangingPunct="1">
              <a:lnSpc>
                <a:spcPct val="80000"/>
              </a:lnSpc>
              <a:defRPr/>
            </a:pPr>
            <a:r>
              <a:rPr lang="en-GB" sz="2400" b="1" dirty="0" smtClean="0"/>
              <a:t>Ignores victim</a:t>
            </a:r>
            <a:r>
              <a:rPr lang="en-GB" sz="2400" dirty="0" smtClean="0"/>
              <a:t> – needs, issues and harm.</a:t>
            </a:r>
          </a:p>
          <a:p>
            <a:pPr eaLnBrk="1" hangingPunct="1">
              <a:lnSpc>
                <a:spcPct val="80000"/>
              </a:lnSpc>
              <a:defRPr/>
            </a:pPr>
            <a:r>
              <a:rPr lang="en-GB" sz="2400" b="1" dirty="0" smtClean="0"/>
              <a:t>Do not address thoughts and feelings that underlie behaviour</a:t>
            </a:r>
            <a:r>
              <a:rPr lang="en-GB" sz="2400" dirty="0" smtClean="0"/>
              <a:t>. </a:t>
            </a:r>
            <a:r>
              <a:rPr lang="en-GB" sz="1800" dirty="0" smtClean="0"/>
              <a:t>(CBT)</a:t>
            </a:r>
          </a:p>
          <a:p>
            <a:pPr eaLnBrk="1" hangingPunct="1">
              <a:lnSpc>
                <a:spcPct val="80000"/>
              </a:lnSpc>
              <a:defRPr/>
            </a:pPr>
            <a:r>
              <a:rPr lang="en-GB" sz="2400" b="1" dirty="0" smtClean="0"/>
              <a:t>Unable to respond to negative emotions / shame</a:t>
            </a:r>
            <a:r>
              <a:rPr lang="en-GB" sz="2400" dirty="0" smtClean="0"/>
              <a:t> – attack self, others, withdraw or avoid. </a:t>
            </a:r>
            <a:r>
              <a:rPr lang="en-GB" sz="1800" dirty="0" smtClean="0"/>
              <a:t>(</a:t>
            </a:r>
            <a:r>
              <a:rPr lang="en-GB" sz="1800" dirty="0" err="1" smtClean="0"/>
              <a:t>Nathanson</a:t>
            </a:r>
            <a:r>
              <a:rPr lang="en-GB" sz="1800" dirty="0" smtClean="0"/>
              <a:t>)</a:t>
            </a:r>
          </a:p>
          <a:p>
            <a:pPr eaLnBrk="1" hangingPunct="1">
              <a:lnSpc>
                <a:spcPct val="80000"/>
              </a:lnSpc>
              <a:defRPr/>
            </a:pPr>
            <a:endParaRPr lang="en-GB" sz="1800" dirty="0" smtClean="0"/>
          </a:p>
          <a:p>
            <a:pPr eaLnBrk="1" hangingPunct="1">
              <a:lnSpc>
                <a:spcPct val="80000"/>
              </a:lnSpc>
              <a:defRPr/>
            </a:pPr>
            <a:endParaRPr lang="en-GB" sz="2000" dirty="0" smtClean="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defRPr/>
            </a:pPr>
            <a:r>
              <a:rPr lang="en-GB" b="1" dirty="0" smtClean="0">
                <a:effectLst>
                  <a:outerShdw blurRad="38100" dist="38100" dir="2700000" algn="tl">
                    <a:srgbClr val="000000">
                      <a:alpha val="43137"/>
                    </a:srgbClr>
                  </a:outerShdw>
                </a:effectLst>
              </a:rPr>
              <a:t>Restorative approach</a:t>
            </a:r>
          </a:p>
        </p:txBody>
      </p:sp>
      <p:sp>
        <p:nvSpPr>
          <p:cNvPr id="15364" name="AutoShape 4"/>
          <p:cNvSpPr>
            <a:spLocks noChangeArrowheads="1"/>
          </p:cNvSpPr>
          <p:nvPr/>
        </p:nvSpPr>
        <p:spPr bwMode="auto">
          <a:xfrm>
            <a:off x="1259632" y="1700808"/>
            <a:ext cx="6553200" cy="3816350"/>
          </a:xfrm>
          <a:prstGeom prst="wedgeRoundRectCallout">
            <a:avLst>
              <a:gd name="adj1" fmla="val -49880"/>
              <a:gd name="adj2" fmla="val 62602"/>
              <a:gd name="adj3" fmla="val 16667"/>
            </a:avLst>
          </a:prstGeom>
          <a:gradFill rotWithShape="1">
            <a:gsLst>
              <a:gs pos="0">
                <a:schemeClr val="bg1"/>
              </a:gs>
              <a:gs pos="100000">
                <a:srgbClr val="6699FF"/>
              </a:gs>
            </a:gsLst>
            <a:lin ang="5400000" scaled="1"/>
          </a:gradFill>
          <a:ln w="28575">
            <a:solidFill>
              <a:schemeClr val="tx1"/>
            </a:solidFill>
            <a:miter lim="800000"/>
            <a:headEnd/>
            <a:tailEnd/>
          </a:ln>
        </p:spPr>
        <p:txBody>
          <a:bodyPr/>
          <a:lstStyle/>
          <a:p>
            <a:pPr marL="342900" indent="-342900" algn="ctr"/>
            <a:r>
              <a:rPr lang="en-GB" sz="2000" b="1">
                <a:latin typeface="Arial" charset="0"/>
              </a:rPr>
              <a:t>What happened?</a:t>
            </a:r>
          </a:p>
          <a:p>
            <a:pPr marL="342900" indent="-342900" algn="ctr"/>
            <a:endParaRPr lang="en-GB" sz="2000" b="1">
              <a:latin typeface="Arial" charset="0"/>
            </a:endParaRPr>
          </a:p>
          <a:p>
            <a:pPr marL="342900" indent="-342900" algn="ctr"/>
            <a:r>
              <a:rPr lang="en-GB" sz="2000" b="1">
                <a:latin typeface="Arial" charset="0"/>
              </a:rPr>
              <a:t>What were you thinking and feeling at the time?</a:t>
            </a:r>
          </a:p>
          <a:p>
            <a:pPr marL="342900" indent="-342900" algn="ctr"/>
            <a:endParaRPr lang="en-GB" sz="2000" b="1">
              <a:latin typeface="Arial" charset="0"/>
            </a:endParaRPr>
          </a:p>
          <a:p>
            <a:pPr marL="342900" indent="-342900" algn="ctr"/>
            <a:r>
              <a:rPr lang="en-GB" sz="2000" b="1">
                <a:latin typeface="Arial" charset="0"/>
              </a:rPr>
              <a:t>What have your thoughts been since?</a:t>
            </a:r>
          </a:p>
          <a:p>
            <a:pPr marL="342900" indent="-342900" algn="ctr"/>
            <a:endParaRPr lang="en-GB" sz="2000" b="1">
              <a:latin typeface="Arial" charset="0"/>
            </a:endParaRPr>
          </a:p>
          <a:p>
            <a:pPr marL="342900" indent="-342900" algn="ctr"/>
            <a:r>
              <a:rPr lang="en-GB" sz="2000" b="1">
                <a:latin typeface="Arial" charset="0"/>
              </a:rPr>
              <a:t>Who has been affected by what you’ve done? In what way?</a:t>
            </a:r>
          </a:p>
          <a:p>
            <a:pPr marL="342900" indent="-342900" algn="ctr"/>
            <a:endParaRPr lang="en-GB" sz="2000" b="1">
              <a:latin typeface="Arial" charset="0"/>
            </a:endParaRPr>
          </a:p>
          <a:p>
            <a:pPr marL="342900" indent="-342900" algn="ctr"/>
            <a:r>
              <a:rPr lang="en-GB" sz="2000" b="1">
                <a:latin typeface="Arial" charset="0"/>
              </a:rPr>
              <a:t>What do you think needs to happen to make things right?</a:t>
            </a:r>
            <a:endParaRPr lang="en-GB" sz="2000">
              <a:solidFill>
                <a:schemeClr val="bg1"/>
              </a:solidFill>
              <a:latin typeface="Arial" charset="0"/>
            </a:endParaRPr>
          </a:p>
          <a:p>
            <a:pPr marL="342900" indent="-342900" algn="ctr"/>
            <a:endParaRPr lang="en-GB" sz="2000">
              <a:solidFill>
                <a:schemeClr val="bg1"/>
              </a:solidFill>
              <a:latin typeface="Arial" charset="0"/>
            </a:endParaRP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539552" y="52858"/>
            <a:ext cx="8243887" cy="1431926"/>
          </a:xfrm>
        </p:spPr>
        <p:txBody>
          <a:bodyPr/>
          <a:lstStyle/>
          <a:p>
            <a:pPr eaLnBrk="1" hangingPunct="1">
              <a:defRPr/>
            </a:pPr>
            <a:r>
              <a:rPr lang="en-GB" sz="4000" b="1" dirty="0" smtClean="0">
                <a:effectLst>
                  <a:outerShdw blurRad="38100" dist="38100" dir="2700000" algn="tl">
                    <a:srgbClr val="000000">
                      <a:alpha val="43137"/>
                    </a:srgbClr>
                  </a:outerShdw>
                </a:effectLst>
              </a:rPr>
              <a:t>Aim of Restorative Approaches</a:t>
            </a:r>
          </a:p>
        </p:txBody>
      </p:sp>
      <p:sp>
        <p:nvSpPr>
          <p:cNvPr id="17411" name="Rectangle 3"/>
          <p:cNvSpPr>
            <a:spLocks noGrp="1" noChangeArrowheads="1"/>
          </p:cNvSpPr>
          <p:nvPr>
            <p:ph type="body" idx="1"/>
          </p:nvPr>
        </p:nvSpPr>
        <p:spPr>
          <a:xfrm>
            <a:off x="827584" y="1258416"/>
            <a:ext cx="7543800" cy="5122912"/>
          </a:xfrm>
        </p:spPr>
        <p:txBody>
          <a:bodyPr>
            <a:normAutofit/>
          </a:bodyPr>
          <a:lstStyle/>
          <a:p>
            <a:pPr eaLnBrk="1" hangingPunct="1">
              <a:lnSpc>
                <a:spcPct val="90000"/>
              </a:lnSpc>
              <a:defRPr/>
            </a:pPr>
            <a:r>
              <a:rPr lang="en-GB" sz="2400" b="1" dirty="0" smtClean="0"/>
              <a:t>Victim satisfaction</a:t>
            </a:r>
            <a:r>
              <a:rPr lang="en-GB" sz="2400" dirty="0" smtClean="0"/>
              <a:t> – Involvement, reduced fear, reparation for harm.</a:t>
            </a:r>
          </a:p>
          <a:p>
            <a:pPr eaLnBrk="1" hangingPunct="1">
              <a:lnSpc>
                <a:spcPct val="90000"/>
              </a:lnSpc>
              <a:defRPr/>
            </a:pPr>
            <a:r>
              <a:rPr lang="en-GB" sz="2400" b="1" dirty="0" smtClean="0"/>
              <a:t>Creating community capital</a:t>
            </a:r>
            <a:r>
              <a:rPr lang="en-GB" sz="2400" dirty="0" smtClean="0"/>
              <a:t> – confidence in process.</a:t>
            </a:r>
          </a:p>
          <a:p>
            <a:pPr eaLnBrk="1" hangingPunct="1">
              <a:lnSpc>
                <a:spcPct val="90000"/>
              </a:lnSpc>
              <a:defRPr/>
            </a:pPr>
            <a:r>
              <a:rPr lang="en-GB" sz="2400" b="1" dirty="0" smtClean="0"/>
              <a:t>Engaging young people</a:t>
            </a:r>
            <a:r>
              <a:rPr lang="en-GB" sz="2400" dirty="0" smtClean="0"/>
              <a:t> – taking responsibility, reparation, restoration.</a:t>
            </a:r>
          </a:p>
          <a:p>
            <a:pPr eaLnBrk="1" hangingPunct="1">
              <a:lnSpc>
                <a:spcPct val="90000"/>
              </a:lnSpc>
              <a:defRPr/>
            </a:pPr>
            <a:r>
              <a:rPr lang="en-GB" sz="2400" b="1" dirty="0" smtClean="0"/>
              <a:t>Prevents neutralisation</a:t>
            </a:r>
            <a:r>
              <a:rPr lang="en-GB" sz="2400" dirty="0" smtClean="0"/>
              <a:t> – confront shame / guilt in a positive way, learning experience.</a:t>
            </a:r>
          </a:p>
          <a:p>
            <a:pPr eaLnBrk="1" hangingPunct="1">
              <a:lnSpc>
                <a:spcPct val="90000"/>
              </a:lnSpc>
              <a:defRPr/>
            </a:pPr>
            <a:r>
              <a:rPr lang="en-GB" sz="2400" b="1" dirty="0" smtClean="0"/>
              <a:t>Disrupts labelling</a:t>
            </a:r>
            <a:r>
              <a:rPr lang="en-GB" sz="2400" dirty="0" smtClean="0"/>
              <a:t> – behaviour not the child.</a:t>
            </a:r>
          </a:p>
          <a:p>
            <a:pPr eaLnBrk="1" hangingPunct="1">
              <a:lnSpc>
                <a:spcPct val="90000"/>
              </a:lnSpc>
              <a:defRPr/>
            </a:pPr>
            <a:r>
              <a:rPr lang="en-GB" sz="2400" b="1" dirty="0" smtClean="0"/>
              <a:t>Interrupts the ‘journey to the wrongdoing’</a:t>
            </a:r>
            <a:r>
              <a:rPr lang="en-GB" sz="2400" dirty="0" smtClean="0"/>
              <a:t> – examination of thoughts, feelings and behaviour. (CBT) </a:t>
            </a:r>
          </a:p>
          <a:p>
            <a:pPr eaLnBrk="1" hangingPunct="1">
              <a:lnSpc>
                <a:spcPct val="90000"/>
              </a:lnSpc>
              <a:defRPr/>
            </a:pPr>
            <a:r>
              <a:rPr lang="en-GB" sz="2400" b="1" dirty="0" smtClean="0"/>
              <a:t>Development of social skills</a:t>
            </a:r>
            <a:r>
              <a:rPr lang="en-GB" sz="2400" dirty="0" smtClean="0"/>
              <a:t> – anger management, conflict management, empathy. </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effectLst>
                  <a:outerShdw blurRad="38100" dist="38100" dir="2700000" algn="tl">
                    <a:srgbClr val="000000">
                      <a:alpha val="43137"/>
                    </a:srgbClr>
                  </a:outerShdw>
                </a:effectLst>
              </a:rPr>
              <a:t>Restorative approaches are not...</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a:bodyPr>
          <a:lstStyle/>
          <a:p>
            <a:r>
              <a:rPr lang="en-GB" sz="2800" dirty="0" smtClean="0"/>
              <a:t>Ignoring consequences.</a:t>
            </a:r>
          </a:p>
          <a:p>
            <a:r>
              <a:rPr lang="en-GB" sz="2800" dirty="0" smtClean="0"/>
              <a:t>Asking why.</a:t>
            </a:r>
          </a:p>
          <a:p>
            <a:r>
              <a:rPr lang="en-GB" sz="2800" dirty="0" smtClean="0"/>
              <a:t>Being judgemental, making assumptions and inducing shame.</a:t>
            </a:r>
          </a:p>
          <a:p>
            <a:r>
              <a:rPr lang="en-GB" sz="2800" dirty="0" smtClean="0"/>
              <a:t>Letting wrongdoers off by just talking about behaviour.</a:t>
            </a:r>
          </a:p>
          <a:p>
            <a:r>
              <a:rPr lang="en-GB" sz="2800" dirty="0" smtClean="0"/>
              <a:t>Removing control.</a:t>
            </a:r>
          </a:p>
          <a:p>
            <a:r>
              <a:rPr lang="en-GB" sz="2800" dirty="0" smtClean="0"/>
              <a:t>Another ‘new’ initiative.</a:t>
            </a:r>
          </a:p>
          <a:p>
            <a:r>
              <a:rPr lang="en-GB" sz="2800" dirty="0" smtClean="0"/>
              <a:t>An extra thing to do.  </a:t>
            </a:r>
            <a:endParaRPr lang="en-GB" sz="2800"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type="body" idx="1"/>
          </p:nvPr>
        </p:nvSpPr>
        <p:spPr>
          <a:xfrm>
            <a:off x="446856" y="83913"/>
            <a:ext cx="8229600" cy="5721351"/>
          </a:xfrm>
        </p:spPr>
        <p:txBody>
          <a:bodyPr/>
          <a:lstStyle/>
          <a:p>
            <a:pPr algn="ctr" eaLnBrk="1" hangingPunct="1">
              <a:lnSpc>
                <a:spcPct val="90000"/>
              </a:lnSpc>
              <a:buFont typeface="Wingdings" pitchFamily="2" charset="2"/>
              <a:buNone/>
              <a:defRPr/>
            </a:pPr>
            <a:r>
              <a:rPr lang="en-GB" dirty="0" smtClean="0"/>
              <a:t>	</a:t>
            </a:r>
          </a:p>
          <a:p>
            <a:pPr algn="ctr" eaLnBrk="1" hangingPunct="1">
              <a:lnSpc>
                <a:spcPct val="90000"/>
              </a:lnSpc>
              <a:buFont typeface="Wingdings" pitchFamily="2" charset="2"/>
              <a:buNone/>
              <a:defRPr/>
            </a:pPr>
            <a:r>
              <a:rPr lang="en-GB" dirty="0" smtClean="0"/>
              <a:t>Restorative approaches are not </a:t>
            </a:r>
          </a:p>
          <a:p>
            <a:pPr algn="ctr" eaLnBrk="1" hangingPunct="1">
              <a:lnSpc>
                <a:spcPct val="90000"/>
              </a:lnSpc>
              <a:buFont typeface="Wingdings" pitchFamily="2" charset="2"/>
              <a:buNone/>
              <a:defRPr/>
            </a:pPr>
            <a:r>
              <a:rPr lang="en-GB" dirty="0" smtClean="0"/>
              <a:t>‘alternative to punishment’ but ‘alternative punishment’ (Duff, 1992) </a:t>
            </a:r>
          </a:p>
          <a:p>
            <a:pPr algn="ctr" eaLnBrk="1" hangingPunct="1">
              <a:lnSpc>
                <a:spcPct val="90000"/>
              </a:lnSpc>
              <a:buFont typeface="Wingdings" pitchFamily="2" charset="2"/>
              <a:buNone/>
              <a:defRPr/>
            </a:pPr>
            <a:endParaRPr lang="en-GB" dirty="0" smtClean="0"/>
          </a:p>
          <a:p>
            <a:pPr algn="ctr" eaLnBrk="1" hangingPunct="1">
              <a:lnSpc>
                <a:spcPct val="90000"/>
              </a:lnSpc>
              <a:buFont typeface="Wingdings" pitchFamily="2" charset="2"/>
              <a:buNone/>
              <a:defRPr/>
            </a:pPr>
            <a:r>
              <a:rPr lang="en-GB" dirty="0" smtClean="0"/>
              <a:t>“Restorative justice is not a panacea for problems in schools but, if implemented correctly, it can improve the school environment, enhance learning and encourages young people to become more responsible and empathic” (YJB, 2004)</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660</TotalTime>
  <Words>1120</Words>
  <Application>Microsoft Office PowerPoint</Application>
  <PresentationFormat>On-screen Show (4:3)</PresentationFormat>
  <Paragraphs>250</Paragraphs>
  <Slides>31</Slides>
  <Notes>0</Notes>
  <HiddenSlides>0</HiddenSlides>
  <MMClips>0</MMClips>
  <ScaleCrop>false</ScaleCrop>
  <HeadingPairs>
    <vt:vector size="6" baseType="variant">
      <vt:variant>
        <vt:lpstr>Theme</vt:lpstr>
      </vt:variant>
      <vt:variant>
        <vt:i4>1</vt:i4>
      </vt:variant>
      <vt:variant>
        <vt:lpstr>Embedded OLE Servers</vt:lpstr>
      </vt:variant>
      <vt:variant>
        <vt:i4>0</vt:i4>
      </vt:variant>
      <vt:variant>
        <vt:lpstr>Slide Titles</vt:lpstr>
      </vt:variant>
      <vt:variant>
        <vt:i4>31</vt:i4>
      </vt:variant>
    </vt:vector>
  </HeadingPairs>
  <TitlesOfParts>
    <vt:vector size="32" baseType="lpstr">
      <vt:lpstr>Office Theme</vt:lpstr>
      <vt:lpstr>Children and Crime Risk and Resilience</vt:lpstr>
      <vt:lpstr>Carmarthenshire Youth Offending and Prevention Service</vt:lpstr>
      <vt:lpstr>Interventions Delivered</vt:lpstr>
      <vt:lpstr>Risk factors associated with offending behaviour</vt:lpstr>
      <vt:lpstr>Risk Factors</vt:lpstr>
      <vt:lpstr>Risk Factors - Family</vt:lpstr>
      <vt:lpstr>Risk Factors - School</vt:lpstr>
      <vt:lpstr>Risk Factors - Community</vt:lpstr>
      <vt:lpstr>Risk Factors – Individual</vt:lpstr>
      <vt:lpstr>Vulnerability / Risk to Self</vt:lpstr>
      <vt:lpstr>Vulnerability / Risk to Self</vt:lpstr>
      <vt:lpstr>Resilience</vt:lpstr>
      <vt:lpstr>Resilience</vt:lpstr>
      <vt:lpstr>Resilience</vt:lpstr>
      <vt:lpstr>Reducing risk, strengthening protective factors and developing resilience  </vt:lpstr>
      <vt:lpstr>Reducing risk, strengthening protective factors and developing resilience</vt:lpstr>
      <vt:lpstr>Reducing risk, trengthening protective factors and developing resilience</vt:lpstr>
      <vt:lpstr>Reducing risk, strengthening protective factors and developing resilience</vt:lpstr>
      <vt:lpstr>Restorative Justice and  Youth Crime</vt:lpstr>
      <vt:lpstr>What is meant by restorative approaches? </vt:lpstr>
      <vt:lpstr>The key components of a restorative approach</vt:lpstr>
      <vt:lpstr>History &amp; Evidence Base</vt:lpstr>
      <vt:lpstr>What Interventions are delivered?</vt:lpstr>
      <vt:lpstr>Traditional approach</vt:lpstr>
      <vt:lpstr>What do we want to achieve?</vt:lpstr>
      <vt:lpstr>Do traditional, often punitive, responses achieve what we want?</vt:lpstr>
      <vt:lpstr>Do traditional, often punitive, responses achieve what we want?</vt:lpstr>
      <vt:lpstr>Restorative approach</vt:lpstr>
      <vt:lpstr>Aim of Restorative Approaches</vt:lpstr>
      <vt:lpstr>Restorative approaches are not...</vt:lpstr>
      <vt:lpstr>Slide 31</vt:lpstr>
    </vt:vector>
  </TitlesOfParts>
  <Company>Carmarthenshire County Council</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and Crime Risk and Resiliance</dc:title>
  <dc:creator>JPerdue</dc:creator>
  <cp:lastModifiedBy>JPerdue</cp:lastModifiedBy>
  <cp:revision>52</cp:revision>
  <dcterms:created xsi:type="dcterms:W3CDTF">2016-01-21T15:30:38Z</dcterms:created>
  <dcterms:modified xsi:type="dcterms:W3CDTF">2016-01-27T14:20:36Z</dcterms:modified>
</cp:coreProperties>
</file>