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tags/tag1.xml" ContentType="application/vnd.openxmlformats-officedocument.presentationml.tags+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tags/tag2.xml" ContentType="application/vnd.openxmlformats-officedocument.presentationml.tags+xml"/>
  <Override PartName="/ppt/notesSlides/notesSlide101.xml" ContentType="application/vnd.openxmlformats-officedocument.presentationml.notesSlide+xml"/>
  <Override PartName="/ppt/tags/tag3.xml" ContentType="application/vnd.openxmlformats-officedocument.presentationml.tags+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tags/tag4.xml" ContentType="application/vnd.openxmlformats-officedocument.presentationml.tags+xml"/>
  <Override PartName="/ppt/notesSlides/notesSlide120.xml" ContentType="application/vnd.openxmlformats-officedocument.presentationml.notesSlide+xml"/>
  <Override PartName="/ppt/tags/tag5.xml" ContentType="application/vnd.openxmlformats-officedocument.presentationml.tags+xml"/>
  <Override PartName="/ppt/notesSlides/notesSlide12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2" r:id="rId1"/>
  </p:sldMasterIdLst>
  <p:notesMasterIdLst>
    <p:notesMasterId r:id="rId126"/>
  </p:notesMasterIdLst>
  <p:handoutMasterIdLst>
    <p:handoutMasterId r:id="rId127"/>
  </p:handoutMasterIdLst>
  <p:sldIdLst>
    <p:sldId id="2162" r:id="rId2"/>
    <p:sldId id="2163" r:id="rId3"/>
    <p:sldId id="2165" r:id="rId4"/>
    <p:sldId id="2166" r:id="rId5"/>
    <p:sldId id="2167" r:id="rId6"/>
    <p:sldId id="2168" r:id="rId7"/>
    <p:sldId id="2169" r:id="rId8"/>
    <p:sldId id="2170" r:id="rId9"/>
    <p:sldId id="2171" r:id="rId10"/>
    <p:sldId id="2172" r:id="rId11"/>
    <p:sldId id="2173" r:id="rId12"/>
    <p:sldId id="2174" r:id="rId13"/>
    <p:sldId id="2175" r:id="rId14"/>
    <p:sldId id="2176" r:id="rId15"/>
    <p:sldId id="2177" r:id="rId16"/>
    <p:sldId id="2178" r:id="rId17"/>
    <p:sldId id="2179" r:id="rId18"/>
    <p:sldId id="2181" r:id="rId19"/>
    <p:sldId id="2183" r:id="rId20"/>
    <p:sldId id="2184" r:id="rId21"/>
    <p:sldId id="2185" r:id="rId22"/>
    <p:sldId id="2186" r:id="rId23"/>
    <p:sldId id="2187" r:id="rId24"/>
    <p:sldId id="2188" r:id="rId25"/>
    <p:sldId id="2189" r:id="rId26"/>
    <p:sldId id="2190" r:id="rId27"/>
    <p:sldId id="2191" r:id="rId28"/>
    <p:sldId id="2192" r:id="rId29"/>
    <p:sldId id="2193" r:id="rId30"/>
    <p:sldId id="2194" r:id="rId31"/>
    <p:sldId id="2195" r:id="rId32"/>
    <p:sldId id="2196" r:id="rId33"/>
    <p:sldId id="2197" r:id="rId34"/>
    <p:sldId id="2198" r:id="rId35"/>
    <p:sldId id="2199" r:id="rId36"/>
    <p:sldId id="2201" r:id="rId37"/>
    <p:sldId id="2203" r:id="rId38"/>
    <p:sldId id="2205" r:id="rId39"/>
    <p:sldId id="2206" r:id="rId40"/>
    <p:sldId id="2207" r:id="rId41"/>
    <p:sldId id="2208" r:id="rId42"/>
    <p:sldId id="2209" r:id="rId43"/>
    <p:sldId id="2210" r:id="rId44"/>
    <p:sldId id="2211" r:id="rId45"/>
    <p:sldId id="2214" r:id="rId46"/>
    <p:sldId id="2216" r:id="rId47"/>
    <p:sldId id="2220" r:id="rId48"/>
    <p:sldId id="2221" r:id="rId49"/>
    <p:sldId id="2222" r:id="rId50"/>
    <p:sldId id="2223" r:id="rId51"/>
    <p:sldId id="2224" r:id="rId52"/>
    <p:sldId id="2225" r:id="rId53"/>
    <p:sldId id="2226" r:id="rId54"/>
    <p:sldId id="2528" r:id="rId55"/>
    <p:sldId id="2227" r:id="rId56"/>
    <p:sldId id="2228" r:id="rId57"/>
    <p:sldId id="2229" r:id="rId58"/>
    <p:sldId id="2230" r:id="rId59"/>
    <p:sldId id="2231" r:id="rId60"/>
    <p:sldId id="2232" r:id="rId61"/>
    <p:sldId id="2233" r:id="rId62"/>
    <p:sldId id="2234" r:id="rId63"/>
    <p:sldId id="2235" r:id="rId64"/>
    <p:sldId id="2219" r:id="rId65"/>
    <p:sldId id="2236" r:id="rId66"/>
    <p:sldId id="2237" r:id="rId67"/>
    <p:sldId id="2239" r:id="rId68"/>
    <p:sldId id="2240" r:id="rId69"/>
    <p:sldId id="2241" r:id="rId70"/>
    <p:sldId id="2242" r:id="rId71"/>
    <p:sldId id="2243" r:id="rId72"/>
    <p:sldId id="2244" r:id="rId73"/>
    <p:sldId id="2245" r:id="rId74"/>
    <p:sldId id="2246" r:id="rId75"/>
    <p:sldId id="2247" r:id="rId76"/>
    <p:sldId id="2248" r:id="rId77"/>
    <p:sldId id="2249" r:id="rId78"/>
    <p:sldId id="256" r:id="rId79"/>
    <p:sldId id="1433" r:id="rId80"/>
    <p:sldId id="1434" r:id="rId81"/>
    <p:sldId id="2610" r:id="rId82"/>
    <p:sldId id="2063" r:id="rId83"/>
    <p:sldId id="2611" r:id="rId84"/>
    <p:sldId id="2612" r:id="rId85"/>
    <p:sldId id="2066" r:id="rId86"/>
    <p:sldId id="2613" r:id="rId87"/>
    <p:sldId id="2068" r:id="rId88"/>
    <p:sldId id="2614" r:id="rId89"/>
    <p:sldId id="2256" r:id="rId90"/>
    <p:sldId id="2257" r:id="rId91"/>
    <p:sldId id="2512" r:id="rId92"/>
    <p:sldId id="2515" r:id="rId93"/>
    <p:sldId id="2516" r:id="rId94"/>
    <p:sldId id="2517" r:id="rId95"/>
    <p:sldId id="2518" r:id="rId96"/>
    <p:sldId id="2519" r:id="rId97"/>
    <p:sldId id="2529" r:id="rId98"/>
    <p:sldId id="2520" r:id="rId99"/>
    <p:sldId id="2521" r:id="rId100"/>
    <p:sldId id="2523" r:id="rId101"/>
    <p:sldId id="2525" r:id="rId102"/>
    <p:sldId id="2527" r:id="rId103"/>
    <p:sldId id="2270" r:id="rId104"/>
    <p:sldId id="2497" r:id="rId105"/>
    <p:sldId id="2498" r:id="rId106"/>
    <p:sldId id="2273" r:id="rId107"/>
    <p:sldId id="2274" r:id="rId108"/>
    <p:sldId id="2276" r:id="rId109"/>
    <p:sldId id="2277" r:id="rId110"/>
    <p:sldId id="2278" r:id="rId111"/>
    <p:sldId id="2683" r:id="rId112"/>
    <p:sldId id="2530" r:id="rId113"/>
    <p:sldId id="2281" r:id="rId114"/>
    <p:sldId id="2283" r:id="rId115"/>
    <p:sldId id="2284" r:id="rId116"/>
    <p:sldId id="2285" r:id="rId117"/>
    <p:sldId id="2286" r:id="rId118"/>
    <p:sldId id="2287" r:id="rId119"/>
    <p:sldId id="2288" r:id="rId120"/>
    <p:sldId id="2289" r:id="rId121"/>
    <p:sldId id="2290" r:id="rId122"/>
    <p:sldId id="2291" r:id="rId123"/>
    <p:sldId id="2292" r:id="rId124"/>
    <p:sldId id="2293" r:id="rId125"/>
  </p:sldIdLst>
  <p:sldSz cx="12188825" cy="6858000"/>
  <p:notesSz cx="7010400" cy="9296400"/>
  <p:defaultTex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p:defaultTextStyle>
  <p:extLst>
    <p:ext uri="{521415D9-36F7-43E2-AB2F-B90AF26B5E84}">
      <p14:sectionLst xmlns:p14="http://schemas.microsoft.com/office/powerpoint/2010/main">
        <p14:section name="C0-Preface" id="{FBA38F64-127E-4BB4-A116-4CEDF767A37C}">
          <p14:sldIdLst/>
        </p14:section>
        <p14:section name="C1-Introduction to Check Point Quantum Security Management" id="{677D68E9-60D0-46D1-8978-80EA828801D8}">
          <p14:sldIdLst/>
        </p14:section>
        <p14:section name="C2-Check Point Gateway and Server Deployment" id="{24A24758-8AE0-46E7-BDE9-214256087DB1}">
          <p14:sldIdLst/>
        </p14:section>
        <p14:section name="C4-Check Point Licensing and Contracts" id="{F3B1450B-46BA-4CE1-9B0E-8C73B8E6ED5A}">
          <p14:sldIdLst>
            <p14:sldId id="2162"/>
            <p14:sldId id="2163"/>
            <p14:sldId id="2165"/>
            <p14:sldId id="2166"/>
            <p14:sldId id="2167"/>
            <p14:sldId id="2168"/>
            <p14:sldId id="2169"/>
            <p14:sldId id="2170"/>
            <p14:sldId id="2171"/>
            <p14:sldId id="2172"/>
            <p14:sldId id="2173"/>
            <p14:sldId id="2174"/>
            <p14:sldId id="2175"/>
            <p14:sldId id="2176"/>
            <p14:sldId id="2177"/>
            <p14:sldId id="2178"/>
            <p14:sldId id="2179"/>
            <p14:sldId id="2181"/>
            <p14:sldId id="2183"/>
            <p14:sldId id="2184"/>
            <p14:sldId id="2185"/>
            <p14:sldId id="2186"/>
            <p14:sldId id="2187"/>
            <p14:sldId id="2188"/>
            <p14:sldId id="2189"/>
            <p14:sldId id="2190"/>
            <p14:sldId id="2191"/>
            <p14:sldId id="2192"/>
            <p14:sldId id="2193"/>
            <p14:sldId id="2194"/>
            <p14:sldId id="2195"/>
            <p14:sldId id="2196"/>
            <p14:sldId id="2197"/>
            <p14:sldId id="2198"/>
            <p14:sldId id="2199"/>
          </p14:sldIdLst>
        </p14:section>
        <p14:section name="C5-Security Policy Management" id="{4099AD59-AC07-41AB-9C60-092AE7A2A097}">
          <p14:sldIdLst>
            <p14:sldId id="2201"/>
            <p14:sldId id="2203"/>
            <p14:sldId id="2205"/>
            <p14:sldId id="2206"/>
            <p14:sldId id="2207"/>
            <p14:sldId id="2208"/>
            <p14:sldId id="2209"/>
            <p14:sldId id="2210"/>
            <p14:sldId id="2211"/>
            <p14:sldId id="2214"/>
            <p14:sldId id="2216"/>
            <p14:sldId id="2220"/>
            <p14:sldId id="2221"/>
            <p14:sldId id="2222"/>
            <p14:sldId id="2223"/>
            <p14:sldId id="2224"/>
            <p14:sldId id="2225"/>
            <p14:sldId id="2226"/>
            <p14:sldId id="2528"/>
            <p14:sldId id="2227"/>
            <p14:sldId id="2228"/>
            <p14:sldId id="2229"/>
            <p14:sldId id="2230"/>
            <p14:sldId id="2231"/>
            <p14:sldId id="2232"/>
            <p14:sldId id="2233"/>
            <p14:sldId id="2234"/>
            <p14:sldId id="2235"/>
            <p14:sldId id="2219"/>
            <p14:sldId id="2236"/>
            <p14:sldId id="2237"/>
            <p14:sldId id="2239"/>
            <p14:sldId id="2240"/>
            <p14:sldId id="2241"/>
            <p14:sldId id="2242"/>
            <p14:sldId id="2243"/>
            <p14:sldId id="2244"/>
            <p14:sldId id="2245"/>
            <p14:sldId id="2246"/>
            <p14:sldId id="2247"/>
            <p14:sldId id="2248"/>
            <p14:sldId id="2249"/>
            <p14:sldId id="256"/>
            <p14:sldId id="1433"/>
            <p14:sldId id="1434"/>
            <p14:sldId id="2610"/>
            <p14:sldId id="2063"/>
            <p14:sldId id="2611"/>
            <p14:sldId id="2612"/>
            <p14:sldId id="2066"/>
            <p14:sldId id="2613"/>
            <p14:sldId id="2068"/>
            <p14:sldId id="2614"/>
            <p14:sldId id="2256"/>
            <p14:sldId id="2257"/>
            <p14:sldId id="2512"/>
            <p14:sldId id="2515"/>
            <p14:sldId id="2516"/>
            <p14:sldId id="2517"/>
            <p14:sldId id="2518"/>
            <p14:sldId id="2519"/>
            <p14:sldId id="2529"/>
            <p14:sldId id="2520"/>
            <p14:sldId id="2521"/>
            <p14:sldId id="2523"/>
            <p14:sldId id="2525"/>
            <p14:sldId id="2527"/>
            <p14:sldId id="2270"/>
            <p14:sldId id="2497"/>
            <p14:sldId id="2498"/>
          </p14:sldIdLst>
        </p14:section>
        <p14:section name="C6-Policy Layers" id="{65873348-9C86-4E30-823C-B82486C83D4C}">
          <p14:sldIdLst>
            <p14:sldId id="2273"/>
            <p14:sldId id="2274"/>
            <p14:sldId id="2276"/>
            <p14:sldId id="2277"/>
            <p14:sldId id="2278"/>
            <p14:sldId id="2683"/>
            <p14:sldId id="2530"/>
            <p14:sldId id="2281"/>
            <p14:sldId id="2283"/>
            <p14:sldId id="2284"/>
            <p14:sldId id="2285"/>
            <p14:sldId id="2286"/>
            <p14:sldId id="2287"/>
            <p14:sldId id="2288"/>
            <p14:sldId id="2289"/>
            <p14:sldId id="2290"/>
            <p14:sldId id="2291"/>
            <p14:sldId id="2292"/>
            <p14:sldId id="2293"/>
          </p14:sldIdLst>
        </p14:section>
        <p14:section name="C7-Check Point NAT" id="{A92A9150-B7FF-4880-B692-8B854A6D3D6F}">
          <p14:sldIdLst/>
        </p14:section>
        <p14:section name="C8-Security Elevation" id="{E6BEAB90-55F3-4020-BEF1-340A0C262CFB}">
          <p14:sldIdLst/>
        </p14:section>
        <p14:section name="C9-Site to Site VPN" id="{3CFC612E-EEEF-4DB8-896E-CCE55B44E033}">
          <p14:sldIdLst/>
        </p14:section>
        <p14:section name="C10-Monitoring Operations" id="{E45D913B-1918-4D0E-98A5-77B7365DF86E}">
          <p14:sldIdLst/>
        </p14:section>
        <p14:section name="C11-Security Maintenance" id="{A7636B16-C3BC-4075-B2DE-5E7E85EE3F89}">
          <p14:sldIdLst/>
        </p14:section>
      </p14:sectionLst>
    </p:ext>
    <p:ext uri="{EFAFB233-063F-42B5-8137-9DF3F51BA10A}">
      <p15:sldGuideLst xmlns:p15="http://schemas.microsoft.com/office/powerpoint/2012/main">
        <p15:guide id="2" orient="horz" pos="840" userDrawn="1">
          <p15:clr>
            <a:srgbClr val="A4A3A4"/>
          </p15:clr>
        </p15:guide>
        <p15:guide id="6" orient="horz" pos="600" userDrawn="1">
          <p15:clr>
            <a:srgbClr val="A4A3A4"/>
          </p15:clr>
        </p15:guide>
        <p15:guide id="7" pos="479" userDrawn="1">
          <p15:clr>
            <a:srgbClr val="A4A3A4"/>
          </p15:clr>
        </p15:guide>
        <p15:guide id="8" pos="2367">
          <p15:clr>
            <a:srgbClr val="A4A3A4"/>
          </p15:clr>
        </p15:guide>
        <p15:guide id="9" pos="3388">
          <p15:clr>
            <a:srgbClr val="A4A3A4"/>
          </p15:clr>
        </p15:guide>
        <p15:guide id="14" pos="3815" userDrawn="1">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7CF37D0-E527-C460-5C18-9315AFDC7826}" name="gervais.patricia@gmail.com" initials="g" userId="ede0cfba65d95a5b" providerId="Windows Live"/>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Rachel Peak" initials="" lastIdx="8" clrIdx="0"/>
  <p:cmAuthor id="1" name="Shay Barak" initials="SB" lastIdx="17" clrIdx="1"/>
  <p:cmAuthor id="2" name="Stephanie Howard" initials="SH" lastIdx="7" clrIdx="2">
    <p:extLst>
      <p:ext uri="{19B8F6BF-5375-455C-9EA6-DF929625EA0E}">
        <p15:presenceInfo xmlns:p15="http://schemas.microsoft.com/office/powerpoint/2012/main" userId="S-1-5-21-3009975827-1942386155-3087368816-2635102" providerId="AD"/>
      </p:ext>
    </p:extLst>
  </p:cmAuthor>
  <p:cmAuthor id="3" name="Patricia Dreyer" initials="PD" lastIdx="19" clrIdx="3">
    <p:extLst>
      <p:ext uri="{19B8F6BF-5375-455C-9EA6-DF929625EA0E}">
        <p15:presenceInfo xmlns:p15="http://schemas.microsoft.com/office/powerpoint/2012/main" userId="S-1-5-21-3009975827-1942386155-3087368816-2694267" providerId="AD"/>
      </p:ext>
    </p:extLst>
  </p:cmAuthor>
  <p:cmAuthor id="4" name="Lisa Stephens" initials="LS" lastIdx="1" clrIdx="4">
    <p:extLst>
      <p:ext uri="{19B8F6BF-5375-455C-9EA6-DF929625EA0E}">
        <p15:presenceInfo xmlns:p15="http://schemas.microsoft.com/office/powerpoint/2012/main" userId="S::lisas@checkpoint.com::447f2d67-4612-43af-ba51-1f6f01a8fd3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51067"/>
    <a:srgbClr val="EBECEE"/>
    <a:srgbClr val="FBFBFB"/>
    <a:srgbClr val="4D4D4F"/>
    <a:srgbClr val="0C0C0C"/>
    <a:srgbClr val="B1004C"/>
    <a:srgbClr val="FDDFED"/>
    <a:srgbClr val="000000"/>
    <a:srgbClr val="F7F5FA"/>
    <a:srgbClr val="F4D8E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145" autoAdjust="0"/>
    <p:restoredTop sz="65030" autoAdjust="0"/>
  </p:normalViewPr>
  <p:slideViewPr>
    <p:cSldViewPr snapToGrid="0" snapToObjects="1">
      <p:cViewPr varScale="1">
        <p:scale>
          <a:sx n="54" d="100"/>
          <a:sy n="54" d="100"/>
        </p:scale>
        <p:origin x="1087" y="36"/>
      </p:cViewPr>
      <p:guideLst>
        <p:guide orient="horz" pos="840"/>
        <p:guide orient="horz" pos="600"/>
        <p:guide pos="479"/>
        <p:guide pos="2367"/>
        <p:guide pos="3388"/>
        <p:guide pos="3815"/>
      </p:guideLst>
    </p:cSldViewPr>
  </p:slideViewPr>
  <p:outlineViewPr>
    <p:cViewPr>
      <p:scale>
        <a:sx n="33" d="100"/>
        <a:sy n="33" d="100"/>
      </p:scale>
      <p:origin x="0" y="-241116"/>
    </p:cViewPr>
  </p:outlineViewPr>
  <p:notesTextViewPr>
    <p:cViewPr>
      <p:scale>
        <a:sx n="100" d="100"/>
        <a:sy n="100" d="100"/>
      </p:scale>
      <p:origin x="0" y="0"/>
    </p:cViewPr>
  </p:notesTextViewPr>
  <p:sorterViewPr>
    <p:cViewPr varScale="1">
      <p:scale>
        <a:sx n="1" d="1"/>
        <a:sy n="1" d="1"/>
      </p:scale>
      <p:origin x="0" y="-121104"/>
    </p:cViewPr>
  </p:sorterViewPr>
  <p:notesViewPr>
    <p:cSldViewPr snapToGrid="0" snapToObjects="1" showGuides="1">
      <p:cViewPr varScale="1">
        <p:scale>
          <a:sx n="58" d="100"/>
          <a:sy n="58" d="100"/>
        </p:scale>
        <p:origin x="2501" y="62"/>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commentAuthors" Target="commentAuthor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presProps" Target="presProps.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viewProps" Target="viewProp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tableStyles" Target="tableStyle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handoutMaster" Target="handoutMasters/handoutMaster1.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microsoft.com/office/2018/10/relationships/authors" Targe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A994CF-F53B-4D79-854A-33EECDB926B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F402C34-FEDC-4AC5-A2F3-0E886A60CD1E}">
      <dgm:prSet phldrT="[Text]"/>
      <dgm:spPr/>
      <dgm:t>
        <a:bodyPr/>
        <a:lstStyle/>
        <a:p>
          <a:pPr algn="ctr"/>
          <a:r>
            <a:rPr lang="en-US" b="1" dirty="0"/>
            <a:t>Functionality</a:t>
          </a:r>
        </a:p>
      </dgm:t>
    </dgm:pt>
    <dgm:pt modelId="{71736CF9-DAE8-4BAA-81E7-B5E6562C75B7}" type="parTrans" cxnId="{963928AA-495E-43A9-B80B-3574C40D3FF9}">
      <dgm:prSet/>
      <dgm:spPr/>
      <dgm:t>
        <a:bodyPr/>
        <a:lstStyle/>
        <a:p>
          <a:endParaRPr lang="en-US" b="1"/>
        </a:p>
      </dgm:t>
    </dgm:pt>
    <dgm:pt modelId="{BAAF5A8F-C799-4F13-A03E-CD436C94FCA9}" type="sibTrans" cxnId="{963928AA-495E-43A9-B80B-3574C40D3FF9}">
      <dgm:prSet/>
      <dgm:spPr/>
      <dgm:t>
        <a:bodyPr/>
        <a:lstStyle/>
        <a:p>
          <a:endParaRPr lang="en-US" b="1"/>
        </a:p>
      </dgm:t>
    </dgm:pt>
    <dgm:pt modelId="{E18B1E66-2077-49D8-ABE1-5946B4C01337}">
      <dgm:prSet phldrT="[Text]"/>
      <dgm:spPr/>
      <dgm:t>
        <a:bodyPr/>
        <a:lstStyle/>
        <a:p>
          <a:pPr algn="ctr"/>
          <a:r>
            <a:rPr lang="en-US" b="1" dirty="0"/>
            <a:t>Terms of Use</a:t>
          </a:r>
        </a:p>
      </dgm:t>
    </dgm:pt>
    <dgm:pt modelId="{8AFFF9A9-63C7-4C36-8726-7546CA0FBA36}" type="parTrans" cxnId="{75FE21E5-69E8-4BB8-9D05-E83792A8D75C}">
      <dgm:prSet/>
      <dgm:spPr/>
      <dgm:t>
        <a:bodyPr/>
        <a:lstStyle/>
        <a:p>
          <a:endParaRPr lang="en-US" b="1"/>
        </a:p>
      </dgm:t>
    </dgm:pt>
    <dgm:pt modelId="{E4894F1F-2594-4F3A-9064-760259432E09}" type="sibTrans" cxnId="{75FE21E5-69E8-4BB8-9D05-E83792A8D75C}">
      <dgm:prSet/>
      <dgm:spPr/>
      <dgm:t>
        <a:bodyPr/>
        <a:lstStyle/>
        <a:p>
          <a:endParaRPr lang="en-US" b="1"/>
        </a:p>
      </dgm:t>
    </dgm:pt>
    <dgm:pt modelId="{CE5C000D-C0CB-4F04-8B56-729B62149A85}">
      <dgm:prSet phldrT="[Text]"/>
      <dgm:spPr/>
      <dgm:t>
        <a:bodyPr/>
        <a:lstStyle/>
        <a:p>
          <a:pPr algn="ctr"/>
          <a:r>
            <a:rPr lang="en-US" b="1" dirty="0"/>
            <a:t>Maximum Number of Users, Devices, or IP addresses</a:t>
          </a:r>
        </a:p>
      </dgm:t>
    </dgm:pt>
    <dgm:pt modelId="{B0157B4E-B8E9-47BE-9CDE-934C834E638E}" type="parTrans" cxnId="{54364353-F340-4C79-AE1C-E9B0547ED910}">
      <dgm:prSet/>
      <dgm:spPr/>
      <dgm:t>
        <a:bodyPr/>
        <a:lstStyle/>
        <a:p>
          <a:endParaRPr lang="en-US" b="1"/>
        </a:p>
      </dgm:t>
    </dgm:pt>
    <dgm:pt modelId="{1F69A0A8-AAB9-40B7-BD40-63A109616D01}" type="sibTrans" cxnId="{54364353-F340-4C79-AE1C-E9B0547ED910}">
      <dgm:prSet/>
      <dgm:spPr/>
      <dgm:t>
        <a:bodyPr/>
        <a:lstStyle/>
        <a:p>
          <a:endParaRPr lang="en-US" b="1"/>
        </a:p>
      </dgm:t>
    </dgm:pt>
    <dgm:pt modelId="{62641203-AD29-46B3-82C9-BB35C0103C3A}">
      <dgm:prSet phldrT="[Text]"/>
      <dgm:spPr/>
      <dgm:t>
        <a:bodyPr/>
        <a:lstStyle/>
        <a:p>
          <a:pPr algn="ctr"/>
          <a:r>
            <a:rPr lang="en-US" b="1" dirty="0"/>
            <a:t>Features</a:t>
          </a:r>
        </a:p>
      </dgm:t>
    </dgm:pt>
    <dgm:pt modelId="{558061DC-943B-4859-B2A8-5C4B9DB41184}" type="parTrans" cxnId="{9F5A0215-DC42-4E68-8892-CD71BE1CADC0}">
      <dgm:prSet/>
      <dgm:spPr/>
      <dgm:t>
        <a:bodyPr/>
        <a:lstStyle/>
        <a:p>
          <a:endParaRPr lang="en-US"/>
        </a:p>
      </dgm:t>
    </dgm:pt>
    <dgm:pt modelId="{D0FD678C-95DA-4658-B56F-FC6E9E887547}" type="sibTrans" cxnId="{9F5A0215-DC42-4E68-8892-CD71BE1CADC0}">
      <dgm:prSet/>
      <dgm:spPr/>
      <dgm:t>
        <a:bodyPr/>
        <a:lstStyle/>
        <a:p>
          <a:endParaRPr lang="en-US"/>
        </a:p>
      </dgm:t>
    </dgm:pt>
    <dgm:pt modelId="{38CD66AA-7023-461D-A2FF-05E95E0F94E6}">
      <dgm:prSet phldrT="[Text]"/>
      <dgm:spPr/>
      <dgm:t>
        <a:bodyPr/>
        <a:lstStyle/>
        <a:p>
          <a:pPr algn="ctr"/>
          <a:r>
            <a:rPr lang="en-US" b="1" dirty="0"/>
            <a:t>Signature and certification keys</a:t>
          </a:r>
        </a:p>
      </dgm:t>
    </dgm:pt>
    <dgm:pt modelId="{BAB1B7A2-DA39-4850-8BD0-F89BC7ED287F}" type="parTrans" cxnId="{ADB9AF4C-37B0-4AB4-B22F-2BD386C77CAC}">
      <dgm:prSet/>
      <dgm:spPr/>
      <dgm:t>
        <a:bodyPr/>
        <a:lstStyle/>
        <a:p>
          <a:endParaRPr lang="en-US"/>
        </a:p>
      </dgm:t>
    </dgm:pt>
    <dgm:pt modelId="{AF5E4A42-9764-41D4-8399-477336D0CA7B}" type="sibTrans" cxnId="{ADB9AF4C-37B0-4AB4-B22F-2BD386C77CAC}">
      <dgm:prSet/>
      <dgm:spPr/>
      <dgm:t>
        <a:bodyPr/>
        <a:lstStyle/>
        <a:p>
          <a:endParaRPr lang="en-US"/>
        </a:p>
      </dgm:t>
    </dgm:pt>
    <dgm:pt modelId="{469F5FEC-01A5-49DD-9B31-9CDB1CFF8C87}">
      <dgm:prSet phldrT="[Text]"/>
      <dgm:spPr/>
      <dgm:t>
        <a:bodyPr/>
        <a:lstStyle/>
        <a:p>
          <a:pPr algn="ctr"/>
          <a:r>
            <a:rPr lang="en-US" b="1" dirty="0"/>
            <a:t>Service entitlements</a:t>
          </a:r>
        </a:p>
      </dgm:t>
    </dgm:pt>
    <dgm:pt modelId="{C410D426-1E15-4833-9318-FEAA263705C0}" type="parTrans" cxnId="{01F7E770-3A81-4498-A2C1-160F17D8BDDE}">
      <dgm:prSet/>
      <dgm:spPr/>
      <dgm:t>
        <a:bodyPr/>
        <a:lstStyle/>
        <a:p>
          <a:endParaRPr lang="en-US"/>
        </a:p>
      </dgm:t>
    </dgm:pt>
    <dgm:pt modelId="{B1FD5976-52A0-4820-AB65-D947BFE1EBAA}" type="sibTrans" cxnId="{01F7E770-3A81-4498-A2C1-160F17D8BDDE}">
      <dgm:prSet/>
      <dgm:spPr/>
      <dgm:t>
        <a:bodyPr/>
        <a:lstStyle/>
        <a:p>
          <a:endParaRPr lang="en-US"/>
        </a:p>
      </dgm:t>
    </dgm:pt>
    <dgm:pt modelId="{6A33542E-2146-4539-ADA9-0F094EF8BCDF}" type="pres">
      <dgm:prSet presAssocID="{1AA994CF-F53B-4D79-854A-33EECDB926BC}" presName="diagram" presStyleCnt="0">
        <dgm:presLayoutVars>
          <dgm:dir/>
          <dgm:resizeHandles val="exact"/>
        </dgm:presLayoutVars>
      </dgm:prSet>
      <dgm:spPr/>
    </dgm:pt>
    <dgm:pt modelId="{D5B7CC88-1E2D-4A29-B3E5-3F172D6C3150}" type="pres">
      <dgm:prSet presAssocID="{62641203-AD29-46B3-82C9-BB35C0103C3A}" presName="node" presStyleLbl="node1" presStyleIdx="0" presStyleCnt="6">
        <dgm:presLayoutVars>
          <dgm:bulletEnabled val="1"/>
        </dgm:presLayoutVars>
      </dgm:prSet>
      <dgm:spPr/>
    </dgm:pt>
    <dgm:pt modelId="{4AFACA9A-7963-4357-9EFF-3A41F32A2CFE}" type="pres">
      <dgm:prSet presAssocID="{D0FD678C-95DA-4658-B56F-FC6E9E887547}" presName="sibTrans" presStyleCnt="0"/>
      <dgm:spPr/>
    </dgm:pt>
    <dgm:pt modelId="{B1A90C8D-4F69-4D85-A8FA-357F6F3F4916}" type="pres">
      <dgm:prSet presAssocID="{DF402C34-FEDC-4AC5-A2F3-0E886A60CD1E}" presName="node" presStyleLbl="node1" presStyleIdx="1" presStyleCnt="6">
        <dgm:presLayoutVars>
          <dgm:bulletEnabled val="1"/>
        </dgm:presLayoutVars>
      </dgm:prSet>
      <dgm:spPr/>
    </dgm:pt>
    <dgm:pt modelId="{7B09AC49-D953-4982-8442-DE4D8EF5E534}" type="pres">
      <dgm:prSet presAssocID="{BAAF5A8F-C799-4F13-A03E-CD436C94FCA9}" presName="sibTrans" presStyleCnt="0"/>
      <dgm:spPr/>
    </dgm:pt>
    <dgm:pt modelId="{6037D529-9F78-431E-BADD-D82B51B476AD}" type="pres">
      <dgm:prSet presAssocID="{E18B1E66-2077-49D8-ABE1-5946B4C01337}" presName="node" presStyleLbl="node1" presStyleIdx="2" presStyleCnt="6">
        <dgm:presLayoutVars>
          <dgm:bulletEnabled val="1"/>
        </dgm:presLayoutVars>
      </dgm:prSet>
      <dgm:spPr/>
    </dgm:pt>
    <dgm:pt modelId="{2DC7F3BD-9EE8-4EDC-A732-F4C09DB0B752}" type="pres">
      <dgm:prSet presAssocID="{E4894F1F-2594-4F3A-9064-760259432E09}" presName="sibTrans" presStyleCnt="0"/>
      <dgm:spPr/>
    </dgm:pt>
    <dgm:pt modelId="{489EA897-8D1B-4007-B03F-8162B0CFAB78}" type="pres">
      <dgm:prSet presAssocID="{CE5C000D-C0CB-4F04-8B56-729B62149A85}" presName="node" presStyleLbl="node1" presStyleIdx="3" presStyleCnt="6">
        <dgm:presLayoutVars>
          <dgm:bulletEnabled val="1"/>
        </dgm:presLayoutVars>
      </dgm:prSet>
      <dgm:spPr/>
    </dgm:pt>
    <dgm:pt modelId="{5DB1C8F2-E655-41FE-B432-81CB047291A0}" type="pres">
      <dgm:prSet presAssocID="{1F69A0A8-AAB9-40B7-BD40-63A109616D01}" presName="sibTrans" presStyleCnt="0"/>
      <dgm:spPr/>
    </dgm:pt>
    <dgm:pt modelId="{A8FF9CFD-F713-4FC5-8F07-122B0AF5448C}" type="pres">
      <dgm:prSet presAssocID="{38CD66AA-7023-461D-A2FF-05E95E0F94E6}" presName="node" presStyleLbl="node1" presStyleIdx="4" presStyleCnt="6">
        <dgm:presLayoutVars>
          <dgm:bulletEnabled val="1"/>
        </dgm:presLayoutVars>
      </dgm:prSet>
      <dgm:spPr/>
    </dgm:pt>
    <dgm:pt modelId="{8B38AA28-F9C1-4C98-A7D9-3C5E35AA87CF}" type="pres">
      <dgm:prSet presAssocID="{AF5E4A42-9764-41D4-8399-477336D0CA7B}" presName="sibTrans" presStyleCnt="0"/>
      <dgm:spPr/>
    </dgm:pt>
    <dgm:pt modelId="{19D9496F-0468-4AFA-BFB5-D36D90033DDC}" type="pres">
      <dgm:prSet presAssocID="{469F5FEC-01A5-49DD-9B31-9CDB1CFF8C87}" presName="node" presStyleLbl="node1" presStyleIdx="5" presStyleCnt="6">
        <dgm:presLayoutVars>
          <dgm:bulletEnabled val="1"/>
        </dgm:presLayoutVars>
      </dgm:prSet>
      <dgm:spPr/>
    </dgm:pt>
  </dgm:ptLst>
  <dgm:cxnLst>
    <dgm:cxn modelId="{9F5A0215-DC42-4E68-8892-CD71BE1CADC0}" srcId="{1AA994CF-F53B-4D79-854A-33EECDB926BC}" destId="{62641203-AD29-46B3-82C9-BB35C0103C3A}" srcOrd="0" destOrd="0" parTransId="{558061DC-943B-4859-B2A8-5C4B9DB41184}" sibTransId="{D0FD678C-95DA-4658-B56F-FC6E9E887547}"/>
    <dgm:cxn modelId="{E44F993B-85C4-46E6-B5AA-76803E470E4E}" type="presOf" srcId="{38CD66AA-7023-461D-A2FF-05E95E0F94E6}" destId="{A8FF9CFD-F713-4FC5-8F07-122B0AF5448C}" srcOrd="0" destOrd="0" presId="urn:microsoft.com/office/officeart/2005/8/layout/default"/>
    <dgm:cxn modelId="{ADB9AF4C-37B0-4AB4-B22F-2BD386C77CAC}" srcId="{1AA994CF-F53B-4D79-854A-33EECDB926BC}" destId="{38CD66AA-7023-461D-A2FF-05E95E0F94E6}" srcOrd="4" destOrd="0" parTransId="{BAB1B7A2-DA39-4850-8BD0-F89BC7ED287F}" sibTransId="{AF5E4A42-9764-41D4-8399-477336D0CA7B}"/>
    <dgm:cxn modelId="{01F7E770-3A81-4498-A2C1-160F17D8BDDE}" srcId="{1AA994CF-F53B-4D79-854A-33EECDB926BC}" destId="{469F5FEC-01A5-49DD-9B31-9CDB1CFF8C87}" srcOrd="5" destOrd="0" parTransId="{C410D426-1E15-4833-9318-FEAA263705C0}" sibTransId="{B1FD5976-52A0-4820-AB65-D947BFE1EBAA}"/>
    <dgm:cxn modelId="{54364353-F340-4C79-AE1C-E9B0547ED910}" srcId="{1AA994CF-F53B-4D79-854A-33EECDB926BC}" destId="{CE5C000D-C0CB-4F04-8B56-729B62149A85}" srcOrd="3" destOrd="0" parTransId="{B0157B4E-B8E9-47BE-9CDE-934C834E638E}" sibTransId="{1F69A0A8-AAB9-40B7-BD40-63A109616D01}"/>
    <dgm:cxn modelId="{96DB6682-FD47-428E-88AA-FCBF6B9E81A9}" type="presOf" srcId="{1AA994CF-F53B-4D79-854A-33EECDB926BC}" destId="{6A33542E-2146-4539-ADA9-0F094EF8BCDF}" srcOrd="0" destOrd="0" presId="urn:microsoft.com/office/officeart/2005/8/layout/default"/>
    <dgm:cxn modelId="{ABFC8FA6-B380-43C8-91E1-74C010926AA7}" type="presOf" srcId="{DF402C34-FEDC-4AC5-A2F3-0E886A60CD1E}" destId="{B1A90C8D-4F69-4D85-A8FA-357F6F3F4916}" srcOrd="0" destOrd="0" presId="urn:microsoft.com/office/officeart/2005/8/layout/default"/>
    <dgm:cxn modelId="{68E7A7A9-710F-4758-B242-9A2EB7F0CA80}" type="presOf" srcId="{CE5C000D-C0CB-4F04-8B56-729B62149A85}" destId="{489EA897-8D1B-4007-B03F-8162B0CFAB78}" srcOrd="0" destOrd="0" presId="urn:microsoft.com/office/officeart/2005/8/layout/default"/>
    <dgm:cxn modelId="{963928AA-495E-43A9-B80B-3574C40D3FF9}" srcId="{1AA994CF-F53B-4D79-854A-33EECDB926BC}" destId="{DF402C34-FEDC-4AC5-A2F3-0E886A60CD1E}" srcOrd="1" destOrd="0" parTransId="{71736CF9-DAE8-4BAA-81E7-B5E6562C75B7}" sibTransId="{BAAF5A8F-C799-4F13-A03E-CD436C94FCA9}"/>
    <dgm:cxn modelId="{91BF4BAA-382B-4871-B87B-C1639945B21B}" type="presOf" srcId="{62641203-AD29-46B3-82C9-BB35C0103C3A}" destId="{D5B7CC88-1E2D-4A29-B3E5-3F172D6C3150}" srcOrd="0" destOrd="0" presId="urn:microsoft.com/office/officeart/2005/8/layout/default"/>
    <dgm:cxn modelId="{4BF6CCAA-9909-4A21-A764-D3189D79E0FC}" type="presOf" srcId="{E18B1E66-2077-49D8-ABE1-5946B4C01337}" destId="{6037D529-9F78-431E-BADD-D82B51B476AD}" srcOrd="0" destOrd="0" presId="urn:microsoft.com/office/officeart/2005/8/layout/default"/>
    <dgm:cxn modelId="{14D9CBAE-F19F-4703-9A72-A3225A59B2C2}" type="presOf" srcId="{469F5FEC-01A5-49DD-9B31-9CDB1CFF8C87}" destId="{19D9496F-0468-4AFA-BFB5-D36D90033DDC}" srcOrd="0" destOrd="0" presId="urn:microsoft.com/office/officeart/2005/8/layout/default"/>
    <dgm:cxn modelId="{75FE21E5-69E8-4BB8-9D05-E83792A8D75C}" srcId="{1AA994CF-F53B-4D79-854A-33EECDB926BC}" destId="{E18B1E66-2077-49D8-ABE1-5946B4C01337}" srcOrd="2" destOrd="0" parTransId="{8AFFF9A9-63C7-4C36-8726-7546CA0FBA36}" sibTransId="{E4894F1F-2594-4F3A-9064-760259432E09}"/>
    <dgm:cxn modelId="{B93E32BE-C87A-4B4A-8662-61498414C092}" type="presParOf" srcId="{6A33542E-2146-4539-ADA9-0F094EF8BCDF}" destId="{D5B7CC88-1E2D-4A29-B3E5-3F172D6C3150}" srcOrd="0" destOrd="0" presId="urn:microsoft.com/office/officeart/2005/8/layout/default"/>
    <dgm:cxn modelId="{66AAB310-ADE7-4868-BE66-7D3B7A0ECB2B}" type="presParOf" srcId="{6A33542E-2146-4539-ADA9-0F094EF8BCDF}" destId="{4AFACA9A-7963-4357-9EFF-3A41F32A2CFE}" srcOrd="1" destOrd="0" presId="urn:microsoft.com/office/officeart/2005/8/layout/default"/>
    <dgm:cxn modelId="{C6AAB874-2137-401F-8AAC-257E055DBF1F}" type="presParOf" srcId="{6A33542E-2146-4539-ADA9-0F094EF8BCDF}" destId="{B1A90C8D-4F69-4D85-A8FA-357F6F3F4916}" srcOrd="2" destOrd="0" presId="urn:microsoft.com/office/officeart/2005/8/layout/default"/>
    <dgm:cxn modelId="{56B04DF3-70F8-4669-89B2-478153335DE2}" type="presParOf" srcId="{6A33542E-2146-4539-ADA9-0F094EF8BCDF}" destId="{7B09AC49-D953-4982-8442-DE4D8EF5E534}" srcOrd="3" destOrd="0" presId="urn:microsoft.com/office/officeart/2005/8/layout/default"/>
    <dgm:cxn modelId="{C61EE640-6C32-4C44-B98E-18C89AD17DAC}" type="presParOf" srcId="{6A33542E-2146-4539-ADA9-0F094EF8BCDF}" destId="{6037D529-9F78-431E-BADD-D82B51B476AD}" srcOrd="4" destOrd="0" presId="urn:microsoft.com/office/officeart/2005/8/layout/default"/>
    <dgm:cxn modelId="{DA6EB4FB-30D9-4566-B9ED-91B912153F58}" type="presParOf" srcId="{6A33542E-2146-4539-ADA9-0F094EF8BCDF}" destId="{2DC7F3BD-9EE8-4EDC-A732-F4C09DB0B752}" srcOrd="5" destOrd="0" presId="urn:microsoft.com/office/officeart/2005/8/layout/default"/>
    <dgm:cxn modelId="{62EF1372-4D20-4A60-93AC-0F42912A9187}" type="presParOf" srcId="{6A33542E-2146-4539-ADA9-0F094EF8BCDF}" destId="{489EA897-8D1B-4007-B03F-8162B0CFAB78}" srcOrd="6" destOrd="0" presId="urn:microsoft.com/office/officeart/2005/8/layout/default"/>
    <dgm:cxn modelId="{661F5521-6FEA-4638-91BC-16CAFE92ED2C}" type="presParOf" srcId="{6A33542E-2146-4539-ADA9-0F094EF8BCDF}" destId="{5DB1C8F2-E655-41FE-B432-81CB047291A0}" srcOrd="7" destOrd="0" presId="urn:microsoft.com/office/officeart/2005/8/layout/default"/>
    <dgm:cxn modelId="{6EF3C07E-6887-4316-A9EC-75E4BB4D119E}" type="presParOf" srcId="{6A33542E-2146-4539-ADA9-0F094EF8BCDF}" destId="{A8FF9CFD-F713-4FC5-8F07-122B0AF5448C}" srcOrd="8" destOrd="0" presId="urn:microsoft.com/office/officeart/2005/8/layout/default"/>
    <dgm:cxn modelId="{C503C9D1-FEFE-45CC-A099-BC28CD9EC86E}" type="presParOf" srcId="{6A33542E-2146-4539-ADA9-0F094EF8BCDF}" destId="{8B38AA28-F9C1-4C98-A7D9-3C5E35AA87CF}" srcOrd="9" destOrd="0" presId="urn:microsoft.com/office/officeart/2005/8/layout/default"/>
    <dgm:cxn modelId="{BDFFC15D-1C2A-4F2C-A532-83EB041ED92D}" type="presParOf" srcId="{6A33542E-2146-4539-ADA9-0F094EF8BCDF}" destId="{19D9496F-0468-4AFA-BFB5-D36D90033DD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E3ABD07-F4D8-4DDE-8CEA-A053360204C8}"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B195C81F-10F5-4244-8564-C5880ACA99CF}">
      <dgm:prSet/>
      <dgm:spPr/>
      <dgm:t>
        <a:bodyPr/>
        <a:lstStyle/>
        <a:p>
          <a:r>
            <a:rPr lang="en-US" dirty="0"/>
            <a:t>Create (or add to existing package).</a:t>
          </a:r>
        </a:p>
      </dgm:t>
    </dgm:pt>
    <dgm:pt modelId="{6249B049-6045-4C2B-8133-0CD65EF9FEC1}" type="parTrans" cxnId="{8EAD6D10-6376-4AF5-99CA-8CC1E7E66161}">
      <dgm:prSet/>
      <dgm:spPr/>
      <dgm:t>
        <a:bodyPr/>
        <a:lstStyle/>
        <a:p>
          <a:endParaRPr lang="en-US"/>
        </a:p>
      </dgm:t>
    </dgm:pt>
    <dgm:pt modelId="{5B337217-932A-48E2-9868-30652BC471E2}" type="sibTrans" cxnId="{8EAD6D10-6376-4AF5-99CA-8CC1E7E66161}">
      <dgm:prSet/>
      <dgm:spPr/>
      <dgm:t>
        <a:bodyPr/>
        <a:lstStyle/>
        <a:p>
          <a:endParaRPr lang="en-US"/>
        </a:p>
      </dgm:t>
    </dgm:pt>
    <dgm:pt modelId="{6FD53DAC-98D6-4E26-851F-54562FAB5DE3}">
      <dgm:prSet/>
      <dgm:spPr/>
      <dgm:t>
        <a:bodyPr/>
        <a:lstStyle/>
        <a:p>
          <a:r>
            <a:rPr lang="en-US" dirty="0"/>
            <a:t>Publish session changes.</a:t>
          </a:r>
        </a:p>
      </dgm:t>
    </dgm:pt>
    <dgm:pt modelId="{25DA2BF7-10AD-4A24-9EBD-0AAE318A9044}" type="parTrans" cxnId="{730D528B-51C3-49B5-AB13-FDB8150040DC}">
      <dgm:prSet/>
      <dgm:spPr/>
      <dgm:t>
        <a:bodyPr/>
        <a:lstStyle/>
        <a:p>
          <a:endParaRPr lang="en-US"/>
        </a:p>
      </dgm:t>
    </dgm:pt>
    <dgm:pt modelId="{10D2F554-C6F2-473B-A30C-59C8E0FE9C2B}" type="sibTrans" cxnId="{730D528B-51C3-49B5-AB13-FDB8150040DC}">
      <dgm:prSet/>
      <dgm:spPr/>
      <dgm:t>
        <a:bodyPr/>
        <a:lstStyle/>
        <a:p>
          <a:endParaRPr lang="en-US"/>
        </a:p>
      </dgm:t>
    </dgm:pt>
    <dgm:pt modelId="{0C1A85B3-AE62-4FBE-A4D4-7C104246B295}">
      <dgm:prSet/>
      <dgm:spPr/>
      <dgm:t>
        <a:bodyPr/>
        <a:lstStyle/>
        <a:p>
          <a:r>
            <a:rPr lang="en-US" dirty="0"/>
            <a:t>Install policy on targets.</a:t>
          </a:r>
        </a:p>
      </dgm:t>
    </dgm:pt>
    <dgm:pt modelId="{03974C1B-BF05-46DE-9384-187CF7529574}" type="parTrans" cxnId="{4886E60E-93D4-4A50-9BFD-442F2B80827A}">
      <dgm:prSet/>
      <dgm:spPr/>
      <dgm:t>
        <a:bodyPr/>
        <a:lstStyle/>
        <a:p>
          <a:endParaRPr lang="en-US"/>
        </a:p>
      </dgm:t>
    </dgm:pt>
    <dgm:pt modelId="{9ACCAF80-77DC-4DDF-946E-E900EE37F8BB}" type="sibTrans" cxnId="{4886E60E-93D4-4A50-9BFD-442F2B80827A}">
      <dgm:prSet/>
      <dgm:spPr/>
      <dgm:t>
        <a:bodyPr/>
        <a:lstStyle/>
        <a:p>
          <a:endParaRPr lang="en-US"/>
        </a:p>
      </dgm:t>
    </dgm:pt>
    <dgm:pt modelId="{B496B766-AC27-4905-9EA1-4B14E4677F58}" type="pres">
      <dgm:prSet presAssocID="{5E3ABD07-F4D8-4DDE-8CEA-A053360204C8}" presName="Name0" presStyleCnt="0">
        <dgm:presLayoutVars>
          <dgm:dir/>
          <dgm:resizeHandles val="exact"/>
        </dgm:presLayoutVars>
      </dgm:prSet>
      <dgm:spPr/>
    </dgm:pt>
    <dgm:pt modelId="{D73F591A-9C26-4D0B-9DA6-E2B52EEB79A2}" type="pres">
      <dgm:prSet presAssocID="{B195C81F-10F5-4244-8564-C5880ACA99CF}" presName="compNode" presStyleCnt="0"/>
      <dgm:spPr/>
    </dgm:pt>
    <dgm:pt modelId="{5782679E-3CEB-4415-90A4-96395AD6ED14}" type="pres">
      <dgm:prSet presAssocID="{B195C81F-10F5-4244-8564-C5880ACA99CF}" presName="pictRect" presStyleLbl="node1" presStyleIdx="0" presStyleCnt="3"/>
      <dgm:spPr/>
    </dgm:pt>
    <dgm:pt modelId="{E1725956-9961-4A88-92E2-5C141DCFD71C}" type="pres">
      <dgm:prSet presAssocID="{B195C81F-10F5-4244-8564-C5880ACA99CF}" presName="textRect" presStyleLbl="revTx" presStyleIdx="0" presStyleCnt="3">
        <dgm:presLayoutVars>
          <dgm:bulletEnabled val="1"/>
        </dgm:presLayoutVars>
      </dgm:prSet>
      <dgm:spPr/>
    </dgm:pt>
    <dgm:pt modelId="{30EC009E-54B7-48B3-B021-6502094D0443}" type="pres">
      <dgm:prSet presAssocID="{5B337217-932A-48E2-9868-30652BC471E2}" presName="sibTrans" presStyleLbl="sibTrans2D1" presStyleIdx="0" presStyleCnt="0"/>
      <dgm:spPr/>
    </dgm:pt>
    <dgm:pt modelId="{B5083376-F3E2-4135-B901-98A37FB4D72B}" type="pres">
      <dgm:prSet presAssocID="{6FD53DAC-98D6-4E26-851F-54562FAB5DE3}" presName="compNode" presStyleCnt="0"/>
      <dgm:spPr/>
    </dgm:pt>
    <dgm:pt modelId="{52AA848B-67FA-4FB1-9A76-D5D810438A04}" type="pres">
      <dgm:prSet presAssocID="{6FD53DAC-98D6-4E26-851F-54562FAB5DE3}" presName="pictRect" presStyleLbl="node1" presStyleIdx="1" presStyleCnt="3"/>
      <dgm:spPr/>
    </dgm:pt>
    <dgm:pt modelId="{B7E8BE9D-071C-48B7-B3B8-F91CA40193F4}" type="pres">
      <dgm:prSet presAssocID="{6FD53DAC-98D6-4E26-851F-54562FAB5DE3}" presName="textRect" presStyleLbl="revTx" presStyleIdx="1" presStyleCnt="3">
        <dgm:presLayoutVars>
          <dgm:bulletEnabled val="1"/>
        </dgm:presLayoutVars>
      </dgm:prSet>
      <dgm:spPr/>
    </dgm:pt>
    <dgm:pt modelId="{D7782E78-C720-470E-9D84-8495A5568FCC}" type="pres">
      <dgm:prSet presAssocID="{10D2F554-C6F2-473B-A30C-59C8E0FE9C2B}" presName="sibTrans" presStyleLbl="sibTrans2D1" presStyleIdx="0" presStyleCnt="0"/>
      <dgm:spPr/>
    </dgm:pt>
    <dgm:pt modelId="{C2D9EEEA-52F6-4F58-8443-5C3666C2C3EC}" type="pres">
      <dgm:prSet presAssocID="{0C1A85B3-AE62-4FBE-A4D4-7C104246B295}" presName="compNode" presStyleCnt="0"/>
      <dgm:spPr/>
    </dgm:pt>
    <dgm:pt modelId="{98D97611-E7B4-4189-9C94-88C933F5D57F}" type="pres">
      <dgm:prSet presAssocID="{0C1A85B3-AE62-4FBE-A4D4-7C104246B295}" presName="pictRect" presStyleLbl="node1" presStyleIdx="2" presStyleCnt="3"/>
      <dgm:spPr/>
    </dgm:pt>
    <dgm:pt modelId="{ADCC8A10-547A-4786-B7DD-0A87FA5EC3D5}" type="pres">
      <dgm:prSet presAssocID="{0C1A85B3-AE62-4FBE-A4D4-7C104246B295}" presName="textRect" presStyleLbl="revTx" presStyleIdx="2" presStyleCnt="3">
        <dgm:presLayoutVars>
          <dgm:bulletEnabled val="1"/>
        </dgm:presLayoutVars>
      </dgm:prSet>
      <dgm:spPr/>
    </dgm:pt>
  </dgm:ptLst>
  <dgm:cxnLst>
    <dgm:cxn modelId="{4886E60E-93D4-4A50-9BFD-442F2B80827A}" srcId="{5E3ABD07-F4D8-4DDE-8CEA-A053360204C8}" destId="{0C1A85B3-AE62-4FBE-A4D4-7C104246B295}" srcOrd="2" destOrd="0" parTransId="{03974C1B-BF05-46DE-9384-187CF7529574}" sibTransId="{9ACCAF80-77DC-4DDF-946E-E900EE37F8BB}"/>
    <dgm:cxn modelId="{8EAD6D10-6376-4AF5-99CA-8CC1E7E66161}" srcId="{5E3ABD07-F4D8-4DDE-8CEA-A053360204C8}" destId="{B195C81F-10F5-4244-8564-C5880ACA99CF}" srcOrd="0" destOrd="0" parTransId="{6249B049-6045-4C2B-8133-0CD65EF9FEC1}" sibTransId="{5B337217-932A-48E2-9868-30652BC471E2}"/>
    <dgm:cxn modelId="{64659E11-BD35-4F05-89CC-74211513CF7B}" type="presOf" srcId="{B195C81F-10F5-4244-8564-C5880ACA99CF}" destId="{E1725956-9961-4A88-92E2-5C141DCFD71C}" srcOrd="0" destOrd="0" presId="urn:microsoft.com/office/officeart/2005/8/layout/pList1"/>
    <dgm:cxn modelId="{6155C667-04ED-47D7-9F11-4157AC3A54CA}" type="presOf" srcId="{6FD53DAC-98D6-4E26-851F-54562FAB5DE3}" destId="{B7E8BE9D-071C-48B7-B3B8-F91CA40193F4}" srcOrd="0" destOrd="0" presId="urn:microsoft.com/office/officeart/2005/8/layout/pList1"/>
    <dgm:cxn modelId="{D0663589-9446-4EC8-AEF1-BDEA0FCE69EF}" type="presOf" srcId="{0C1A85B3-AE62-4FBE-A4D4-7C104246B295}" destId="{ADCC8A10-547A-4786-B7DD-0A87FA5EC3D5}" srcOrd="0" destOrd="0" presId="urn:microsoft.com/office/officeart/2005/8/layout/pList1"/>
    <dgm:cxn modelId="{730D528B-51C3-49B5-AB13-FDB8150040DC}" srcId="{5E3ABD07-F4D8-4DDE-8CEA-A053360204C8}" destId="{6FD53DAC-98D6-4E26-851F-54562FAB5DE3}" srcOrd="1" destOrd="0" parTransId="{25DA2BF7-10AD-4A24-9EBD-0AAE318A9044}" sibTransId="{10D2F554-C6F2-473B-A30C-59C8E0FE9C2B}"/>
    <dgm:cxn modelId="{6C5928D1-086F-4F7A-A38B-13274B2866F1}" type="presOf" srcId="{10D2F554-C6F2-473B-A30C-59C8E0FE9C2B}" destId="{D7782E78-C720-470E-9D84-8495A5568FCC}" srcOrd="0" destOrd="0" presId="urn:microsoft.com/office/officeart/2005/8/layout/pList1"/>
    <dgm:cxn modelId="{81942FED-46DC-4DFC-8A61-44260171B52A}" type="presOf" srcId="{5E3ABD07-F4D8-4DDE-8CEA-A053360204C8}" destId="{B496B766-AC27-4905-9EA1-4B14E4677F58}" srcOrd="0" destOrd="0" presId="urn:microsoft.com/office/officeart/2005/8/layout/pList1"/>
    <dgm:cxn modelId="{D575F8F1-98D5-4CC3-9678-6DB3BA31BA0B}" type="presOf" srcId="{5B337217-932A-48E2-9868-30652BC471E2}" destId="{30EC009E-54B7-48B3-B021-6502094D0443}" srcOrd="0" destOrd="0" presId="urn:microsoft.com/office/officeart/2005/8/layout/pList1"/>
    <dgm:cxn modelId="{D86A2FAC-80EC-454E-A94B-881CDE2A66C8}" type="presParOf" srcId="{B496B766-AC27-4905-9EA1-4B14E4677F58}" destId="{D73F591A-9C26-4D0B-9DA6-E2B52EEB79A2}" srcOrd="0" destOrd="0" presId="urn:microsoft.com/office/officeart/2005/8/layout/pList1"/>
    <dgm:cxn modelId="{BC886AB3-457B-472E-B048-E5549695F643}" type="presParOf" srcId="{D73F591A-9C26-4D0B-9DA6-E2B52EEB79A2}" destId="{5782679E-3CEB-4415-90A4-96395AD6ED14}" srcOrd="0" destOrd="0" presId="urn:microsoft.com/office/officeart/2005/8/layout/pList1"/>
    <dgm:cxn modelId="{5F003342-749A-419F-AFBB-AC18C7BD3DDB}" type="presParOf" srcId="{D73F591A-9C26-4D0B-9DA6-E2B52EEB79A2}" destId="{E1725956-9961-4A88-92E2-5C141DCFD71C}" srcOrd="1" destOrd="0" presId="urn:microsoft.com/office/officeart/2005/8/layout/pList1"/>
    <dgm:cxn modelId="{732B9D53-795A-43ED-91C3-26A2C725A35B}" type="presParOf" srcId="{B496B766-AC27-4905-9EA1-4B14E4677F58}" destId="{30EC009E-54B7-48B3-B021-6502094D0443}" srcOrd="1" destOrd="0" presId="urn:microsoft.com/office/officeart/2005/8/layout/pList1"/>
    <dgm:cxn modelId="{98BBE440-E25A-4676-9725-8ACCFE65894D}" type="presParOf" srcId="{B496B766-AC27-4905-9EA1-4B14E4677F58}" destId="{B5083376-F3E2-4135-B901-98A37FB4D72B}" srcOrd="2" destOrd="0" presId="urn:microsoft.com/office/officeart/2005/8/layout/pList1"/>
    <dgm:cxn modelId="{98474596-8B9E-4238-806A-56B623FE153D}" type="presParOf" srcId="{B5083376-F3E2-4135-B901-98A37FB4D72B}" destId="{52AA848B-67FA-4FB1-9A76-D5D810438A04}" srcOrd="0" destOrd="0" presId="urn:microsoft.com/office/officeart/2005/8/layout/pList1"/>
    <dgm:cxn modelId="{052ABAA7-8B0F-4847-8C95-7CB6704F6322}" type="presParOf" srcId="{B5083376-F3E2-4135-B901-98A37FB4D72B}" destId="{B7E8BE9D-071C-48B7-B3B8-F91CA40193F4}" srcOrd="1" destOrd="0" presId="urn:microsoft.com/office/officeart/2005/8/layout/pList1"/>
    <dgm:cxn modelId="{B5AA01ED-AFFC-4E38-AC32-D64A53726555}" type="presParOf" srcId="{B496B766-AC27-4905-9EA1-4B14E4677F58}" destId="{D7782E78-C720-470E-9D84-8495A5568FCC}" srcOrd="3" destOrd="0" presId="urn:microsoft.com/office/officeart/2005/8/layout/pList1"/>
    <dgm:cxn modelId="{3960FE12-A3ED-4402-A943-6D1A8A8D9E4D}" type="presParOf" srcId="{B496B766-AC27-4905-9EA1-4B14E4677F58}" destId="{C2D9EEEA-52F6-4F58-8443-5C3666C2C3EC}" srcOrd="4" destOrd="0" presId="urn:microsoft.com/office/officeart/2005/8/layout/pList1"/>
    <dgm:cxn modelId="{0EB25656-D501-40DD-80EE-F266CD1F54C6}" type="presParOf" srcId="{C2D9EEEA-52F6-4F58-8443-5C3666C2C3EC}" destId="{98D97611-E7B4-4189-9C94-88C933F5D57F}" srcOrd="0" destOrd="0" presId="urn:microsoft.com/office/officeart/2005/8/layout/pList1"/>
    <dgm:cxn modelId="{DB227C68-A8CA-4E71-AD87-EB6CCC8D4EDF}" type="presParOf" srcId="{C2D9EEEA-52F6-4F58-8443-5C3666C2C3EC}" destId="{ADCC8A10-547A-4786-B7DD-0A87FA5EC3D5}"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32924B2-115D-424C-B9DE-5AB241D31157}"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A6321553-0F32-445F-B673-1F2E0C415758}">
      <dgm:prSet phldrT="[Text]"/>
      <dgm:spPr/>
      <dgm:t>
        <a:bodyPr/>
        <a:lstStyle/>
        <a:p>
          <a:r>
            <a:rPr lang="en-US" dirty="0"/>
            <a:t>Layers</a:t>
          </a:r>
        </a:p>
      </dgm:t>
    </dgm:pt>
    <dgm:pt modelId="{051AE2FD-36D2-4B8E-BFC4-AB667680A209}" type="parTrans" cxnId="{A6258875-7E15-41B3-9653-5A61499C7ADB}">
      <dgm:prSet/>
      <dgm:spPr/>
      <dgm:t>
        <a:bodyPr/>
        <a:lstStyle/>
        <a:p>
          <a:endParaRPr lang="en-US"/>
        </a:p>
      </dgm:t>
    </dgm:pt>
    <dgm:pt modelId="{9CE2A8E2-4C6B-47F9-B9BC-167AAF0FE463}" type="sibTrans" cxnId="{A6258875-7E15-41B3-9653-5A61499C7ADB}">
      <dgm:prSet/>
      <dgm:spPr/>
      <dgm:t>
        <a:bodyPr/>
        <a:lstStyle/>
        <a:p>
          <a:endParaRPr lang="en-US"/>
        </a:p>
      </dgm:t>
    </dgm:pt>
    <dgm:pt modelId="{7CCB6032-4486-44D7-BE6F-C49EB998DBAD}">
      <dgm:prSet phldrT="[Text]"/>
      <dgm:spPr/>
      <dgm:t>
        <a:bodyPr/>
        <a:lstStyle/>
        <a:p>
          <a:r>
            <a:rPr lang="en-US" dirty="0"/>
            <a:t>Layers Concept Options</a:t>
          </a:r>
        </a:p>
      </dgm:t>
    </dgm:pt>
    <dgm:pt modelId="{DFBA6140-135B-4892-BADF-0F5E06883EB9}" type="parTrans" cxnId="{A9D2A125-BE2A-4C67-8DB4-CF09C5F3B6A2}">
      <dgm:prSet/>
      <dgm:spPr/>
      <dgm:t>
        <a:bodyPr/>
        <a:lstStyle/>
        <a:p>
          <a:endParaRPr lang="en-US"/>
        </a:p>
      </dgm:t>
    </dgm:pt>
    <dgm:pt modelId="{09AB00BC-E0C7-4541-BC3F-AC3FCE8D6418}" type="sibTrans" cxnId="{A9D2A125-BE2A-4C67-8DB4-CF09C5F3B6A2}">
      <dgm:prSet/>
      <dgm:spPr/>
      <dgm:t>
        <a:bodyPr/>
        <a:lstStyle/>
        <a:p>
          <a:endParaRPr lang="en-US"/>
        </a:p>
      </dgm:t>
    </dgm:pt>
    <dgm:pt modelId="{27F089B2-5963-4C68-95D9-726D3E64B227}">
      <dgm:prSet phldrT="[Text]"/>
      <dgm:spPr/>
      <dgm:t>
        <a:bodyPr/>
        <a:lstStyle/>
        <a:p>
          <a:r>
            <a:rPr lang="en-US" dirty="0"/>
            <a:t>Setting different view and edit permissions per layer.</a:t>
          </a:r>
        </a:p>
      </dgm:t>
    </dgm:pt>
    <dgm:pt modelId="{F73B5B4A-D314-4EC2-B5B1-63EAD83F5B00}" type="parTrans" cxnId="{5C98B37F-8E1E-4FBD-9310-E6C378F087E7}">
      <dgm:prSet/>
      <dgm:spPr/>
      <dgm:t>
        <a:bodyPr/>
        <a:lstStyle/>
        <a:p>
          <a:endParaRPr lang="en-US"/>
        </a:p>
      </dgm:t>
    </dgm:pt>
    <dgm:pt modelId="{23F23BC5-E826-4F86-8BFA-43D20626FF6B}" type="sibTrans" cxnId="{5C98B37F-8E1E-4FBD-9310-E6C378F087E7}">
      <dgm:prSet/>
      <dgm:spPr/>
      <dgm:t>
        <a:bodyPr/>
        <a:lstStyle/>
        <a:p>
          <a:endParaRPr lang="en-US"/>
        </a:p>
      </dgm:t>
    </dgm:pt>
    <dgm:pt modelId="{17D43963-9878-4213-8B10-958E356DA0B6}">
      <dgm:prSet phldrT="[Text]"/>
      <dgm:spPr/>
      <dgm:t>
        <a:bodyPr/>
        <a:lstStyle/>
        <a:p>
          <a:r>
            <a:rPr lang="en-US" dirty="0"/>
            <a:t>Inspected in order they are defined.</a:t>
          </a:r>
        </a:p>
      </dgm:t>
    </dgm:pt>
    <dgm:pt modelId="{34D802CC-3A26-4FE4-8044-42958A2EA6DC}" type="parTrans" cxnId="{94FB8D9D-68C9-45E8-ABA5-454CB3F99126}">
      <dgm:prSet/>
      <dgm:spPr/>
      <dgm:t>
        <a:bodyPr/>
        <a:lstStyle/>
        <a:p>
          <a:endParaRPr lang="en-US"/>
        </a:p>
      </dgm:t>
    </dgm:pt>
    <dgm:pt modelId="{78DAE2B5-01BF-48D1-9230-77170E0601B4}" type="sibTrans" cxnId="{94FB8D9D-68C9-45E8-ABA5-454CB3F99126}">
      <dgm:prSet/>
      <dgm:spPr/>
      <dgm:t>
        <a:bodyPr/>
        <a:lstStyle/>
        <a:p>
          <a:endParaRPr lang="en-US"/>
        </a:p>
      </dgm:t>
    </dgm:pt>
    <dgm:pt modelId="{28D86B1D-53A6-4B4B-8FC5-D1C2EA07B2CD}">
      <dgm:prSet phldrT="[Text]"/>
      <dgm:spPr/>
      <dgm:t>
        <a:bodyPr/>
        <a:lstStyle/>
        <a:p>
          <a:r>
            <a:rPr lang="en-US" dirty="0"/>
            <a:t>Exercise control over the rulebase flow and security functionality.</a:t>
          </a:r>
        </a:p>
      </dgm:t>
    </dgm:pt>
    <dgm:pt modelId="{8C4E80ED-F7AA-4376-8F3A-EC6DDBE1277D}" type="parTrans" cxnId="{85CC0EBA-F92A-41B6-B031-17CB14458CE4}">
      <dgm:prSet/>
      <dgm:spPr/>
      <dgm:t>
        <a:bodyPr/>
        <a:lstStyle/>
        <a:p>
          <a:endParaRPr lang="en-US"/>
        </a:p>
      </dgm:t>
    </dgm:pt>
    <dgm:pt modelId="{F4D16A21-F80C-4DC8-B53B-A6A0BD6BEFED}" type="sibTrans" cxnId="{85CC0EBA-F92A-41B6-B031-17CB14458CE4}">
      <dgm:prSet/>
      <dgm:spPr/>
      <dgm:t>
        <a:bodyPr/>
        <a:lstStyle/>
        <a:p>
          <a:endParaRPr lang="en-US"/>
        </a:p>
      </dgm:t>
    </dgm:pt>
    <dgm:pt modelId="{E73FECB8-4204-418E-BED7-4312655AEF2D}">
      <dgm:prSet phldrT="[Text]"/>
      <dgm:spPr/>
      <dgm:t>
        <a:bodyPr/>
        <a:lstStyle/>
        <a:p>
          <a:r>
            <a:rPr lang="en-US" dirty="0"/>
            <a:t>Accept action causes inspection to continue in the next layer.</a:t>
          </a:r>
        </a:p>
      </dgm:t>
    </dgm:pt>
    <dgm:pt modelId="{0071F122-D8A1-47D8-A91B-086A7491105A}" type="parTrans" cxnId="{625043A5-505C-445E-AD04-21DE1B0A581B}">
      <dgm:prSet/>
      <dgm:spPr/>
      <dgm:t>
        <a:bodyPr/>
        <a:lstStyle/>
        <a:p>
          <a:endParaRPr lang="en-US"/>
        </a:p>
      </dgm:t>
    </dgm:pt>
    <dgm:pt modelId="{292EEECE-9F43-4D46-B721-53754E968EA8}" type="sibTrans" cxnId="{625043A5-505C-445E-AD04-21DE1B0A581B}">
      <dgm:prSet/>
      <dgm:spPr/>
      <dgm:t>
        <a:bodyPr/>
        <a:lstStyle/>
        <a:p>
          <a:endParaRPr lang="en-US"/>
        </a:p>
      </dgm:t>
    </dgm:pt>
    <dgm:pt modelId="{55BE3D58-CFA6-4DE8-92D4-59E37D05E7AF}">
      <dgm:prSet phldrT="[Text]"/>
      <dgm:spPr/>
      <dgm:t>
        <a:bodyPr/>
        <a:lstStyle/>
        <a:p>
          <a:r>
            <a:rPr lang="en-US" dirty="0"/>
            <a:t>Reusing a layer in different places.</a:t>
          </a:r>
        </a:p>
      </dgm:t>
    </dgm:pt>
    <dgm:pt modelId="{8463C688-FF8F-4328-A75F-9F09521C217A}" type="parTrans" cxnId="{5D34C7FD-5EA0-4276-9072-AB7F3FCFBC8F}">
      <dgm:prSet/>
      <dgm:spPr/>
      <dgm:t>
        <a:bodyPr/>
        <a:lstStyle/>
        <a:p>
          <a:endParaRPr lang="en-US"/>
        </a:p>
      </dgm:t>
    </dgm:pt>
    <dgm:pt modelId="{8A3460D6-21FE-42E4-B8CC-AE7424932EA4}" type="sibTrans" cxnId="{5D34C7FD-5EA0-4276-9072-AB7F3FCFBC8F}">
      <dgm:prSet/>
      <dgm:spPr/>
      <dgm:t>
        <a:bodyPr/>
        <a:lstStyle/>
        <a:p>
          <a:endParaRPr lang="en-US"/>
        </a:p>
      </dgm:t>
    </dgm:pt>
    <dgm:pt modelId="{E314093C-6C9D-4150-B6E4-D48358E7E80F}" type="pres">
      <dgm:prSet presAssocID="{F32924B2-115D-424C-B9DE-5AB241D31157}" presName="linear" presStyleCnt="0">
        <dgm:presLayoutVars>
          <dgm:dir/>
          <dgm:animLvl val="lvl"/>
          <dgm:resizeHandles val="exact"/>
        </dgm:presLayoutVars>
      </dgm:prSet>
      <dgm:spPr/>
    </dgm:pt>
    <dgm:pt modelId="{CD869FB6-F1B8-410B-8BEA-3070FA909F05}" type="pres">
      <dgm:prSet presAssocID="{A6321553-0F32-445F-B673-1F2E0C415758}" presName="parentLin" presStyleCnt="0"/>
      <dgm:spPr/>
    </dgm:pt>
    <dgm:pt modelId="{F332F92A-E995-416F-972F-392A0419F29F}" type="pres">
      <dgm:prSet presAssocID="{A6321553-0F32-445F-B673-1F2E0C415758}" presName="parentLeftMargin" presStyleLbl="node1" presStyleIdx="0" presStyleCnt="2"/>
      <dgm:spPr/>
    </dgm:pt>
    <dgm:pt modelId="{0BED15BB-1E16-4897-AB08-EAD1A4152053}" type="pres">
      <dgm:prSet presAssocID="{A6321553-0F32-445F-B673-1F2E0C415758}" presName="parentText" presStyleLbl="node1" presStyleIdx="0" presStyleCnt="2">
        <dgm:presLayoutVars>
          <dgm:chMax val="0"/>
          <dgm:bulletEnabled val="1"/>
        </dgm:presLayoutVars>
      </dgm:prSet>
      <dgm:spPr/>
    </dgm:pt>
    <dgm:pt modelId="{D4A5E02B-913E-4A5C-86CF-9F205AC91ABB}" type="pres">
      <dgm:prSet presAssocID="{A6321553-0F32-445F-B673-1F2E0C415758}" presName="negativeSpace" presStyleCnt="0"/>
      <dgm:spPr/>
    </dgm:pt>
    <dgm:pt modelId="{F691BF64-4947-4079-BE82-7C12ED28325F}" type="pres">
      <dgm:prSet presAssocID="{A6321553-0F32-445F-B673-1F2E0C415758}" presName="childText" presStyleLbl="conFgAcc1" presStyleIdx="0" presStyleCnt="2">
        <dgm:presLayoutVars>
          <dgm:bulletEnabled val="1"/>
        </dgm:presLayoutVars>
      </dgm:prSet>
      <dgm:spPr/>
    </dgm:pt>
    <dgm:pt modelId="{C5FDF2DD-F01C-4003-8CE2-44A1B4C9A991}" type="pres">
      <dgm:prSet presAssocID="{9CE2A8E2-4C6B-47F9-B9BC-167AAF0FE463}" presName="spaceBetweenRectangles" presStyleCnt="0"/>
      <dgm:spPr/>
    </dgm:pt>
    <dgm:pt modelId="{DF1687FB-0AD2-41FB-A583-1208BAC69BE3}" type="pres">
      <dgm:prSet presAssocID="{7CCB6032-4486-44D7-BE6F-C49EB998DBAD}" presName="parentLin" presStyleCnt="0"/>
      <dgm:spPr/>
    </dgm:pt>
    <dgm:pt modelId="{44750D07-BC94-449A-9F98-5F98E9334B90}" type="pres">
      <dgm:prSet presAssocID="{7CCB6032-4486-44D7-BE6F-C49EB998DBAD}" presName="parentLeftMargin" presStyleLbl="node1" presStyleIdx="0" presStyleCnt="2"/>
      <dgm:spPr/>
    </dgm:pt>
    <dgm:pt modelId="{F16AC40A-07D8-46D6-8260-6D9B40D237EF}" type="pres">
      <dgm:prSet presAssocID="{7CCB6032-4486-44D7-BE6F-C49EB998DBAD}" presName="parentText" presStyleLbl="node1" presStyleIdx="1" presStyleCnt="2">
        <dgm:presLayoutVars>
          <dgm:chMax val="0"/>
          <dgm:bulletEnabled val="1"/>
        </dgm:presLayoutVars>
      </dgm:prSet>
      <dgm:spPr/>
    </dgm:pt>
    <dgm:pt modelId="{2746CB10-EAA8-414A-96E1-62381E030722}" type="pres">
      <dgm:prSet presAssocID="{7CCB6032-4486-44D7-BE6F-C49EB998DBAD}" presName="negativeSpace" presStyleCnt="0"/>
      <dgm:spPr/>
    </dgm:pt>
    <dgm:pt modelId="{AD2D0724-FA6B-4C47-A583-8D4CD357904B}" type="pres">
      <dgm:prSet presAssocID="{7CCB6032-4486-44D7-BE6F-C49EB998DBAD}" presName="childText" presStyleLbl="conFgAcc1" presStyleIdx="1" presStyleCnt="2" custLinFactNeighborY="15313">
        <dgm:presLayoutVars>
          <dgm:bulletEnabled val="1"/>
        </dgm:presLayoutVars>
      </dgm:prSet>
      <dgm:spPr/>
    </dgm:pt>
  </dgm:ptLst>
  <dgm:cxnLst>
    <dgm:cxn modelId="{A9D2A125-BE2A-4C67-8DB4-CF09C5F3B6A2}" srcId="{F32924B2-115D-424C-B9DE-5AB241D31157}" destId="{7CCB6032-4486-44D7-BE6F-C49EB998DBAD}" srcOrd="1" destOrd="0" parTransId="{DFBA6140-135B-4892-BADF-0F5E06883EB9}" sibTransId="{09AB00BC-E0C7-4541-BC3F-AC3FCE8D6418}"/>
    <dgm:cxn modelId="{2C26075E-DDE8-4D44-920C-BA8C08B4C085}" type="presOf" srcId="{55BE3D58-CFA6-4DE8-92D4-59E37D05E7AF}" destId="{AD2D0724-FA6B-4C47-A583-8D4CD357904B}" srcOrd="0" destOrd="1" presId="urn:microsoft.com/office/officeart/2005/8/layout/list1"/>
    <dgm:cxn modelId="{AB6C505E-8E51-4799-9FD6-C7AD3ECB711F}" type="presOf" srcId="{17D43963-9878-4213-8B10-958E356DA0B6}" destId="{F691BF64-4947-4079-BE82-7C12ED28325F}" srcOrd="0" destOrd="0" presId="urn:microsoft.com/office/officeart/2005/8/layout/list1"/>
    <dgm:cxn modelId="{39217F70-2BA2-46BE-AC22-0A10845FE272}" type="presOf" srcId="{7CCB6032-4486-44D7-BE6F-C49EB998DBAD}" destId="{F16AC40A-07D8-46D6-8260-6D9B40D237EF}" srcOrd="1" destOrd="0" presId="urn:microsoft.com/office/officeart/2005/8/layout/list1"/>
    <dgm:cxn modelId="{A6258875-7E15-41B3-9653-5A61499C7ADB}" srcId="{F32924B2-115D-424C-B9DE-5AB241D31157}" destId="{A6321553-0F32-445F-B673-1F2E0C415758}" srcOrd="0" destOrd="0" parTransId="{051AE2FD-36D2-4B8E-BFC4-AB667680A209}" sibTransId="{9CE2A8E2-4C6B-47F9-B9BC-167AAF0FE463}"/>
    <dgm:cxn modelId="{DCDB2356-57A5-4613-AFFF-F26850622BDD}" type="presOf" srcId="{E73FECB8-4204-418E-BED7-4312655AEF2D}" destId="{F691BF64-4947-4079-BE82-7C12ED28325F}" srcOrd="0" destOrd="2" presId="urn:microsoft.com/office/officeart/2005/8/layout/list1"/>
    <dgm:cxn modelId="{ACB5A37E-98E6-4CEE-BC8D-3BBCA7C8911E}" type="presOf" srcId="{7CCB6032-4486-44D7-BE6F-C49EB998DBAD}" destId="{44750D07-BC94-449A-9F98-5F98E9334B90}" srcOrd="0" destOrd="0" presId="urn:microsoft.com/office/officeart/2005/8/layout/list1"/>
    <dgm:cxn modelId="{5C98B37F-8E1E-4FBD-9310-E6C378F087E7}" srcId="{7CCB6032-4486-44D7-BE6F-C49EB998DBAD}" destId="{27F089B2-5963-4C68-95D9-726D3E64B227}" srcOrd="0" destOrd="0" parTransId="{F73B5B4A-D314-4EC2-B5B1-63EAD83F5B00}" sibTransId="{23F23BC5-E826-4F86-8BFA-43D20626FF6B}"/>
    <dgm:cxn modelId="{AD62A391-FC0E-4E57-832F-6B9AB8819980}" type="presOf" srcId="{28D86B1D-53A6-4B4B-8FC5-D1C2EA07B2CD}" destId="{F691BF64-4947-4079-BE82-7C12ED28325F}" srcOrd="0" destOrd="1" presId="urn:microsoft.com/office/officeart/2005/8/layout/list1"/>
    <dgm:cxn modelId="{94FB8D9D-68C9-45E8-ABA5-454CB3F99126}" srcId="{A6321553-0F32-445F-B673-1F2E0C415758}" destId="{17D43963-9878-4213-8B10-958E356DA0B6}" srcOrd="0" destOrd="0" parTransId="{34D802CC-3A26-4FE4-8044-42958A2EA6DC}" sibTransId="{78DAE2B5-01BF-48D1-9230-77170E0601B4}"/>
    <dgm:cxn modelId="{625043A5-505C-445E-AD04-21DE1B0A581B}" srcId="{28D86B1D-53A6-4B4B-8FC5-D1C2EA07B2CD}" destId="{E73FECB8-4204-418E-BED7-4312655AEF2D}" srcOrd="0" destOrd="0" parTransId="{0071F122-D8A1-47D8-A91B-086A7491105A}" sibTransId="{292EEECE-9F43-4D46-B721-53754E968EA8}"/>
    <dgm:cxn modelId="{85CC0EBA-F92A-41B6-B031-17CB14458CE4}" srcId="{A6321553-0F32-445F-B673-1F2E0C415758}" destId="{28D86B1D-53A6-4B4B-8FC5-D1C2EA07B2CD}" srcOrd="1" destOrd="0" parTransId="{8C4E80ED-F7AA-4376-8F3A-EC6DDBE1277D}" sibTransId="{F4D16A21-F80C-4DC8-B53B-A6A0BD6BEFED}"/>
    <dgm:cxn modelId="{A6444BD3-D066-4A9D-B770-4E8D72D957A3}" type="presOf" srcId="{27F089B2-5963-4C68-95D9-726D3E64B227}" destId="{AD2D0724-FA6B-4C47-A583-8D4CD357904B}" srcOrd="0" destOrd="0" presId="urn:microsoft.com/office/officeart/2005/8/layout/list1"/>
    <dgm:cxn modelId="{6C3408D9-0BB3-438E-9619-A2C8C88FB1F6}" type="presOf" srcId="{A6321553-0F32-445F-B673-1F2E0C415758}" destId="{0BED15BB-1E16-4897-AB08-EAD1A4152053}" srcOrd="1" destOrd="0" presId="urn:microsoft.com/office/officeart/2005/8/layout/list1"/>
    <dgm:cxn modelId="{5DA13FEA-13DE-4B30-947A-5BC449010AC9}" type="presOf" srcId="{A6321553-0F32-445F-B673-1F2E0C415758}" destId="{F332F92A-E995-416F-972F-392A0419F29F}" srcOrd="0" destOrd="0" presId="urn:microsoft.com/office/officeart/2005/8/layout/list1"/>
    <dgm:cxn modelId="{4332F0F8-CDB2-4BA6-9A5B-21B242B2047D}" type="presOf" srcId="{F32924B2-115D-424C-B9DE-5AB241D31157}" destId="{E314093C-6C9D-4150-B6E4-D48358E7E80F}" srcOrd="0" destOrd="0" presId="urn:microsoft.com/office/officeart/2005/8/layout/list1"/>
    <dgm:cxn modelId="{5D34C7FD-5EA0-4276-9072-AB7F3FCFBC8F}" srcId="{7CCB6032-4486-44D7-BE6F-C49EB998DBAD}" destId="{55BE3D58-CFA6-4DE8-92D4-59E37D05E7AF}" srcOrd="1" destOrd="0" parTransId="{8463C688-FF8F-4328-A75F-9F09521C217A}" sibTransId="{8A3460D6-21FE-42E4-B8CC-AE7424932EA4}"/>
    <dgm:cxn modelId="{8F203379-3250-46EA-97F2-D0894044DE5E}" type="presParOf" srcId="{E314093C-6C9D-4150-B6E4-D48358E7E80F}" destId="{CD869FB6-F1B8-410B-8BEA-3070FA909F05}" srcOrd="0" destOrd="0" presId="urn:microsoft.com/office/officeart/2005/8/layout/list1"/>
    <dgm:cxn modelId="{B7D49C11-499E-492F-839F-788F46CA31C0}" type="presParOf" srcId="{CD869FB6-F1B8-410B-8BEA-3070FA909F05}" destId="{F332F92A-E995-416F-972F-392A0419F29F}" srcOrd="0" destOrd="0" presId="urn:microsoft.com/office/officeart/2005/8/layout/list1"/>
    <dgm:cxn modelId="{CAF4331E-03E8-4B76-B769-5D7FB42F36F3}" type="presParOf" srcId="{CD869FB6-F1B8-410B-8BEA-3070FA909F05}" destId="{0BED15BB-1E16-4897-AB08-EAD1A4152053}" srcOrd="1" destOrd="0" presId="urn:microsoft.com/office/officeart/2005/8/layout/list1"/>
    <dgm:cxn modelId="{2BFECAD9-010C-49DD-ADAD-7AE387A19DA5}" type="presParOf" srcId="{E314093C-6C9D-4150-B6E4-D48358E7E80F}" destId="{D4A5E02B-913E-4A5C-86CF-9F205AC91ABB}" srcOrd="1" destOrd="0" presId="urn:microsoft.com/office/officeart/2005/8/layout/list1"/>
    <dgm:cxn modelId="{B61F1C7C-2D2D-44BB-9B4E-A4EF701C916D}" type="presParOf" srcId="{E314093C-6C9D-4150-B6E4-D48358E7E80F}" destId="{F691BF64-4947-4079-BE82-7C12ED28325F}" srcOrd="2" destOrd="0" presId="urn:microsoft.com/office/officeart/2005/8/layout/list1"/>
    <dgm:cxn modelId="{5D4FD2A5-0AC9-4D66-A0CB-77CF42948913}" type="presParOf" srcId="{E314093C-6C9D-4150-B6E4-D48358E7E80F}" destId="{C5FDF2DD-F01C-4003-8CE2-44A1B4C9A991}" srcOrd="3" destOrd="0" presId="urn:microsoft.com/office/officeart/2005/8/layout/list1"/>
    <dgm:cxn modelId="{516CB10F-4804-4BD0-8127-97991973B665}" type="presParOf" srcId="{E314093C-6C9D-4150-B6E4-D48358E7E80F}" destId="{DF1687FB-0AD2-41FB-A583-1208BAC69BE3}" srcOrd="4" destOrd="0" presId="urn:microsoft.com/office/officeart/2005/8/layout/list1"/>
    <dgm:cxn modelId="{F3C0FA15-5D56-4E2C-8CCF-ADBB682BB878}" type="presParOf" srcId="{DF1687FB-0AD2-41FB-A583-1208BAC69BE3}" destId="{44750D07-BC94-449A-9F98-5F98E9334B90}" srcOrd="0" destOrd="0" presId="urn:microsoft.com/office/officeart/2005/8/layout/list1"/>
    <dgm:cxn modelId="{CABD85EC-793F-45C3-BA4F-9A19DD1BEDB3}" type="presParOf" srcId="{DF1687FB-0AD2-41FB-A583-1208BAC69BE3}" destId="{F16AC40A-07D8-46D6-8260-6D9B40D237EF}" srcOrd="1" destOrd="0" presId="urn:microsoft.com/office/officeart/2005/8/layout/list1"/>
    <dgm:cxn modelId="{0EAA38C1-509A-404D-A5B0-9763E803D310}" type="presParOf" srcId="{E314093C-6C9D-4150-B6E4-D48358E7E80F}" destId="{2746CB10-EAA8-414A-96E1-62381E030722}" srcOrd="5" destOrd="0" presId="urn:microsoft.com/office/officeart/2005/8/layout/list1"/>
    <dgm:cxn modelId="{636F14B8-5E53-44B4-B111-C8E3AD1B9A44}" type="presParOf" srcId="{E314093C-6C9D-4150-B6E4-D48358E7E80F}" destId="{AD2D0724-FA6B-4C47-A583-8D4CD357904B}"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B7CC88-1E2D-4A29-B3E5-3F172D6C3150}">
      <dsp:nvSpPr>
        <dsp:cNvPr id="0" name=""/>
        <dsp:cNvSpPr/>
      </dsp:nvSpPr>
      <dsp:spPr>
        <a:xfrm>
          <a:off x="0" y="232479"/>
          <a:ext cx="2051215" cy="123072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Features</a:t>
          </a:r>
        </a:p>
      </dsp:txBody>
      <dsp:txXfrm>
        <a:off x="0" y="232479"/>
        <a:ext cx="2051215" cy="1230729"/>
      </dsp:txXfrm>
    </dsp:sp>
    <dsp:sp modelId="{B1A90C8D-4F69-4D85-A8FA-357F6F3F4916}">
      <dsp:nvSpPr>
        <dsp:cNvPr id="0" name=""/>
        <dsp:cNvSpPr/>
      </dsp:nvSpPr>
      <dsp:spPr>
        <a:xfrm>
          <a:off x="2256336" y="232479"/>
          <a:ext cx="2051215" cy="123072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Functionality</a:t>
          </a:r>
        </a:p>
      </dsp:txBody>
      <dsp:txXfrm>
        <a:off x="2256336" y="232479"/>
        <a:ext cx="2051215" cy="1230729"/>
      </dsp:txXfrm>
    </dsp:sp>
    <dsp:sp modelId="{6037D529-9F78-431E-BADD-D82B51B476AD}">
      <dsp:nvSpPr>
        <dsp:cNvPr id="0" name=""/>
        <dsp:cNvSpPr/>
      </dsp:nvSpPr>
      <dsp:spPr>
        <a:xfrm>
          <a:off x="4512673" y="232479"/>
          <a:ext cx="2051215" cy="123072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Terms of Use</a:t>
          </a:r>
        </a:p>
      </dsp:txBody>
      <dsp:txXfrm>
        <a:off x="4512673" y="232479"/>
        <a:ext cx="2051215" cy="1230729"/>
      </dsp:txXfrm>
    </dsp:sp>
    <dsp:sp modelId="{489EA897-8D1B-4007-B03F-8162B0CFAB78}">
      <dsp:nvSpPr>
        <dsp:cNvPr id="0" name=""/>
        <dsp:cNvSpPr/>
      </dsp:nvSpPr>
      <dsp:spPr>
        <a:xfrm>
          <a:off x="0" y="1668329"/>
          <a:ext cx="2051215" cy="123072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Maximum Number of Users, Devices, or IP addresses</a:t>
          </a:r>
        </a:p>
      </dsp:txBody>
      <dsp:txXfrm>
        <a:off x="0" y="1668329"/>
        <a:ext cx="2051215" cy="1230729"/>
      </dsp:txXfrm>
    </dsp:sp>
    <dsp:sp modelId="{A8FF9CFD-F713-4FC5-8F07-122B0AF5448C}">
      <dsp:nvSpPr>
        <dsp:cNvPr id="0" name=""/>
        <dsp:cNvSpPr/>
      </dsp:nvSpPr>
      <dsp:spPr>
        <a:xfrm>
          <a:off x="2256336" y="1668329"/>
          <a:ext cx="2051215" cy="123072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Signature and certification keys</a:t>
          </a:r>
        </a:p>
      </dsp:txBody>
      <dsp:txXfrm>
        <a:off x="2256336" y="1668329"/>
        <a:ext cx="2051215" cy="1230729"/>
      </dsp:txXfrm>
    </dsp:sp>
    <dsp:sp modelId="{19D9496F-0468-4AFA-BFB5-D36D90033DDC}">
      <dsp:nvSpPr>
        <dsp:cNvPr id="0" name=""/>
        <dsp:cNvSpPr/>
      </dsp:nvSpPr>
      <dsp:spPr>
        <a:xfrm>
          <a:off x="4512673" y="1668329"/>
          <a:ext cx="2051215" cy="123072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Service entitlements</a:t>
          </a:r>
        </a:p>
      </dsp:txBody>
      <dsp:txXfrm>
        <a:off x="4512673" y="1668329"/>
        <a:ext cx="2051215" cy="12307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82679E-3CEB-4415-90A4-96395AD6ED14}">
      <dsp:nvSpPr>
        <dsp:cNvPr id="0" name=""/>
        <dsp:cNvSpPr/>
      </dsp:nvSpPr>
      <dsp:spPr>
        <a:xfrm>
          <a:off x="452677" y="1499"/>
          <a:ext cx="3183695" cy="21935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725956-9961-4A88-92E2-5C141DCFD71C}">
      <dsp:nvSpPr>
        <dsp:cNvPr id="0" name=""/>
        <dsp:cNvSpPr/>
      </dsp:nvSpPr>
      <dsp:spPr>
        <a:xfrm>
          <a:off x="452677" y="2195065"/>
          <a:ext cx="3183695" cy="1181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0" numCol="1" spcCol="1270" anchor="t" anchorCtr="0">
          <a:noAutofit/>
        </a:bodyPr>
        <a:lstStyle/>
        <a:p>
          <a:pPr marL="0" lvl="0" indent="0" algn="ctr" defTabSz="1333500">
            <a:lnSpc>
              <a:spcPct val="90000"/>
            </a:lnSpc>
            <a:spcBef>
              <a:spcPct val="0"/>
            </a:spcBef>
            <a:spcAft>
              <a:spcPct val="35000"/>
            </a:spcAft>
            <a:buNone/>
          </a:pPr>
          <a:r>
            <a:rPr lang="en-US" sz="3000" kern="1200" dirty="0"/>
            <a:t>Create (or add to existing package).</a:t>
          </a:r>
        </a:p>
      </dsp:txBody>
      <dsp:txXfrm>
        <a:off x="452677" y="2195065"/>
        <a:ext cx="3183695" cy="1181151"/>
      </dsp:txXfrm>
    </dsp:sp>
    <dsp:sp modelId="{52AA848B-67FA-4FB1-9A76-D5D810438A04}">
      <dsp:nvSpPr>
        <dsp:cNvPr id="0" name=""/>
        <dsp:cNvSpPr/>
      </dsp:nvSpPr>
      <dsp:spPr>
        <a:xfrm>
          <a:off x="3954877" y="1499"/>
          <a:ext cx="3183695" cy="21935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E8BE9D-071C-48B7-B3B8-F91CA40193F4}">
      <dsp:nvSpPr>
        <dsp:cNvPr id="0" name=""/>
        <dsp:cNvSpPr/>
      </dsp:nvSpPr>
      <dsp:spPr>
        <a:xfrm>
          <a:off x="3954877" y="2195065"/>
          <a:ext cx="3183695" cy="1181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0" numCol="1" spcCol="1270" anchor="t" anchorCtr="0">
          <a:noAutofit/>
        </a:bodyPr>
        <a:lstStyle/>
        <a:p>
          <a:pPr marL="0" lvl="0" indent="0" algn="ctr" defTabSz="1333500">
            <a:lnSpc>
              <a:spcPct val="90000"/>
            </a:lnSpc>
            <a:spcBef>
              <a:spcPct val="0"/>
            </a:spcBef>
            <a:spcAft>
              <a:spcPct val="35000"/>
            </a:spcAft>
            <a:buNone/>
          </a:pPr>
          <a:r>
            <a:rPr lang="en-US" sz="3000" kern="1200" dirty="0"/>
            <a:t>Publish session changes.</a:t>
          </a:r>
        </a:p>
      </dsp:txBody>
      <dsp:txXfrm>
        <a:off x="3954877" y="2195065"/>
        <a:ext cx="3183695" cy="1181151"/>
      </dsp:txXfrm>
    </dsp:sp>
    <dsp:sp modelId="{98D97611-E7B4-4189-9C94-88C933F5D57F}">
      <dsp:nvSpPr>
        <dsp:cNvPr id="0" name=""/>
        <dsp:cNvSpPr/>
      </dsp:nvSpPr>
      <dsp:spPr>
        <a:xfrm>
          <a:off x="7457076" y="1499"/>
          <a:ext cx="3183695" cy="21935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C8A10-547A-4786-B7DD-0A87FA5EC3D5}">
      <dsp:nvSpPr>
        <dsp:cNvPr id="0" name=""/>
        <dsp:cNvSpPr/>
      </dsp:nvSpPr>
      <dsp:spPr>
        <a:xfrm>
          <a:off x="7457076" y="2195065"/>
          <a:ext cx="3183695" cy="1181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0" numCol="1" spcCol="1270" anchor="t" anchorCtr="0">
          <a:noAutofit/>
        </a:bodyPr>
        <a:lstStyle/>
        <a:p>
          <a:pPr marL="0" lvl="0" indent="0" algn="ctr" defTabSz="1333500">
            <a:lnSpc>
              <a:spcPct val="90000"/>
            </a:lnSpc>
            <a:spcBef>
              <a:spcPct val="0"/>
            </a:spcBef>
            <a:spcAft>
              <a:spcPct val="35000"/>
            </a:spcAft>
            <a:buNone/>
          </a:pPr>
          <a:r>
            <a:rPr lang="en-US" sz="3000" kern="1200" dirty="0"/>
            <a:t>Install policy on targets.</a:t>
          </a:r>
        </a:p>
      </dsp:txBody>
      <dsp:txXfrm>
        <a:off x="7457076" y="2195065"/>
        <a:ext cx="3183695" cy="118115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1BF64-4947-4079-BE82-7C12ED28325F}">
      <dsp:nvSpPr>
        <dsp:cNvPr id="0" name=""/>
        <dsp:cNvSpPr/>
      </dsp:nvSpPr>
      <dsp:spPr>
        <a:xfrm>
          <a:off x="0" y="362014"/>
          <a:ext cx="9343111" cy="2494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5129" tIns="499872" rIns="725129"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Inspected in order they are defined.</a:t>
          </a:r>
        </a:p>
        <a:p>
          <a:pPr marL="228600" lvl="1" indent="-228600" algn="l" defTabSz="1066800">
            <a:lnSpc>
              <a:spcPct val="90000"/>
            </a:lnSpc>
            <a:spcBef>
              <a:spcPct val="0"/>
            </a:spcBef>
            <a:spcAft>
              <a:spcPct val="15000"/>
            </a:spcAft>
            <a:buChar char="•"/>
          </a:pPr>
          <a:r>
            <a:rPr lang="en-US" sz="2400" kern="1200" dirty="0"/>
            <a:t>Exercise control over the rulebase flow and security functionality.</a:t>
          </a:r>
        </a:p>
        <a:p>
          <a:pPr marL="457200" lvl="2" indent="-228600" algn="l" defTabSz="1066800">
            <a:lnSpc>
              <a:spcPct val="90000"/>
            </a:lnSpc>
            <a:spcBef>
              <a:spcPct val="0"/>
            </a:spcBef>
            <a:spcAft>
              <a:spcPct val="15000"/>
            </a:spcAft>
            <a:buChar char="•"/>
          </a:pPr>
          <a:r>
            <a:rPr lang="en-US" sz="2400" kern="1200" dirty="0"/>
            <a:t>Accept action causes inspection to continue in the next layer.</a:t>
          </a:r>
        </a:p>
      </dsp:txBody>
      <dsp:txXfrm>
        <a:off x="0" y="362014"/>
        <a:ext cx="9343111" cy="2494800"/>
      </dsp:txXfrm>
    </dsp:sp>
    <dsp:sp modelId="{0BED15BB-1E16-4897-AB08-EAD1A4152053}">
      <dsp:nvSpPr>
        <dsp:cNvPr id="0" name=""/>
        <dsp:cNvSpPr/>
      </dsp:nvSpPr>
      <dsp:spPr>
        <a:xfrm>
          <a:off x="467155" y="7774"/>
          <a:ext cx="6540177" cy="7084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203" tIns="0" rIns="247203" bIns="0" numCol="1" spcCol="1270" anchor="ctr" anchorCtr="0">
          <a:noAutofit/>
        </a:bodyPr>
        <a:lstStyle/>
        <a:p>
          <a:pPr marL="0" lvl="0" indent="0" algn="l" defTabSz="1066800">
            <a:lnSpc>
              <a:spcPct val="90000"/>
            </a:lnSpc>
            <a:spcBef>
              <a:spcPct val="0"/>
            </a:spcBef>
            <a:spcAft>
              <a:spcPct val="35000"/>
            </a:spcAft>
            <a:buNone/>
          </a:pPr>
          <a:r>
            <a:rPr lang="en-US" sz="2400" kern="1200" dirty="0"/>
            <a:t>Layers</a:t>
          </a:r>
        </a:p>
      </dsp:txBody>
      <dsp:txXfrm>
        <a:off x="501740" y="42359"/>
        <a:ext cx="6471007" cy="639310"/>
      </dsp:txXfrm>
    </dsp:sp>
    <dsp:sp modelId="{AD2D0724-FA6B-4C47-A583-8D4CD357904B}">
      <dsp:nvSpPr>
        <dsp:cNvPr id="0" name=""/>
        <dsp:cNvSpPr/>
      </dsp:nvSpPr>
      <dsp:spPr>
        <a:xfrm>
          <a:off x="0" y="3348429"/>
          <a:ext cx="9343111" cy="1398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5129" tIns="499872" rIns="725129"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Setting different view and edit permissions per layer.</a:t>
          </a:r>
        </a:p>
        <a:p>
          <a:pPr marL="228600" lvl="1" indent="-228600" algn="l" defTabSz="1066800">
            <a:lnSpc>
              <a:spcPct val="90000"/>
            </a:lnSpc>
            <a:spcBef>
              <a:spcPct val="0"/>
            </a:spcBef>
            <a:spcAft>
              <a:spcPct val="15000"/>
            </a:spcAft>
            <a:buChar char="•"/>
          </a:pPr>
          <a:r>
            <a:rPr lang="en-US" sz="2400" kern="1200" dirty="0"/>
            <a:t>Reusing a layer in different places.</a:t>
          </a:r>
        </a:p>
      </dsp:txBody>
      <dsp:txXfrm>
        <a:off x="0" y="3348429"/>
        <a:ext cx="9343111" cy="1398600"/>
      </dsp:txXfrm>
    </dsp:sp>
    <dsp:sp modelId="{F16AC40A-07D8-46D6-8260-6D9B40D237EF}">
      <dsp:nvSpPr>
        <dsp:cNvPr id="0" name=""/>
        <dsp:cNvSpPr/>
      </dsp:nvSpPr>
      <dsp:spPr>
        <a:xfrm>
          <a:off x="467155" y="2986414"/>
          <a:ext cx="6540177" cy="7084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203" tIns="0" rIns="247203" bIns="0" numCol="1" spcCol="1270" anchor="ctr" anchorCtr="0">
          <a:noAutofit/>
        </a:bodyPr>
        <a:lstStyle/>
        <a:p>
          <a:pPr marL="0" lvl="0" indent="0" algn="l" defTabSz="1066800">
            <a:lnSpc>
              <a:spcPct val="90000"/>
            </a:lnSpc>
            <a:spcBef>
              <a:spcPct val="0"/>
            </a:spcBef>
            <a:spcAft>
              <a:spcPct val="35000"/>
            </a:spcAft>
            <a:buNone/>
          </a:pPr>
          <a:r>
            <a:rPr lang="en-US" sz="2400" kern="1200" dirty="0"/>
            <a:t>Layers Concept Options</a:t>
          </a:r>
        </a:p>
      </dsp:txBody>
      <dsp:txXfrm>
        <a:off x="501740" y="3020999"/>
        <a:ext cx="6471007" cy="63931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dirty="0">
              <a:latin typeface="Arial" panose="020B0604020202020204" pitchFamily="34" charset="0"/>
            </a:endParaRPr>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754A2399-B892-45F0-82BB-FD8C95A65D36}" type="datetimeFigureOut">
              <a:rPr lang="en-US" smtClean="0">
                <a:latin typeface="Arial" panose="020B0604020202020204" pitchFamily="34" charset="0"/>
              </a:rPr>
              <a:t>3/11/2024</a:t>
            </a:fld>
            <a:endParaRPr lang="en-US" dirty="0">
              <a:latin typeface="Arial" panose="020B0604020202020204" pitchFamily="34" charset="0"/>
            </a:endParaRPr>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dirty="0">
              <a:latin typeface="Arial" panose="020B0604020202020204" pitchFamily="34" charset="0"/>
            </a:endParaRPr>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CD8DE283-2FFE-4E79-86B3-19981A050BF6}" type="slidenum">
              <a:rPr lang="en-US" smtClean="0">
                <a:latin typeface="Arial" panose="020B0604020202020204" pitchFamily="34" charset="0"/>
              </a:rPr>
              <a:t>‹#›</a:t>
            </a:fld>
            <a:endParaRPr lang="en-US" dirty="0">
              <a:latin typeface="Arial" panose="020B0604020202020204" pitchFamily="34" charset="0"/>
            </a:endParaRPr>
          </a:p>
        </p:txBody>
      </p:sp>
    </p:spTree>
    <p:extLst>
      <p:ext uri="{BB962C8B-B14F-4D97-AF65-F5344CB8AC3E}">
        <p14:creationId xmlns:p14="http://schemas.microsoft.com/office/powerpoint/2010/main" val="2596877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3037840" cy="464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lvl1pPr>
              <a:spcBef>
                <a:spcPct val="0"/>
              </a:spcBef>
              <a:buClrTx/>
              <a:buSzTx/>
              <a:buFontTx/>
              <a:buNone/>
              <a:defRPr sz="1200">
                <a:latin typeface="Arial" charset="0"/>
              </a:defRPr>
            </a:lvl1pPr>
          </a:lstStyle>
          <a:p>
            <a:endParaRPr lang="en-US" dirty="0"/>
          </a:p>
        </p:txBody>
      </p:sp>
      <p:sp>
        <p:nvSpPr>
          <p:cNvPr id="15364" name="Rectangle 4"/>
          <p:cNvSpPr>
            <a:spLocks noGrp="1" noRot="1" noChangeAspect="1" noChangeArrowheads="1" noTextEdit="1"/>
          </p:cNvSpPr>
          <p:nvPr>
            <p:ph type="sldImg" idx="2"/>
          </p:nvPr>
        </p:nvSpPr>
        <p:spPr bwMode="auto">
          <a:xfrm>
            <a:off x="407988" y="696913"/>
            <a:ext cx="6194425" cy="348615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5365" name="Rectangle 5"/>
          <p:cNvSpPr>
            <a:spLocks noGrp="1" noChangeArrowheads="1"/>
          </p:cNvSpPr>
          <p:nvPr>
            <p:ph type="body" sz="quarter" idx="3"/>
          </p:nvPr>
        </p:nvSpPr>
        <p:spPr bwMode="auto">
          <a:xfrm>
            <a:off x="407988" y="4415790"/>
            <a:ext cx="6194424" cy="41833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p>
            <a:pPr lvl="0"/>
            <a:r>
              <a:rPr lang="en-US" dirty="0"/>
              <a:t>Click to edit Master text styles</a:t>
            </a:r>
          </a:p>
          <a:p>
            <a:pPr lvl="1"/>
            <a:r>
              <a:rPr lang="en-US" dirty="0"/>
              <a:t>Second level</a:t>
            </a:r>
          </a:p>
          <a:p>
            <a:pPr lvl="3"/>
            <a:r>
              <a:rPr lang="en-US" dirty="0"/>
              <a:t>Third level</a:t>
            </a:r>
          </a:p>
          <a:p>
            <a:pPr lvl="5"/>
            <a:r>
              <a:rPr lang="en-US" dirty="0"/>
              <a:t>Fourth level</a:t>
            </a:r>
          </a:p>
        </p:txBody>
      </p:sp>
      <p:sp>
        <p:nvSpPr>
          <p:cNvPr id="15366" name="Rectangle 6"/>
          <p:cNvSpPr>
            <a:spLocks noGrp="1" noChangeArrowheads="1"/>
          </p:cNvSpPr>
          <p:nvPr>
            <p:ph type="ftr" sz="quarter" idx="4"/>
          </p:nvPr>
        </p:nvSpPr>
        <p:spPr bwMode="auto">
          <a:xfrm>
            <a:off x="0" y="8829967"/>
            <a:ext cx="3037840" cy="464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a:spcBef>
                <a:spcPct val="0"/>
              </a:spcBef>
              <a:buClrTx/>
              <a:buSzTx/>
              <a:buFontTx/>
              <a:buNone/>
              <a:defRPr sz="1200">
                <a:latin typeface="Arial" charset="0"/>
              </a:defRPr>
            </a:lvl1pPr>
          </a:lstStyle>
          <a:p>
            <a:endParaRPr lang="en-US" dirty="0"/>
          </a:p>
        </p:txBody>
      </p:sp>
      <p:sp>
        <p:nvSpPr>
          <p:cNvPr id="15367" name="Rectangle 7"/>
          <p:cNvSpPr>
            <a:spLocks noGrp="1" noChangeArrowheads="1"/>
          </p:cNvSpPr>
          <p:nvPr>
            <p:ph type="sldNum" sz="quarter" idx="5"/>
          </p:nvPr>
        </p:nvSpPr>
        <p:spPr bwMode="auto">
          <a:xfrm>
            <a:off x="3970938" y="8829967"/>
            <a:ext cx="3037840" cy="464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algn="r">
              <a:spcBef>
                <a:spcPct val="0"/>
              </a:spcBef>
              <a:buClrTx/>
              <a:buSzTx/>
              <a:buFontTx/>
              <a:buNone/>
              <a:defRPr sz="1200">
                <a:latin typeface="Arial" charset="0"/>
              </a:defRPr>
            </a:lvl1pPr>
          </a:lstStyle>
          <a:p>
            <a:fld id="{3EEE9B47-791B-47F7-AE03-C0D580CA0B67}" type="slidenum">
              <a:rPr lang="en-US"/>
              <a:pPr/>
              <a:t>‹#›</a:t>
            </a:fld>
            <a:endParaRPr lang="en-US" dirty="0"/>
          </a:p>
        </p:txBody>
      </p:sp>
    </p:spTree>
    <p:extLst>
      <p:ext uri="{BB962C8B-B14F-4D97-AF65-F5344CB8AC3E}">
        <p14:creationId xmlns:p14="http://schemas.microsoft.com/office/powerpoint/2010/main" val="1738816038"/>
      </p:ext>
    </p:extLst>
  </p:cSld>
  <p:clrMap bg1="lt1" tx1="dk1" bg2="lt2" tx2="dk2" accent1="accent1" accent2="accent2" accent3="accent3" accent4="accent4" accent5="accent5" accent6="accent6" hlink="hlink" folHlink="folHlink"/>
  <p:notesStyle>
    <a:lvl1pPr marL="0" indent="0" algn="l" rtl="0" fontAlgn="base">
      <a:spcBef>
        <a:spcPct val="30000"/>
      </a:spcBef>
      <a:spcAft>
        <a:spcPct val="0"/>
      </a:spcAft>
      <a:buFont typeface="Arial" panose="020B0604020202020204" pitchFamily="34" charset="0"/>
      <a:buNone/>
      <a:defRPr sz="1200" kern="1200">
        <a:solidFill>
          <a:schemeClr val="tx1"/>
        </a:solidFill>
        <a:latin typeface="+mn-lt"/>
        <a:ea typeface="+mn-ea"/>
        <a:cs typeface="+mn-cs"/>
      </a:defRPr>
    </a:lvl1pPr>
    <a:lvl2pPr marL="292100" indent="-173038" algn="l" rtl="0" fontAlgn="base">
      <a:spcBef>
        <a:spcPct val="30000"/>
      </a:spcBef>
      <a:spcAft>
        <a:spcPct val="0"/>
      </a:spcAft>
      <a:buFont typeface="Arial" panose="020B0604020202020204" pitchFamily="34" charset="0"/>
      <a:buChar char="•"/>
      <a:defRPr sz="1200" kern="1200">
        <a:solidFill>
          <a:schemeClr val="tx1"/>
        </a:solidFill>
        <a:latin typeface="+mn-lt"/>
        <a:ea typeface="+mn-ea"/>
        <a:cs typeface="+mn-cs"/>
      </a:defRPr>
    </a:lvl2pPr>
    <a:lvl3pPr marL="519113" indent="-284163" algn="l" rtl="0" fontAlgn="base">
      <a:spcBef>
        <a:spcPct val="30000"/>
      </a:spcBef>
      <a:spcAft>
        <a:spcPct val="0"/>
      </a:spcAft>
      <a:buFont typeface="Arial" panose="020B0604020202020204" pitchFamily="34" charset="0"/>
      <a:buChar char="•"/>
      <a:defRPr sz="1600" kern="1200">
        <a:solidFill>
          <a:schemeClr val="tx1"/>
        </a:solidFill>
        <a:latin typeface="Arial" charset="0"/>
        <a:ea typeface="+mn-ea"/>
        <a:cs typeface="+mn-cs"/>
      </a:defRPr>
    </a:lvl3pPr>
    <a:lvl4pPr marL="569913" indent="-173038" algn="l" rtl="0" fontAlgn="base">
      <a:spcBef>
        <a:spcPct val="30000"/>
      </a:spcBef>
      <a:spcAft>
        <a:spcPct val="0"/>
      </a:spcAft>
      <a:buFont typeface="Arial" panose="020B0604020202020204" pitchFamily="34" charset="0"/>
      <a:buChar char="•"/>
      <a:tabLst>
        <a:tab pos="1371600" algn="l"/>
      </a:tabLst>
      <a:defRPr sz="1200" kern="1200">
        <a:solidFill>
          <a:schemeClr val="tx1"/>
        </a:solidFill>
        <a:latin typeface="+mn-lt"/>
        <a:ea typeface="+mn-ea"/>
        <a:cs typeface="+mn-cs"/>
      </a:defRPr>
    </a:lvl4pPr>
    <a:lvl5pPr marL="519113" indent="-284163" algn="l" rtl="0" fontAlgn="base">
      <a:spcBef>
        <a:spcPct val="30000"/>
      </a:spcBef>
      <a:spcAft>
        <a:spcPct val="0"/>
      </a:spcAft>
      <a:buFont typeface="Arial" panose="020B0604020202020204" pitchFamily="34" charset="0"/>
      <a:buChar char="•"/>
      <a:defRPr sz="1600" kern="1200">
        <a:solidFill>
          <a:schemeClr val="tx1"/>
        </a:solidFill>
        <a:latin typeface="Arial" charset="0"/>
        <a:ea typeface="+mn-ea"/>
        <a:cs typeface="+mn-cs"/>
      </a:defRPr>
    </a:lvl5pPr>
    <a:lvl6pPr marL="862013" indent="-120650" algn="l" defTabSz="1218987" rtl="0" eaLnBrk="1" latinLnBrk="0" hangingPunct="1">
      <a:buFont typeface="Arial" panose="020B0604020202020204" pitchFamily="34" charset="0"/>
      <a:buChar char="•"/>
      <a:defRPr sz="12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Check Point licenses and service contracts define an organizations terms of use for purchased Check Point products.</a:t>
            </a:r>
          </a:p>
          <a:p>
            <a:pPr algn="l"/>
            <a:r>
              <a:rPr lang="en-US" sz="1800" b="0" i="0" u="none" strike="noStrike" baseline="0" dirty="0">
                <a:latin typeface="MicrosoftSansSerif"/>
              </a:rPr>
              <a:t>This chapter reviews Check Point licenses and service contracts and how to manage them, as required.</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a:t>
            </a:fld>
            <a:endParaRPr lang="en-US" dirty="0"/>
          </a:p>
        </p:txBody>
      </p:sp>
    </p:spTree>
    <p:extLst>
      <p:ext uri="{BB962C8B-B14F-4D97-AF65-F5344CB8AC3E}">
        <p14:creationId xmlns:p14="http://schemas.microsoft.com/office/powerpoint/2010/main" val="487264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 Demonstrate an understanding of Check Point licenses and contracts, including purpose and structure.</a:t>
            </a:r>
          </a:p>
          <a:p>
            <a:pPr algn="l"/>
            <a:endParaRPr lang="en-US" sz="1800" b="0" i="0" u="none" strike="noStrike" baseline="0" dirty="0">
              <a:latin typeface="MicrosoftSansSerif"/>
            </a:endParaRPr>
          </a:p>
          <a:p>
            <a:pPr algn="l"/>
            <a:r>
              <a:rPr lang="en-US" sz="1800" b="0" i="0" u="none" strike="noStrike" baseline="0" dirty="0">
                <a:latin typeface="MicrosoftSansSerif"/>
              </a:rPr>
              <a:t>• Identify the tools available to manage Check Point licenses and contracts, including their purpose and use.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a:t>
            </a:fld>
            <a:endParaRPr lang="en-US" dirty="0"/>
          </a:p>
        </p:txBody>
      </p:sp>
    </p:spTree>
    <p:extLst>
      <p:ext uri="{BB962C8B-B14F-4D97-AF65-F5344CB8AC3E}">
        <p14:creationId xmlns:p14="http://schemas.microsoft.com/office/powerpoint/2010/main" val="1280622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license defines the features, functionality, and terms of use for the product.</a:t>
            </a:r>
          </a:p>
          <a:p>
            <a:pPr algn="l"/>
            <a:r>
              <a:rPr lang="en-US" sz="1800" b="0" i="0" u="none" strike="noStrike" baseline="0" dirty="0">
                <a:latin typeface="MicrosoftSansSerif"/>
              </a:rPr>
              <a:t>The license also contains other information, such as:</a:t>
            </a:r>
          </a:p>
          <a:p>
            <a:pPr algn="l"/>
            <a:endParaRPr lang="en-US" sz="1800" b="0" i="0" u="none" strike="noStrike" baseline="0" dirty="0">
              <a:latin typeface="MicrosoftSansSerif"/>
            </a:endParaRPr>
          </a:p>
          <a:p>
            <a:pPr algn="l"/>
            <a:r>
              <a:rPr lang="en-US" sz="1800" b="0" i="0" u="none" strike="noStrike" baseline="0" dirty="0">
                <a:latin typeface="MicrosoftSansSerif"/>
              </a:rPr>
              <a:t>• Maximum number of users, devices, or IP addresses allotted for the product</a:t>
            </a:r>
          </a:p>
          <a:p>
            <a:pPr algn="l"/>
            <a:r>
              <a:rPr lang="en-US" sz="1800" b="0" i="0" u="none" strike="noStrike" baseline="0" dirty="0">
                <a:latin typeface="MicrosoftSansSerif"/>
              </a:rPr>
              <a:t>• Signature and certification keys</a:t>
            </a:r>
          </a:p>
          <a:p>
            <a:pPr algn="l"/>
            <a:r>
              <a:rPr lang="en-US" sz="1800" b="0" i="0" u="none" strike="noStrike" baseline="0" dirty="0">
                <a:latin typeface="MicrosoftSansSerif"/>
              </a:rPr>
              <a:t>• Service entitlements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3</a:t>
            </a:fld>
            <a:endParaRPr lang="en-US" dirty="0"/>
          </a:p>
        </p:txBody>
      </p:sp>
    </p:spTree>
    <p:extLst>
      <p:ext uri="{BB962C8B-B14F-4D97-AF65-F5344CB8AC3E}">
        <p14:creationId xmlns:p14="http://schemas.microsoft.com/office/powerpoint/2010/main" val="202382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a:t>
            </a:fld>
            <a:endParaRPr lang="en-US" dirty="0"/>
          </a:p>
        </p:txBody>
      </p:sp>
    </p:spTree>
    <p:extLst>
      <p:ext uri="{BB962C8B-B14F-4D97-AF65-F5344CB8AC3E}">
        <p14:creationId xmlns:p14="http://schemas.microsoft.com/office/powerpoint/2010/main" val="3866603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Software Blades are offered in predefined bundles, with all Software Blades included under one license.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a:t>
            </a:fld>
            <a:endParaRPr lang="en-US" dirty="0"/>
          </a:p>
        </p:txBody>
      </p:sp>
    </p:spTree>
    <p:extLst>
      <p:ext uri="{BB962C8B-B14F-4D97-AF65-F5344CB8AC3E}">
        <p14:creationId xmlns:p14="http://schemas.microsoft.com/office/powerpoint/2010/main" val="1419216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Optional Software Blades are available, as needed, and are licensed separately. </a:t>
            </a:r>
          </a:p>
          <a:p>
            <a:pPr algn="l"/>
            <a:endParaRPr lang="en-US" sz="1800" b="0" i="0" u="none" strike="noStrike" baseline="0" dirty="0">
              <a:latin typeface="MicrosoftSansSerif"/>
            </a:endParaRPr>
          </a:p>
          <a:p>
            <a:pPr algn="l"/>
            <a:r>
              <a:rPr lang="en-US" sz="1800" b="0" i="0" u="none" strike="noStrike" baseline="0" dirty="0">
                <a:latin typeface="MicrosoftSansSerif"/>
              </a:rPr>
              <a:t>Examples are Data Loss Prevention (DLP) and Internet of Things (IoT) Protection.</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a:t>
            </a:fld>
            <a:endParaRPr lang="en-US" dirty="0"/>
          </a:p>
        </p:txBody>
      </p:sp>
    </p:spTree>
    <p:extLst>
      <p:ext uri="{BB962C8B-B14F-4D97-AF65-F5344CB8AC3E}">
        <p14:creationId xmlns:p14="http://schemas.microsoft.com/office/powerpoint/2010/main" val="2740718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a:t>
            </a:fld>
            <a:endParaRPr lang="en-US" dirty="0"/>
          </a:p>
        </p:txBody>
      </p:sp>
    </p:spTree>
    <p:extLst>
      <p:ext uri="{BB962C8B-B14F-4D97-AF65-F5344CB8AC3E}">
        <p14:creationId xmlns:p14="http://schemas.microsoft.com/office/powerpoint/2010/main" val="154199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8</a:t>
            </a:fld>
            <a:endParaRPr lang="en-US" dirty="0"/>
          </a:p>
        </p:txBody>
      </p:sp>
    </p:spTree>
    <p:extLst>
      <p:ext uri="{BB962C8B-B14F-4D97-AF65-F5344CB8AC3E}">
        <p14:creationId xmlns:p14="http://schemas.microsoft.com/office/powerpoint/2010/main" val="20886233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9</a:t>
            </a:fld>
            <a:endParaRPr lang="en-US" dirty="0"/>
          </a:p>
        </p:txBody>
      </p:sp>
    </p:spTree>
    <p:extLst>
      <p:ext uri="{BB962C8B-B14F-4D97-AF65-F5344CB8AC3E}">
        <p14:creationId xmlns:p14="http://schemas.microsoft.com/office/powerpoint/2010/main" val="105588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10</a:t>
            </a:fld>
            <a:endParaRPr lang="en-US" dirty="0"/>
          </a:p>
        </p:txBody>
      </p:sp>
    </p:spTree>
    <p:extLst>
      <p:ext uri="{BB962C8B-B14F-4D97-AF65-F5344CB8AC3E}">
        <p14:creationId xmlns:p14="http://schemas.microsoft.com/office/powerpoint/2010/main" val="21083724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two main types of standard licenses are:</a:t>
            </a:r>
          </a:p>
          <a:p>
            <a:pPr algn="l"/>
            <a:r>
              <a:rPr lang="en-US" sz="1800" b="0" i="0" u="none" strike="noStrike" baseline="0" dirty="0">
                <a:latin typeface="MicrosoftSansSerif"/>
              </a:rPr>
              <a:t>• Central license (recommended)</a:t>
            </a:r>
          </a:p>
          <a:p>
            <a:pPr algn="l"/>
            <a:r>
              <a:rPr lang="en-US" sz="1800" b="0" i="0" u="none" strike="noStrike" baseline="0" dirty="0">
                <a:latin typeface="MicrosoftSansSerif"/>
              </a:rPr>
              <a:t>• Local license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11</a:t>
            </a:fld>
            <a:endParaRPr lang="en-US" dirty="0"/>
          </a:p>
        </p:txBody>
      </p:sp>
    </p:spTree>
    <p:extLst>
      <p:ext uri="{BB962C8B-B14F-4D97-AF65-F5344CB8AC3E}">
        <p14:creationId xmlns:p14="http://schemas.microsoft.com/office/powerpoint/2010/main" val="6081831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12</a:t>
            </a:fld>
            <a:endParaRPr lang="en-US" dirty="0"/>
          </a:p>
        </p:txBody>
      </p:sp>
    </p:spTree>
    <p:extLst>
      <p:ext uri="{BB962C8B-B14F-4D97-AF65-F5344CB8AC3E}">
        <p14:creationId xmlns:p14="http://schemas.microsoft.com/office/powerpoint/2010/main" val="18270801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 Check Point software license consists of two primary components:</a:t>
            </a:r>
          </a:p>
          <a:p>
            <a:pPr algn="l"/>
            <a:r>
              <a:rPr lang="en-US" sz="1800" b="0" i="0" u="none" strike="noStrike" baseline="0" dirty="0">
                <a:latin typeface="MicrosoftSansSerif"/>
              </a:rPr>
              <a:t>• Software Blade</a:t>
            </a:r>
          </a:p>
          <a:p>
            <a:pPr algn="l"/>
            <a:r>
              <a:rPr lang="en-US" sz="1800" b="0" i="0" u="none" strike="noStrike" baseline="0" dirty="0">
                <a:latin typeface="MicrosoftSansSerif"/>
              </a:rPr>
              <a:t>• Software Container</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13</a:t>
            </a:fld>
            <a:endParaRPr lang="en-US" dirty="0"/>
          </a:p>
        </p:txBody>
      </p:sp>
    </p:spTree>
    <p:extLst>
      <p:ext uri="{BB962C8B-B14F-4D97-AF65-F5344CB8AC3E}">
        <p14:creationId xmlns:p14="http://schemas.microsoft.com/office/powerpoint/2010/main" val="29995791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 Software Blade is a security feature set or module; for example, Firewall, Intrusion Prevention System (IPS) and Application Control.</a:t>
            </a:r>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14</a:t>
            </a:fld>
            <a:endParaRPr lang="en-US" dirty="0"/>
          </a:p>
        </p:txBody>
      </p:sp>
    </p:spTree>
    <p:extLst>
      <p:ext uri="{BB962C8B-B14F-4D97-AF65-F5344CB8AC3E}">
        <p14:creationId xmlns:p14="http://schemas.microsoft.com/office/powerpoint/2010/main" val="21651183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After the necessary Software Blades are attached, either by Check Point or by the Account Administrator, the license for the Check Point server is ready to be activated.</a:t>
            </a:r>
          </a:p>
          <a:p>
            <a:pPr algn="l"/>
            <a:endParaRPr lang="en-US" sz="1800" b="0" i="0" u="none" strike="noStrike" baseline="0" dirty="0">
              <a:latin typeface="MicrosoftSansSerif"/>
            </a:endParaRPr>
          </a:p>
          <a:p>
            <a:pPr algn="l"/>
            <a:r>
              <a:rPr lang="en-US" sz="1800" b="0" i="0" u="none" strike="noStrike" baseline="0" dirty="0">
                <a:latin typeface="MicrosoftSansSerif"/>
              </a:rPr>
              <a:t>Check Point offers online activation and offline activation. The method used depends on the machine type and whether the machine has Internet access.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15</a:t>
            </a:fld>
            <a:endParaRPr lang="en-US" dirty="0"/>
          </a:p>
        </p:txBody>
      </p:sp>
    </p:spTree>
    <p:extLst>
      <p:ext uri="{BB962C8B-B14F-4D97-AF65-F5344CB8AC3E}">
        <p14:creationId xmlns:p14="http://schemas.microsoft.com/office/powerpoint/2010/main" val="4547501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Automatic Licensing feature performs the following operations:</a:t>
            </a:r>
          </a:p>
          <a:p>
            <a:pPr algn="l"/>
            <a:endParaRPr lang="en-US" sz="1800" b="0" i="0" u="none" strike="noStrike" baseline="0" dirty="0">
              <a:latin typeface="MicrosoftSansSerif"/>
            </a:endParaRPr>
          </a:p>
          <a:p>
            <a:pPr algn="l"/>
            <a:r>
              <a:rPr lang="en-US" sz="1800" b="0" i="0" u="none" strike="noStrike" baseline="0" dirty="0">
                <a:latin typeface="MicrosoftSansSerif"/>
              </a:rPr>
              <a:t>• Checks periodically to verify licenses.</a:t>
            </a:r>
          </a:p>
          <a:p>
            <a:pPr algn="l"/>
            <a:r>
              <a:rPr lang="en-US" sz="1800" b="0" i="0" u="none" strike="noStrike" baseline="0" dirty="0">
                <a:latin typeface="MicrosoftSansSerif"/>
              </a:rPr>
              <a:t>• Activates new licenses added to the Licenses &amp; Contracts Repository.</a:t>
            </a:r>
          </a:p>
          <a:p>
            <a:pPr algn="l"/>
            <a:r>
              <a:rPr lang="en-US" sz="1800" b="0" i="0" u="none" strike="noStrike" baseline="0" dirty="0">
                <a:latin typeface="MicrosoftSansSerif"/>
              </a:rPr>
              <a:t>• Automatically adds new blades to SmartConsole.</a:t>
            </a:r>
          </a:p>
          <a:p>
            <a:pPr algn="l"/>
            <a:endParaRPr lang="en-US" sz="1800" b="0" i="0" u="none" strike="noStrike" baseline="0" dirty="0">
              <a:latin typeface="MicrosoftSansSerif"/>
            </a:endParaRPr>
          </a:p>
          <a:p>
            <a:pPr algn="l"/>
            <a:r>
              <a:rPr lang="en-US" sz="1800" b="0" i="0" u="none" strike="noStrike" baseline="0" dirty="0">
                <a:latin typeface="MicrosoftSansSerif"/>
              </a:rPr>
              <a:t>Automatic Licensing is enabled/disabled from SmartConsole Gateways &amp; Servers view (Application menu &gt; Global Properties).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16</a:t>
            </a:fld>
            <a:endParaRPr lang="en-US" dirty="0"/>
          </a:p>
        </p:txBody>
      </p:sp>
    </p:spTree>
    <p:extLst>
      <p:ext uri="{BB962C8B-B14F-4D97-AF65-F5344CB8AC3E}">
        <p14:creationId xmlns:p14="http://schemas.microsoft.com/office/powerpoint/2010/main" val="20394501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17</a:t>
            </a:fld>
            <a:endParaRPr lang="en-US" dirty="0"/>
          </a:p>
        </p:txBody>
      </p:sp>
    </p:spTree>
    <p:extLst>
      <p:ext uri="{BB962C8B-B14F-4D97-AF65-F5344CB8AC3E}">
        <p14:creationId xmlns:p14="http://schemas.microsoft.com/office/powerpoint/2010/main" val="38602187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SmartUpdate is accessed from the SmartConsole Gateways &amp; Servers view:</a:t>
            </a:r>
          </a:p>
          <a:p>
            <a:pPr algn="l"/>
            <a:endParaRPr lang="en-US" sz="1800" b="0" i="0" u="none" strike="noStrike" baseline="0" dirty="0">
              <a:latin typeface="MicrosoftSansSerif"/>
            </a:endParaRPr>
          </a:p>
          <a:p>
            <a:pPr algn="l"/>
            <a:r>
              <a:rPr lang="en-US" sz="1800" b="0" i="0" u="none" strike="noStrike" baseline="0" dirty="0">
                <a:latin typeface="MicrosoftSansSerif"/>
              </a:rPr>
              <a:t>Application menu &gt; Manage licenses and packages.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18</a:t>
            </a:fld>
            <a:endParaRPr lang="en-US" dirty="0"/>
          </a:p>
        </p:txBody>
      </p:sp>
    </p:spTree>
    <p:extLst>
      <p:ext uri="{BB962C8B-B14F-4D97-AF65-F5344CB8AC3E}">
        <p14:creationId xmlns:p14="http://schemas.microsoft.com/office/powerpoint/2010/main" val="35542818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SmartUpdate window has two tabs: Package Management Licenses &amp; Contracts.</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19</a:t>
            </a:fld>
            <a:endParaRPr lang="en-US" dirty="0"/>
          </a:p>
        </p:txBody>
      </p:sp>
    </p:spTree>
    <p:extLst>
      <p:ext uri="{BB962C8B-B14F-4D97-AF65-F5344CB8AC3E}">
        <p14:creationId xmlns:p14="http://schemas.microsoft.com/office/powerpoint/2010/main" val="37315978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SmartUpdate launch menu is used to initiate many actions, such as:</a:t>
            </a:r>
          </a:p>
          <a:p>
            <a:pPr algn="l"/>
            <a:endParaRPr lang="en-US" sz="1800" b="0" i="0" u="none" strike="noStrike" baseline="0" dirty="0">
              <a:latin typeface="MicrosoftSansSerif"/>
            </a:endParaRPr>
          </a:p>
          <a:p>
            <a:pPr algn="l"/>
            <a:r>
              <a:rPr lang="en-US" sz="1800" b="0" i="0" u="none" strike="noStrike" baseline="0" dirty="0">
                <a:latin typeface="MicrosoftSansSerif"/>
              </a:rPr>
              <a:t>• Packages - Manage packages</a:t>
            </a:r>
          </a:p>
          <a:p>
            <a:pPr algn="l"/>
            <a:r>
              <a:rPr lang="en-US" sz="1800" b="0" i="0" u="none" strike="noStrike" baseline="0" dirty="0">
                <a:latin typeface="MicrosoftSansSerif"/>
              </a:rPr>
              <a:t>• Licenses &amp; Contracts - Manage licenses and contracts</a:t>
            </a:r>
          </a:p>
          <a:p>
            <a:pPr algn="l"/>
            <a:r>
              <a:rPr lang="en-US" sz="1800" b="0" i="0" u="none" strike="noStrike" baseline="0" dirty="0">
                <a:latin typeface="MicrosoftSansSerif"/>
              </a:rPr>
              <a:t>• Tools - Check for updates and upload diagnostics</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20</a:t>
            </a:fld>
            <a:endParaRPr lang="en-US" dirty="0"/>
          </a:p>
        </p:txBody>
      </p:sp>
    </p:spTree>
    <p:extLst>
      <p:ext uri="{BB962C8B-B14F-4D97-AF65-F5344CB8AC3E}">
        <p14:creationId xmlns:p14="http://schemas.microsoft.com/office/powerpoint/2010/main" val="35413353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License And Contract Repository is accessed from the SmartUpdate launch menu.</a:t>
            </a:r>
          </a:p>
          <a:p>
            <a:pPr algn="l"/>
            <a:r>
              <a:rPr lang="en-US" sz="1800" b="0" i="0" u="none" strike="noStrike" baseline="0" dirty="0">
                <a:latin typeface="MicrosoftSansSerif"/>
              </a:rPr>
              <a:t>The window displays attached and unattached licenses.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21</a:t>
            </a:fld>
            <a:endParaRPr lang="en-US" dirty="0"/>
          </a:p>
        </p:txBody>
      </p:sp>
    </p:spTree>
    <p:extLst>
      <p:ext uri="{BB962C8B-B14F-4D97-AF65-F5344CB8AC3E}">
        <p14:creationId xmlns:p14="http://schemas.microsoft.com/office/powerpoint/2010/main" val="26642712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After a license has been generated, it must be installed on the Gateway and registered with the Management Server.</a:t>
            </a:r>
          </a:p>
          <a:p>
            <a:pPr algn="l"/>
            <a:r>
              <a:rPr lang="en-US" sz="1800" b="0" i="0" u="none" strike="noStrike" baseline="0" dirty="0">
                <a:latin typeface="MicrosoftSansSerif"/>
              </a:rPr>
              <a:t>Complete the steps listed in your Student Guide from the SmartUpdate launch menu.</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22</a:t>
            </a:fld>
            <a:endParaRPr lang="en-US" dirty="0"/>
          </a:p>
        </p:txBody>
      </p:sp>
    </p:spTree>
    <p:extLst>
      <p:ext uri="{BB962C8B-B14F-4D97-AF65-F5344CB8AC3E}">
        <p14:creationId xmlns:p14="http://schemas.microsoft.com/office/powerpoint/2010/main" val="35704313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600" b="0" i="0" u="none" strike="noStrike" baseline="0" dirty="0">
                <a:latin typeface="MicrosoftSansSerif"/>
              </a:rPr>
              <a:t>After a license has been generated, it must be installed on the Gateway and registered with the Management Server.</a:t>
            </a:r>
          </a:p>
          <a:p>
            <a:pPr algn="l"/>
            <a:r>
              <a:rPr lang="en-US" sz="1600" b="0" i="0" u="none" strike="noStrike" baseline="0" dirty="0">
                <a:latin typeface="MicrosoftSansSerif"/>
              </a:rPr>
              <a:t>Complete the steps listed in your Student Guide from the SmartUpdate launch menu.</a:t>
            </a:r>
            <a:endParaRPr lang="en-US" dirty="0"/>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23</a:t>
            </a:fld>
            <a:endParaRPr lang="en-US" dirty="0"/>
          </a:p>
        </p:txBody>
      </p:sp>
    </p:spTree>
    <p:extLst>
      <p:ext uri="{BB962C8B-B14F-4D97-AF65-F5344CB8AC3E}">
        <p14:creationId xmlns:p14="http://schemas.microsoft.com/office/powerpoint/2010/main" val="12580005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600" b="0" i="0" u="none" strike="noStrike" baseline="0" dirty="0">
                <a:latin typeface="MicrosoftSansSerif"/>
              </a:rPr>
              <a:t>After a license has been generated, it must be installed on the Gateway and registered with the Management Server.</a:t>
            </a:r>
          </a:p>
          <a:p>
            <a:pPr algn="l"/>
            <a:r>
              <a:rPr lang="en-US" sz="1600" b="0" i="0" u="none" strike="noStrike" baseline="0" dirty="0">
                <a:latin typeface="MicrosoftSansSerif"/>
              </a:rPr>
              <a:t>Complete the steps listed in your Student Guide from the SmartUpdate launch menu.</a:t>
            </a:r>
            <a:endParaRPr lang="en-US" dirty="0"/>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24</a:t>
            </a:fld>
            <a:endParaRPr lang="en-US" dirty="0"/>
          </a:p>
        </p:txBody>
      </p:sp>
    </p:spTree>
    <p:extLst>
      <p:ext uri="{BB962C8B-B14F-4D97-AF65-F5344CB8AC3E}">
        <p14:creationId xmlns:p14="http://schemas.microsoft.com/office/powerpoint/2010/main" val="8554508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600" b="0" i="0" u="none" strike="noStrike" baseline="0" dirty="0">
                <a:latin typeface="MicrosoftSansSerif"/>
              </a:rPr>
              <a:t>After a license has been generated, it must be installed on the Gateway and registered with the Management Server.</a:t>
            </a:r>
          </a:p>
          <a:p>
            <a:pPr algn="l"/>
            <a:r>
              <a:rPr lang="en-US" sz="1600" b="0" i="0" u="none" strike="noStrike" baseline="0" dirty="0">
                <a:latin typeface="MicrosoftSansSerif"/>
              </a:rPr>
              <a:t>Complete the steps listed in your Student Guide from the SmartUpdate launch menu.</a:t>
            </a:r>
            <a:endParaRPr lang="en-US" dirty="0"/>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25</a:t>
            </a:fld>
            <a:endParaRPr lang="en-US" dirty="0"/>
          </a:p>
        </p:txBody>
      </p:sp>
    </p:spTree>
    <p:extLst>
      <p:ext uri="{BB962C8B-B14F-4D97-AF65-F5344CB8AC3E}">
        <p14:creationId xmlns:p14="http://schemas.microsoft.com/office/powerpoint/2010/main" val="19427029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 the steps listed in your Student Guide to export licenses.</a:t>
            </a:r>
          </a:p>
        </p:txBody>
      </p:sp>
      <p:sp>
        <p:nvSpPr>
          <p:cNvPr id="4" name="Slide Number Placeholder 3"/>
          <p:cNvSpPr>
            <a:spLocks noGrp="1"/>
          </p:cNvSpPr>
          <p:nvPr>
            <p:ph type="sldNum" sz="quarter" idx="5"/>
          </p:nvPr>
        </p:nvSpPr>
        <p:spPr/>
        <p:txBody>
          <a:bodyPr/>
          <a:lstStyle/>
          <a:p>
            <a:fld id="{3EEE9B47-791B-47F7-AE03-C0D580CA0B67}" type="slidenum">
              <a:rPr lang="en-US" smtClean="0"/>
              <a:pPr/>
              <a:t>26</a:t>
            </a:fld>
            <a:endParaRPr lang="en-US" dirty="0"/>
          </a:p>
        </p:txBody>
      </p:sp>
    </p:spTree>
    <p:extLst>
      <p:ext uri="{BB962C8B-B14F-4D97-AF65-F5344CB8AC3E}">
        <p14:creationId xmlns:p14="http://schemas.microsoft.com/office/powerpoint/2010/main" val="5255875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Following the activation of the license, a Service Contract file should be installed.</a:t>
            </a:r>
          </a:p>
          <a:p>
            <a:pPr algn="l"/>
            <a:endParaRPr lang="en-US" sz="1800" b="0" i="0" u="none" strike="noStrike" baseline="0" dirty="0">
              <a:latin typeface="MicrosoftSansSerif"/>
            </a:endParaRPr>
          </a:p>
          <a:p>
            <a:pPr algn="l"/>
            <a:r>
              <a:rPr lang="en-US" sz="1800" b="0" i="0" u="none" strike="noStrike" baseline="0" dirty="0">
                <a:latin typeface="MicrosoftSansSerif"/>
              </a:rPr>
              <a:t>The Service Contract file (ServiceContractFile.xml) contains all relevant support data for the subscriptions purchased for a specific device,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27</a:t>
            </a:fld>
            <a:endParaRPr lang="en-US" dirty="0"/>
          </a:p>
        </p:txBody>
      </p:sp>
    </p:spTree>
    <p:extLst>
      <p:ext uri="{BB962C8B-B14F-4D97-AF65-F5344CB8AC3E}">
        <p14:creationId xmlns:p14="http://schemas.microsoft.com/office/powerpoint/2010/main" val="28207087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After the licenses are installed, you can use SmartConsole to monitor the status of licenses and to run reports.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28</a:t>
            </a:fld>
            <a:endParaRPr lang="en-US" dirty="0"/>
          </a:p>
        </p:txBody>
      </p:sp>
    </p:spTree>
    <p:extLst>
      <p:ext uri="{BB962C8B-B14F-4D97-AF65-F5344CB8AC3E}">
        <p14:creationId xmlns:p14="http://schemas.microsoft.com/office/powerpoint/2010/main" val="23035188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baseline="0" dirty="0">
                <a:latin typeface="MicrosoftSansSerif"/>
              </a:rPr>
              <a:t>SmartConsole uses the following color-coded indicators for the licenses status.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29</a:t>
            </a:fld>
            <a:endParaRPr lang="en-US" dirty="0"/>
          </a:p>
        </p:txBody>
      </p:sp>
    </p:spTree>
    <p:extLst>
      <p:ext uri="{BB962C8B-B14F-4D97-AF65-F5344CB8AC3E}">
        <p14:creationId xmlns:p14="http://schemas.microsoft.com/office/powerpoint/2010/main" val="17072340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 the steps listed in your Student guide to view licenses status in SmartConsole.</a:t>
            </a:r>
          </a:p>
        </p:txBody>
      </p:sp>
      <p:sp>
        <p:nvSpPr>
          <p:cNvPr id="4" name="Slide Number Placeholder 3"/>
          <p:cNvSpPr>
            <a:spLocks noGrp="1"/>
          </p:cNvSpPr>
          <p:nvPr>
            <p:ph type="sldNum" sz="quarter" idx="5"/>
          </p:nvPr>
        </p:nvSpPr>
        <p:spPr/>
        <p:txBody>
          <a:bodyPr/>
          <a:lstStyle/>
          <a:p>
            <a:fld id="{3EEE9B47-791B-47F7-AE03-C0D580CA0B67}" type="slidenum">
              <a:rPr lang="en-US" smtClean="0"/>
              <a:pPr/>
              <a:t>30</a:t>
            </a:fld>
            <a:endParaRPr lang="en-US" dirty="0"/>
          </a:p>
        </p:txBody>
      </p:sp>
    </p:spTree>
    <p:extLst>
      <p:ext uri="{BB962C8B-B14F-4D97-AF65-F5344CB8AC3E}">
        <p14:creationId xmlns:p14="http://schemas.microsoft.com/office/powerpoint/2010/main" val="284554176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t>Follow the steps listed in your Student guide to view licenses status in SmartConsole.</a:t>
            </a:r>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31</a:t>
            </a:fld>
            <a:endParaRPr lang="en-US" dirty="0"/>
          </a:p>
        </p:txBody>
      </p:sp>
    </p:spTree>
    <p:extLst>
      <p:ext uri="{BB962C8B-B14F-4D97-AF65-F5344CB8AC3E}">
        <p14:creationId xmlns:p14="http://schemas.microsoft.com/office/powerpoint/2010/main" val="9283025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 the steps listed in your Student Guide to generate a License Inventory Report.</a:t>
            </a:r>
          </a:p>
        </p:txBody>
      </p:sp>
      <p:sp>
        <p:nvSpPr>
          <p:cNvPr id="4" name="Slide Number Placeholder 3"/>
          <p:cNvSpPr>
            <a:spLocks noGrp="1"/>
          </p:cNvSpPr>
          <p:nvPr>
            <p:ph type="sldNum" sz="quarter" idx="5"/>
          </p:nvPr>
        </p:nvSpPr>
        <p:spPr/>
        <p:txBody>
          <a:bodyPr/>
          <a:lstStyle/>
          <a:p>
            <a:fld id="{3EEE9B47-791B-47F7-AE03-C0D580CA0B67}" type="slidenum">
              <a:rPr lang="en-US" smtClean="0"/>
              <a:pPr/>
              <a:t>32</a:t>
            </a:fld>
            <a:endParaRPr lang="en-US" dirty="0"/>
          </a:p>
        </p:txBody>
      </p:sp>
    </p:spTree>
    <p:extLst>
      <p:ext uri="{BB962C8B-B14F-4D97-AF65-F5344CB8AC3E}">
        <p14:creationId xmlns:p14="http://schemas.microsoft.com/office/powerpoint/2010/main" val="20653450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t>Follow the steps listed in your Student Guide to generate a License Inventory Report.</a:t>
            </a:r>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33</a:t>
            </a:fld>
            <a:endParaRPr lang="en-US" dirty="0"/>
          </a:p>
        </p:txBody>
      </p:sp>
    </p:spTree>
    <p:extLst>
      <p:ext uri="{BB962C8B-B14F-4D97-AF65-F5344CB8AC3E}">
        <p14:creationId xmlns:p14="http://schemas.microsoft.com/office/powerpoint/2010/main" val="28201219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1" kern="1200" dirty="0">
                <a:solidFill>
                  <a:schemeClr val="tx1"/>
                </a:solidFill>
                <a:effectLst/>
                <a:latin typeface="Arial" charset="0"/>
                <a:ea typeface="+mn-ea"/>
                <a:cs typeface="+mn-cs"/>
              </a:rPr>
              <a:t>Answers</a:t>
            </a:r>
            <a:r>
              <a:rPr lang="en-US" sz="1600" kern="1200" dirty="0">
                <a:solidFill>
                  <a:schemeClr val="tx1"/>
                </a:solidFill>
                <a:effectLst/>
                <a:latin typeface="Arial" charset="0"/>
                <a:ea typeface="+mn-ea"/>
                <a:cs typeface="+mn-cs"/>
              </a:rPr>
              <a:t>:</a:t>
            </a:r>
          </a:p>
          <a:p>
            <a:r>
              <a:rPr lang="en-US" sz="1600" kern="1200" dirty="0">
                <a:solidFill>
                  <a:schemeClr val="tx1"/>
                </a:solidFill>
                <a:effectLst/>
                <a:latin typeface="Arial" charset="0"/>
                <a:ea typeface="+mn-ea"/>
                <a:cs typeface="+mn-cs"/>
              </a:rPr>
              <a:t>Question 1:</a:t>
            </a:r>
          </a:p>
          <a:p>
            <a:pPr marL="285750" lvl="0" indent="-285750">
              <a:buFont typeface="Arial" panose="020B0604020202020204" pitchFamily="34" charset="0"/>
              <a:buChar char="•"/>
            </a:pPr>
            <a:r>
              <a:rPr lang="en-US" sz="1600" kern="1200" dirty="0">
                <a:solidFill>
                  <a:schemeClr val="tx1"/>
                </a:solidFill>
                <a:effectLst/>
                <a:latin typeface="Arial" charset="0"/>
                <a:ea typeface="+mn-ea"/>
                <a:cs typeface="+mn-cs"/>
              </a:rPr>
              <a:t>Security Management</a:t>
            </a:r>
          </a:p>
          <a:p>
            <a:pPr marL="285750" lvl="0" indent="-285750">
              <a:buFont typeface="Arial" panose="020B0604020202020204" pitchFamily="34" charset="0"/>
              <a:buChar char="•"/>
            </a:pPr>
            <a:r>
              <a:rPr lang="en-US" sz="1600" kern="1200" dirty="0">
                <a:solidFill>
                  <a:schemeClr val="tx1"/>
                </a:solidFill>
                <a:effectLst/>
                <a:latin typeface="Arial" charset="0"/>
                <a:ea typeface="+mn-ea"/>
                <a:cs typeface="+mn-cs"/>
              </a:rPr>
              <a:t>Security Gateway</a:t>
            </a:r>
          </a:p>
          <a:p>
            <a:pPr marL="285750" lvl="0" indent="-285750">
              <a:buFont typeface="Arial" panose="020B0604020202020204" pitchFamily="34" charset="0"/>
              <a:buChar char="•"/>
            </a:pPr>
            <a:r>
              <a:rPr lang="en-US" sz="1600" kern="1200" dirty="0">
                <a:solidFill>
                  <a:schemeClr val="tx1"/>
                </a:solidFill>
                <a:effectLst/>
                <a:latin typeface="Arial" charset="0"/>
                <a:ea typeface="+mn-ea"/>
                <a:cs typeface="+mn-cs"/>
              </a:rPr>
              <a:t>Endpoint Security</a:t>
            </a:r>
          </a:p>
          <a:p>
            <a:pPr marL="0" lvl="0" indent="0">
              <a:buFont typeface="Arial" panose="020B0604020202020204" pitchFamily="34" charset="0"/>
              <a:buNone/>
            </a:pPr>
            <a:endParaRPr lang="en-US" sz="16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 typeface="Arial" panose="020B0604020202020204" pitchFamily="34" charset="0"/>
              <a:buNone/>
              <a:tabLst/>
              <a:defRPr/>
            </a:pPr>
            <a:r>
              <a:rPr lang="en-US" sz="1600" kern="1200" dirty="0">
                <a:solidFill>
                  <a:schemeClr val="tx1"/>
                </a:solidFill>
                <a:effectLst/>
                <a:latin typeface="Arial" charset="0"/>
                <a:ea typeface="+mn-ea"/>
                <a:cs typeface="+mn-cs"/>
              </a:rPr>
              <a:t>Question 2:</a:t>
            </a:r>
          </a:p>
          <a:p>
            <a:pPr marL="0" lvl="0" indent="-284163">
              <a:buNone/>
            </a:pPr>
            <a:r>
              <a:rPr lang="en-US" sz="1600" kern="1200" dirty="0">
                <a:solidFill>
                  <a:schemeClr val="tx1"/>
                </a:solidFill>
                <a:effectLst/>
                <a:latin typeface="Arial" charset="0"/>
                <a:ea typeface="+mn-ea"/>
                <a:cs typeface="+mn-cs"/>
              </a:rPr>
              <a:t>Service blades, such as IPS, URL Filtering, and Application Control are considered subscription blades. Licenses for subscription blades can expire. The license includes both the software subscription and the associated Support Services Contract. These blades are licensed and renewed for a specified period of time, which is typically 1, 2, or 3 years.</a:t>
            </a:r>
          </a:p>
          <a:p>
            <a:endParaRPr lang="en-US" sz="16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 typeface="Arial" panose="020B0604020202020204" pitchFamily="34" charset="0"/>
              <a:buNone/>
              <a:tabLst/>
              <a:defRPr/>
            </a:pPr>
            <a:r>
              <a:rPr lang="en-US" sz="1600" kern="1200" dirty="0">
                <a:solidFill>
                  <a:schemeClr val="tx1"/>
                </a:solidFill>
                <a:effectLst/>
                <a:latin typeface="Arial" charset="0"/>
                <a:ea typeface="+mn-ea"/>
                <a:cs typeface="+mn-cs"/>
              </a:rPr>
              <a:t>Question 3:</a:t>
            </a:r>
          </a:p>
          <a:p>
            <a:pPr marL="285750" lvl="0" indent="-285750">
              <a:buFont typeface="Arial" panose="020B0604020202020204" pitchFamily="34" charset="0"/>
              <a:buChar char="•"/>
            </a:pPr>
            <a:r>
              <a:rPr lang="en-US" sz="1600" kern="1200" dirty="0">
                <a:solidFill>
                  <a:schemeClr val="tx1"/>
                </a:solidFill>
                <a:effectLst/>
                <a:latin typeface="Arial" charset="0"/>
                <a:ea typeface="+mn-ea"/>
                <a:cs typeface="+mn-cs"/>
              </a:rPr>
              <a:t>Existing license expires.</a:t>
            </a:r>
          </a:p>
          <a:p>
            <a:pPr marL="285750" lvl="0" indent="-285750">
              <a:buFont typeface="Arial" panose="020B0604020202020204" pitchFamily="34" charset="0"/>
              <a:buChar char="•"/>
            </a:pPr>
            <a:r>
              <a:rPr lang="en-US" sz="1600" kern="1200" dirty="0">
                <a:solidFill>
                  <a:schemeClr val="tx1"/>
                </a:solidFill>
                <a:effectLst/>
                <a:latin typeface="Arial" charset="0"/>
                <a:ea typeface="+mn-ea"/>
                <a:cs typeface="+mn-cs"/>
              </a:rPr>
              <a:t>License is upgraded.</a:t>
            </a:r>
          </a:p>
          <a:p>
            <a:pPr marL="285750" lvl="0" indent="-285750">
              <a:buFont typeface="Arial" panose="020B0604020202020204" pitchFamily="34" charset="0"/>
              <a:buChar char="•"/>
            </a:pPr>
            <a:r>
              <a:rPr lang="en-US" sz="1600" kern="1200" dirty="0">
                <a:solidFill>
                  <a:schemeClr val="tx1"/>
                </a:solidFill>
                <a:effectLst/>
                <a:latin typeface="Arial" charset="0"/>
                <a:ea typeface="+mn-ea"/>
                <a:cs typeface="+mn-cs"/>
              </a:rPr>
              <a:t>IP address of the Security Management or Security Gateway has changed.</a:t>
            </a:r>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34</a:t>
            </a:fld>
            <a:endParaRPr lang="en-US" dirty="0"/>
          </a:p>
        </p:txBody>
      </p:sp>
    </p:spTree>
    <p:extLst>
      <p:ext uri="{BB962C8B-B14F-4D97-AF65-F5344CB8AC3E}">
        <p14:creationId xmlns:p14="http://schemas.microsoft.com/office/powerpoint/2010/main" val="18520817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Font is 32 point Arial</a:t>
            </a:r>
          </a:p>
        </p:txBody>
      </p:sp>
      <p:sp>
        <p:nvSpPr>
          <p:cNvPr id="4" name="Slide Number Placeholder 3"/>
          <p:cNvSpPr>
            <a:spLocks noGrp="1"/>
          </p:cNvSpPr>
          <p:nvPr>
            <p:ph type="sldNum" sz="quarter" idx="10"/>
          </p:nvPr>
        </p:nvSpPr>
        <p:spPr/>
        <p:txBody>
          <a:bodyPr/>
          <a:lstStyle/>
          <a:p>
            <a:fld id="{3EEE9B47-791B-47F7-AE03-C0D580CA0B67}" type="slidenum">
              <a:rPr lang="en-US" smtClean="0"/>
              <a:pPr/>
              <a:t>35</a:t>
            </a:fld>
            <a:endParaRPr lang="en-US" dirty="0"/>
          </a:p>
        </p:txBody>
      </p:sp>
    </p:spTree>
    <p:extLst>
      <p:ext uri="{BB962C8B-B14F-4D97-AF65-F5344CB8AC3E}">
        <p14:creationId xmlns:p14="http://schemas.microsoft.com/office/powerpoint/2010/main" val="215800030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Policy is a key component to securing and managing any corporate network no matter how large or small. It sets the plans and processes for protecting an organization’s information and physical</a:t>
            </a:r>
          </a:p>
          <a:p>
            <a:r>
              <a:rPr lang="en-US" dirty="0"/>
              <a:t>assets.</a:t>
            </a:r>
          </a:p>
        </p:txBody>
      </p:sp>
      <p:sp>
        <p:nvSpPr>
          <p:cNvPr id="4" name="Slide Number Placeholder 3"/>
          <p:cNvSpPr>
            <a:spLocks noGrp="1"/>
          </p:cNvSpPr>
          <p:nvPr>
            <p:ph type="sldNum" sz="quarter" idx="10"/>
          </p:nvPr>
        </p:nvSpPr>
        <p:spPr/>
        <p:txBody>
          <a:bodyPr/>
          <a:lstStyle/>
          <a:p>
            <a:fld id="{3EEE9B47-791B-47F7-AE03-C0D580CA0B67}" type="slidenum">
              <a:rPr lang="en-US" smtClean="0"/>
              <a:pPr/>
              <a:t>36</a:t>
            </a:fld>
            <a:endParaRPr lang="en-US" dirty="0"/>
          </a:p>
        </p:txBody>
      </p:sp>
    </p:spTree>
    <p:extLst>
      <p:ext uri="{BB962C8B-B14F-4D97-AF65-F5344CB8AC3E}">
        <p14:creationId xmlns:p14="http://schemas.microsoft.com/office/powerpoint/2010/main" val="22636395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 Describe the essential elements of a Security Policy.</a:t>
            </a:r>
          </a:p>
          <a:p>
            <a:pPr algn="l"/>
            <a:r>
              <a:rPr lang="en-US" sz="1800" b="0" i="0" u="none" strike="noStrike" baseline="0" dirty="0">
                <a:latin typeface="MicrosoftSansSerif"/>
              </a:rPr>
              <a:t>• Identify features and capabilities that enhance the configuration and management of the Security Policy.</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37</a:t>
            </a:fld>
            <a:endParaRPr lang="en-US" dirty="0"/>
          </a:p>
        </p:txBody>
      </p:sp>
    </p:spTree>
    <p:extLst>
      <p:ext uri="{BB962C8B-B14F-4D97-AF65-F5344CB8AC3E}">
        <p14:creationId xmlns:p14="http://schemas.microsoft.com/office/powerpoint/2010/main" val="25156726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Security Policy is a collection of rules and settings that control network traffic and enforce organization guidelines for data protection and access to resources with packet inspection. </a:t>
            </a:r>
          </a:p>
          <a:p>
            <a:r>
              <a:rPr lang="en-US" dirty="0"/>
              <a:t>Policies are:</a:t>
            </a:r>
          </a:p>
          <a:p>
            <a:pPr marL="285750" indent="-285750">
              <a:buFont typeface="Arial" panose="020B0604020202020204" pitchFamily="34" charset="0"/>
              <a:buChar char="•"/>
            </a:pPr>
            <a:r>
              <a:rPr lang="en-US" dirty="0"/>
              <a:t>Created and managed using SmartConsole.</a:t>
            </a:r>
          </a:p>
          <a:p>
            <a:pPr marL="285750" indent="-285750">
              <a:buFont typeface="Arial" panose="020B0604020202020204" pitchFamily="34" charset="0"/>
              <a:buChar char="•"/>
            </a:pPr>
            <a:r>
              <a:rPr lang="en-US" dirty="0"/>
              <a:t>Stored on the System Management Server.</a:t>
            </a:r>
          </a:p>
          <a:p>
            <a:pPr marL="285750" indent="-285750">
              <a:buFont typeface="Arial" panose="020B0604020202020204" pitchFamily="34" charset="0"/>
              <a:buChar char="•"/>
            </a:pPr>
            <a:r>
              <a:rPr lang="en-US" dirty="0"/>
              <a:t>Enforced by Security Gateways.</a:t>
            </a:r>
          </a:p>
        </p:txBody>
      </p:sp>
      <p:sp>
        <p:nvSpPr>
          <p:cNvPr id="4" name="Slide Number Placeholder 3"/>
          <p:cNvSpPr>
            <a:spLocks noGrp="1"/>
          </p:cNvSpPr>
          <p:nvPr>
            <p:ph type="sldNum" sz="quarter" idx="5"/>
          </p:nvPr>
        </p:nvSpPr>
        <p:spPr/>
        <p:txBody>
          <a:bodyPr/>
          <a:lstStyle/>
          <a:p>
            <a:fld id="{3EEE9B47-791B-47F7-AE03-C0D580CA0B67}" type="slidenum">
              <a:rPr lang="en-US" smtClean="0"/>
              <a:pPr/>
              <a:t>38</a:t>
            </a:fld>
            <a:endParaRPr lang="en-US" dirty="0"/>
          </a:p>
        </p:txBody>
      </p:sp>
    </p:spTree>
    <p:extLst>
      <p:ext uri="{BB962C8B-B14F-4D97-AF65-F5344CB8AC3E}">
        <p14:creationId xmlns:p14="http://schemas.microsoft.com/office/powerpoint/2010/main" val="21075139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Basic policy types include the following:</a:t>
            </a:r>
          </a:p>
          <a:p>
            <a:pPr algn="l"/>
            <a:r>
              <a:rPr lang="en-US" sz="1800" b="0" i="0" u="none" strike="noStrike" baseline="0" dirty="0">
                <a:latin typeface="MicrosoftSansSerif"/>
              </a:rPr>
              <a:t>• Access Control Policy</a:t>
            </a:r>
          </a:p>
          <a:p>
            <a:pPr algn="l"/>
            <a:r>
              <a:rPr lang="en-US" sz="1800" b="0" i="0" u="none" strike="noStrike" baseline="0" dirty="0">
                <a:latin typeface="MicrosoftSansSerif"/>
              </a:rPr>
              <a:t>• Desktop Security Policy</a:t>
            </a:r>
          </a:p>
          <a:p>
            <a:pPr algn="l"/>
            <a:r>
              <a:rPr lang="en-US" sz="1800" b="0" i="0" u="none" strike="noStrike" baseline="0" dirty="0">
                <a:latin typeface="MicrosoftSansSerif"/>
              </a:rPr>
              <a:t>• QoS Policy</a:t>
            </a:r>
          </a:p>
          <a:p>
            <a:pPr algn="l"/>
            <a:r>
              <a:rPr lang="en-US" sz="1800" b="0" i="0" u="none" strike="noStrike" baseline="0" dirty="0">
                <a:latin typeface="MicrosoftSansSerif"/>
              </a:rPr>
              <a:t>• Threat Prevention Policy</a:t>
            </a:r>
          </a:p>
          <a:p>
            <a:pPr algn="l"/>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39</a:t>
            </a:fld>
            <a:endParaRPr lang="en-US" dirty="0"/>
          </a:p>
        </p:txBody>
      </p:sp>
    </p:spTree>
    <p:extLst>
      <p:ext uri="{BB962C8B-B14F-4D97-AF65-F5344CB8AC3E}">
        <p14:creationId xmlns:p14="http://schemas.microsoft.com/office/powerpoint/2010/main" val="231681431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40</a:t>
            </a:fld>
            <a:endParaRPr lang="en-US" dirty="0"/>
          </a:p>
        </p:txBody>
      </p:sp>
    </p:spTree>
    <p:extLst>
      <p:ext uri="{BB962C8B-B14F-4D97-AF65-F5344CB8AC3E}">
        <p14:creationId xmlns:p14="http://schemas.microsoft.com/office/powerpoint/2010/main" val="379149548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Access Control Policy lets you create a simple and granular rulebase that unifies these Access Control features:</a:t>
            </a:r>
          </a:p>
          <a:p>
            <a:pPr algn="l"/>
            <a:endParaRPr lang="en-US" sz="1800" b="0" i="0" u="none" strike="noStrike" baseline="0" dirty="0">
              <a:latin typeface="MicrosoftSansSerif"/>
            </a:endParaRPr>
          </a:p>
          <a:p>
            <a:pPr algn="l"/>
            <a:r>
              <a:rPr lang="en-US" sz="1800" b="0" i="0" u="none" strike="noStrike" baseline="0" dirty="0">
                <a:latin typeface="MicrosoftSansSerif"/>
              </a:rPr>
              <a:t>• Firewall - Control access to and from the internal network.</a:t>
            </a:r>
          </a:p>
          <a:p>
            <a:pPr algn="l"/>
            <a:r>
              <a:rPr lang="en-US" sz="1800" b="0" i="0" u="none" strike="noStrike" baseline="0" dirty="0">
                <a:latin typeface="MicrosoftSansSerif"/>
              </a:rPr>
              <a:t>• Application &amp; URL Filtering - Block applications and sites.</a:t>
            </a:r>
          </a:p>
          <a:p>
            <a:pPr algn="l"/>
            <a:r>
              <a:rPr lang="en-US" sz="1800" b="0" i="0" u="none" strike="noStrike" baseline="0" dirty="0">
                <a:latin typeface="MicrosoftSansSerif"/>
              </a:rPr>
              <a:t>• Content Awareness - Restrict the Data Types that users can upload or download.</a:t>
            </a:r>
          </a:p>
          <a:p>
            <a:pPr algn="l"/>
            <a:r>
              <a:rPr lang="en-US" sz="1800" b="0" i="0" u="none" strike="noStrike" baseline="0" dirty="0">
                <a:latin typeface="MicrosoftSansSerif"/>
              </a:rPr>
              <a:t>• IPsec VPN and Mobile Access - Configure secure communication with Site-to-Site and Remote Access VPN.</a:t>
            </a:r>
          </a:p>
          <a:p>
            <a:pPr algn="l"/>
            <a:r>
              <a:rPr lang="en-US" sz="1800" b="0" i="0" u="none" strike="noStrike" baseline="0" dirty="0">
                <a:latin typeface="MicrosoftSansSerif"/>
              </a:rPr>
              <a:t>• Identity Awareness - Identify users, computers, and networks.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41</a:t>
            </a:fld>
            <a:endParaRPr lang="en-US" dirty="0"/>
          </a:p>
        </p:txBody>
      </p:sp>
    </p:spTree>
    <p:extLst>
      <p:ext uri="{BB962C8B-B14F-4D97-AF65-F5344CB8AC3E}">
        <p14:creationId xmlns:p14="http://schemas.microsoft.com/office/powerpoint/2010/main" val="332721999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Check Point clients that include Desktop Security, such as Endpoint Security VPN, enforce a Desktop Security Policy on the client to give it Firewall</a:t>
            </a:r>
          </a:p>
          <a:p>
            <a:pPr algn="l"/>
            <a:r>
              <a:rPr lang="en-US" sz="1800" b="0" i="0" u="none" strike="noStrike" baseline="0" dirty="0">
                <a:latin typeface="MicrosoftSansSerif"/>
              </a:rPr>
              <a:t>protection.</a:t>
            </a:r>
          </a:p>
          <a:p>
            <a:pPr algn="l"/>
            <a:endParaRPr lang="en-US" sz="1800" b="0" i="0" u="none" strike="noStrike" baseline="0" dirty="0">
              <a:latin typeface="MicrosoftSansSerif"/>
            </a:endParaRPr>
          </a:p>
          <a:p>
            <a:pPr algn="l"/>
            <a:r>
              <a:rPr lang="en-US" sz="1800" b="0" i="0" u="none" strike="noStrike" baseline="0" dirty="0">
                <a:latin typeface="MicrosoftSansSerif"/>
              </a:rPr>
              <a:t>Clients enforce the Desktop Policy to accept, encrypt, or drop connections based on the Source, Destination, and Service.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42</a:t>
            </a:fld>
            <a:endParaRPr lang="en-US" dirty="0"/>
          </a:p>
        </p:txBody>
      </p:sp>
    </p:spTree>
    <p:extLst>
      <p:ext uri="{BB962C8B-B14F-4D97-AF65-F5344CB8AC3E}">
        <p14:creationId xmlns:p14="http://schemas.microsoft.com/office/powerpoint/2010/main" val="84631756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QoS is a policy-based bandwidth management solution that lets you:</a:t>
            </a:r>
          </a:p>
          <a:p>
            <a:pPr algn="l"/>
            <a:endParaRPr lang="en-US" sz="1800" b="0" i="0" u="none" strike="noStrike" baseline="0" dirty="0">
              <a:latin typeface="MicrosoftSansSerif"/>
            </a:endParaRPr>
          </a:p>
          <a:p>
            <a:pPr algn="l"/>
            <a:r>
              <a:rPr lang="en-US" sz="1800" b="0" i="0" u="none" strike="noStrike" baseline="0" dirty="0">
                <a:latin typeface="MicrosoftSansSerif"/>
              </a:rPr>
              <a:t>• Prioritize business-critical traffic over lower priority traffic.</a:t>
            </a:r>
          </a:p>
          <a:p>
            <a:pPr algn="l"/>
            <a:r>
              <a:rPr lang="en-US" sz="1800" b="0" i="0" u="none" strike="noStrike" baseline="0" dirty="0">
                <a:latin typeface="MicrosoftSansSerif"/>
              </a:rPr>
              <a:t>• Guarantee bandwidth and control latency for streaming applications, such as Voice over IP (VoIP) and video conferencing.</a:t>
            </a:r>
          </a:p>
          <a:p>
            <a:pPr algn="l"/>
            <a:r>
              <a:rPr lang="en-US" sz="1800" b="0" i="0" u="none" strike="noStrike" baseline="0" dirty="0">
                <a:latin typeface="MicrosoftSansSerif"/>
              </a:rPr>
              <a:t>• Give guaranteed or priority access to specified employees, even if they are remotely accessing network resources.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43</a:t>
            </a:fld>
            <a:endParaRPr lang="en-US" dirty="0"/>
          </a:p>
        </p:txBody>
      </p:sp>
    </p:spTree>
    <p:extLst>
      <p:ext uri="{BB962C8B-B14F-4D97-AF65-F5344CB8AC3E}">
        <p14:creationId xmlns:p14="http://schemas.microsoft.com/office/powerpoint/2010/main" val="414434797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Threat Protection Policy includes Autonomous (out-of-the box ) and Custom Threat Prevention.</a:t>
            </a:r>
          </a:p>
          <a:p>
            <a:pPr algn="l"/>
            <a:endParaRPr lang="en-US" sz="1800" b="0" i="0" u="none" strike="noStrike" baseline="0" dirty="0">
              <a:latin typeface="MicrosoftSansSerif"/>
            </a:endParaRPr>
          </a:p>
          <a:p>
            <a:pPr algn="l"/>
            <a:r>
              <a:rPr lang="en-US" sz="1800" b="0" i="0" u="none" strike="noStrike" baseline="0" dirty="0">
                <a:latin typeface="MicrosoftSansSerif"/>
              </a:rPr>
              <a:t>Threat Prevention Policy unifies the following capabilities:</a:t>
            </a:r>
          </a:p>
          <a:p>
            <a:pPr algn="l"/>
            <a:r>
              <a:rPr lang="en-US" sz="1800" b="0" i="0" u="none" strike="noStrike" baseline="0" dirty="0">
                <a:latin typeface="MicrosoftSansSerif"/>
              </a:rPr>
              <a:t>• IPS - Comprehensive protection against malicious and unwanted network traffic.</a:t>
            </a:r>
          </a:p>
          <a:p>
            <a:pPr algn="l"/>
            <a:r>
              <a:rPr lang="en-US" sz="1800" b="0" i="0" u="none" strike="noStrike" baseline="0" dirty="0">
                <a:latin typeface="MicrosoftSansSerif"/>
              </a:rPr>
              <a:t>• Anti-Bot - Post-infection detection of bots on hosts.</a:t>
            </a:r>
          </a:p>
          <a:p>
            <a:pPr algn="l"/>
            <a:r>
              <a:rPr lang="en-US" sz="1800" b="0" i="0" u="none" strike="noStrike" baseline="0" dirty="0">
                <a:latin typeface="MicrosoftSansSerif"/>
              </a:rPr>
              <a:t>• Anti-Virus - Pre-infection detection and blocking of malware at the Security Gateway.</a:t>
            </a:r>
          </a:p>
          <a:p>
            <a:pPr algn="l"/>
            <a:r>
              <a:rPr lang="en-US" sz="1800" b="0" i="0" u="none" strike="noStrike" baseline="0" dirty="0">
                <a:latin typeface="MicrosoftSansSerif"/>
              </a:rPr>
              <a:t>• SandBlast - Protection against infections from undiscovered exploits, zeroday and targeted attacks.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44</a:t>
            </a:fld>
            <a:endParaRPr lang="en-US" dirty="0"/>
          </a:p>
        </p:txBody>
      </p:sp>
    </p:spTree>
    <p:extLst>
      <p:ext uri="{BB962C8B-B14F-4D97-AF65-F5344CB8AC3E}">
        <p14:creationId xmlns:p14="http://schemas.microsoft.com/office/powerpoint/2010/main" val="222471672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Policies are managed using SmartConsole from the Security Policies view.</a:t>
            </a:r>
          </a:p>
          <a:p>
            <a:pPr algn="l"/>
            <a:endParaRPr lang="en-US" sz="1800" b="0" i="0" u="none" strike="noStrike" baseline="0" dirty="0">
              <a:latin typeface="MicrosoftSansSerif"/>
            </a:endParaRPr>
          </a:p>
          <a:p>
            <a:pPr algn="l"/>
            <a:r>
              <a:rPr lang="en-US" sz="1800" b="0" i="0" u="none" strike="noStrike" baseline="0" dirty="0">
                <a:latin typeface="MicrosoftSansSerif"/>
              </a:rPr>
              <a:t>This view displays your available Software Blades (features).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45</a:t>
            </a:fld>
            <a:endParaRPr lang="en-US" dirty="0"/>
          </a:p>
        </p:txBody>
      </p:sp>
    </p:spTree>
    <p:extLst>
      <p:ext uri="{BB962C8B-B14F-4D97-AF65-F5344CB8AC3E}">
        <p14:creationId xmlns:p14="http://schemas.microsoft.com/office/powerpoint/2010/main" val="328582337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A policy package is a group of different types of policies that are installed together on the same installation targets.</a:t>
            </a:r>
          </a:p>
          <a:p>
            <a:r>
              <a:rPr lang="en-US" sz="1600" b="0" i="0" u="none" strike="noStrike" kern="1200" baseline="0" dirty="0">
                <a:solidFill>
                  <a:schemeClr val="tx1"/>
                </a:solidFill>
                <a:latin typeface="Arial" charset="0"/>
                <a:ea typeface="+mn-ea"/>
                <a:cs typeface="+mn-cs"/>
              </a:rPr>
              <a:t>The Security Gateway enforces all the policies in the package.</a:t>
            </a:r>
          </a:p>
          <a:p>
            <a:r>
              <a:rPr lang="en-US" sz="1600" b="0" i="0" u="none" strike="noStrike" kern="1200" baseline="0" dirty="0">
                <a:solidFill>
                  <a:schemeClr val="tx1"/>
                </a:solidFill>
                <a:latin typeface="Arial" charset="0"/>
                <a:ea typeface="+mn-ea"/>
                <a:cs typeface="+mn-cs"/>
              </a:rPr>
              <a:t>Pre-defined installation targets allow each policy package to be associated with the appropriate set of gateways, thereby eliminating the need to repeat the gateway selection process each time you install the package</a:t>
            </a:r>
          </a:p>
        </p:txBody>
      </p:sp>
      <p:sp>
        <p:nvSpPr>
          <p:cNvPr id="4" name="Slide Number Placeholder 3"/>
          <p:cNvSpPr>
            <a:spLocks noGrp="1"/>
          </p:cNvSpPr>
          <p:nvPr>
            <p:ph type="sldNum" sz="quarter" idx="5"/>
          </p:nvPr>
        </p:nvSpPr>
        <p:spPr/>
        <p:txBody>
          <a:bodyPr/>
          <a:lstStyle/>
          <a:p>
            <a:fld id="{3EEE9B47-791B-47F7-AE03-C0D580CA0B67}" type="slidenum">
              <a:rPr lang="en-US" smtClean="0"/>
              <a:pPr/>
              <a:t>46</a:t>
            </a:fld>
            <a:endParaRPr lang="en-US" dirty="0"/>
          </a:p>
        </p:txBody>
      </p:sp>
    </p:spTree>
    <p:extLst>
      <p:ext uri="{BB962C8B-B14F-4D97-AF65-F5344CB8AC3E}">
        <p14:creationId xmlns:p14="http://schemas.microsoft.com/office/powerpoint/2010/main" val="343818933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baseline="0" dirty="0">
                <a:latin typeface="MicrosoftSansSerif"/>
              </a:rPr>
              <a:t>When you add a rule to the rulebase, a default configuration is applied.</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47</a:t>
            </a:fld>
            <a:endParaRPr lang="en-US" dirty="0"/>
          </a:p>
        </p:txBody>
      </p:sp>
    </p:spTree>
    <p:extLst>
      <p:ext uri="{BB962C8B-B14F-4D97-AF65-F5344CB8AC3E}">
        <p14:creationId xmlns:p14="http://schemas.microsoft.com/office/powerpoint/2010/main" val="346232458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48</a:t>
            </a:fld>
            <a:endParaRPr lang="en-US" dirty="0"/>
          </a:p>
        </p:txBody>
      </p:sp>
    </p:spTree>
    <p:extLst>
      <p:ext uri="{BB962C8B-B14F-4D97-AF65-F5344CB8AC3E}">
        <p14:creationId xmlns:p14="http://schemas.microsoft.com/office/powerpoint/2010/main" val="238033969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Before creating a rule, it is important to understand the default configuration.</a:t>
            </a:r>
          </a:p>
          <a:p>
            <a:pPr algn="l"/>
            <a:endParaRPr lang="en-US" sz="1800" b="0" i="0" u="none" strike="noStrike" baseline="0" dirty="0">
              <a:latin typeface="MicrosoftSansSerif"/>
            </a:endParaRPr>
          </a:p>
          <a:p>
            <a:pPr algn="l"/>
            <a:r>
              <a:rPr lang="en-US" sz="1800" b="0" i="0" u="none" strike="noStrike" baseline="0" dirty="0">
                <a:latin typeface="MicrosoftSansSerif"/>
              </a:rPr>
              <a:t>The figures below and on the following page show a default rule. The following columns are not shown.</a:t>
            </a:r>
          </a:p>
          <a:p>
            <a:pPr algn="l"/>
            <a:r>
              <a:rPr lang="en-US" sz="1800" b="0" i="0" u="none" strike="noStrike" baseline="0" dirty="0">
                <a:latin typeface="MicrosoftSansSerif"/>
              </a:rPr>
              <a:t>• Hits - Accumulated hits a rule has received in the rulebase.</a:t>
            </a:r>
          </a:p>
          <a:p>
            <a:pPr algn="l"/>
            <a:r>
              <a:rPr lang="en-US" sz="1800" b="0" i="0" u="none" strike="noStrike" baseline="0" dirty="0">
                <a:latin typeface="MicrosoftSansSerif"/>
              </a:rPr>
              <a:t>• Time - Timeframe. The default is Any.</a:t>
            </a:r>
          </a:p>
          <a:p>
            <a:pPr algn="l"/>
            <a:r>
              <a:rPr lang="en-US" sz="1800" b="0" i="0" u="none" strike="noStrike" baseline="0" dirty="0">
                <a:latin typeface="MicrosoftSansSerif"/>
              </a:rPr>
              <a:t>• Comments - Notes about this rule. The default is a blank field.</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49</a:t>
            </a:fld>
            <a:endParaRPr lang="en-US" dirty="0"/>
          </a:p>
        </p:txBody>
      </p:sp>
    </p:spTree>
    <p:extLst>
      <p:ext uri="{BB962C8B-B14F-4D97-AF65-F5344CB8AC3E}">
        <p14:creationId xmlns:p14="http://schemas.microsoft.com/office/powerpoint/2010/main" val="374622866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50</a:t>
            </a:fld>
            <a:endParaRPr lang="en-US" dirty="0"/>
          </a:p>
        </p:txBody>
      </p:sp>
    </p:spTree>
    <p:extLst>
      <p:ext uri="{BB962C8B-B14F-4D97-AF65-F5344CB8AC3E}">
        <p14:creationId xmlns:p14="http://schemas.microsoft.com/office/powerpoint/2010/main" val="238369390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51</a:t>
            </a:fld>
            <a:endParaRPr lang="en-US" dirty="0"/>
          </a:p>
        </p:txBody>
      </p:sp>
    </p:spTree>
    <p:extLst>
      <p:ext uri="{BB962C8B-B14F-4D97-AF65-F5344CB8AC3E}">
        <p14:creationId xmlns:p14="http://schemas.microsoft.com/office/powerpoint/2010/main" val="177889482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52</a:t>
            </a:fld>
            <a:endParaRPr lang="en-US" dirty="0"/>
          </a:p>
        </p:txBody>
      </p:sp>
    </p:spTree>
    <p:extLst>
      <p:ext uri="{BB962C8B-B14F-4D97-AF65-F5344CB8AC3E}">
        <p14:creationId xmlns:p14="http://schemas.microsoft.com/office/powerpoint/2010/main" val="217861758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53</a:t>
            </a:fld>
            <a:endParaRPr lang="en-US" dirty="0"/>
          </a:p>
        </p:txBody>
      </p:sp>
    </p:spTree>
    <p:extLst>
      <p:ext uri="{BB962C8B-B14F-4D97-AF65-F5344CB8AC3E}">
        <p14:creationId xmlns:p14="http://schemas.microsoft.com/office/powerpoint/2010/main" val="153371554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54</a:t>
            </a:fld>
            <a:endParaRPr lang="en-US" dirty="0"/>
          </a:p>
        </p:txBody>
      </p:sp>
    </p:spTree>
    <p:extLst>
      <p:ext uri="{BB962C8B-B14F-4D97-AF65-F5344CB8AC3E}">
        <p14:creationId xmlns:p14="http://schemas.microsoft.com/office/powerpoint/2010/main" val="84872746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55</a:t>
            </a:fld>
            <a:endParaRPr lang="en-US" dirty="0"/>
          </a:p>
        </p:txBody>
      </p:sp>
    </p:spTree>
    <p:extLst>
      <p:ext uri="{BB962C8B-B14F-4D97-AF65-F5344CB8AC3E}">
        <p14:creationId xmlns:p14="http://schemas.microsoft.com/office/powerpoint/2010/main" val="161798112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56</a:t>
            </a:fld>
            <a:endParaRPr lang="en-US" dirty="0"/>
          </a:p>
        </p:txBody>
      </p:sp>
    </p:spTree>
    <p:extLst>
      <p:ext uri="{BB962C8B-B14F-4D97-AF65-F5344CB8AC3E}">
        <p14:creationId xmlns:p14="http://schemas.microsoft.com/office/powerpoint/2010/main" val="131311592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57</a:t>
            </a:fld>
            <a:endParaRPr lang="en-US" dirty="0"/>
          </a:p>
        </p:txBody>
      </p:sp>
    </p:spTree>
    <p:extLst>
      <p:ext uri="{BB962C8B-B14F-4D97-AF65-F5344CB8AC3E}">
        <p14:creationId xmlns:p14="http://schemas.microsoft.com/office/powerpoint/2010/main" val="197819307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58</a:t>
            </a:fld>
            <a:endParaRPr lang="en-US" dirty="0"/>
          </a:p>
        </p:txBody>
      </p:sp>
    </p:spTree>
    <p:extLst>
      <p:ext uri="{BB962C8B-B14F-4D97-AF65-F5344CB8AC3E}">
        <p14:creationId xmlns:p14="http://schemas.microsoft.com/office/powerpoint/2010/main" val="388168253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59</a:t>
            </a:fld>
            <a:endParaRPr lang="en-US" dirty="0"/>
          </a:p>
        </p:txBody>
      </p:sp>
    </p:spTree>
    <p:extLst>
      <p:ext uri="{BB962C8B-B14F-4D97-AF65-F5344CB8AC3E}">
        <p14:creationId xmlns:p14="http://schemas.microsoft.com/office/powerpoint/2010/main" val="207742413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For an effective Security Policy, Check Point recommends that rulebases contain Cleanup and Stealth rules. These rules are added first.</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60</a:t>
            </a:fld>
            <a:endParaRPr lang="en-US" dirty="0"/>
          </a:p>
        </p:txBody>
      </p:sp>
    </p:spTree>
    <p:extLst>
      <p:ext uri="{BB962C8B-B14F-4D97-AF65-F5344CB8AC3E}">
        <p14:creationId xmlns:p14="http://schemas.microsoft.com/office/powerpoint/2010/main" val="63269940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 Cleanup rule is recommended to determine how to handle connections not matched by the rules above it in the rulebase. It is also necessary for logging this traffic.</a:t>
            </a:r>
          </a:p>
          <a:p>
            <a:pPr algn="l"/>
            <a:r>
              <a:rPr lang="en-US" sz="1800" b="0" i="0" u="none" strike="noStrike" baseline="0" dirty="0">
                <a:latin typeface="MicrosoftSansSerif"/>
              </a:rPr>
              <a:t>A Cleanup rule can be configured to allow or drop the connection.</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61</a:t>
            </a:fld>
            <a:endParaRPr lang="en-US" dirty="0"/>
          </a:p>
        </p:txBody>
      </p:sp>
    </p:spTree>
    <p:extLst>
      <p:ext uri="{BB962C8B-B14F-4D97-AF65-F5344CB8AC3E}">
        <p14:creationId xmlns:p14="http://schemas.microsoft.com/office/powerpoint/2010/main" val="137971095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Security Gateway uses Implied and Explicit rules to determine whether connections are allowed or denied. It is important to know the difference</a:t>
            </a:r>
          </a:p>
          <a:p>
            <a:pPr algn="l"/>
            <a:r>
              <a:rPr lang="en-US" sz="1800" b="0" i="0" u="none" strike="noStrike" baseline="0" dirty="0">
                <a:latin typeface="MicrosoftSansSerif"/>
              </a:rPr>
              <a:t>between the two rule types.</a:t>
            </a:r>
          </a:p>
          <a:p>
            <a:pPr algn="l"/>
            <a:r>
              <a:rPr lang="en-US" sz="1800" b="0" i="0" u="none" strike="noStrike" baseline="0" dirty="0">
                <a:latin typeface="MicrosoftSansSerif"/>
              </a:rPr>
              <a:t>Explicit rules are created by the administrator. Explicit rules are configured to allow or block traffic based on specified criteria.</a:t>
            </a:r>
            <a:endParaRPr lang="en-US" sz="1800" b="0" i="0" u="none" strike="noStrike" kern="1200" baseline="0" dirty="0">
              <a:solidFill>
                <a:schemeClr val="tx1"/>
              </a:solidFill>
              <a:latin typeface="MicrosoftSansSerif"/>
              <a:ea typeface="+mn-ea"/>
              <a:cs typeface="+mn-cs"/>
            </a:endParaRPr>
          </a:p>
          <a:p>
            <a:pPr algn="l"/>
            <a:r>
              <a:rPr lang="en-US" sz="1800" b="0" i="0" u="none" strike="noStrike" baseline="0" dirty="0">
                <a:latin typeface="MicrosoftSansSerif"/>
              </a:rPr>
              <a:t>The Security Gateway creates a group of Implied rules that it places first, last, or before the last in the explicitly defined rule.</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US" sz="1800" b="0" i="0" u="none" strike="noStrike" baseline="0" dirty="0">
                <a:latin typeface="MicrosoftSansSerif"/>
              </a:rPr>
              <a:t>Implied rules are not visible in the rulebase. </a:t>
            </a:r>
            <a:endParaRPr lang="en-US" sz="1600" b="0" i="0" u="none" strike="noStrike" kern="1200" baseline="0" dirty="0">
              <a:solidFill>
                <a:schemeClr val="tx1"/>
              </a:solidFill>
              <a:latin typeface="Arial" charset="0"/>
              <a:ea typeface="+mn-ea"/>
              <a:cs typeface="+mn-cs"/>
            </a:endParaRPr>
          </a:p>
          <a:p>
            <a:r>
              <a:rPr lang="en-US" kern="0" dirty="0"/>
              <a:t>Implicit Cleanup Action</a:t>
            </a:r>
          </a:p>
          <a:p>
            <a:pPr lvl="1"/>
            <a:r>
              <a:rPr lang="en-US" kern="0" dirty="0"/>
              <a:t>Often called the Implied Cleanup Rule.</a:t>
            </a:r>
          </a:p>
          <a:p>
            <a:pPr lvl="1"/>
            <a:r>
              <a:rPr lang="en-US" kern="0" dirty="0"/>
              <a:t>Default function of the policy layer. </a:t>
            </a:r>
          </a:p>
          <a:p>
            <a:pPr lvl="1"/>
            <a:r>
              <a:rPr lang="en-US" kern="0" dirty="0"/>
              <a:t>Options are drop or accept.</a:t>
            </a:r>
          </a:p>
        </p:txBody>
      </p:sp>
      <p:sp>
        <p:nvSpPr>
          <p:cNvPr id="4" name="Slide Number Placeholder 3"/>
          <p:cNvSpPr>
            <a:spLocks noGrp="1"/>
          </p:cNvSpPr>
          <p:nvPr>
            <p:ph type="sldNum" sz="quarter" idx="10"/>
          </p:nvPr>
        </p:nvSpPr>
        <p:spPr/>
        <p:txBody>
          <a:bodyPr/>
          <a:lstStyle/>
          <a:p>
            <a:fld id="{3EEE9B47-791B-47F7-AE03-C0D580CA0B67}" type="slidenum">
              <a:rPr lang="en-US" smtClean="0"/>
              <a:pPr/>
              <a:t>63</a:t>
            </a:fld>
            <a:endParaRPr lang="en-US" dirty="0"/>
          </a:p>
        </p:txBody>
      </p:sp>
    </p:spTree>
    <p:extLst>
      <p:ext uri="{BB962C8B-B14F-4D97-AF65-F5344CB8AC3E}">
        <p14:creationId xmlns:p14="http://schemas.microsoft.com/office/powerpoint/2010/main" val="327405232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sz="1600" b="0" i="0" u="none" strike="noStrike" baseline="0" dirty="0">
                <a:latin typeface="MicrosoftSansSerif"/>
              </a:rPr>
              <a:t>Each policy types has rules that govern what connections are permitted through the Firewall. These rules are stored in the policy's rulebase.</a:t>
            </a:r>
            <a:endParaRPr lang="en-US" dirty="0"/>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64</a:t>
            </a:fld>
            <a:endParaRPr lang="en-US" dirty="0"/>
          </a:p>
        </p:txBody>
      </p:sp>
    </p:spTree>
    <p:extLst>
      <p:ext uri="{BB962C8B-B14F-4D97-AF65-F5344CB8AC3E}">
        <p14:creationId xmlns:p14="http://schemas.microsoft.com/office/powerpoint/2010/main" val="324380563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types of Control Connections defined by Implied rules are:</a:t>
            </a:r>
          </a:p>
          <a:p>
            <a:pPr algn="l"/>
            <a:endParaRPr lang="en-US" sz="1800" b="0" i="0" u="none" strike="noStrike" baseline="0" dirty="0">
              <a:latin typeface="MicrosoftSansSerif"/>
            </a:endParaRPr>
          </a:p>
          <a:p>
            <a:pPr algn="l"/>
            <a:r>
              <a:rPr lang="en-US" sz="1800" b="0" i="0" u="none" strike="noStrike" baseline="0" dirty="0">
                <a:latin typeface="MicrosoftSansSerif"/>
              </a:rPr>
              <a:t>• Gateway-specific traffic that facilitates functionality, such as logging, management, and key exchange.</a:t>
            </a:r>
          </a:p>
          <a:p>
            <a:pPr algn="l"/>
            <a:r>
              <a:rPr lang="en-US" sz="1800" b="0" i="0" u="none" strike="noStrike" baseline="0" dirty="0">
                <a:latin typeface="MicrosoftSansSerif"/>
              </a:rPr>
              <a:t>• Acceptance of Internet Key Exchange (IKE) and Reliable Datagram Protocol (RDP) traffic for communication and encryption purposes.</a:t>
            </a:r>
          </a:p>
          <a:p>
            <a:pPr algn="l"/>
            <a:r>
              <a:rPr lang="en-US" sz="1800" b="0" i="0" u="none" strike="noStrike" baseline="0" dirty="0">
                <a:latin typeface="MicrosoftSansSerif"/>
              </a:rPr>
              <a:t>• Communication with various servers (such as RADIUS, CVP, UFP, TACACS, LDAP, and logical servers) even if these servers are not</a:t>
            </a:r>
          </a:p>
          <a:p>
            <a:pPr algn="l"/>
            <a:r>
              <a:rPr lang="en-US" sz="1800" b="0" i="0" u="none" strike="noStrike" baseline="0" dirty="0">
                <a:latin typeface="MicrosoftSansSerif"/>
              </a:rPr>
              <a:t>specifically defined resources in the Security Policy.</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65</a:t>
            </a:fld>
            <a:endParaRPr lang="en-US" dirty="0"/>
          </a:p>
        </p:txBody>
      </p:sp>
    </p:spTree>
    <p:extLst>
      <p:ext uri="{BB962C8B-B14F-4D97-AF65-F5344CB8AC3E}">
        <p14:creationId xmlns:p14="http://schemas.microsoft.com/office/powerpoint/2010/main" val="124779228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1" i="0" u="none" strike="noStrike" kern="1200" baseline="0" dirty="0">
                <a:solidFill>
                  <a:schemeClr val="tx1"/>
                </a:solidFill>
                <a:latin typeface="Arial" charset="0"/>
                <a:ea typeface="+mn-ea"/>
                <a:cs typeface="+mn-cs"/>
              </a:rPr>
              <a:t>Critical Subnet</a:t>
            </a:r>
          </a:p>
          <a:p>
            <a:r>
              <a:rPr lang="en-US" sz="1600" b="0" i="0" u="none" strike="noStrike" kern="1200" baseline="0" dirty="0">
                <a:solidFill>
                  <a:schemeClr val="tx1"/>
                </a:solidFill>
                <a:latin typeface="Arial" charset="0"/>
                <a:ea typeface="+mn-ea"/>
                <a:cs typeface="+mn-cs"/>
              </a:rPr>
              <a:t>Traffic from the internal network to the specified resources is logged. This rule defines three subnets as</a:t>
            </a:r>
          </a:p>
          <a:p>
            <a:r>
              <a:rPr lang="en-US" sz="1600" b="0" i="0" u="none" strike="noStrike" kern="1200" baseline="0" dirty="0">
                <a:solidFill>
                  <a:schemeClr val="tx1"/>
                </a:solidFill>
                <a:latin typeface="Arial" charset="0"/>
                <a:ea typeface="+mn-ea"/>
                <a:cs typeface="+mn-cs"/>
              </a:rPr>
              <a:t>critical resources: Finance, HR and RnD.</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Tech Support</a:t>
            </a:r>
          </a:p>
          <a:p>
            <a:r>
              <a:rPr lang="en-US" sz="1600" b="0" i="0" u="none" strike="noStrike" kern="1200" baseline="0" dirty="0">
                <a:solidFill>
                  <a:schemeClr val="tx1"/>
                </a:solidFill>
                <a:latin typeface="Arial" charset="0"/>
                <a:ea typeface="+mn-ea"/>
                <a:cs typeface="+mn-cs"/>
              </a:rPr>
              <a:t>Allows the Technical Support server to access the Remote-1 web server, which is behind the Remote-1</a:t>
            </a:r>
          </a:p>
          <a:p>
            <a:r>
              <a:rPr lang="en-US" sz="1600" b="0" i="0" u="none" strike="noStrike" kern="1200" baseline="0" dirty="0">
                <a:solidFill>
                  <a:schemeClr val="tx1"/>
                </a:solidFill>
                <a:latin typeface="Arial" charset="0"/>
                <a:ea typeface="+mn-ea"/>
                <a:cs typeface="+mn-cs"/>
              </a:rPr>
              <a:t>Security Gateway. Only HTTP traffic is allowed. When a packet matches the Tech support rule, the Alert action is</a:t>
            </a:r>
          </a:p>
          <a:p>
            <a:r>
              <a:rPr lang="en-US" sz="1600" b="0" i="0" u="none" strike="noStrike" kern="1200" baseline="0" dirty="0">
                <a:solidFill>
                  <a:schemeClr val="tx1"/>
                </a:solidFill>
                <a:latin typeface="Arial" charset="0"/>
                <a:ea typeface="+mn-ea"/>
                <a:cs typeface="+mn-cs"/>
              </a:rPr>
              <a:t>executed.</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DNS Server</a:t>
            </a:r>
          </a:p>
          <a:p>
            <a:r>
              <a:rPr lang="en-US" sz="1600" b="0" i="0" u="none" strike="noStrike" kern="1200" baseline="0" dirty="0">
                <a:solidFill>
                  <a:schemeClr val="tx1"/>
                </a:solidFill>
                <a:latin typeface="Arial" charset="0"/>
                <a:ea typeface="+mn-ea"/>
                <a:cs typeface="+mn-cs"/>
              </a:rPr>
              <a:t>Allows UDP traffic to the external DNS server. Traffic is not logged.</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Mail and Web Servers</a:t>
            </a:r>
          </a:p>
          <a:p>
            <a:r>
              <a:rPr lang="en-US" sz="1600" b="0" i="0" u="none" strike="noStrike" kern="1200" baseline="0" dirty="0">
                <a:solidFill>
                  <a:schemeClr val="tx1"/>
                </a:solidFill>
                <a:latin typeface="Arial" charset="0"/>
                <a:ea typeface="+mn-ea"/>
                <a:cs typeface="+mn-cs"/>
              </a:rPr>
              <a:t>Allows incoming traffic to the mail and web servers that are located in the DMZ. HTTP, HTTPS and SMTP traffic is</a:t>
            </a:r>
          </a:p>
          <a:p>
            <a:r>
              <a:rPr lang="en-US" sz="1600" b="0" i="0" u="none" strike="noStrike" kern="1200" baseline="0" dirty="0">
                <a:solidFill>
                  <a:schemeClr val="tx1"/>
                </a:solidFill>
                <a:latin typeface="Arial" charset="0"/>
                <a:ea typeface="+mn-ea"/>
                <a:cs typeface="+mn-cs"/>
              </a:rPr>
              <a:t>allowed.</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SMTP</a:t>
            </a:r>
          </a:p>
          <a:p>
            <a:r>
              <a:rPr lang="en-US" sz="1600" b="0" i="0" u="none" strike="noStrike" kern="1200" baseline="0" dirty="0">
                <a:solidFill>
                  <a:schemeClr val="tx1"/>
                </a:solidFill>
                <a:latin typeface="Arial" charset="0"/>
                <a:ea typeface="+mn-ea"/>
                <a:cs typeface="+mn-cs"/>
              </a:rPr>
              <a:t>Allows outgoing SMTP connections to the mail server. Does not allow SMTP connections to the internal network,</a:t>
            </a:r>
          </a:p>
          <a:p>
            <a:r>
              <a:rPr lang="en-US" sz="1600" b="0" i="0" u="none" strike="noStrike" kern="1200" baseline="0" dirty="0">
                <a:solidFill>
                  <a:schemeClr val="tx1"/>
                </a:solidFill>
                <a:latin typeface="Arial" charset="0"/>
                <a:ea typeface="+mn-ea"/>
                <a:cs typeface="+mn-cs"/>
              </a:rPr>
              <a:t>to protect against a compromised mail server.</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DMZ and Internet</a:t>
            </a:r>
          </a:p>
          <a:p>
            <a:r>
              <a:rPr lang="en-US" sz="1600" b="0" i="0" u="none" strike="noStrike" kern="1200" baseline="0" dirty="0">
                <a:solidFill>
                  <a:schemeClr val="tx1"/>
                </a:solidFill>
                <a:latin typeface="Arial" charset="0"/>
                <a:ea typeface="+mn-ea"/>
                <a:cs typeface="+mn-cs"/>
              </a:rPr>
              <a:t>Allows traffic from the internal network to the DMZ and Internet.</a:t>
            </a: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66</a:t>
            </a:fld>
            <a:endParaRPr lang="en-US" dirty="0"/>
          </a:p>
        </p:txBody>
      </p:sp>
    </p:spTree>
    <p:extLst>
      <p:ext uri="{BB962C8B-B14F-4D97-AF65-F5344CB8AC3E}">
        <p14:creationId xmlns:p14="http://schemas.microsoft.com/office/powerpoint/2010/main" val="129963227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Within the rulebase, rules are arranged top-down order for matching purposes.</a:t>
            </a:r>
          </a:p>
          <a:p>
            <a:pPr algn="l"/>
            <a:r>
              <a:rPr lang="en-US" sz="1800" b="0" i="0" u="none" strike="noStrike" baseline="0" dirty="0">
                <a:latin typeface="MicrosoftSansSerif"/>
              </a:rPr>
              <a:t>• When the Security Gateway receives a packet for a connection, it examines the first rule in the rulebase to see if there is a match.</a:t>
            </a:r>
          </a:p>
          <a:p>
            <a:pPr algn="l"/>
            <a:r>
              <a:rPr lang="en-US" sz="1800" b="0" i="0" u="none" strike="noStrike" baseline="0" dirty="0">
                <a:latin typeface="MicrosoftSansSerif"/>
              </a:rPr>
              <a:t>• If there is no match, the Security Gateway works its way down the list until it finds a match.</a:t>
            </a:r>
          </a:p>
          <a:p>
            <a:pPr algn="l"/>
            <a:r>
              <a:rPr lang="en-US" sz="1800" b="0" i="0" u="none" strike="noStrike" baseline="0" dirty="0">
                <a:latin typeface="MicrosoftSansSerif"/>
              </a:rPr>
              <a:t>• After a rule is matched, the Security Gateway enforces the rule; for example, Accept, Drop, or Reject the connection.</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67</a:t>
            </a:fld>
            <a:endParaRPr lang="en-US" dirty="0"/>
          </a:p>
        </p:txBody>
      </p:sp>
    </p:spTree>
    <p:extLst>
      <p:ext uri="{BB962C8B-B14F-4D97-AF65-F5344CB8AC3E}">
        <p14:creationId xmlns:p14="http://schemas.microsoft.com/office/powerpoint/2010/main" val="361192372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68</a:t>
            </a:fld>
            <a:endParaRPr lang="en-US" dirty="0"/>
          </a:p>
        </p:txBody>
      </p:sp>
    </p:spTree>
    <p:extLst>
      <p:ext uri="{BB962C8B-B14F-4D97-AF65-F5344CB8AC3E}">
        <p14:creationId xmlns:p14="http://schemas.microsoft.com/office/powerpoint/2010/main" val="3597928264"/>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rulebase is processed in a specific top-down order. However, other things happen in the Security Policy besides checking your defined rules.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69</a:t>
            </a:fld>
            <a:endParaRPr lang="en-US" dirty="0"/>
          </a:p>
        </p:txBody>
      </p:sp>
    </p:spTree>
    <p:extLst>
      <p:ext uri="{BB962C8B-B14F-4D97-AF65-F5344CB8AC3E}">
        <p14:creationId xmlns:p14="http://schemas.microsoft.com/office/powerpoint/2010/main" val="256851012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Occurs before rules are processed.</a:t>
            </a:r>
          </a:p>
          <a:p>
            <a:pPr algn="l"/>
            <a:endParaRPr lang="en-US" sz="1800" b="0" i="0" u="none" strike="noStrike" baseline="0" dirty="0">
              <a:latin typeface="MicrosoftSansSerif"/>
            </a:endParaRPr>
          </a:p>
          <a:p>
            <a:pPr algn="l"/>
            <a:r>
              <a:rPr lang="en-US" sz="1800" b="0" i="0" u="none" strike="noStrike" baseline="0" dirty="0">
                <a:latin typeface="MicrosoftSansSerif"/>
              </a:rPr>
              <a:t>The Security Gateway has a sophisticated Anti-Spoofing feature that detects such packets by requiring that the interface on which a packet enters a Security Gateway corresponds to its IP address. Anti-Spoofing is an object setting that when configured, affects the Security Policy.</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70</a:t>
            </a:fld>
            <a:endParaRPr lang="en-US" dirty="0"/>
          </a:p>
        </p:txBody>
      </p:sp>
    </p:spTree>
    <p:extLst>
      <p:ext uri="{BB962C8B-B14F-4D97-AF65-F5344CB8AC3E}">
        <p14:creationId xmlns:p14="http://schemas.microsoft.com/office/powerpoint/2010/main" val="225084600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Cannot be modified, moved or overwritten in the rulebase. </a:t>
            </a:r>
          </a:p>
          <a:p>
            <a:pPr algn="l"/>
            <a:r>
              <a:rPr lang="en-US" sz="1800" b="0" i="0" u="none" strike="noStrike" baseline="0" dirty="0">
                <a:latin typeface="MicrosoftSansSerif"/>
              </a:rPr>
              <a:t>No rules can be placed before it. </a:t>
            </a:r>
          </a:p>
          <a:p>
            <a:pPr algn="l"/>
            <a:r>
              <a:rPr lang="en-US" sz="1800" b="0" i="0" u="none" strike="noStrike" baseline="0" dirty="0">
                <a:latin typeface="MicrosoftSansSerif"/>
              </a:rPr>
              <a:t>Applied before all other rules, including explicitly-defined and Last Implied rules.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71</a:t>
            </a:fld>
            <a:endParaRPr lang="en-US" dirty="0"/>
          </a:p>
        </p:txBody>
      </p:sp>
    </p:spTree>
    <p:extLst>
      <p:ext uri="{BB962C8B-B14F-4D97-AF65-F5344CB8AC3E}">
        <p14:creationId xmlns:p14="http://schemas.microsoft.com/office/powerpoint/2010/main" val="3929388193"/>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Located between First and Last Implied rules (administrator-defined).</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72</a:t>
            </a:fld>
            <a:endParaRPr lang="en-US" dirty="0"/>
          </a:p>
        </p:txBody>
      </p:sp>
    </p:spTree>
    <p:extLst>
      <p:ext uri="{BB962C8B-B14F-4D97-AF65-F5344CB8AC3E}">
        <p14:creationId xmlns:p14="http://schemas.microsoft.com/office/powerpoint/2010/main" val="86701293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More specific Implied rules. Enforced before the last rule is applied.</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73</a:t>
            </a:fld>
            <a:endParaRPr lang="en-US" dirty="0"/>
          </a:p>
        </p:txBody>
      </p:sp>
    </p:spTree>
    <p:extLst>
      <p:ext uri="{BB962C8B-B14F-4D97-AF65-F5344CB8AC3E}">
        <p14:creationId xmlns:p14="http://schemas.microsoft.com/office/powerpoint/2010/main" val="4027118863"/>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baseline="0" dirty="0">
                <a:latin typeface="MicrosoftSansSerif"/>
              </a:rPr>
              <a:t>Should be Explicit Cleanup rule.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74</a:t>
            </a:fld>
            <a:endParaRPr lang="en-US" dirty="0"/>
          </a:p>
        </p:txBody>
      </p:sp>
    </p:spTree>
    <p:extLst>
      <p:ext uri="{BB962C8B-B14F-4D97-AF65-F5344CB8AC3E}">
        <p14:creationId xmlns:p14="http://schemas.microsoft.com/office/powerpoint/2010/main" val="268076884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Applied after all other Explicit and Implied rules in the rulebase, except the final Implied Cleanup rule.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75</a:t>
            </a:fld>
            <a:endParaRPr lang="en-US" dirty="0"/>
          </a:p>
        </p:txBody>
      </p:sp>
    </p:spTree>
    <p:extLst>
      <p:ext uri="{BB962C8B-B14F-4D97-AF65-F5344CB8AC3E}">
        <p14:creationId xmlns:p14="http://schemas.microsoft.com/office/powerpoint/2010/main" val="329056592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baseline="0" dirty="0">
                <a:latin typeface="MicrosoftSansSerif"/>
              </a:rPr>
              <a:t>Applied when no other rules are matched (default behavior).</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76</a:t>
            </a:fld>
            <a:endParaRPr lang="en-US" dirty="0"/>
          </a:p>
        </p:txBody>
      </p:sp>
    </p:spTree>
    <p:extLst>
      <p:ext uri="{BB962C8B-B14F-4D97-AF65-F5344CB8AC3E}">
        <p14:creationId xmlns:p14="http://schemas.microsoft.com/office/powerpoint/2010/main" val="17833652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When managing a large network, it is useful to divide the policy into smaller logical groupings or sections.</a:t>
            </a:r>
          </a:p>
          <a:p>
            <a:pPr algn="l"/>
            <a:r>
              <a:rPr lang="en-US" sz="1800" b="0" i="0" u="none" strike="noStrike" baseline="0" dirty="0">
                <a:latin typeface="MicrosoftSansSerif"/>
              </a:rPr>
              <a:t>Sections are simple visual divisions of the rulebase and do not hinder the order of rule enforcement. </a:t>
            </a:r>
          </a:p>
          <a:p>
            <a:pPr algn="l"/>
            <a:r>
              <a:rPr lang="en-US" sz="1800" b="0" i="0" u="none" strike="noStrike" baseline="0" dirty="0">
                <a:latin typeface="MicrosoftSansSerif"/>
              </a:rPr>
              <a:t>They are not sent to the Security Gateway side.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77</a:t>
            </a:fld>
            <a:endParaRPr lang="en-US" dirty="0"/>
          </a:p>
        </p:txBody>
      </p:sp>
    </p:spTree>
    <p:extLst>
      <p:ext uri="{BB962C8B-B14F-4D97-AF65-F5344CB8AC3E}">
        <p14:creationId xmlns:p14="http://schemas.microsoft.com/office/powerpoint/2010/main" val="3690750083"/>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Security Zone object represents a part of the network's topology; for example:</a:t>
            </a:r>
          </a:p>
          <a:p>
            <a:pPr marL="285750" indent="-285750">
              <a:buFont typeface="Arial" panose="020B0604020202020204" pitchFamily="34" charset="0"/>
              <a:buChar char="•"/>
            </a:pPr>
            <a:r>
              <a:rPr lang="en-US" dirty="0"/>
              <a:t>Internal network</a:t>
            </a:r>
          </a:p>
          <a:p>
            <a:pPr marL="285750" indent="-285750">
              <a:buFont typeface="Arial" panose="020B0604020202020204" pitchFamily="34" charset="0"/>
              <a:buChar char="•"/>
            </a:pPr>
            <a:r>
              <a:rPr lang="en-US" dirty="0"/>
              <a:t>External network</a:t>
            </a:r>
          </a:p>
          <a:p>
            <a:pPr marL="285750" indent="-285750">
              <a:buFont typeface="Arial" panose="020B0604020202020204" pitchFamily="34" charset="0"/>
              <a:buChar char="•"/>
            </a:pPr>
            <a:r>
              <a:rPr lang="en-US" dirty="0"/>
              <a:t>Demilitarized zone (DMZ)</a:t>
            </a:r>
          </a:p>
          <a:p>
            <a:r>
              <a:rPr lang="en-US" dirty="0"/>
              <a:t> </a:t>
            </a:r>
          </a:p>
          <a:p>
            <a:r>
              <a:rPr lang="en-US" dirty="0"/>
              <a:t>Security Zones simplify rulebase creation and policy management. </a:t>
            </a:r>
          </a:p>
          <a:p>
            <a:r>
              <a:rPr lang="en-US" dirty="0"/>
              <a:t>Using zones, you can apply the same rule to many Security Gateways and add networks to Security Gateways interfaces without changing the rulebase.</a:t>
            </a:r>
          </a:p>
        </p:txBody>
      </p:sp>
      <p:sp>
        <p:nvSpPr>
          <p:cNvPr id="4" name="Slide Number Placeholder 3"/>
          <p:cNvSpPr>
            <a:spLocks noGrp="1"/>
          </p:cNvSpPr>
          <p:nvPr>
            <p:ph type="sldNum" sz="quarter" idx="5"/>
          </p:nvPr>
        </p:nvSpPr>
        <p:spPr/>
        <p:txBody>
          <a:bodyPr/>
          <a:lstStyle/>
          <a:p>
            <a:fld id="{3EEE9B47-791B-47F7-AE03-C0D580CA0B67}" type="slidenum">
              <a:rPr lang="en-US" smtClean="0"/>
              <a:pPr/>
              <a:t>78</a:t>
            </a:fld>
            <a:endParaRPr lang="en-US" dirty="0"/>
          </a:p>
        </p:txBody>
      </p:sp>
    </p:spTree>
    <p:extLst>
      <p:ext uri="{BB962C8B-B14F-4D97-AF65-F5344CB8AC3E}">
        <p14:creationId xmlns:p14="http://schemas.microsoft.com/office/powerpoint/2010/main" val="3338861070"/>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79</a:t>
            </a:fld>
            <a:endParaRPr lang="en-US" dirty="0"/>
          </a:p>
        </p:txBody>
      </p:sp>
    </p:spTree>
    <p:extLst>
      <p:ext uri="{BB962C8B-B14F-4D97-AF65-F5344CB8AC3E}">
        <p14:creationId xmlns:p14="http://schemas.microsoft.com/office/powerpoint/2010/main" val="321099346"/>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80</a:t>
            </a:fld>
            <a:endParaRPr lang="en-US" dirty="0"/>
          </a:p>
        </p:txBody>
      </p:sp>
    </p:spTree>
    <p:extLst>
      <p:ext uri="{BB962C8B-B14F-4D97-AF65-F5344CB8AC3E}">
        <p14:creationId xmlns:p14="http://schemas.microsoft.com/office/powerpoint/2010/main" val="2138327673"/>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his section discusses Security Zone and Ant-Spoofing settings, which are part of the Security Gateway's Topology configuration.</a:t>
            </a:r>
          </a:p>
        </p:txBody>
      </p:sp>
      <p:sp>
        <p:nvSpPr>
          <p:cNvPr id="4" name="Slide Number Placeholder 3"/>
          <p:cNvSpPr>
            <a:spLocks noGrp="1"/>
          </p:cNvSpPr>
          <p:nvPr>
            <p:ph type="sldNum" sz="quarter" idx="5"/>
          </p:nvPr>
        </p:nvSpPr>
        <p:spPr/>
        <p:txBody>
          <a:bodyPr/>
          <a:lstStyle/>
          <a:p>
            <a:fld id="{3EEE9B47-791B-47F7-AE03-C0D580CA0B67}" type="slidenum">
              <a:rPr lang="en-US" smtClean="0"/>
              <a:pPr/>
              <a:t>81</a:t>
            </a:fld>
            <a:endParaRPr lang="en-US" dirty="0"/>
          </a:p>
        </p:txBody>
      </p:sp>
    </p:spTree>
    <p:extLst>
      <p:ext uri="{BB962C8B-B14F-4D97-AF65-F5344CB8AC3E}">
        <p14:creationId xmlns:p14="http://schemas.microsoft.com/office/powerpoint/2010/main" val="2409073916"/>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82</a:t>
            </a:fld>
            <a:endParaRPr lang="en-US" dirty="0"/>
          </a:p>
        </p:txBody>
      </p:sp>
    </p:spTree>
    <p:extLst>
      <p:ext uri="{BB962C8B-B14F-4D97-AF65-F5344CB8AC3E}">
        <p14:creationId xmlns:p14="http://schemas.microsoft.com/office/powerpoint/2010/main" val="1353948183"/>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right pane shows the topology information the detected interfaces.</a:t>
            </a:r>
          </a:p>
          <a:p>
            <a:r>
              <a:rPr lang="en-US" dirty="0"/>
              <a:t>By default, an interface is defined as defined as one of the following:</a:t>
            </a:r>
          </a:p>
          <a:p>
            <a:r>
              <a:rPr lang="en-US" dirty="0"/>
              <a:t>External (leading to the Internet)</a:t>
            </a:r>
          </a:p>
          <a:p>
            <a:r>
              <a:rPr lang="en-US" dirty="0"/>
              <a:t>This Network (Internal)</a:t>
            </a:r>
          </a:p>
          <a:p>
            <a:r>
              <a:rPr lang="en-US" dirty="0"/>
              <a:t> These settings are Internal Zone automatically calculated from the topology of the Security Gateway.</a:t>
            </a:r>
          </a:p>
        </p:txBody>
      </p:sp>
      <p:sp>
        <p:nvSpPr>
          <p:cNvPr id="4" name="Slide Number Placeholder 3"/>
          <p:cNvSpPr>
            <a:spLocks noGrp="1"/>
          </p:cNvSpPr>
          <p:nvPr>
            <p:ph type="sldNum" sz="quarter" idx="5"/>
          </p:nvPr>
        </p:nvSpPr>
        <p:spPr/>
        <p:txBody>
          <a:bodyPr/>
          <a:lstStyle/>
          <a:p>
            <a:fld id="{3EEE9B47-791B-47F7-AE03-C0D580CA0B67}" type="slidenum">
              <a:rPr lang="en-US" smtClean="0"/>
              <a:pPr/>
              <a:t>83</a:t>
            </a:fld>
            <a:endParaRPr lang="en-US" dirty="0"/>
          </a:p>
        </p:txBody>
      </p:sp>
    </p:spTree>
    <p:extLst>
      <p:ext uri="{BB962C8B-B14F-4D97-AF65-F5344CB8AC3E}">
        <p14:creationId xmlns:p14="http://schemas.microsoft.com/office/powerpoint/2010/main" val="3002604201"/>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right pane shows the topology information the detected interfaces.</a:t>
            </a:r>
          </a:p>
          <a:p>
            <a:r>
              <a:rPr lang="en-US" dirty="0"/>
              <a:t>By default, an interface is defined as defined as one of the following:</a:t>
            </a:r>
          </a:p>
          <a:p>
            <a:r>
              <a:rPr lang="en-US" dirty="0"/>
              <a:t>External (leading to the Internet)</a:t>
            </a:r>
          </a:p>
          <a:p>
            <a:r>
              <a:rPr lang="en-US" dirty="0"/>
              <a:t>This Network (Internal)</a:t>
            </a:r>
          </a:p>
          <a:p>
            <a:r>
              <a:rPr lang="en-US" dirty="0"/>
              <a:t> These settings are automatically calculated from the topology of the Security Gateway.</a:t>
            </a:r>
          </a:p>
        </p:txBody>
      </p:sp>
      <p:sp>
        <p:nvSpPr>
          <p:cNvPr id="4" name="Slide Number Placeholder 3"/>
          <p:cNvSpPr>
            <a:spLocks noGrp="1"/>
          </p:cNvSpPr>
          <p:nvPr>
            <p:ph type="sldNum" sz="quarter" idx="5"/>
          </p:nvPr>
        </p:nvSpPr>
        <p:spPr/>
        <p:txBody>
          <a:bodyPr/>
          <a:lstStyle/>
          <a:p>
            <a:fld id="{3EEE9B47-791B-47F7-AE03-C0D580CA0B67}" type="slidenum">
              <a:rPr lang="en-US" smtClean="0"/>
              <a:pPr/>
              <a:t>84</a:t>
            </a:fld>
            <a:endParaRPr lang="en-US" dirty="0"/>
          </a:p>
        </p:txBody>
      </p:sp>
    </p:spTree>
    <p:extLst>
      <p:ext uri="{BB962C8B-B14F-4D97-AF65-F5344CB8AC3E}">
        <p14:creationId xmlns:p14="http://schemas.microsoft.com/office/powerpoint/2010/main" val="2234501178"/>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Topology settings for eth0 are listed below.</a:t>
            </a:r>
          </a:p>
          <a:p>
            <a:pPr marL="285750" indent="-285750">
              <a:buFont typeface="Arial" panose="020B0604020202020204" pitchFamily="34" charset="0"/>
              <a:buChar char="•"/>
            </a:pPr>
            <a:r>
              <a:rPr lang="en-US" dirty="0"/>
              <a:t>Leads to - Internet (External)</a:t>
            </a:r>
          </a:p>
          <a:p>
            <a:pPr marL="285750" indent="-285750">
              <a:buFont typeface="Arial" panose="020B0604020202020204" pitchFamily="34" charset="0"/>
              <a:buChar char="•"/>
            </a:pPr>
            <a:r>
              <a:rPr lang="en-US" dirty="0"/>
              <a:t>Security Zone - ExternalZone (predefined zone)</a:t>
            </a:r>
          </a:p>
          <a:p>
            <a:pPr marL="285750" indent="-285750">
              <a:buFont typeface="Arial" panose="020B0604020202020204" pitchFamily="34" charset="0"/>
              <a:buChar char="•"/>
            </a:pPr>
            <a:r>
              <a:rPr lang="en-US" dirty="0"/>
              <a:t>Anti Spoofing - Prevent and Log (defaults.</a:t>
            </a:r>
          </a:p>
          <a:p>
            <a:pPr marL="0" indent="0">
              <a:buFont typeface="Arial" panose="020B0604020202020204" pitchFamily="34" charset="0"/>
              <a:buNone/>
            </a:pPr>
            <a:r>
              <a:rPr lang="en-US" dirty="0"/>
              <a:t>Click </a:t>
            </a:r>
            <a:r>
              <a:rPr lang="en-US" b="1" dirty="0"/>
              <a:t>Modify </a:t>
            </a:r>
            <a:r>
              <a:rPr lang="en-US" dirty="0"/>
              <a:t>for further details.</a:t>
            </a:r>
          </a:p>
        </p:txBody>
      </p:sp>
      <p:sp>
        <p:nvSpPr>
          <p:cNvPr id="4" name="Slide Number Placeholder 3"/>
          <p:cNvSpPr>
            <a:spLocks noGrp="1"/>
          </p:cNvSpPr>
          <p:nvPr>
            <p:ph type="sldNum" sz="quarter" idx="5"/>
          </p:nvPr>
        </p:nvSpPr>
        <p:spPr/>
        <p:txBody>
          <a:bodyPr/>
          <a:lstStyle/>
          <a:p>
            <a:fld id="{3EEE9B47-791B-47F7-AE03-C0D580CA0B67}" type="slidenum">
              <a:rPr lang="en-US" smtClean="0"/>
              <a:pPr/>
              <a:t>85</a:t>
            </a:fld>
            <a:endParaRPr lang="en-US" dirty="0"/>
          </a:p>
        </p:txBody>
      </p:sp>
    </p:spTree>
    <p:extLst>
      <p:ext uri="{BB962C8B-B14F-4D97-AF65-F5344CB8AC3E}">
        <p14:creationId xmlns:p14="http://schemas.microsoft.com/office/powerpoint/2010/main" val="3288487164"/>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Leads To setting defines the type of network. The setting for the example (eth0) is Internet (External). Optionally, you can override this setting; for example, define a specific network object.</a:t>
            </a:r>
          </a:p>
        </p:txBody>
      </p:sp>
      <p:sp>
        <p:nvSpPr>
          <p:cNvPr id="4" name="Slide Number Placeholder 3"/>
          <p:cNvSpPr>
            <a:spLocks noGrp="1"/>
          </p:cNvSpPr>
          <p:nvPr>
            <p:ph type="sldNum" sz="quarter" idx="5"/>
          </p:nvPr>
        </p:nvSpPr>
        <p:spPr/>
        <p:txBody>
          <a:bodyPr/>
          <a:lstStyle/>
          <a:p>
            <a:fld id="{3EEE9B47-791B-47F7-AE03-C0D580CA0B67}" type="slidenum">
              <a:rPr lang="en-US" smtClean="0"/>
              <a:pPr/>
              <a:t>86</a:t>
            </a:fld>
            <a:endParaRPr lang="en-US" dirty="0"/>
          </a:p>
        </p:txBody>
      </p:sp>
    </p:spTree>
    <p:extLst>
      <p:ext uri="{BB962C8B-B14F-4D97-AF65-F5344CB8AC3E}">
        <p14:creationId xmlns:p14="http://schemas.microsoft.com/office/powerpoint/2010/main" val="461383500"/>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Zone represents the part of the network. As discussed, these predefined zones are available:</a:t>
            </a:r>
          </a:p>
          <a:p>
            <a:pPr marL="285750" indent="-285750">
              <a:buFont typeface="Arial" panose="020B0604020202020204" pitchFamily="34" charset="0"/>
              <a:buChar char="•"/>
            </a:pPr>
            <a:r>
              <a:rPr lang="en-US" dirty="0"/>
              <a:t>DMZZone</a:t>
            </a:r>
          </a:p>
          <a:p>
            <a:pPr marL="285750" indent="-285750">
              <a:buFont typeface="Arial" panose="020B0604020202020204" pitchFamily="34" charset="0"/>
              <a:buChar char="•"/>
            </a:pPr>
            <a:r>
              <a:rPr lang="en-US" dirty="0"/>
              <a:t>ExternalZone</a:t>
            </a:r>
          </a:p>
          <a:p>
            <a:pPr marL="285750" indent="-285750">
              <a:buFont typeface="Arial" panose="020B0604020202020204" pitchFamily="34" charset="0"/>
              <a:buChar char="•"/>
            </a:pPr>
            <a:r>
              <a:rPr lang="en-US" dirty="0"/>
              <a:t>Internal Zone</a:t>
            </a:r>
          </a:p>
          <a:p>
            <a:pPr marL="285750" indent="-285750">
              <a:buFont typeface="Arial" panose="020B0604020202020204" pitchFamily="34" charset="0"/>
              <a:buChar char="•"/>
            </a:pPr>
            <a:r>
              <a:rPr lang="en-US" dirty="0"/>
              <a:t>WirelessZone</a:t>
            </a:r>
          </a:p>
          <a:p>
            <a:r>
              <a:rPr lang="en-US" dirty="0"/>
              <a:t>You can also create custom zones to match the network's topology.</a:t>
            </a:r>
          </a:p>
        </p:txBody>
      </p:sp>
      <p:sp>
        <p:nvSpPr>
          <p:cNvPr id="4" name="Slide Number Placeholder 3"/>
          <p:cNvSpPr>
            <a:spLocks noGrp="1"/>
          </p:cNvSpPr>
          <p:nvPr>
            <p:ph type="sldNum" sz="quarter" idx="5"/>
          </p:nvPr>
        </p:nvSpPr>
        <p:spPr/>
        <p:txBody>
          <a:bodyPr/>
          <a:lstStyle/>
          <a:p>
            <a:fld id="{3EEE9B47-791B-47F7-AE03-C0D580CA0B67}" type="slidenum">
              <a:rPr lang="en-US" smtClean="0"/>
              <a:pPr/>
              <a:t>87</a:t>
            </a:fld>
            <a:endParaRPr lang="en-US" dirty="0"/>
          </a:p>
        </p:txBody>
      </p:sp>
    </p:spTree>
    <p:extLst>
      <p:ext uri="{BB962C8B-B14F-4D97-AF65-F5344CB8AC3E}">
        <p14:creationId xmlns:p14="http://schemas.microsoft.com/office/powerpoint/2010/main" val="1916917423"/>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Anti-Spoofing defines interface's behavior for spoofed packets. The defaults are:</a:t>
            </a:r>
          </a:p>
          <a:p>
            <a:r>
              <a:rPr lang="en-US" dirty="0"/>
              <a:t>Spoofing Action is set to - Prevent. Drop spoofed packets.</a:t>
            </a:r>
          </a:p>
          <a:p>
            <a:r>
              <a:rPr lang="en-US" dirty="0"/>
              <a:t>Spoof Tracking - Log. Create a log entry.</a:t>
            </a:r>
          </a:p>
          <a:p>
            <a:r>
              <a:rPr lang="en-US" dirty="0"/>
              <a:t>Optionally, you can configure the Anti Spoofing option to Detect. This is useful to learn about the network traffic. This allows spoofed packets without dropping packets. You can also configure the Log option to Alert.</a:t>
            </a:r>
          </a:p>
        </p:txBody>
      </p:sp>
      <p:sp>
        <p:nvSpPr>
          <p:cNvPr id="4" name="Slide Number Placeholder 3"/>
          <p:cNvSpPr>
            <a:spLocks noGrp="1"/>
          </p:cNvSpPr>
          <p:nvPr>
            <p:ph type="sldNum" sz="quarter" idx="5"/>
          </p:nvPr>
        </p:nvSpPr>
        <p:spPr/>
        <p:txBody>
          <a:bodyPr/>
          <a:lstStyle/>
          <a:p>
            <a:fld id="{3EEE9B47-791B-47F7-AE03-C0D580CA0B67}" type="slidenum">
              <a:rPr lang="en-US" smtClean="0"/>
              <a:pPr/>
              <a:t>88</a:t>
            </a:fld>
            <a:endParaRPr lang="en-US" dirty="0"/>
          </a:p>
        </p:txBody>
      </p:sp>
    </p:spTree>
    <p:extLst>
      <p:ext uri="{BB962C8B-B14F-4D97-AF65-F5344CB8AC3E}">
        <p14:creationId xmlns:p14="http://schemas.microsoft.com/office/powerpoint/2010/main" val="1677673023"/>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Global Properties are enforced by all Security Gateways managed by the Security Management Server. They are configured from the Global Properties window, which is accessed from the SmartConsole applications menu.</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89</a:t>
            </a:fld>
            <a:endParaRPr lang="en-US" dirty="0"/>
          </a:p>
        </p:txBody>
      </p:sp>
    </p:spTree>
    <p:extLst>
      <p:ext uri="{BB962C8B-B14F-4D97-AF65-F5344CB8AC3E}">
        <p14:creationId xmlns:p14="http://schemas.microsoft.com/office/powerpoint/2010/main" val="1431011085"/>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Settings apply to a variety of Check Point products, services and functions, such as Firewall, NAT, VPN, and Logging and Alerts.</a:t>
            </a:r>
          </a:p>
          <a:p>
            <a:pPr algn="l"/>
            <a:r>
              <a:rPr lang="en-US" sz="1800" b="0" i="0" u="none" strike="noStrike" baseline="0" dirty="0">
                <a:latin typeface="MicrosoftSansSerif"/>
              </a:rPr>
              <a:t>Click ? (question mark icon) in top right corner for help for each setting.</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90</a:t>
            </a:fld>
            <a:endParaRPr lang="en-US" dirty="0"/>
          </a:p>
        </p:txBody>
      </p:sp>
    </p:spTree>
    <p:extLst>
      <p:ext uri="{BB962C8B-B14F-4D97-AF65-F5344CB8AC3E}">
        <p14:creationId xmlns:p14="http://schemas.microsoft.com/office/powerpoint/2010/main" val="4087831022"/>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policy configuration, it is useful to create policy packages. </a:t>
            </a:r>
          </a:p>
          <a:p>
            <a:r>
              <a:rPr lang="en-US" dirty="0"/>
              <a:t>Policy packages are logical grouping of  one or more of these policy types:</a:t>
            </a:r>
          </a:p>
          <a:p>
            <a:pPr marL="171450" indent="-171450">
              <a:buFont typeface="Arial" panose="020B0604020202020204" pitchFamily="34" charset="0"/>
              <a:buChar char="•"/>
            </a:pPr>
            <a:r>
              <a:rPr lang="en-US" dirty="0"/>
              <a:t>Access Control </a:t>
            </a:r>
          </a:p>
          <a:p>
            <a:pPr marL="171450" indent="-171450">
              <a:buFont typeface="Arial" panose="020B0604020202020204" pitchFamily="34" charset="0"/>
              <a:buChar char="•"/>
            </a:pPr>
            <a:r>
              <a:rPr lang="en-US" dirty="0"/>
              <a:t>QoS</a:t>
            </a:r>
          </a:p>
          <a:p>
            <a:pPr marL="171450" indent="-171450">
              <a:buFont typeface="Arial" panose="020B0604020202020204" pitchFamily="34" charset="0"/>
              <a:buChar char="•"/>
            </a:pPr>
            <a:r>
              <a:rPr lang="en-US" dirty="0"/>
              <a:t>Desktop Security</a:t>
            </a:r>
          </a:p>
          <a:p>
            <a:pPr marL="171450" indent="-171450">
              <a:buFont typeface="Arial" panose="020B0604020202020204" pitchFamily="34" charset="0"/>
              <a:buChar char="•"/>
            </a:pPr>
            <a:r>
              <a:rPr lang="en-US" dirty="0"/>
              <a:t>Threat Prevention </a:t>
            </a:r>
          </a:p>
          <a:p>
            <a:r>
              <a:rPr lang="en-US" dirty="0"/>
              <a:t>Policy packages let you install different combinations of policies on an organization's Security Gateways.</a:t>
            </a:r>
          </a:p>
        </p:txBody>
      </p:sp>
      <p:sp>
        <p:nvSpPr>
          <p:cNvPr id="4" name="Slide Number Placeholder 3"/>
          <p:cNvSpPr>
            <a:spLocks noGrp="1"/>
          </p:cNvSpPr>
          <p:nvPr>
            <p:ph type="sldNum" sz="quarter" idx="5"/>
          </p:nvPr>
        </p:nvSpPr>
        <p:spPr/>
        <p:txBody>
          <a:bodyPr/>
          <a:lstStyle/>
          <a:p>
            <a:fld id="{3EEE9B47-791B-47F7-AE03-C0D580CA0B67}" type="slidenum">
              <a:rPr lang="en-US" smtClean="0"/>
              <a:pPr/>
              <a:t>91</a:t>
            </a:fld>
            <a:endParaRPr lang="en-US" dirty="0"/>
          </a:p>
        </p:txBody>
      </p:sp>
    </p:spTree>
    <p:extLst>
      <p:ext uri="{BB962C8B-B14F-4D97-AF65-F5344CB8AC3E}">
        <p14:creationId xmlns:p14="http://schemas.microsoft.com/office/powerpoint/2010/main" val="1618208391"/>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Policy packages are configured using SmartConsole from the </a:t>
            </a:r>
            <a:r>
              <a:rPr lang="en-US" b="1" dirty="0"/>
              <a:t>Applications menu → Manage policies and layers</a:t>
            </a:r>
            <a:r>
              <a:rPr lang="en-US" dirty="0"/>
              <a:t>. </a:t>
            </a:r>
          </a:p>
        </p:txBody>
      </p:sp>
      <p:sp>
        <p:nvSpPr>
          <p:cNvPr id="4" name="Slide Number Placeholder 3"/>
          <p:cNvSpPr>
            <a:spLocks noGrp="1"/>
          </p:cNvSpPr>
          <p:nvPr>
            <p:ph type="sldNum" sz="quarter" idx="5"/>
          </p:nvPr>
        </p:nvSpPr>
        <p:spPr/>
        <p:txBody>
          <a:bodyPr/>
          <a:lstStyle/>
          <a:p>
            <a:fld id="{3EEE9B47-791B-47F7-AE03-C0D580CA0B67}" type="slidenum">
              <a:rPr lang="en-US" smtClean="0"/>
              <a:pPr/>
              <a:t>92</a:t>
            </a:fld>
            <a:endParaRPr lang="en-US" dirty="0"/>
          </a:p>
        </p:txBody>
      </p:sp>
    </p:spTree>
    <p:extLst>
      <p:ext uri="{BB962C8B-B14F-4D97-AF65-F5344CB8AC3E}">
        <p14:creationId xmlns:p14="http://schemas.microsoft.com/office/powerpoint/2010/main" val="3534328450"/>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93</a:t>
            </a:fld>
            <a:endParaRPr lang="en-US" dirty="0"/>
          </a:p>
        </p:txBody>
      </p:sp>
    </p:spTree>
    <p:extLst>
      <p:ext uri="{BB962C8B-B14F-4D97-AF65-F5344CB8AC3E}">
        <p14:creationId xmlns:p14="http://schemas.microsoft.com/office/powerpoint/2010/main" val="3773382124"/>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From Manage policies and layers window:</a:t>
            </a:r>
          </a:p>
          <a:p>
            <a:pPr marL="171450" indent="-171450">
              <a:buFont typeface="Arial" panose="020B0604020202020204" pitchFamily="34" charset="0"/>
              <a:buChar char="•"/>
            </a:pPr>
            <a:r>
              <a:rPr lang="en-US" dirty="0"/>
              <a:t>On the toolbar, click * (new icon). </a:t>
            </a:r>
          </a:p>
          <a:p>
            <a:pPr marL="171450" indent="-171450">
              <a:buFont typeface="Arial" panose="020B0604020202020204" pitchFamily="34" charset="0"/>
              <a:buChar char="•"/>
            </a:pPr>
            <a:r>
              <a:rPr lang="en-US" dirty="0"/>
              <a:t>From the New Policy window, click General (if not already selected).</a:t>
            </a:r>
          </a:p>
          <a:p>
            <a:pPr marL="171450" indent="-171450">
              <a:buFont typeface="Arial" panose="020B0604020202020204" pitchFamily="34" charset="0"/>
              <a:buChar char="•"/>
            </a:pPr>
            <a:r>
              <a:rPr lang="en-US" dirty="0"/>
              <a:t>Type a  name.</a:t>
            </a:r>
          </a:p>
          <a:p>
            <a:pPr marL="171450" indent="-171450">
              <a:buFont typeface="Arial" panose="020B0604020202020204" pitchFamily="34" charset="0"/>
              <a:buChar char="•"/>
            </a:pPr>
            <a:r>
              <a:rPr lang="en-US" dirty="0"/>
              <a:t>Optionally, provide a meaningful description.</a:t>
            </a:r>
          </a:p>
          <a:p>
            <a:pPr marL="171450" indent="-171450">
              <a:buFont typeface="Arial" panose="020B0604020202020204" pitchFamily="34" charset="0"/>
              <a:buChar char="•"/>
            </a:pPr>
            <a:r>
              <a:rPr lang="en-US" dirty="0"/>
              <a:t>Select the Policy Types to include.</a:t>
            </a:r>
          </a:p>
          <a:p>
            <a:pPr marL="171450" indent="-171450">
              <a:buFont typeface="Arial" panose="020B0604020202020204" pitchFamily="34" charset="0"/>
              <a:buChar char="•"/>
            </a:pPr>
            <a:r>
              <a:rPr lang="en-US" dirty="0"/>
              <a:t>Make sure the Policy Types to exclude are not selected (no check/tick).</a:t>
            </a:r>
          </a:p>
          <a:p>
            <a:pPr marL="0" indent="0">
              <a:buFont typeface="Arial" panose="020B0604020202020204" pitchFamily="34" charset="0"/>
              <a:buNone/>
            </a:pPr>
            <a:r>
              <a:rPr lang="en-US" dirty="0"/>
              <a:t>Note: You can also add policies to an existing package.</a:t>
            </a:r>
          </a:p>
        </p:txBody>
      </p:sp>
      <p:sp>
        <p:nvSpPr>
          <p:cNvPr id="4" name="Slide Number Placeholder 3"/>
          <p:cNvSpPr>
            <a:spLocks noGrp="1"/>
          </p:cNvSpPr>
          <p:nvPr>
            <p:ph type="sldNum" sz="quarter" idx="5"/>
          </p:nvPr>
        </p:nvSpPr>
        <p:spPr/>
        <p:txBody>
          <a:bodyPr/>
          <a:lstStyle/>
          <a:p>
            <a:fld id="{3EEE9B47-791B-47F7-AE03-C0D580CA0B67}" type="slidenum">
              <a:rPr lang="en-US" smtClean="0"/>
              <a:pPr/>
              <a:t>95</a:t>
            </a:fld>
            <a:endParaRPr lang="en-US" dirty="0"/>
          </a:p>
        </p:txBody>
      </p:sp>
    </p:spTree>
    <p:extLst>
      <p:ext uri="{BB962C8B-B14F-4D97-AF65-F5344CB8AC3E}">
        <p14:creationId xmlns:p14="http://schemas.microsoft.com/office/powerpoint/2010/main" val="2059578337"/>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From New Policy window:</a:t>
            </a:r>
          </a:p>
          <a:p>
            <a:pPr marL="171450" indent="-171450">
              <a:buFont typeface="Arial" panose="020B0604020202020204" pitchFamily="34" charset="0"/>
              <a:buChar char="•"/>
            </a:pPr>
            <a:r>
              <a:rPr lang="en-US" dirty="0"/>
              <a:t>Click Installation Targets.</a:t>
            </a:r>
          </a:p>
          <a:p>
            <a:pPr marL="171450" indent="-171450">
              <a:buFont typeface="Arial" panose="020B0604020202020204" pitchFamily="34" charset="0"/>
              <a:buChar char="•"/>
            </a:pPr>
            <a:r>
              <a:rPr lang="en-US" dirty="0"/>
              <a:t>Type a  name.</a:t>
            </a:r>
          </a:p>
          <a:p>
            <a:pPr marL="171450" indent="-171450">
              <a:buFont typeface="Arial" panose="020B0604020202020204" pitchFamily="34" charset="0"/>
              <a:buChar char="•"/>
            </a:pPr>
            <a:r>
              <a:rPr lang="en-US" dirty="0"/>
              <a:t>Optionally, provide a meaningful description.</a:t>
            </a:r>
          </a:p>
          <a:p>
            <a:pPr marL="171450" indent="-171450">
              <a:buFont typeface="Arial" panose="020B0604020202020204" pitchFamily="34" charset="0"/>
              <a:buChar char="•"/>
            </a:pPr>
            <a:r>
              <a:rPr lang="en-US" dirty="0"/>
              <a:t>Select the Policy Types to include.</a:t>
            </a:r>
          </a:p>
          <a:p>
            <a:pPr marL="171450" indent="-171450">
              <a:buFont typeface="Arial" panose="020B0604020202020204" pitchFamily="34" charset="0"/>
              <a:buChar char="•"/>
            </a:pPr>
            <a:r>
              <a:rPr lang="en-US" dirty="0"/>
              <a:t>Make sure the Policy Types to exclude are not selected (no check/tick).</a:t>
            </a:r>
          </a:p>
          <a:p>
            <a:pPr marL="171450" indent="-171450">
              <a:buFont typeface="Arial" panose="020B0604020202020204" pitchFamily="34" charset="0"/>
              <a:buChar char="•"/>
            </a:pPr>
            <a:r>
              <a:rPr lang="en-US" dirty="0"/>
              <a:t>Note: You can also add policies to an existing package.</a:t>
            </a:r>
          </a:p>
        </p:txBody>
      </p:sp>
      <p:sp>
        <p:nvSpPr>
          <p:cNvPr id="4" name="Slide Number Placeholder 3"/>
          <p:cNvSpPr>
            <a:spLocks noGrp="1"/>
          </p:cNvSpPr>
          <p:nvPr>
            <p:ph type="sldNum" sz="quarter" idx="5"/>
          </p:nvPr>
        </p:nvSpPr>
        <p:spPr/>
        <p:txBody>
          <a:bodyPr/>
          <a:lstStyle/>
          <a:p>
            <a:fld id="{3EEE9B47-791B-47F7-AE03-C0D580CA0B67}" type="slidenum">
              <a:rPr lang="en-US" smtClean="0"/>
              <a:pPr/>
              <a:t>96</a:t>
            </a:fld>
            <a:endParaRPr lang="en-US" dirty="0"/>
          </a:p>
        </p:txBody>
      </p:sp>
    </p:spTree>
    <p:extLst>
      <p:ext uri="{BB962C8B-B14F-4D97-AF65-F5344CB8AC3E}">
        <p14:creationId xmlns:p14="http://schemas.microsoft.com/office/powerpoint/2010/main" val="3206178618"/>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From the global toolbar:</a:t>
            </a:r>
          </a:p>
          <a:p>
            <a:r>
              <a:rPr lang="en-US" sz="1600" b="0" i="0" u="none" strike="noStrike" kern="1200" baseline="0" dirty="0">
                <a:solidFill>
                  <a:schemeClr val="tx1"/>
                </a:solidFill>
                <a:latin typeface="Arial" charset="0"/>
                <a:ea typeface="+mn-ea"/>
                <a:cs typeface="+mn-cs"/>
              </a:rPr>
              <a:t>1. Click Publish.</a:t>
            </a:r>
          </a:p>
          <a:p>
            <a:r>
              <a:rPr lang="en-US" sz="1600" b="0" i="0" u="none" strike="noStrike" kern="1200" baseline="0" dirty="0">
                <a:solidFill>
                  <a:schemeClr val="tx1"/>
                </a:solidFill>
                <a:latin typeface="Arial" charset="0"/>
                <a:ea typeface="+mn-ea"/>
                <a:cs typeface="+mn-cs"/>
              </a:rPr>
              <a:t>A corresponding SmartConsole window opens.</a:t>
            </a:r>
          </a:p>
          <a:p>
            <a:r>
              <a:rPr lang="en-US" sz="1600" b="0" i="0" u="none" strike="noStrike" kern="1200" baseline="0" dirty="0">
                <a:solidFill>
                  <a:schemeClr val="tx1"/>
                </a:solidFill>
                <a:latin typeface="Arial" charset="0"/>
                <a:ea typeface="+mn-ea"/>
                <a:cs typeface="+mn-cs"/>
              </a:rPr>
              <a:t>• Type a name.</a:t>
            </a:r>
          </a:p>
          <a:p>
            <a:r>
              <a:rPr lang="en-US" sz="1600" b="0" i="0" u="none" strike="noStrike" kern="1200" baseline="0" dirty="0">
                <a:solidFill>
                  <a:schemeClr val="tx1"/>
                </a:solidFill>
                <a:latin typeface="Arial" charset="0"/>
                <a:ea typeface="+mn-ea"/>
                <a:cs typeface="+mn-cs"/>
              </a:rPr>
              <a:t>• Optionally, provide a meaningful description.</a:t>
            </a:r>
          </a:p>
          <a:p>
            <a:r>
              <a:rPr lang="en-US" sz="1600" b="0" i="0" u="none" strike="noStrike" kern="1200" baseline="0" dirty="0">
                <a:solidFill>
                  <a:schemeClr val="tx1"/>
                </a:solidFill>
                <a:latin typeface="Arial" charset="0"/>
                <a:ea typeface="+mn-ea"/>
                <a:cs typeface="+mn-cs"/>
              </a:rPr>
              <a:t>2. Click Publish to make the changes visible to everyone.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97</a:t>
            </a:fld>
            <a:endParaRPr lang="en-US" dirty="0"/>
          </a:p>
        </p:txBody>
      </p:sp>
    </p:spTree>
    <p:extLst>
      <p:ext uri="{BB962C8B-B14F-4D97-AF65-F5344CB8AC3E}">
        <p14:creationId xmlns:p14="http://schemas.microsoft.com/office/powerpoint/2010/main" val="2597188215"/>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From the global toolbar:</a:t>
            </a:r>
          </a:p>
          <a:p>
            <a:pPr marL="171450" indent="-171450">
              <a:buFont typeface="Arial" panose="020B0604020202020204" pitchFamily="34" charset="0"/>
              <a:buChar char="•"/>
            </a:pPr>
            <a:r>
              <a:rPr lang="en-US" dirty="0"/>
              <a:t>Click Install Policy. An Install Policy window opens.</a:t>
            </a:r>
          </a:p>
          <a:p>
            <a:pPr marL="171450" indent="-171450">
              <a:buFont typeface="Arial" panose="020B0604020202020204" pitchFamily="34" charset="0"/>
              <a:buChar char="•"/>
            </a:pPr>
            <a:r>
              <a:rPr lang="en-US" dirty="0"/>
              <a:t>At the top of the window on the Install Policy menu, select a policy package.</a:t>
            </a:r>
          </a:p>
          <a:p>
            <a:pPr marL="171450" indent="-171450">
              <a:buFont typeface="Arial" panose="020B0604020202020204" pitchFamily="34" charset="0"/>
              <a:buChar char="•"/>
            </a:pPr>
            <a:r>
              <a:rPr lang="en-US" dirty="0"/>
              <a:t>At the bottom of the window on the Policy menu, select an Install Mode.</a:t>
            </a:r>
          </a:p>
          <a:p>
            <a:pPr marL="171450" indent="-171450">
              <a:buFont typeface="Arial" panose="020B0604020202020204" pitchFamily="34" charset="0"/>
              <a:buChar char="•"/>
            </a:pPr>
            <a:r>
              <a:rPr lang="en-US" dirty="0"/>
              <a:t>There are two options:</a:t>
            </a:r>
          </a:p>
          <a:p>
            <a:pPr marL="457200" lvl="1" indent="-171450">
              <a:buFont typeface="Arial" panose="020B0604020202020204" pitchFamily="34" charset="0"/>
              <a:buChar char="•"/>
            </a:pPr>
            <a:r>
              <a:rPr lang="en-US" dirty="0"/>
              <a:t>Install on each gateway independently (default) - If the installation fails on one target Gateway, it does not affect the installation on the rest of the target Gateways.</a:t>
            </a:r>
          </a:p>
          <a:p>
            <a:pPr marL="457200" lvl="1" indent="-171450">
              <a:buFont typeface="Arial" panose="020B0604020202020204" pitchFamily="34" charset="0"/>
              <a:buChar char="•"/>
            </a:pPr>
            <a:r>
              <a:rPr lang="en-US" dirty="0"/>
              <a:t>Install on all selected gateways - If the policy fails to install on one of the Gateways, the policy is not installed on any of the other target Gateways.</a:t>
            </a:r>
          </a:p>
        </p:txBody>
      </p:sp>
      <p:sp>
        <p:nvSpPr>
          <p:cNvPr id="4" name="Slide Number Placeholder 3"/>
          <p:cNvSpPr>
            <a:spLocks noGrp="1"/>
          </p:cNvSpPr>
          <p:nvPr>
            <p:ph type="sldNum" sz="quarter" idx="5"/>
          </p:nvPr>
        </p:nvSpPr>
        <p:spPr/>
        <p:txBody>
          <a:bodyPr/>
          <a:lstStyle/>
          <a:p>
            <a:fld id="{3EEE9B47-791B-47F7-AE03-C0D580CA0B67}" type="slidenum">
              <a:rPr lang="en-US" smtClean="0"/>
              <a:pPr/>
              <a:t>98</a:t>
            </a:fld>
            <a:endParaRPr lang="en-US" dirty="0"/>
          </a:p>
        </p:txBody>
      </p:sp>
    </p:spTree>
    <p:extLst>
      <p:ext uri="{BB962C8B-B14F-4D97-AF65-F5344CB8AC3E}">
        <p14:creationId xmlns:p14="http://schemas.microsoft.com/office/powerpoint/2010/main" val="1886416342"/>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discussed previously, when a session is published it only commits the changes made during the current session to the Management database. You must install the policy to push the changes to the target Gateways.</a:t>
            </a:r>
          </a:p>
          <a:p>
            <a:r>
              <a:rPr lang="en-US" dirty="0"/>
              <a:t>The installation process:</a:t>
            </a:r>
          </a:p>
          <a:p>
            <a:pPr marL="171450" indent="-171450">
              <a:buFont typeface="Arial" panose="020B0604020202020204" pitchFamily="34" charset="0"/>
              <a:buChar char="•"/>
            </a:pPr>
            <a:r>
              <a:rPr lang="en-US" dirty="0"/>
              <a:t>Runs a heuristic verification on rules to make sure they are consistent and that there are no redundant rules. </a:t>
            </a:r>
          </a:p>
          <a:p>
            <a:pPr marL="171450" indent="-171450">
              <a:buFont typeface="Arial" panose="020B0604020202020204" pitchFamily="34" charset="0"/>
              <a:buChar char="•"/>
            </a:pPr>
            <a:r>
              <a:rPr lang="en-US" dirty="0"/>
              <a:t>If there are verification errors, the policy is not installed. </a:t>
            </a:r>
          </a:p>
          <a:p>
            <a:pPr marL="171450" indent="-171450">
              <a:buFont typeface="Arial" panose="020B0604020202020204" pitchFamily="34" charset="0"/>
              <a:buChar char="•"/>
            </a:pPr>
            <a:r>
              <a:rPr lang="en-US" dirty="0"/>
              <a:t>If there are verification warnings (for example, if Anti-Spoofing is not enabled for a Security Gateway with multiple interfaces), the policy package is installed with a warning.</a:t>
            </a:r>
          </a:p>
          <a:p>
            <a:pPr marL="171450" indent="-171450">
              <a:buFont typeface="Arial" panose="020B0604020202020204" pitchFamily="34" charset="0"/>
              <a:buChar char="•"/>
            </a:pPr>
            <a:r>
              <a:rPr lang="en-US" dirty="0"/>
              <a:t>Makes sure each Security Gateways enforces at least one of the rules. If no rules are enforced, the default drop rule is enforced.</a:t>
            </a:r>
          </a:p>
          <a:p>
            <a:pPr marL="171450" indent="-171450">
              <a:buFont typeface="Arial" panose="020B0604020202020204" pitchFamily="34" charset="0"/>
              <a:buChar char="•"/>
            </a:pPr>
            <a:r>
              <a:rPr lang="en-US" dirty="0"/>
              <a:t>Distributes the user database and object database to the selected installation targets.</a:t>
            </a:r>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100</a:t>
            </a:fld>
            <a:endParaRPr lang="en-US" dirty="0"/>
          </a:p>
        </p:txBody>
      </p:sp>
    </p:spTree>
    <p:extLst>
      <p:ext uri="{BB962C8B-B14F-4D97-AF65-F5344CB8AC3E}">
        <p14:creationId xmlns:p14="http://schemas.microsoft.com/office/powerpoint/2010/main" val="1186701457"/>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Management Server maintains a history of all the policy installations so that the administrators can revert  to a previous version. </a:t>
            </a:r>
          </a:p>
          <a:p>
            <a:r>
              <a:rPr lang="en-US" dirty="0"/>
              <a:t>Before reverting to a policy version, the administrators can also view which revisions were applied to a policy and  the changes applied. The changes can be viewed as Audit Logs or they can be viewed in a Read Only instance.</a:t>
            </a:r>
          </a:p>
          <a:p>
            <a:r>
              <a:rPr lang="en-US" dirty="0"/>
              <a:t>To view the Installation History, complete these steps from  SmartConsole Security Policies view:</a:t>
            </a:r>
          </a:p>
          <a:p>
            <a:pPr marL="171450" indent="-171450">
              <a:buFont typeface="Arial" panose="020B0604020202020204" pitchFamily="34" charset="0"/>
              <a:buChar char="•"/>
            </a:pPr>
            <a:r>
              <a:rPr lang="en-US" dirty="0"/>
              <a:t>In the left pane, scroll down to the Access Tools section.</a:t>
            </a:r>
          </a:p>
          <a:p>
            <a:pPr marL="171450" indent="-171450">
              <a:buFont typeface="Arial" panose="020B0604020202020204" pitchFamily="34" charset="0"/>
              <a:buChar char="•"/>
            </a:pPr>
            <a:r>
              <a:rPr lang="en-US" dirty="0"/>
              <a:t>Select Installation History.</a:t>
            </a:r>
          </a:p>
        </p:txBody>
      </p:sp>
      <p:sp>
        <p:nvSpPr>
          <p:cNvPr id="4" name="Slide Number Placeholder 3"/>
          <p:cNvSpPr>
            <a:spLocks noGrp="1"/>
          </p:cNvSpPr>
          <p:nvPr>
            <p:ph type="sldNum" sz="quarter" idx="5"/>
          </p:nvPr>
        </p:nvSpPr>
        <p:spPr/>
        <p:txBody>
          <a:bodyPr/>
          <a:lstStyle/>
          <a:p>
            <a:fld id="{3EEE9B47-791B-47F7-AE03-C0D580CA0B67}" type="slidenum">
              <a:rPr lang="en-US" smtClean="0"/>
              <a:pPr/>
              <a:t>101</a:t>
            </a:fld>
            <a:endParaRPr lang="en-US" dirty="0"/>
          </a:p>
        </p:txBody>
      </p:sp>
    </p:spTree>
    <p:extLst>
      <p:ext uri="{BB962C8B-B14F-4D97-AF65-F5344CB8AC3E}">
        <p14:creationId xmlns:p14="http://schemas.microsoft.com/office/powerpoint/2010/main" val="964992340"/>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R81 and higher, Accelerated Install Policy is supported for the Access Control policy. When the Access Control policy installation is accelerated, the installation duration is decreased significantly. </a:t>
            </a:r>
          </a:p>
          <a:p>
            <a:r>
              <a:rPr lang="en-US" dirty="0"/>
              <a:t>Policy installation is accelerated depending on the changes that were made to the Access Control policy since the last installation. </a:t>
            </a:r>
          </a:p>
          <a:p>
            <a:r>
              <a:rPr lang="en-US" dirty="0"/>
              <a:t>For example, the following Access Control operations that trigger Accelerated Install Policy:</a:t>
            </a:r>
          </a:p>
          <a:p>
            <a:pPr marL="171450" indent="-171450">
              <a:buFont typeface="Arial" panose="020B0604020202020204" pitchFamily="34" charset="0"/>
              <a:buChar char="•"/>
            </a:pPr>
            <a:r>
              <a:rPr lang="en-US" dirty="0"/>
              <a:t>Access Control Rule:</a:t>
            </a:r>
          </a:p>
          <a:p>
            <a:pPr marL="171450" indent="-171450">
              <a:buFont typeface="Arial" panose="020B0604020202020204" pitchFamily="34" charset="0"/>
              <a:buChar char="•"/>
            </a:pPr>
            <a:r>
              <a:rPr lang="en-US" dirty="0"/>
              <a:t>Creating a rule (without editing it)</a:t>
            </a:r>
          </a:p>
          <a:p>
            <a:pPr marL="171450" indent="-171450">
              <a:buFont typeface="Arial" panose="020B0604020202020204" pitchFamily="34" charset="0"/>
              <a:buChar char="•"/>
            </a:pPr>
            <a:r>
              <a:rPr lang="en-US" dirty="0"/>
              <a:t>Editing selected columns, such as Name, Source, Destination, VPN, Services &amp; Applications, Content, Action, Track, and Time</a:t>
            </a:r>
          </a:p>
          <a:p>
            <a:pPr marL="171450" indent="-171450">
              <a:buFont typeface="Arial" panose="020B0604020202020204" pitchFamily="34" charset="0"/>
              <a:buChar char="•"/>
            </a:pPr>
            <a:r>
              <a:rPr lang="en-US" dirty="0"/>
              <a:t>Deleting, enabling, or disabling rule</a:t>
            </a:r>
          </a:p>
          <a:p>
            <a:pPr marL="171450" indent="-171450">
              <a:buFont typeface="Arial" panose="020B0604020202020204" pitchFamily="34" charset="0"/>
              <a:buChar char="•"/>
            </a:pPr>
            <a:r>
              <a:rPr lang="en-US" dirty="0"/>
              <a:t>Access Control Layer:</a:t>
            </a:r>
          </a:p>
          <a:p>
            <a:pPr marL="171450" indent="-171450">
              <a:buFont typeface="Arial" panose="020B0604020202020204" pitchFamily="34" charset="0"/>
              <a:buChar char="•"/>
            </a:pPr>
            <a:r>
              <a:rPr lang="en-US" dirty="0"/>
              <a:t>Creating a layer or editing layer properties</a:t>
            </a:r>
          </a:p>
          <a:p>
            <a:pPr marL="0" indent="0">
              <a:buFont typeface="Arial" panose="020B0604020202020204" pitchFamily="34" charset="0"/>
              <a:buNone/>
            </a:pPr>
            <a:r>
              <a:rPr lang="en-US" dirty="0"/>
              <a:t>For additional information about the Accelerated Install Policy feature  and a detailed list on the events that trigger accelerated policy installation, see sk169096 - Accelerated Install Policy for Access Control Policy.</a:t>
            </a:r>
          </a:p>
        </p:txBody>
      </p:sp>
      <p:sp>
        <p:nvSpPr>
          <p:cNvPr id="4" name="Slide Number Placeholder 3"/>
          <p:cNvSpPr>
            <a:spLocks noGrp="1"/>
          </p:cNvSpPr>
          <p:nvPr>
            <p:ph type="sldNum" sz="quarter" idx="5"/>
          </p:nvPr>
        </p:nvSpPr>
        <p:spPr/>
        <p:txBody>
          <a:bodyPr/>
          <a:lstStyle/>
          <a:p>
            <a:fld id="{3EEE9B47-791B-47F7-AE03-C0D580CA0B67}" type="slidenum">
              <a:rPr lang="en-US" smtClean="0"/>
              <a:pPr/>
              <a:t>102</a:t>
            </a:fld>
            <a:endParaRPr lang="en-US" dirty="0"/>
          </a:p>
        </p:txBody>
      </p:sp>
    </p:spTree>
    <p:extLst>
      <p:ext uri="{BB962C8B-B14F-4D97-AF65-F5344CB8AC3E}">
        <p14:creationId xmlns:p14="http://schemas.microsoft.com/office/powerpoint/2010/main" val="748369820"/>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0"/>
              </a:spcBef>
            </a:pPr>
            <a:r>
              <a:rPr lang="en-US" b="1" dirty="0"/>
              <a:t>Answers</a:t>
            </a:r>
            <a:r>
              <a:rPr lang="en-US" dirty="0"/>
              <a:t>:</a:t>
            </a:r>
          </a:p>
          <a:p>
            <a:pPr>
              <a:spcBef>
                <a:spcPts val="2000"/>
              </a:spcBef>
            </a:pPr>
            <a:r>
              <a:rPr lang="en-US" dirty="0"/>
              <a:t>Question 1:</a:t>
            </a:r>
          </a:p>
          <a:p>
            <a:pPr marL="171450" indent="-171450">
              <a:spcBef>
                <a:spcPts val="2000"/>
              </a:spcBef>
              <a:buFont typeface="Arial" panose="020B0604020202020204" pitchFamily="34" charset="0"/>
              <a:buChar char="•"/>
            </a:pPr>
            <a:r>
              <a:rPr lang="en-US" dirty="0"/>
              <a:t>Implied Rules</a:t>
            </a:r>
          </a:p>
          <a:p>
            <a:pPr>
              <a:spcBef>
                <a:spcPts val="2000"/>
              </a:spcBef>
            </a:pPr>
            <a:endParaRPr lang="en-US" dirty="0"/>
          </a:p>
          <a:p>
            <a:pPr>
              <a:spcBef>
                <a:spcPts val="2000"/>
              </a:spcBef>
            </a:pPr>
            <a:r>
              <a:rPr lang="en-US" dirty="0"/>
              <a:t>Question 2:</a:t>
            </a:r>
          </a:p>
          <a:p>
            <a:pPr marL="171450" indent="-171450">
              <a:spcBef>
                <a:spcPts val="2000"/>
              </a:spcBef>
              <a:buFont typeface="Arial" panose="020B0604020202020204" pitchFamily="34" charset="0"/>
              <a:buChar char="•"/>
            </a:pPr>
            <a:r>
              <a:rPr lang="en-US" dirty="0"/>
              <a:t>Explicit Rules</a:t>
            </a:r>
          </a:p>
          <a:p>
            <a:pPr>
              <a:spcBef>
                <a:spcPts val="2000"/>
              </a:spcBef>
            </a:pPr>
            <a:endParaRPr lang="en-US" dirty="0"/>
          </a:p>
          <a:p>
            <a:pPr>
              <a:spcBef>
                <a:spcPts val="2000"/>
              </a:spcBef>
            </a:pPr>
            <a:r>
              <a:rPr lang="en-US" dirty="0"/>
              <a:t>Question 3:</a:t>
            </a:r>
          </a:p>
          <a:p>
            <a:r>
              <a:rPr lang="en-US" dirty="0"/>
              <a:t>At the bottom of the rulebase</a:t>
            </a:r>
          </a:p>
        </p:txBody>
      </p:sp>
      <p:sp>
        <p:nvSpPr>
          <p:cNvPr id="4" name="Slide Number Placeholder 3"/>
          <p:cNvSpPr>
            <a:spLocks noGrp="1"/>
          </p:cNvSpPr>
          <p:nvPr>
            <p:ph type="sldNum" sz="quarter" idx="5"/>
          </p:nvPr>
        </p:nvSpPr>
        <p:spPr/>
        <p:txBody>
          <a:bodyPr/>
          <a:lstStyle/>
          <a:p>
            <a:fld id="{3EEE9B47-791B-47F7-AE03-C0D580CA0B67}" type="slidenum">
              <a:rPr lang="en-US" smtClean="0"/>
              <a:pPr/>
              <a:t>103</a:t>
            </a:fld>
            <a:endParaRPr lang="en-US" dirty="0"/>
          </a:p>
        </p:txBody>
      </p:sp>
    </p:spTree>
    <p:extLst>
      <p:ext uri="{BB962C8B-B14F-4D97-AF65-F5344CB8AC3E}">
        <p14:creationId xmlns:p14="http://schemas.microsoft.com/office/powerpoint/2010/main" val="3230300815"/>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Font is 32 point Arial</a:t>
            </a:r>
          </a:p>
        </p:txBody>
      </p:sp>
      <p:sp>
        <p:nvSpPr>
          <p:cNvPr id="4" name="Slide Number Placeholder 3"/>
          <p:cNvSpPr>
            <a:spLocks noGrp="1"/>
          </p:cNvSpPr>
          <p:nvPr>
            <p:ph type="sldNum" sz="quarter" idx="10"/>
          </p:nvPr>
        </p:nvSpPr>
        <p:spPr/>
        <p:txBody>
          <a:bodyPr/>
          <a:lstStyle/>
          <a:p>
            <a:fld id="{3EEE9B47-791B-47F7-AE03-C0D580CA0B67}" type="slidenum">
              <a:rPr lang="en-US" smtClean="0"/>
              <a:pPr/>
              <a:t>104</a:t>
            </a:fld>
            <a:endParaRPr lang="en-US" dirty="0"/>
          </a:p>
        </p:txBody>
      </p:sp>
    </p:spTree>
    <p:extLst>
      <p:ext uri="{BB962C8B-B14F-4D97-AF65-F5344CB8AC3E}">
        <p14:creationId xmlns:p14="http://schemas.microsoft.com/office/powerpoint/2010/main" val="723348157"/>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Font is 32 point Arial</a:t>
            </a:r>
          </a:p>
        </p:txBody>
      </p:sp>
      <p:sp>
        <p:nvSpPr>
          <p:cNvPr id="4" name="Slide Number Placeholder 3"/>
          <p:cNvSpPr>
            <a:spLocks noGrp="1"/>
          </p:cNvSpPr>
          <p:nvPr>
            <p:ph type="sldNum" sz="quarter" idx="10"/>
          </p:nvPr>
        </p:nvSpPr>
        <p:spPr/>
        <p:txBody>
          <a:bodyPr/>
          <a:lstStyle/>
          <a:p>
            <a:fld id="{3EEE9B47-791B-47F7-AE03-C0D580CA0B67}" type="slidenum">
              <a:rPr lang="en-US" smtClean="0"/>
              <a:pPr/>
              <a:t>105</a:t>
            </a:fld>
            <a:endParaRPr lang="en-US" dirty="0"/>
          </a:p>
        </p:txBody>
      </p:sp>
    </p:spTree>
    <p:extLst>
      <p:ext uri="{BB962C8B-B14F-4D97-AF65-F5344CB8AC3E}">
        <p14:creationId xmlns:p14="http://schemas.microsoft.com/office/powerpoint/2010/main" val="2236271429"/>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Security Policy management can be labor intensive. The process is simplified with the use of policy layers. In this chapter, we cover the</a:t>
            </a:r>
          </a:p>
          <a:p>
            <a:pPr algn="l"/>
            <a:r>
              <a:rPr lang="en-US" sz="1800" b="0" i="0" u="none" strike="noStrike" baseline="0" dirty="0">
                <a:latin typeface="MicrosoftSansSerif"/>
              </a:rPr>
              <a:t>benefits of having Rulebase options for policy management.</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106</a:t>
            </a:fld>
            <a:endParaRPr lang="en-US" dirty="0"/>
          </a:p>
        </p:txBody>
      </p:sp>
    </p:spTree>
    <p:extLst>
      <p:ext uri="{BB962C8B-B14F-4D97-AF65-F5344CB8AC3E}">
        <p14:creationId xmlns:p14="http://schemas.microsoft.com/office/powerpoint/2010/main" val="2065659267"/>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Arial" panose="020B0604020202020204" pitchFamily="34" charset="0"/>
              </a:rPr>
              <a:t>Security Policy management can be labor intensive. The process is simplified with the organization of policies into Policy Layers. In this</a:t>
            </a:r>
          </a:p>
          <a:p>
            <a:pPr algn="l"/>
            <a:r>
              <a:rPr lang="en-US" sz="1800" b="0" i="0" u="none" strike="noStrike" baseline="0" dirty="0">
                <a:latin typeface="Arial" panose="020B0604020202020204" pitchFamily="34" charset="0"/>
              </a:rPr>
              <a:t>chapter, we cover the benefits of having rulebase options for policy </a:t>
            </a:r>
            <a:r>
              <a:rPr lang="en-CA" sz="1800" b="0" i="0" u="none" strike="noStrike" baseline="0" dirty="0">
                <a:latin typeface="Arial" panose="020B0604020202020204" pitchFamily="34" charset="0"/>
              </a:rPr>
              <a:t>management.</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107</a:t>
            </a:fld>
            <a:endParaRPr lang="en-US" dirty="0"/>
          </a:p>
        </p:txBody>
      </p:sp>
    </p:spTree>
    <p:extLst>
      <p:ext uri="{BB962C8B-B14F-4D97-AF65-F5344CB8AC3E}">
        <p14:creationId xmlns:p14="http://schemas.microsoft.com/office/powerpoint/2010/main" val="1218727152"/>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Managing the Security Policy of a large network can be overwhelming. When the Security Policy has many rules, enforcing the policy becomes resource intensive and managing the rules becomes a difficult task. </a:t>
            </a:r>
          </a:p>
          <a:p>
            <a:r>
              <a:rPr lang="en-US" dirty="0"/>
              <a:t>Policy layers are sets of rules or a rulebase. They let you  divide a policy, such as the Access Control policy, into smaller, more manageable sections that serve a certain purpose. </a:t>
            </a:r>
          </a:p>
          <a:p>
            <a:r>
              <a:rPr lang="en-US" dirty="0"/>
              <a:t>The layers concept also provides more options for policy management, including the ability to set different views and edit permissions per layer for different administrator roles.</a:t>
            </a:r>
          </a:p>
          <a:p>
            <a:endParaRPr lang="en-US" dirty="0"/>
          </a:p>
          <a:p>
            <a:r>
              <a:rPr lang="en-US" dirty="0"/>
              <a:t>A layer can contain the following Blades:</a:t>
            </a:r>
          </a:p>
          <a:p>
            <a:pPr marL="285750" indent="-285750">
              <a:buFont typeface="Arial" panose="020B0604020202020204" pitchFamily="34" charset="0"/>
              <a:buChar char="•"/>
            </a:pPr>
            <a:r>
              <a:rPr lang="en-US" dirty="0"/>
              <a:t>Firewall (Network Access Control)</a:t>
            </a:r>
          </a:p>
          <a:p>
            <a:pPr marL="285750" indent="-285750">
              <a:buFont typeface="Arial" panose="020B0604020202020204" pitchFamily="34" charset="0"/>
              <a:buChar char="•"/>
            </a:pPr>
            <a:r>
              <a:rPr lang="en-US" dirty="0"/>
              <a:t>Application &amp; URL Filtering</a:t>
            </a:r>
          </a:p>
          <a:p>
            <a:pPr marL="285750" indent="-285750">
              <a:buFont typeface="Arial" panose="020B0604020202020204" pitchFamily="34" charset="0"/>
              <a:buChar char="•"/>
            </a:pPr>
            <a:r>
              <a:rPr lang="en-US" dirty="0"/>
              <a:t>Content Awareness</a:t>
            </a:r>
          </a:p>
          <a:p>
            <a:pPr marL="285750" indent="-285750">
              <a:buFont typeface="Arial" panose="020B0604020202020204" pitchFamily="34" charset="0"/>
              <a:buChar char="•"/>
            </a:pPr>
            <a:r>
              <a:rPr lang="en-US" dirty="0"/>
              <a:t>Mobile Access</a:t>
            </a:r>
          </a:p>
        </p:txBody>
      </p:sp>
      <p:sp>
        <p:nvSpPr>
          <p:cNvPr id="4" name="Slide Number Placeholder 3"/>
          <p:cNvSpPr>
            <a:spLocks noGrp="1"/>
          </p:cNvSpPr>
          <p:nvPr>
            <p:ph type="sldNum" sz="quarter" idx="5"/>
          </p:nvPr>
        </p:nvSpPr>
        <p:spPr/>
        <p:txBody>
          <a:bodyPr/>
          <a:lstStyle/>
          <a:p>
            <a:fld id="{3EEE9B47-791B-47F7-AE03-C0D580CA0B67}" type="slidenum">
              <a:rPr lang="en-US" smtClean="0"/>
              <a:pPr/>
              <a:t>108</a:t>
            </a:fld>
            <a:endParaRPr lang="en-US" dirty="0"/>
          </a:p>
        </p:txBody>
      </p:sp>
    </p:spTree>
    <p:extLst>
      <p:ext uri="{BB962C8B-B14F-4D97-AF65-F5344CB8AC3E}">
        <p14:creationId xmlns:p14="http://schemas.microsoft.com/office/powerpoint/2010/main" val="4229969717"/>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Benefits of Policy layers include the following:</a:t>
            </a:r>
          </a:p>
          <a:p>
            <a:pPr algn="l"/>
            <a:r>
              <a:rPr lang="en-US" sz="1800" b="0" i="0" u="none" strike="noStrike" baseline="0" dirty="0">
                <a:latin typeface="MicrosoftSansSerif"/>
              </a:rPr>
              <a:t>• Helps you visually organize the rulebase.</a:t>
            </a:r>
          </a:p>
          <a:p>
            <a:pPr algn="l"/>
            <a:r>
              <a:rPr lang="en-US" sz="1800" b="0" i="0" u="none" strike="noStrike" baseline="0" dirty="0">
                <a:latin typeface="MicrosoftSansSerif"/>
              </a:rPr>
              <a:t>• Simplifies Policy management by allowing delegation of ownership of different layers.</a:t>
            </a:r>
          </a:p>
          <a:p>
            <a:pPr algn="l"/>
            <a:r>
              <a:rPr lang="en-US" sz="1800" b="0" i="0" u="none" strike="noStrike" baseline="0" dirty="0">
                <a:latin typeface="MicrosoftSansSerif"/>
              </a:rPr>
              <a:t>• Improves performance by reducing the number of rules in a layer.</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109</a:t>
            </a:fld>
            <a:endParaRPr lang="en-US" dirty="0"/>
          </a:p>
        </p:txBody>
      </p:sp>
    </p:spTree>
    <p:extLst>
      <p:ext uri="{BB962C8B-B14F-4D97-AF65-F5344CB8AC3E}">
        <p14:creationId xmlns:p14="http://schemas.microsoft.com/office/powerpoint/2010/main" val="491570120"/>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two main types of Policy layers are described below.</a:t>
            </a:r>
          </a:p>
          <a:p>
            <a:pPr algn="l"/>
            <a:r>
              <a:rPr lang="en-US" sz="1800" b="0" i="0" u="none" strike="noStrike" baseline="0" dirty="0">
                <a:latin typeface="MicrosoftSansSerif"/>
              </a:rPr>
              <a:t>Ordered layer:</a:t>
            </a:r>
          </a:p>
          <a:p>
            <a:pPr lvl="1" algn="l"/>
            <a:r>
              <a:rPr lang="en-US" sz="1800" b="0" i="0" u="none" strike="noStrike" baseline="0" dirty="0">
                <a:latin typeface="MicrosoftSansSerif"/>
              </a:rPr>
              <a:t>• Flat rulebase.</a:t>
            </a:r>
          </a:p>
          <a:p>
            <a:pPr lvl="1" algn="l"/>
            <a:r>
              <a:rPr lang="en-US" sz="1800" b="0" i="0" u="none" strike="noStrike" baseline="0" dirty="0">
                <a:latin typeface="MicrosoftSansSerif"/>
              </a:rPr>
              <a:t>• Each layer is processed sequentially for a match.</a:t>
            </a:r>
          </a:p>
          <a:p>
            <a:pPr lvl="1" algn="l"/>
            <a:r>
              <a:rPr lang="en-US" sz="1800" b="0" i="0" u="none" strike="noStrike" baseline="0" dirty="0">
                <a:latin typeface="MicrosoftSansSerif"/>
              </a:rPr>
              <a:t>• If an Accept match is found, it is processed by the next layer until a final</a:t>
            </a:r>
          </a:p>
          <a:p>
            <a:pPr lvl="1" algn="l"/>
            <a:r>
              <a:rPr lang="en-US" sz="1800" b="0" i="0" u="none" strike="noStrike" baseline="0" dirty="0">
                <a:latin typeface="MicrosoftSansSerif"/>
              </a:rPr>
              <a:t>decision is made.</a:t>
            </a:r>
          </a:p>
          <a:p>
            <a:pPr lvl="1" algn="l"/>
            <a:r>
              <a:rPr lang="en-US" sz="1800" b="0" i="0" u="none" strike="noStrike" baseline="0" dirty="0">
                <a:latin typeface="MicrosoftSansSerif"/>
              </a:rPr>
              <a:t>• Can contain inline layers.</a:t>
            </a:r>
          </a:p>
          <a:p>
            <a:pPr algn="l"/>
            <a:r>
              <a:rPr lang="en-US" sz="1800" b="0" i="0" u="none" strike="noStrike" baseline="0" dirty="0">
                <a:latin typeface="MicrosoftSansSerif"/>
              </a:rPr>
              <a:t>Inline layer:</a:t>
            </a:r>
          </a:p>
          <a:p>
            <a:pPr lvl="1" algn="l"/>
            <a:r>
              <a:rPr lang="en-US" sz="1800" b="0" i="0" u="none" strike="noStrike" baseline="0" dirty="0">
                <a:latin typeface="MicrosoftSansSerif"/>
              </a:rPr>
              <a:t>• Sub-policy that is independent of the rest of the rulebase.</a:t>
            </a:r>
          </a:p>
          <a:p>
            <a:pPr lvl="1" algn="l"/>
            <a:r>
              <a:rPr lang="en-US" sz="1800" b="0" i="0" u="none" strike="noStrike" baseline="0" dirty="0">
                <a:latin typeface="MicrosoftSansSerif"/>
              </a:rPr>
              <a:t>• Attached to specific rules.</a:t>
            </a:r>
          </a:p>
          <a:p>
            <a:pPr lvl="1" algn="l"/>
            <a:r>
              <a:rPr lang="en-US" sz="1800" b="0" i="0" u="none" strike="noStrike" baseline="0" dirty="0">
                <a:latin typeface="MicrosoftSansSerif"/>
              </a:rPr>
              <a:t>• If a rule is matched, inspection continues in attached sub-policy.</a:t>
            </a:r>
          </a:p>
          <a:p>
            <a:pPr lvl="1" algn="l"/>
            <a:r>
              <a:rPr lang="en-US" sz="1800" b="0" i="0" u="none" strike="noStrike" baseline="0" dirty="0">
                <a:latin typeface="MicrosoftSansSerif"/>
              </a:rPr>
              <a:t>• If a rule is not matched, the sub-policy is bypassed.</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110</a:t>
            </a:fld>
            <a:endParaRPr lang="en-US" dirty="0"/>
          </a:p>
        </p:txBody>
      </p:sp>
    </p:spTree>
    <p:extLst>
      <p:ext uri="{BB962C8B-B14F-4D97-AF65-F5344CB8AC3E}">
        <p14:creationId xmlns:p14="http://schemas.microsoft.com/office/powerpoint/2010/main" val="2340945758"/>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Layers are inspected in the order in which they are defined.</a:t>
            </a:r>
          </a:p>
          <a:p>
            <a:pPr algn="l"/>
            <a:endParaRPr lang="en-US" sz="1800" b="0" i="0" u="none" strike="noStrike" baseline="0" dirty="0">
              <a:latin typeface="MicrosoftSansSerif"/>
            </a:endParaRPr>
          </a:p>
          <a:p>
            <a:pPr algn="l"/>
            <a:r>
              <a:rPr lang="en-US" sz="1800" b="0" i="0" u="none" strike="noStrike" baseline="0" dirty="0">
                <a:latin typeface="MicrosoftSansSerif"/>
              </a:rPr>
              <a:t>They exercise control over the rulebase flow and security functionality. If an Accept action is completed in a layer, inspection continues in the next layer.</a:t>
            </a:r>
          </a:p>
          <a:p>
            <a:pPr algn="l"/>
            <a:endParaRPr lang="en-US" sz="1800" b="0" i="0" u="none" strike="noStrike" baseline="0" dirty="0">
              <a:latin typeface="MicrosoftSansSerif"/>
            </a:endParaRPr>
          </a:p>
          <a:p>
            <a:pPr algn="l"/>
            <a:r>
              <a:rPr lang="en-US" sz="1800" b="0" i="0" u="none" strike="noStrike" baseline="0" dirty="0">
                <a:latin typeface="MicrosoftSansSerif"/>
              </a:rPr>
              <a:t>The layers concept generates more options for policy management. These options include the following:</a:t>
            </a:r>
          </a:p>
          <a:p>
            <a:pPr algn="l"/>
            <a:r>
              <a:rPr lang="en-US" sz="1800" b="0" i="0" u="none" strike="noStrike" baseline="0" dirty="0">
                <a:latin typeface="MicrosoftSansSerif"/>
              </a:rPr>
              <a:t>• Setting different view and edit permissions per layer for different administrator roles.</a:t>
            </a:r>
          </a:p>
          <a:p>
            <a:pPr algn="l"/>
            <a:r>
              <a:rPr lang="en-US" sz="1800" b="0" i="0" u="none" strike="noStrike" baseline="0" dirty="0">
                <a:latin typeface="MicrosoftSansSerif"/>
              </a:rPr>
              <a:t>• Reusing a layer in different places: the same application control layer in different policy packages or the same inline layer for different scopes.</a:t>
            </a:r>
            <a:endParaRPr lang="en-US" sz="1800"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111</a:t>
            </a:fld>
            <a:endParaRPr lang="en-US" dirty="0"/>
          </a:p>
        </p:txBody>
      </p:sp>
    </p:spTree>
    <p:extLst>
      <p:ext uri="{BB962C8B-B14F-4D97-AF65-F5344CB8AC3E}">
        <p14:creationId xmlns:p14="http://schemas.microsoft.com/office/powerpoint/2010/main" val="1549701295"/>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Ordered Layers are inspected after any acceptable match on the first layer. To pass through the Gateway, the connection must match an acceptable rule on all ordered layers. For example, Gateways that have the Firewall and Application control blades enabled have their policies split into two ordered layers: Network and Applications.</a:t>
            </a:r>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112</a:t>
            </a:fld>
            <a:endParaRPr lang="en-US" dirty="0"/>
          </a:p>
        </p:txBody>
      </p:sp>
    </p:spTree>
    <p:extLst>
      <p:ext uri="{BB962C8B-B14F-4D97-AF65-F5344CB8AC3E}">
        <p14:creationId xmlns:p14="http://schemas.microsoft.com/office/powerpoint/2010/main" val="298517392"/>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As opposed to an ordered layer, which is considered flat, inline layers organize the Access Control policy into a hierarchy. To explain the traffic flow of a packet going through an inline layer, take the following example:</a:t>
            </a:r>
          </a:p>
          <a:p>
            <a:r>
              <a:rPr lang="en-US" sz="1600" b="0" i="0" u="none" strike="noStrike" kern="1200" baseline="0" dirty="0">
                <a:solidFill>
                  <a:schemeClr val="tx1"/>
                </a:solidFill>
                <a:latin typeface="Arial" charset="0"/>
                <a:ea typeface="+mn-ea"/>
                <a:cs typeface="+mn-cs"/>
              </a:rPr>
              <a:t>1. A packet arrives at the gateway.</a:t>
            </a:r>
          </a:p>
          <a:p>
            <a:r>
              <a:rPr lang="en-US" sz="1600" b="0" i="0" u="none" strike="noStrike" kern="1200" baseline="0" dirty="0">
                <a:solidFill>
                  <a:schemeClr val="tx1"/>
                </a:solidFill>
                <a:latin typeface="Arial" charset="0"/>
                <a:ea typeface="+mn-ea"/>
                <a:cs typeface="+mn-cs"/>
              </a:rPr>
              <a:t>2. The gateway starts matching the packet against the rules in the Network policy layer, and matches rule 2.</a:t>
            </a:r>
          </a:p>
          <a:p>
            <a:r>
              <a:rPr lang="en-US" sz="1600" b="0" i="0" u="none" strike="noStrike" kern="1200" baseline="0" dirty="0">
                <a:solidFill>
                  <a:schemeClr val="tx1"/>
                </a:solidFill>
                <a:latin typeface="Arial" charset="0"/>
                <a:ea typeface="+mn-ea"/>
                <a:cs typeface="+mn-cs"/>
              </a:rPr>
              <a:t>3. The action for rule 2, instead of accepting or dropping the packet, matches the packet against an inline layer, the URL_Filter layer. The rules in the URL_Filter layer, when used</a:t>
            </a:r>
          </a:p>
          <a:p>
            <a:r>
              <a:rPr lang="en-US" sz="1600" b="0" i="0" u="none" strike="noStrike" kern="1200" baseline="0" dirty="0">
                <a:solidFill>
                  <a:schemeClr val="tx1"/>
                </a:solidFill>
                <a:latin typeface="Arial" charset="0"/>
                <a:ea typeface="+mn-ea"/>
                <a:cs typeface="+mn-cs"/>
              </a:rPr>
              <a:t>in another layer, are referred to as sub-policies.</a:t>
            </a:r>
          </a:p>
          <a:p>
            <a:r>
              <a:rPr lang="en-US" sz="1600" b="0" i="0" u="none" strike="noStrike" kern="1200" baseline="0" dirty="0">
                <a:solidFill>
                  <a:schemeClr val="tx1"/>
                </a:solidFill>
                <a:latin typeface="Arial" charset="0"/>
                <a:ea typeface="+mn-ea"/>
                <a:cs typeface="+mn-cs"/>
              </a:rPr>
              <a:t>4. In the URL_Filter layer, the packet matches sub-rule 2.2, which accepts the traffic.</a:t>
            </a:r>
          </a:p>
          <a:p>
            <a:r>
              <a:rPr lang="en-US" sz="1600" b="0" i="0" u="none" strike="noStrike" kern="1200" baseline="0" dirty="0">
                <a:solidFill>
                  <a:schemeClr val="tx1"/>
                </a:solidFill>
                <a:latin typeface="Arial" charset="0"/>
                <a:ea typeface="+mn-ea"/>
                <a:cs typeface="+mn-cs"/>
              </a:rPr>
              <a:t>5. The packet is transmitted to its final destination.</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Note: Only traffic matching the parent rule (in this case, rule 2) reaches and is matched against the sub-rules (in this case, rules 2.1 and 2.2). Any sub-rule</a:t>
            </a:r>
          </a:p>
          <a:p>
            <a:r>
              <a:rPr lang="en-US" sz="1600" b="0" i="0" u="none" strike="noStrike" kern="1200" baseline="0" dirty="0">
                <a:solidFill>
                  <a:schemeClr val="tx1"/>
                </a:solidFill>
                <a:latin typeface="Arial" charset="0"/>
                <a:ea typeface="+mn-ea"/>
                <a:cs typeface="+mn-cs"/>
              </a:rPr>
              <a:t>will only affect traffic that matches the parent rule, not the entire Access Control rulebase.</a:t>
            </a:r>
          </a:p>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113</a:t>
            </a:fld>
            <a:endParaRPr lang="en-US" dirty="0"/>
          </a:p>
        </p:txBody>
      </p:sp>
    </p:spTree>
    <p:extLst>
      <p:ext uri="{BB962C8B-B14F-4D97-AF65-F5344CB8AC3E}">
        <p14:creationId xmlns:p14="http://schemas.microsoft.com/office/powerpoint/2010/main" val="1759916294"/>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Policy layers are managed using SmartConsole. Some guidelines and important considerations before you begin are listed below.</a:t>
            </a:r>
          </a:p>
          <a:p>
            <a:pPr marL="285750" indent="-285750">
              <a:buFont typeface="Arial" panose="020B0604020202020204" pitchFamily="34" charset="0"/>
              <a:buChar char="•"/>
            </a:pPr>
            <a:r>
              <a:rPr lang="en-US" dirty="0"/>
              <a:t>Determine the number of layers.</a:t>
            </a:r>
          </a:p>
          <a:p>
            <a:pPr marL="285750" indent="-285750">
              <a:buFont typeface="Arial" panose="020B0604020202020204" pitchFamily="34" charset="0"/>
              <a:buChar char="•"/>
            </a:pPr>
            <a:r>
              <a:rPr lang="en-US" dirty="0"/>
              <a:t>Determine the Software Blades to enable in each layer.</a:t>
            </a:r>
          </a:p>
          <a:p>
            <a:pPr marL="285750" indent="-285750">
              <a:buFont typeface="Arial" panose="020B0604020202020204" pitchFamily="34" charset="0"/>
              <a:buChar char="•"/>
            </a:pPr>
            <a:r>
              <a:rPr lang="en-US" dirty="0"/>
              <a:t>Determine the order of rules in each layer.</a:t>
            </a:r>
          </a:p>
          <a:p>
            <a:pPr marL="285750" indent="-285750">
              <a:buFont typeface="Arial" panose="020B0604020202020204" pitchFamily="34" charset="0"/>
              <a:buChar char="•"/>
            </a:pPr>
            <a:r>
              <a:rPr lang="en-US" dirty="0"/>
              <a:t>Determine the order of layers in a policy.</a:t>
            </a:r>
          </a:p>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114</a:t>
            </a:fld>
            <a:endParaRPr lang="en-US" dirty="0"/>
          </a:p>
        </p:txBody>
      </p:sp>
    </p:spTree>
    <p:extLst>
      <p:ext uri="{BB962C8B-B14F-4D97-AF65-F5344CB8AC3E}">
        <p14:creationId xmlns:p14="http://schemas.microsoft.com/office/powerpoint/2010/main" val="1499353380"/>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A policy can have one or more layers as its building blocks.</a:t>
            </a:r>
          </a:p>
          <a:p>
            <a:pPr marL="0" indent="0">
              <a:buNone/>
            </a:pPr>
            <a:r>
              <a:rPr lang="en-US" dirty="0"/>
              <a:t>You can move layers up/down the policy list based on security needs. </a:t>
            </a:r>
          </a:p>
          <a:p>
            <a:pPr marL="0" indent="0">
              <a:buNone/>
            </a:pPr>
            <a:r>
              <a:rPr lang="en-US" dirty="0"/>
              <a:t>You can also share layers in multiple policies.</a:t>
            </a:r>
          </a:p>
        </p:txBody>
      </p:sp>
      <p:sp>
        <p:nvSpPr>
          <p:cNvPr id="4" name="Slide Number Placeholder 3"/>
          <p:cNvSpPr>
            <a:spLocks noGrp="1"/>
          </p:cNvSpPr>
          <p:nvPr>
            <p:ph type="sldNum" sz="quarter" idx="10"/>
          </p:nvPr>
        </p:nvSpPr>
        <p:spPr/>
        <p:txBody>
          <a:bodyPr/>
          <a:lstStyle/>
          <a:p>
            <a:fld id="{3EEE9B47-791B-47F7-AE03-C0D580CA0B67}" type="slidenum">
              <a:rPr lang="en-US" smtClean="0"/>
              <a:pPr/>
              <a:t>115</a:t>
            </a:fld>
            <a:endParaRPr lang="en-US" dirty="0"/>
          </a:p>
        </p:txBody>
      </p:sp>
    </p:spTree>
    <p:extLst>
      <p:ext uri="{BB962C8B-B14F-4D97-AF65-F5344CB8AC3E}">
        <p14:creationId xmlns:p14="http://schemas.microsoft.com/office/powerpoint/2010/main" val="3794450451"/>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Follow the steps listed in your Student Guide to manage policy layers with SmartConsole.</a:t>
            </a:r>
          </a:p>
        </p:txBody>
      </p:sp>
      <p:sp>
        <p:nvSpPr>
          <p:cNvPr id="4" name="Slide Number Placeholder 3"/>
          <p:cNvSpPr>
            <a:spLocks noGrp="1"/>
          </p:cNvSpPr>
          <p:nvPr>
            <p:ph type="sldNum" sz="quarter" idx="10"/>
          </p:nvPr>
        </p:nvSpPr>
        <p:spPr/>
        <p:txBody>
          <a:bodyPr/>
          <a:lstStyle/>
          <a:p>
            <a:fld id="{3EEE9B47-791B-47F7-AE03-C0D580CA0B67}" type="slidenum">
              <a:rPr lang="en-US" smtClean="0"/>
              <a:pPr/>
              <a:t>116</a:t>
            </a:fld>
            <a:endParaRPr lang="en-US" dirty="0"/>
          </a:p>
        </p:txBody>
      </p:sp>
    </p:spTree>
    <p:extLst>
      <p:ext uri="{BB962C8B-B14F-4D97-AF65-F5344CB8AC3E}">
        <p14:creationId xmlns:p14="http://schemas.microsoft.com/office/powerpoint/2010/main" val="1863457595"/>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117</a:t>
            </a:fld>
            <a:endParaRPr lang="en-US" dirty="0"/>
          </a:p>
        </p:txBody>
      </p:sp>
    </p:spTree>
    <p:extLst>
      <p:ext uri="{BB962C8B-B14F-4D97-AF65-F5344CB8AC3E}">
        <p14:creationId xmlns:p14="http://schemas.microsoft.com/office/powerpoint/2010/main" val="3585411126"/>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 the steps in your Student Guide to create a new policy layer.</a:t>
            </a:r>
          </a:p>
        </p:txBody>
      </p:sp>
      <p:sp>
        <p:nvSpPr>
          <p:cNvPr id="4" name="Slide Number Placeholder 3"/>
          <p:cNvSpPr>
            <a:spLocks noGrp="1"/>
          </p:cNvSpPr>
          <p:nvPr>
            <p:ph type="sldNum" sz="quarter" idx="5"/>
          </p:nvPr>
        </p:nvSpPr>
        <p:spPr/>
        <p:txBody>
          <a:bodyPr/>
          <a:lstStyle/>
          <a:p>
            <a:fld id="{3EEE9B47-791B-47F7-AE03-C0D580CA0B67}" type="slidenum">
              <a:rPr lang="en-US" smtClean="0"/>
              <a:pPr/>
              <a:t>118</a:t>
            </a:fld>
            <a:endParaRPr lang="en-US" dirty="0"/>
          </a:p>
        </p:txBody>
      </p:sp>
    </p:spTree>
    <p:extLst>
      <p:ext uri="{BB962C8B-B14F-4D97-AF65-F5344CB8AC3E}">
        <p14:creationId xmlns:p14="http://schemas.microsoft.com/office/powerpoint/2010/main" val="615546986"/>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To add an inline policy layer, select the parent rule in the rulebase. Under the Action column of the parent rule, select Inline Layer and then select or create a new layer to be added to the policy.</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Note: It is possible for a layer to function as an ordered layer in one policy package and as an inline layer in another policy package.</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119</a:t>
            </a:fld>
            <a:endParaRPr lang="en-US" dirty="0"/>
          </a:p>
        </p:txBody>
      </p:sp>
    </p:spTree>
    <p:extLst>
      <p:ext uri="{BB962C8B-B14F-4D97-AF65-F5344CB8AC3E}">
        <p14:creationId xmlns:p14="http://schemas.microsoft.com/office/powerpoint/2010/main" val="3244561341"/>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To modify an existing policy layer configuration, complete the following steps from the Manage Policies and Layers window.</a:t>
            </a:r>
          </a:p>
          <a:p>
            <a:pPr algn="l"/>
            <a:r>
              <a:rPr lang="en-US" sz="1800" b="0" i="0" u="none" strike="noStrike" baseline="0" dirty="0">
                <a:latin typeface="MicrosoftSansSerif"/>
              </a:rPr>
              <a:t>1. Within the Layers section, select Access Control.</a:t>
            </a:r>
          </a:p>
          <a:p>
            <a:pPr algn="l"/>
            <a:r>
              <a:rPr lang="en-US" sz="1800" b="0" i="0" u="none" strike="noStrike" baseline="0" dirty="0">
                <a:latin typeface="MicrosoftSansSerif"/>
              </a:rPr>
              <a:t>2. Open a newly created layer of the policy and edit the settings, as necessary.</a:t>
            </a:r>
          </a:p>
          <a:p>
            <a:pPr algn="l"/>
            <a:r>
              <a:rPr lang="en-US" sz="1800" b="0" i="0" u="none" strike="noStrike" baseline="0" dirty="0">
                <a:latin typeface="MicrosoftSansSerif"/>
              </a:rPr>
              <a:t>It is a best practice to share policy layers with other policy packages.</a:t>
            </a:r>
          </a:p>
          <a:p>
            <a:pPr algn="l"/>
            <a:r>
              <a:rPr lang="en-US" sz="1800" b="0" i="0" u="none" strike="noStrike" baseline="0" dirty="0">
                <a:latin typeface="MicrosoftSansSerif"/>
              </a:rPr>
              <a:t>Enable the Multiple policies and rules can use this layer option.</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120</a:t>
            </a:fld>
            <a:endParaRPr lang="en-US" dirty="0"/>
          </a:p>
        </p:txBody>
      </p:sp>
    </p:spTree>
    <p:extLst>
      <p:ext uri="{BB962C8B-B14F-4D97-AF65-F5344CB8AC3E}">
        <p14:creationId xmlns:p14="http://schemas.microsoft.com/office/powerpoint/2010/main" val="3920826564"/>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To export layer rules to a CSV file, complete the following steps:</a:t>
            </a:r>
          </a:p>
          <a:p>
            <a:pPr algn="l"/>
            <a:r>
              <a:rPr lang="en-US" sz="1800" b="0" i="0" u="none" strike="noStrike" baseline="0" dirty="0">
                <a:latin typeface="MicrosoftSansSerif"/>
              </a:rPr>
              <a:t>1. In SmartConsole, select Menu &gt; Manage policies and layers.</a:t>
            </a:r>
          </a:p>
          <a:p>
            <a:pPr algn="l"/>
            <a:r>
              <a:rPr lang="en-US" sz="1800" b="0" i="0" u="none" strike="noStrike" baseline="0" dirty="0">
                <a:latin typeface="MicrosoftSansSerif"/>
              </a:rPr>
              <a:t>2. The Manage Layers window opens.</a:t>
            </a:r>
          </a:p>
          <a:p>
            <a:pPr algn="l"/>
            <a:r>
              <a:rPr lang="en-US" sz="1800" b="0" i="0" u="none" strike="noStrike" baseline="0" dirty="0">
                <a:latin typeface="MicrosoftSansSerif"/>
              </a:rPr>
              <a:t>3. Select a layer and select Actions &gt; Export.</a:t>
            </a:r>
          </a:p>
          <a:p>
            <a:pPr algn="l"/>
            <a:r>
              <a:rPr lang="en-US" sz="1800" b="0" i="0" u="none" strike="noStrike" baseline="0" dirty="0">
                <a:latin typeface="MicrosoftSansSerif"/>
              </a:rPr>
              <a:t>4. Enter a path and file name.</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121</a:t>
            </a:fld>
            <a:endParaRPr lang="en-US" dirty="0"/>
          </a:p>
        </p:txBody>
      </p:sp>
    </p:spTree>
    <p:extLst>
      <p:ext uri="{BB962C8B-B14F-4D97-AF65-F5344CB8AC3E}">
        <p14:creationId xmlns:p14="http://schemas.microsoft.com/office/powerpoint/2010/main" val="895683901"/>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US" sz="1600" b="1" kern="1200" dirty="0">
                <a:solidFill>
                  <a:schemeClr val="tx1"/>
                </a:solidFill>
                <a:effectLst/>
                <a:latin typeface="Arial" charset="0"/>
                <a:ea typeface="+mn-ea"/>
                <a:cs typeface="+mn-cs"/>
              </a:rPr>
              <a:t>Answers</a:t>
            </a:r>
            <a:r>
              <a:rPr lang="en-US" sz="1600" kern="1200" dirty="0">
                <a:solidFill>
                  <a:schemeClr val="tx1"/>
                </a:solidFill>
                <a:effectLst/>
                <a:latin typeface="Arial" charset="0"/>
                <a:ea typeface="+mn-ea"/>
                <a:cs typeface="+mn-cs"/>
              </a:rPr>
              <a:t>:</a:t>
            </a:r>
          </a:p>
          <a:p>
            <a:pPr marL="0" lvl="0" indent="0">
              <a:buNone/>
            </a:pPr>
            <a:r>
              <a:rPr lang="en-US" sz="1600" kern="1200" dirty="0">
                <a:solidFill>
                  <a:schemeClr val="tx1"/>
                </a:solidFill>
                <a:effectLst/>
                <a:latin typeface="Arial" charset="0"/>
                <a:ea typeface="+mn-ea"/>
                <a:cs typeface="+mn-cs"/>
              </a:rPr>
              <a:t>Question 1:</a:t>
            </a:r>
          </a:p>
          <a:p>
            <a:pPr marL="285750" lvl="0" indent="-285750">
              <a:buFont typeface="Arial" panose="020B0604020202020204" pitchFamily="34" charset="0"/>
              <a:buChar char="•"/>
            </a:pPr>
            <a:r>
              <a:rPr lang="en-US" sz="1600" kern="1200" dirty="0">
                <a:solidFill>
                  <a:schemeClr val="tx1"/>
                </a:solidFill>
                <a:effectLst/>
                <a:latin typeface="Arial" charset="0"/>
                <a:ea typeface="+mn-ea"/>
                <a:cs typeface="+mn-cs"/>
              </a:rPr>
              <a:t>Policy layers are sets of rules or a rulebase. They let you divide a policy, such as the Access Control policy, into smaller, more manageable sections that serve a certain purpose.  The layers concept also provides more options for policy management, including the ability to set different views and edit permissions per layer for different administrator roles.</a:t>
            </a:r>
          </a:p>
          <a:p>
            <a:pPr marL="90380" lvl="0" indent="0">
              <a:buFont typeface="Arial" panose="020B0604020202020204" pitchFamily="34" charset="0"/>
              <a:buNone/>
            </a:pPr>
            <a:endParaRPr lang="en-US" sz="1600" kern="1200" dirty="0">
              <a:solidFill>
                <a:schemeClr val="tx1"/>
              </a:solidFill>
              <a:effectLst/>
              <a:latin typeface="Arial" charset="0"/>
              <a:ea typeface="+mn-ea"/>
              <a:cs typeface="+mn-cs"/>
            </a:endParaRPr>
          </a:p>
          <a:p>
            <a:pPr marL="0" lvl="0" indent="0">
              <a:buFont typeface="Arial" panose="020B0604020202020204" pitchFamily="34" charset="0"/>
              <a:buNone/>
            </a:pPr>
            <a:r>
              <a:rPr lang="en-US" sz="1600" kern="1200" dirty="0">
                <a:solidFill>
                  <a:schemeClr val="tx1"/>
                </a:solidFill>
                <a:effectLst/>
                <a:latin typeface="Arial" charset="0"/>
                <a:ea typeface="+mn-ea"/>
                <a:cs typeface="+mn-cs"/>
              </a:rPr>
              <a:t>Question 2:</a:t>
            </a:r>
          </a:p>
          <a:p>
            <a:pPr marL="285750" indent="-285750">
              <a:buFont typeface="Arial" panose="020B0604020202020204" pitchFamily="34" charset="0"/>
              <a:buChar char="•"/>
            </a:pPr>
            <a:r>
              <a:rPr lang="en-US" sz="1600" kern="1200" dirty="0">
                <a:solidFill>
                  <a:schemeClr val="tx1"/>
                </a:solidFill>
                <a:effectLst/>
                <a:latin typeface="Arial" charset="0"/>
                <a:ea typeface="+mn-ea"/>
                <a:cs typeface="+mn-cs"/>
              </a:rPr>
              <a:t>Inline</a:t>
            </a:r>
          </a:p>
        </p:txBody>
      </p:sp>
      <p:sp>
        <p:nvSpPr>
          <p:cNvPr id="4" name="Slide Number Placeholder 3"/>
          <p:cNvSpPr>
            <a:spLocks noGrp="1"/>
          </p:cNvSpPr>
          <p:nvPr>
            <p:ph type="sldNum" sz="quarter" idx="5"/>
          </p:nvPr>
        </p:nvSpPr>
        <p:spPr/>
        <p:txBody>
          <a:bodyPr/>
          <a:lstStyle/>
          <a:p>
            <a:fld id="{3EEE9B47-791B-47F7-AE03-C0D580CA0B67}" type="slidenum">
              <a:rPr lang="en-US" smtClean="0"/>
              <a:pPr/>
              <a:t>122</a:t>
            </a:fld>
            <a:endParaRPr lang="en-US" dirty="0"/>
          </a:p>
        </p:txBody>
      </p:sp>
    </p:spTree>
    <p:extLst>
      <p:ext uri="{BB962C8B-B14F-4D97-AF65-F5344CB8AC3E}">
        <p14:creationId xmlns:p14="http://schemas.microsoft.com/office/powerpoint/2010/main" val="2656727027"/>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123</a:t>
            </a:fld>
            <a:endParaRPr lang="en-US" dirty="0"/>
          </a:p>
        </p:txBody>
      </p:sp>
    </p:spTree>
    <p:extLst>
      <p:ext uri="{BB962C8B-B14F-4D97-AF65-F5344CB8AC3E}">
        <p14:creationId xmlns:p14="http://schemas.microsoft.com/office/powerpoint/2010/main" val="4036399065"/>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124</a:t>
            </a:fld>
            <a:endParaRPr lang="en-US" dirty="0"/>
          </a:p>
        </p:txBody>
      </p:sp>
    </p:spTree>
    <p:extLst>
      <p:ext uri="{BB962C8B-B14F-4D97-AF65-F5344CB8AC3E}">
        <p14:creationId xmlns:p14="http://schemas.microsoft.com/office/powerpoint/2010/main" val="35262103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 Id="rId4" Type="http://schemas.openxmlformats.org/officeDocument/2006/relationships/image" Target="../media/image2.emf"/></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emf"/><Relationship Id="rId1" Type="http://schemas.openxmlformats.org/officeDocument/2006/relationships/slideMaster" Target="../slideMasters/slideMaster1.xml"/><Relationship Id="rId4" Type="http://schemas.openxmlformats.org/officeDocument/2006/relationships/image" Target="../media/image15.emf"/></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CTE Title Slide">
    <p:spTree>
      <p:nvGrpSpPr>
        <p:cNvPr id="1" name=""/>
        <p:cNvGrpSpPr/>
        <p:nvPr/>
      </p:nvGrpSpPr>
      <p:grpSpPr>
        <a:xfrm>
          <a:off x="0" y="0"/>
          <a:ext cx="0" cy="0"/>
          <a:chOff x="0" y="0"/>
          <a:chExt cx="0" cy="0"/>
        </a:xfrm>
      </p:grpSpPr>
      <p:pic>
        <p:nvPicPr>
          <p:cNvPr id="3" name="Picture 2" descr="A picture containing graphical user interface  Description automatically generated">
            <a:extLst>
              <a:ext uri="{FF2B5EF4-FFF2-40B4-BE49-F238E27FC236}">
                <a16:creationId xmlns:a16="http://schemas.microsoft.com/office/drawing/2014/main" id="{FA785912-54FD-4D05-9F94-F2C674DC11A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5"/>
            <a:ext cx="12188825" cy="6857929"/>
          </a:xfrm>
          <a:prstGeom prst="rect">
            <a:avLst/>
          </a:prstGeom>
        </p:spPr>
      </p:pic>
      <p:sp>
        <p:nvSpPr>
          <p:cNvPr id="93" name="Date" hidden="1"/>
          <p:cNvSpPr>
            <a:spLocks noGrp="1"/>
          </p:cNvSpPr>
          <p:nvPr>
            <p:ph type="dt" sz="half" idx="2"/>
          </p:nvPr>
        </p:nvSpPr>
        <p:spPr>
          <a:xfrm>
            <a:off x="609600" y="6356350"/>
            <a:ext cx="2843213"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5" name="Sub-title"/>
          <p:cNvSpPr>
            <a:spLocks noGrp="1"/>
          </p:cNvSpPr>
          <p:nvPr>
            <p:ph type="body" sz="quarter" idx="13" hasCustomPrompt="1"/>
          </p:nvPr>
        </p:nvSpPr>
        <p:spPr>
          <a:xfrm>
            <a:off x="478073" y="3229665"/>
            <a:ext cx="5804989" cy="968848"/>
          </a:xfrm>
          <a:prstGeom prst="rect">
            <a:avLst/>
          </a:prstGeom>
        </p:spPr>
        <p:txBody>
          <a:bodyPr lIns="91440" tIns="45720" rIns="91440" bIns="45720">
            <a:noAutofit/>
          </a:bodyPr>
          <a:lstStyle>
            <a:lvl1pPr marL="0" indent="0">
              <a:buFont typeface="Arial" panose="020B0604020202020204" pitchFamily="34" charset="0"/>
              <a:buNone/>
              <a:defRPr sz="3200" b="0" baseline="0">
                <a:solidFill>
                  <a:schemeClr val="bg1"/>
                </a:solidFill>
                <a:latin typeface="+mj-lt"/>
              </a:defRPr>
            </a:lvl1pPr>
            <a:lvl2pPr marL="541687" indent="0">
              <a:buNone/>
              <a:defRPr/>
            </a:lvl2pPr>
            <a:lvl3pPr marL="759622" indent="0">
              <a:buNone/>
              <a:defRPr/>
            </a:lvl3pPr>
            <a:lvl4pPr marL="918321" indent="0">
              <a:buNone/>
              <a:defRPr/>
            </a:lvl4pPr>
            <a:lvl5pPr marL="1068552" indent="0">
              <a:buNone/>
              <a:defRPr/>
            </a:lvl5pPr>
          </a:lstStyle>
          <a:p>
            <a:pPr lvl="0"/>
            <a:r>
              <a:rPr lang="en-GB" dirty="0"/>
              <a:t>Presentation Subtitle</a:t>
            </a:r>
          </a:p>
        </p:txBody>
      </p:sp>
      <p:sp>
        <p:nvSpPr>
          <p:cNvPr id="17" name="Title"/>
          <p:cNvSpPr>
            <a:spLocks noGrp="1"/>
          </p:cNvSpPr>
          <p:nvPr>
            <p:ph type="body" sz="quarter" idx="14" hasCustomPrompt="1"/>
          </p:nvPr>
        </p:nvSpPr>
        <p:spPr>
          <a:xfrm>
            <a:off x="478073" y="2158451"/>
            <a:ext cx="5804989" cy="1071215"/>
          </a:xfrm>
          <a:prstGeom prst="rect">
            <a:avLst/>
          </a:prstGeom>
          <a:effectLst/>
        </p:spPr>
        <p:txBody>
          <a:bodyPr>
            <a:noAutofit/>
          </a:bodyPr>
          <a:lstStyle>
            <a:lvl1pPr marL="0" indent="0">
              <a:lnSpc>
                <a:spcPts val="4000"/>
              </a:lnSpc>
              <a:spcBef>
                <a:spcPts val="0"/>
              </a:spcBef>
              <a:buFontTx/>
              <a:buNone/>
              <a:defRPr sz="4000" b="1" cap="all" baseline="0">
                <a:solidFill>
                  <a:schemeClr val="bg1"/>
                </a:solidFill>
                <a:latin typeface="+mj-lt"/>
              </a:defRPr>
            </a:lvl1pPr>
          </a:lstStyle>
          <a:p>
            <a:pPr>
              <a:buClrTx/>
              <a:buSzTx/>
            </a:pPr>
            <a:r>
              <a:rPr lang="en-US" kern="0" dirty="0"/>
              <a:t>PRESENTATION TITLE</a:t>
            </a:r>
          </a:p>
        </p:txBody>
      </p:sp>
      <p:sp>
        <p:nvSpPr>
          <p:cNvPr id="91" name="Footer_security classification" hidden="1"/>
          <p:cNvSpPr>
            <a:spLocks noGrp="1"/>
          </p:cNvSpPr>
          <p:nvPr>
            <p:ph type="ftr" sz="quarter" idx="3"/>
          </p:nvPr>
        </p:nvSpPr>
        <p:spPr>
          <a:xfrm>
            <a:off x="2957904" y="6525768"/>
            <a:ext cx="3799400" cy="301752"/>
          </a:xfrm>
          <a:prstGeom prst="rect">
            <a:avLst/>
          </a:prstGeom>
        </p:spPr>
        <p:txBody>
          <a:bodyPr vert="horz" lIns="121899" tIns="60949" rIns="121899" bIns="60949" rtlCol="0" anchor="ctr"/>
          <a:lstStyle>
            <a:lvl1pPr algn="ctr">
              <a:defRPr sz="900">
                <a:solidFill>
                  <a:schemeClr val="bg1">
                    <a:lumMod val="75000"/>
                  </a:schemeClr>
                </a:solidFill>
                <a:latin typeface="+mn-lt"/>
              </a:defRPr>
            </a:lvl1pPr>
          </a:lstStyle>
          <a:p>
            <a:endParaRPr lang="en-US" dirty="0"/>
          </a:p>
        </p:txBody>
      </p:sp>
    </p:spTree>
    <p:extLst>
      <p:ext uri="{BB962C8B-B14F-4D97-AF65-F5344CB8AC3E}">
        <p14:creationId xmlns:p14="http://schemas.microsoft.com/office/powerpoint/2010/main" val="925477340"/>
      </p:ext>
    </p:extLst>
  </p:cSld>
  <p:clrMapOvr>
    <a:masterClrMapping/>
  </p:clrMapOvr>
  <p:transition>
    <p:fade/>
  </p:transition>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hapter Title">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93"/>
            <a:ext cx="12188824" cy="685621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6" name="Section title"/>
          <p:cNvSpPr>
            <a:spLocks noGrp="1"/>
          </p:cNvSpPr>
          <p:nvPr>
            <p:ph type="body" sz="quarter" idx="13" hasCustomPrompt="1"/>
          </p:nvPr>
        </p:nvSpPr>
        <p:spPr bwMode="white">
          <a:xfrm>
            <a:off x="629684" y="2171235"/>
            <a:ext cx="8619892" cy="3027783"/>
          </a:xfrm>
          <a:prstGeom prst="rect">
            <a:avLst/>
          </a:prstGeom>
        </p:spPr>
        <p:txBody>
          <a:bodyPr wrap="square" anchor="t" anchorCtr="0">
            <a:noAutofit/>
          </a:bodyPr>
          <a:lstStyle>
            <a:lvl1pPr marL="0" indent="0" algn="l" rtl="0" eaLnBrk="1" fontAlgn="base" hangingPunct="1">
              <a:lnSpc>
                <a:spcPct val="85000"/>
              </a:lnSpc>
              <a:spcBef>
                <a:spcPts val="0"/>
              </a:spcBef>
              <a:spcAft>
                <a:spcPts val="0"/>
              </a:spcAft>
              <a:buSzPts val="1400"/>
              <a:buNone/>
              <a:defRPr lang="en-US" sz="4000" b="1" i="0" u="none" strike="noStrike" cap="all" baseline="0"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lvl="0"/>
            <a:r>
              <a:rPr lang="en-US" dirty="0"/>
              <a:t>Chapter name</a:t>
            </a:r>
          </a:p>
        </p:txBody>
      </p:sp>
      <p:sp>
        <p:nvSpPr>
          <p:cNvPr id="7" name="Section number"/>
          <p:cNvSpPr>
            <a:spLocks noGrp="1"/>
          </p:cNvSpPr>
          <p:nvPr>
            <p:ph type="body" sz="quarter" idx="16" hasCustomPrompt="1"/>
          </p:nvPr>
        </p:nvSpPr>
        <p:spPr bwMode="white">
          <a:xfrm>
            <a:off x="614319" y="963868"/>
            <a:ext cx="4649659" cy="891075"/>
          </a:xfrm>
          <a:prstGeom prst="rect">
            <a:avLst/>
          </a:prstGeom>
        </p:spPr>
        <p:txBody>
          <a:bodyPr anchor="t" anchorCtr="0">
            <a:noAutofit/>
          </a:bodyPr>
          <a:lstStyle>
            <a:lvl1pPr marL="0" indent="0" algn="l">
              <a:lnSpc>
                <a:spcPct val="100000"/>
              </a:lnSpc>
              <a:spcBef>
                <a:spcPts val="0"/>
              </a:spcBef>
              <a:buNone/>
              <a:defRPr lang="en-US" sz="3000" b="0" i="0" u="none" strike="noStrike" cap="all"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Chapter Title</a:t>
            </a:r>
          </a:p>
        </p:txBody>
      </p:sp>
      <p:sp>
        <p:nvSpPr>
          <p:cNvPr id="2" name="Date Placeholder 1" hidden="1"/>
          <p:cNvSpPr>
            <a:spLocks noGrp="1"/>
          </p:cNvSpPr>
          <p:nvPr>
            <p:ph type="dt" sz="half" idx="17"/>
          </p:nvPr>
        </p:nvSpPr>
        <p:spPr>
          <a:xfrm>
            <a:off x="-3156888" y="6356350"/>
            <a:ext cx="2843213" cy="365125"/>
          </a:xfrm>
        </p:spPr>
        <p:txBody>
          <a:bodyPr/>
          <a:lstStyle/>
          <a:p>
            <a:endParaRPr lang="en-US" dirty="0"/>
          </a:p>
        </p:txBody>
      </p:sp>
      <p:grpSp>
        <p:nvGrpSpPr>
          <p:cNvPr id="5" name="Group 4"/>
          <p:cNvGrpSpPr>
            <a:grpSpLocks noChangeAspect="1"/>
          </p:cNvGrpSpPr>
          <p:nvPr/>
        </p:nvGrpSpPr>
        <p:grpSpPr bwMode="auto">
          <a:xfrm>
            <a:off x="841375" y="5641975"/>
            <a:ext cx="10506075" cy="555625"/>
            <a:chOff x="463" y="3554"/>
            <a:chExt cx="6618" cy="350"/>
          </a:xfrm>
        </p:grpSpPr>
        <p:sp>
          <p:nvSpPr>
            <p:cNvPr id="10" name="AutoShape 3"/>
            <p:cNvSpPr>
              <a:spLocks noChangeAspect="1" noChangeArrowheads="1" noTextEdit="1"/>
            </p:cNvSpPr>
            <p:nvPr userDrawn="1"/>
          </p:nvSpPr>
          <p:spPr bwMode="auto">
            <a:xfrm>
              <a:off x="463" y="3554"/>
              <a:ext cx="6618" cy="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5"/>
            <p:cNvSpPr>
              <a:spLocks/>
            </p:cNvSpPr>
            <p:nvPr userDrawn="1"/>
          </p:nvSpPr>
          <p:spPr bwMode="auto">
            <a:xfrm>
              <a:off x="465" y="3560"/>
              <a:ext cx="182" cy="340"/>
            </a:xfrm>
            <a:custGeom>
              <a:avLst/>
              <a:gdLst>
                <a:gd name="T0" fmla="*/ 118 w 182"/>
                <a:gd name="T1" fmla="*/ 207 h 340"/>
                <a:gd name="T2" fmla="*/ 118 w 182"/>
                <a:gd name="T3" fmla="*/ 340 h 340"/>
                <a:gd name="T4" fmla="*/ 64 w 182"/>
                <a:gd name="T5" fmla="*/ 340 h 340"/>
                <a:gd name="T6" fmla="*/ 64 w 182"/>
                <a:gd name="T7" fmla="*/ 207 h 340"/>
                <a:gd name="T8" fmla="*/ 0 w 182"/>
                <a:gd name="T9" fmla="*/ 0 h 340"/>
                <a:gd name="T10" fmla="*/ 57 w 182"/>
                <a:gd name="T11" fmla="*/ 0 h 340"/>
                <a:gd name="T12" fmla="*/ 90 w 182"/>
                <a:gd name="T13" fmla="*/ 134 h 340"/>
                <a:gd name="T14" fmla="*/ 123 w 182"/>
                <a:gd name="T15" fmla="*/ 0 h 340"/>
                <a:gd name="T16" fmla="*/ 182 w 182"/>
                <a:gd name="T17" fmla="*/ 0 h 340"/>
                <a:gd name="T18" fmla="*/ 118 w 182"/>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2" h="340">
                  <a:moveTo>
                    <a:pt x="118" y="207"/>
                  </a:moveTo>
                  <a:lnTo>
                    <a:pt x="118" y="340"/>
                  </a:lnTo>
                  <a:lnTo>
                    <a:pt x="64" y="340"/>
                  </a:lnTo>
                  <a:lnTo>
                    <a:pt x="64" y="207"/>
                  </a:lnTo>
                  <a:lnTo>
                    <a:pt x="0" y="0"/>
                  </a:lnTo>
                  <a:lnTo>
                    <a:pt x="57" y="0"/>
                  </a:lnTo>
                  <a:lnTo>
                    <a:pt x="90" y="134"/>
                  </a:lnTo>
                  <a:lnTo>
                    <a:pt x="123" y="0"/>
                  </a:lnTo>
                  <a:lnTo>
                    <a:pt x="182"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6"/>
            <p:cNvSpPr>
              <a:spLocks noEditPoints="1"/>
            </p:cNvSpPr>
            <p:nvPr userDrawn="1"/>
          </p:nvSpPr>
          <p:spPr bwMode="auto">
            <a:xfrm>
              <a:off x="712" y="3556"/>
              <a:ext cx="179" cy="348"/>
            </a:xfrm>
            <a:custGeom>
              <a:avLst/>
              <a:gdLst>
                <a:gd name="T0" fmla="*/ 48 w 97"/>
                <a:gd name="T1" fmla="*/ 186 h 186"/>
                <a:gd name="T2" fmla="*/ 27 w 97"/>
                <a:gd name="T3" fmla="*/ 182 h 186"/>
                <a:gd name="T4" fmla="*/ 13 w 97"/>
                <a:gd name="T5" fmla="*/ 171 h 186"/>
                <a:gd name="T6" fmla="*/ 6 w 97"/>
                <a:gd name="T7" fmla="*/ 159 h 186"/>
                <a:gd name="T8" fmla="*/ 2 w 97"/>
                <a:gd name="T9" fmla="*/ 143 h 186"/>
                <a:gd name="T10" fmla="*/ 0 w 97"/>
                <a:gd name="T11" fmla="*/ 121 h 186"/>
                <a:gd name="T12" fmla="*/ 0 w 97"/>
                <a:gd name="T13" fmla="*/ 93 h 186"/>
                <a:gd name="T14" fmla="*/ 0 w 97"/>
                <a:gd name="T15" fmla="*/ 65 h 186"/>
                <a:gd name="T16" fmla="*/ 2 w 97"/>
                <a:gd name="T17" fmla="*/ 44 h 186"/>
                <a:gd name="T18" fmla="*/ 6 w 97"/>
                <a:gd name="T19" fmla="*/ 28 h 186"/>
                <a:gd name="T20" fmla="*/ 13 w 97"/>
                <a:gd name="T21" fmla="*/ 16 h 186"/>
                <a:gd name="T22" fmla="*/ 27 w 97"/>
                <a:gd name="T23" fmla="*/ 5 h 186"/>
                <a:gd name="T24" fmla="*/ 48 w 97"/>
                <a:gd name="T25" fmla="*/ 0 h 186"/>
                <a:gd name="T26" fmla="*/ 69 w 97"/>
                <a:gd name="T27" fmla="*/ 5 h 186"/>
                <a:gd name="T28" fmla="*/ 83 w 97"/>
                <a:gd name="T29" fmla="*/ 16 h 186"/>
                <a:gd name="T30" fmla="*/ 91 w 97"/>
                <a:gd name="T31" fmla="*/ 28 h 186"/>
                <a:gd name="T32" fmla="*/ 95 w 97"/>
                <a:gd name="T33" fmla="*/ 44 h 186"/>
                <a:gd name="T34" fmla="*/ 96 w 97"/>
                <a:gd name="T35" fmla="*/ 65 h 186"/>
                <a:gd name="T36" fmla="*/ 97 w 97"/>
                <a:gd name="T37" fmla="*/ 93 h 186"/>
                <a:gd name="T38" fmla="*/ 96 w 97"/>
                <a:gd name="T39" fmla="*/ 121 h 186"/>
                <a:gd name="T40" fmla="*/ 95 w 97"/>
                <a:gd name="T41" fmla="*/ 143 h 186"/>
                <a:gd name="T42" fmla="*/ 91 w 97"/>
                <a:gd name="T43" fmla="*/ 159 h 186"/>
                <a:gd name="T44" fmla="*/ 83 w 97"/>
                <a:gd name="T45" fmla="*/ 171 h 186"/>
                <a:gd name="T46" fmla="*/ 69 w 97"/>
                <a:gd name="T47" fmla="*/ 182 h 186"/>
                <a:gd name="T48" fmla="*/ 48 w 97"/>
                <a:gd name="T49" fmla="*/ 186 h 186"/>
                <a:gd name="T50" fmla="*/ 48 w 97"/>
                <a:gd name="T51" fmla="*/ 160 h 186"/>
                <a:gd name="T52" fmla="*/ 57 w 97"/>
                <a:gd name="T53" fmla="*/ 159 h 186"/>
                <a:gd name="T54" fmla="*/ 62 w 97"/>
                <a:gd name="T55" fmla="*/ 154 h 186"/>
                <a:gd name="T56" fmla="*/ 67 w 97"/>
                <a:gd name="T57" fmla="*/ 133 h 186"/>
                <a:gd name="T58" fmla="*/ 68 w 97"/>
                <a:gd name="T59" fmla="*/ 93 h 186"/>
                <a:gd name="T60" fmla="*/ 67 w 97"/>
                <a:gd name="T61" fmla="*/ 54 h 186"/>
                <a:gd name="T62" fmla="*/ 62 w 97"/>
                <a:gd name="T63" fmla="*/ 33 h 186"/>
                <a:gd name="T64" fmla="*/ 57 w 97"/>
                <a:gd name="T65" fmla="*/ 28 h 186"/>
                <a:gd name="T66" fmla="*/ 48 w 97"/>
                <a:gd name="T67" fmla="*/ 26 h 186"/>
                <a:gd name="T68" fmla="*/ 40 w 97"/>
                <a:gd name="T69" fmla="*/ 28 h 186"/>
                <a:gd name="T70" fmla="*/ 35 w 97"/>
                <a:gd name="T71" fmla="*/ 33 h 186"/>
                <a:gd name="T72" fmla="*/ 29 w 97"/>
                <a:gd name="T73" fmla="*/ 54 h 186"/>
                <a:gd name="T74" fmla="*/ 28 w 97"/>
                <a:gd name="T75" fmla="*/ 93 h 186"/>
                <a:gd name="T76" fmla="*/ 29 w 97"/>
                <a:gd name="T77" fmla="*/ 133 h 186"/>
                <a:gd name="T78" fmla="*/ 35 w 97"/>
                <a:gd name="T79" fmla="*/ 154 h 186"/>
                <a:gd name="T80" fmla="*/ 40 w 97"/>
                <a:gd name="T81" fmla="*/ 159 h 186"/>
                <a:gd name="T82" fmla="*/ 48 w 97"/>
                <a:gd name="T83" fmla="*/ 16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7" h="186">
                  <a:moveTo>
                    <a:pt x="48" y="186"/>
                  </a:moveTo>
                  <a:cubicBezTo>
                    <a:pt x="40" y="186"/>
                    <a:pt x="33" y="185"/>
                    <a:pt x="27" y="182"/>
                  </a:cubicBezTo>
                  <a:cubicBezTo>
                    <a:pt x="21" y="179"/>
                    <a:pt x="17" y="175"/>
                    <a:pt x="13" y="171"/>
                  </a:cubicBezTo>
                  <a:cubicBezTo>
                    <a:pt x="10" y="167"/>
                    <a:pt x="8" y="163"/>
                    <a:pt x="6" y="159"/>
                  </a:cubicBezTo>
                  <a:cubicBezTo>
                    <a:pt x="4" y="154"/>
                    <a:pt x="3" y="149"/>
                    <a:pt x="2" y="143"/>
                  </a:cubicBezTo>
                  <a:cubicBezTo>
                    <a:pt x="1" y="137"/>
                    <a:pt x="0" y="130"/>
                    <a:pt x="0" y="121"/>
                  </a:cubicBezTo>
                  <a:cubicBezTo>
                    <a:pt x="0" y="113"/>
                    <a:pt x="0" y="104"/>
                    <a:pt x="0" y="93"/>
                  </a:cubicBezTo>
                  <a:cubicBezTo>
                    <a:pt x="0" y="82"/>
                    <a:pt x="0" y="73"/>
                    <a:pt x="0" y="65"/>
                  </a:cubicBezTo>
                  <a:cubicBezTo>
                    <a:pt x="0" y="57"/>
                    <a:pt x="1" y="50"/>
                    <a:pt x="2" y="44"/>
                  </a:cubicBezTo>
                  <a:cubicBezTo>
                    <a:pt x="3" y="38"/>
                    <a:pt x="4" y="32"/>
                    <a:pt x="6" y="28"/>
                  </a:cubicBezTo>
                  <a:cubicBezTo>
                    <a:pt x="8" y="23"/>
                    <a:pt x="10" y="19"/>
                    <a:pt x="13" y="16"/>
                  </a:cubicBezTo>
                  <a:cubicBezTo>
                    <a:pt x="17" y="11"/>
                    <a:pt x="21" y="8"/>
                    <a:pt x="27" y="5"/>
                  </a:cubicBezTo>
                  <a:cubicBezTo>
                    <a:pt x="33" y="2"/>
                    <a:pt x="40" y="0"/>
                    <a:pt x="48" y="0"/>
                  </a:cubicBezTo>
                  <a:cubicBezTo>
                    <a:pt x="57" y="0"/>
                    <a:pt x="64" y="2"/>
                    <a:pt x="69" y="5"/>
                  </a:cubicBezTo>
                  <a:cubicBezTo>
                    <a:pt x="75" y="8"/>
                    <a:pt x="80" y="11"/>
                    <a:pt x="83" y="16"/>
                  </a:cubicBezTo>
                  <a:cubicBezTo>
                    <a:pt x="87" y="19"/>
                    <a:pt x="89" y="23"/>
                    <a:pt x="91" y="28"/>
                  </a:cubicBezTo>
                  <a:cubicBezTo>
                    <a:pt x="93" y="32"/>
                    <a:pt x="94" y="38"/>
                    <a:pt x="95" y="44"/>
                  </a:cubicBezTo>
                  <a:cubicBezTo>
                    <a:pt x="96" y="50"/>
                    <a:pt x="96" y="57"/>
                    <a:pt x="96" y="65"/>
                  </a:cubicBezTo>
                  <a:cubicBezTo>
                    <a:pt x="97" y="73"/>
                    <a:pt x="97" y="82"/>
                    <a:pt x="97" y="93"/>
                  </a:cubicBezTo>
                  <a:cubicBezTo>
                    <a:pt x="97" y="104"/>
                    <a:pt x="97" y="113"/>
                    <a:pt x="96" y="121"/>
                  </a:cubicBezTo>
                  <a:cubicBezTo>
                    <a:pt x="96" y="130"/>
                    <a:pt x="96" y="137"/>
                    <a:pt x="95" y="143"/>
                  </a:cubicBezTo>
                  <a:cubicBezTo>
                    <a:pt x="94" y="149"/>
                    <a:pt x="93" y="154"/>
                    <a:pt x="91" y="159"/>
                  </a:cubicBezTo>
                  <a:cubicBezTo>
                    <a:pt x="89" y="163"/>
                    <a:pt x="87" y="167"/>
                    <a:pt x="83" y="171"/>
                  </a:cubicBezTo>
                  <a:cubicBezTo>
                    <a:pt x="80" y="175"/>
                    <a:pt x="75" y="179"/>
                    <a:pt x="69" y="182"/>
                  </a:cubicBezTo>
                  <a:cubicBezTo>
                    <a:pt x="64" y="185"/>
                    <a:pt x="57" y="186"/>
                    <a:pt x="48" y="186"/>
                  </a:cubicBezTo>
                  <a:close/>
                  <a:moveTo>
                    <a:pt x="48" y="160"/>
                  </a:moveTo>
                  <a:cubicBezTo>
                    <a:pt x="52" y="160"/>
                    <a:pt x="54" y="160"/>
                    <a:pt x="57" y="159"/>
                  </a:cubicBezTo>
                  <a:cubicBezTo>
                    <a:pt x="59" y="157"/>
                    <a:pt x="61" y="156"/>
                    <a:pt x="62" y="154"/>
                  </a:cubicBezTo>
                  <a:cubicBezTo>
                    <a:pt x="65" y="149"/>
                    <a:pt x="66" y="142"/>
                    <a:pt x="67" y="133"/>
                  </a:cubicBezTo>
                  <a:cubicBezTo>
                    <a:pt x="68" y="123"/>
                    <a:pt x="68" y="110"/>
                    <a:pt x="68" y="93"/>
                  </a:cubicBezTo>
                  <a:cubicBezTo>
                    <a:pt x="68" y="77"/>
                    <a:pt x="68" y="63"/>
                    <a:pt x="67" y="54"/>
                  </a:cubicBezTo>
                  <a:cubicBezTo>
                    <a:pt x="66" y="44"/>
                    <a:pt x="65" y="37"/>
                    <a:pt x="62" y="33"/>
                  </a:cubicBezTo>
                  <a:cubicBezTo>
                    <a:pt x="61" y="31"/>
                    <a:pt x="59" y="29"/>
                    <a:pt x="57" y="28"/>
                  </a:cubicBezTo>
                  <a:cubicBezTo>
                    <a:pt x="54" y="27"/>
                    <a:pt x="52" y="26"/>
                    <a:pt x="48" y="26"/>
                  </a:cubicBezTo>
                  <a:cubicBezTo>
                    <a:pt x="45" y="26"/>
                    <a:pt x="42" y="27"/>
                    <a:pt x="40" y="28"/>
                  </a:cubicBezTo>
                  <a:cubicBezTo>
                    <a:pt x="38" y="29"/>
                    <a:pt x="36" y="31"/>
                    <a:pt x="35" y="33"/>
                  </a:cubicBezTo>
                  <a:cubicBezTo>
                    <a:pt x="32" y="37"/>
                    <a:pt x="30" y="44"/>
                    <a:pt x="29" y="54"/>
                  </a:cubicBezTo>
                  <a:cubicBezTo>
                    <a:pt x="29" y="63"/>
                    <a:pt x="28" y="77"/>
                    <a:pt x="28" y="93"/>
                  </a:cubicBezTo>
                  <a:cubicBezTo>
                    <a:pt x="28" y="110"/>
                    <a:pt x="29" y="123"/>
                    <a:pt x="29" y="133"/>
                  </a:cubicBezTo>
                  <a:cubicBezTo>
                    <a:pt x="30" y="142"/>
                    <a:pt x="32" y="149"/>
                    <a:pt x="35" y="154"/>
                  </a:cubicBezTo>
                  <a:cubicBezTo>
                    <a:pt x="36" y="156"/>
                    <a:pt x="38" y="157"/>
                    <a:pt x="40" y="159"/>
                  </a:cubicBezTo>
                  <a:cubicBezTo>
                    <a:pt x="42" y="160"/>
                    <a:pt x="45" y="160"/>
                    <a:pt x="48" y="16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7"/>
            <p:cNvSpPr>
              <a:spLocks/>
            </p:cNvSpPr>
            <p:nvPr userDrawn="1"/>
          </p:nvSpPr>
          <p:spPr bwMode="auto">
            <a:xfrm>
              <a:off x="981" y="3560"/>
              <a:ext cx="171" cy="344"/>
            </a:xfrm>
            <a:custGeom>
              <a:avLst/>
              <a:gdLst>
                <a:gd name="T0" fmla="*/ 93 w 93"/>
                <a:gd name="T1" fmla="*/ 137 h 184"/>
                <a:gd name="T2" fmla="*/ 80 w 93"/>
                <a:gd name="T3" fmla="*/ 171 h 184"/>
                <a:gd name="T4" fmla="*/ 47 w 93"/>
                <a:gd name="T5" fmla="*/ 184 h 184"/>
                <a:gd name="T6" fmla="*/ 13 w 93"/>
                <a:gd name="T7" fmla="*/ 171 h 184"/>
                <a:gd name="T8" fmla="*/ 0 w 93"/>
                <a:gd name="T9" fmla="*/ 137 h 184"/>
                <a:gd name="T10" fmla="*/ 0 w 93"/>
                <a:gd name="T11" fmla="*/ 0 h 184"/>
                <a:gd name="T12" fmla="*/ 29 w 93"/>
                <a:gd name="T13" fmla="*/ 0 h 184"/>
                <a:gd name="T14" fmla="*/ 29 w 93"/>
                <a:gd name="T15" fmla="*/ 136 h 184"/>
                <a:gd name="T16" fmla="*/ 33 w 93"/>
                <a:gd name="T17" fmla="*/ 153 h 184"/>
                <a:gd name="T18" fmla="*/ 47 w 93"/>
                <a:gd name="T19" fmla="*/ 158 h 184"/>
                <a:gd name="T20" fmla="*/ 60 w 93"/>
                <a:gd name="T21" fmla="*/ 153 h 184"/>
                <a:gd name="T22" fmla="*/ 64 w 93"/>
                <a:gd name="T23" fmla="*/ 136 h 184"/>
                <a:gd name="T24" fmla="*/ 64 w 93"/>
                <a:gd name="T25" fmla="*/ 0 h 184"/>
                <a:gd name="T26" fmla="*/ 93 w 93"/>
                <a:gd name="T27" fmla="*/ 0 h 184"/>
                <a:gd name="T28" fmla="*/ 93 w 93"/>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3" h="184">
                  <a:moveTo>
                    <a:pt x="93" y="137"/>
                  </a:moveTo>
                  <a:cubicBezTo>
                    <a:pt x="93" y="151"/>
                    <a:pt x="89" y="162"/>
                    <a:pt x="80" y="171"/>
                  </a:cubicBezTo>
                  <a:cubicBezTo>
                    <a:pt x="72" y="180"/>
                    <a:pt x="60" y="184"/>
                    <a:pt x="47" y="184"/>
                  </a:cubicBezTo>
                  <a:cubicBezTo>
                    <a:pt x="33" y="184"/>
                    <a:pt x="21" y="180"/>
                    <a:pt x="13" y="171"/>
                  </a:cubicBezTo>
                  <a:cubicBezTo>
                    <a:pt x="4" y="162"/>
                    <a:pt x="0" y="151"/>
                    <a:pt x="0" y="137"/>
                  </a:cubicBezTo>
                  <a:cubicBezTo>
                    <a:pt x="0" y="0"/>
                    <a:pt x="0" y="0"/>
                    <a:pt x="0" y="0"/>
                  </a:cubicBezTo>
                  <a:cubicBezTo>
                    <a:pt x="29" y="0"/>
                    <a:pt x="29" y="0"/>
                    <a:pt x="29" y="0"/>
                  </a:cubicBezTo>
                  <a:cubicBezTo>
                    <a:pt x="29" y="136"/>
                    <a:pt x="29" y="136"/>
                    <a:pt x="29" y="136"/>
                  </a:cubicBezTo>
                  <a:cubicBezTo>
                    <a:pt x="29" y="144"/>
                    <a:pt x="30" y="150"/>
                    <a:pt x="33" y="153"/>
                  </a:cubicBezTo>
                  <a:cubicBezTo>
                    <a:pt x="36" y="157"/>
                    <a:pt x="41" y="158"/>
                    <a:pt x="47" y="158"/>
                  </a:cubicBezTo>
                  <a:cubicBezTo>
                    <a:pt x="52" y="158"/>
                    <a:pt x="57" y="157"/>
                    <a:pt x="60" y="153"/>
                  </a:cubicBezTo>
                  <a:cubicBezTo>
                    <a:pt x="63" y="150"/>
                    <a:pt x="64" y="144"/>
                    <a:pt x="64" y="136"/>
                  </a:cubicBezTo>
                  <a:cubicBezTo>
                    <a:pt x="64" y="0"/>
                    <a:pt x="64" y="0"/>
                    <a:pt x="64" y="0"/>
                  </a:cubicBezTo>
                  <a:cubicBezTo>
                    <a:pt x="93" y="0"/>
                    <a:pt x="93" y="0"/>
                    <a:pt x="93" y="0"/>
                  </a:cubicBezTo>
                  <a:lnTo>
                    <a:pt x="93"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8"/>
            <p:cNvSpPr>
              <a:spLocks noEditPoints="1"/>
            </p:cNvSpPr>
            <p:nvPr userDrawn="1"/>
          </p:nvSpPr>
          <p:spPr bwMode="auto">
            <a:xfrm>
              <a:off x="1384" y="3560"/>
              <a:ext cx="176" cy="340"/>
            </a:xfrm>
            <a:custGeom>
              <a:avLst/>
              <a:gdLst>
                <a:gd name="T0" fmla="*/ 46 w 95"/>
                <a:gd name="T1" fmla="*/ 0 h 182"/>
                <a:gd name="T2" fmla="*/ 67 w 95"/>
                <a:gd name="T3" fmla="*/ 5 h 182"/>
                <a:gd name="T4" fmla="*/ 81 w 95"/>
                <a:gd name="T5" fmla="*/ 15 h 182"/>
                <a:gd name="T6" fmla="*/ 89 w 95"/>
                <a:gd name="T7" fmla="*/ 27 h 182"/>
                <a:gd name="T8" fmla="*/ 93 w 95"/>
                <a:gd name="T9" fmla="*/ 43 h 182"/>
                <a:gd name="T10" fmla="*/ 94 w 95"/>
                <a:gd name="T11" fmla="*/ 63 h 182"/>
                <a:gd name="T12" fmla="*/ 95 w 95"/>
                <a:gd name="T13" fmla="*/ 91 h 182"/>
                <a:gd name="T14" fmla="*/ 94 w 95"/>
                <a:gd name="T15" fmla="*/ 119 h 182"/>
                <a:gd name="T16" fmla="*/ 93 w 95"/>
                <a:gd name="T17" fmla="*/ 140 h 182"/>
                <a:gd name="T18" fmla="*/ 89 w 95"/>
                <a:gd name="T19" fmla="*/ 155 h 182"/>
                <a:gd name="T20" fmla="*/ 81 w 95"/>
                <a:gd name="T21" fmla="*/ 167 h 182"/>
                <a:gd name="T22" fmla="*/ 67 w 95"/>
                <a:gd name="T23" fmla="*/ 178 h 182"/>
                <a:gd name="T24" fmla="*/ 46 w 95"/>
                <a:gd name="T25" fmla="*/ 182 h 182"/>
                <a:gd name="T26" fmla="*/ 0 w 95"/>
                <a:gd name="T27" fmla="*/ 182 h 182"/>
                <a:gd name="T28" fmla="*/ 0 w 95"/>
                <a:gd name="T29" fmla="*/ 0 h 182"/>
                <a:gd name="T30" fmla="*/ 46 w 95"/>
                <a:gd name="T31" fmla="*/ 0 h 182"/>
                <a:gd name="T32" fmla="*/ 28 w 95"/>
                <a:gd name="T33" fmla="*/ 26 h 182"/>
                <a:gd name="T34" fmla="*/ 28 w 95"/>
                <a:gd name="T35" fmla="*/ 156 h 182"/>
                <a:gd name="T36" fmla="*/ 45 w 95"/>
                <a:gd name="T37" fmla="*/ 156 h 182"/>
                <a:gd name="T38" fmla="*/ 54 w 95"/>
                <a:gd name="T39" fmla="*/ 154 h 182"/>
                <a:gd name="T40" fmla="*/ 60 w 95"/>
                <a:gd name="T41" fmla="*/ 149 h 182"/>
                <a:gd name="T42" fmla="*/ 65 w 95"/>
                <a:gd name="T43" fmla="*/ 129 h 182"/>
                <a:gd name="T44" fmla="*/ 66 w 95"/>
                <a:gd name="T45" fmla="*/ 91 h 182"/>
                <a:gd name="T46" fmla="*/ 65 w 95"/>
                <a:gd name="T47" fmla="*/ 53 h 182"/>
                <a:gd name="T48" fmla="*/ 60 w 95"/>
                <a:gd name="T49" fmla="*/ 33 h 182"/>
                <a:gd name="T50" fmla="*/ 54 w 95"/>
                <a:gd name="T51" fmla="*/ 28 h 182"/>
                <a:gd name="T52" fmla="*/ 45 w 95"/>
                <a:gd name="T53" fmla="*/ 26 h 182"/>
                <a:gd name="T54" fmla="*/ 28 w 95"/>
                <a:gd name="T55"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5" h="182">
                  <a:moveTo>
                    <a:pt x="46" y="0"/>
                  </a:moveTo>
                  <a:cubicBezTo>
                    <a:pt x="55" y="0"/>
                    <a:pt x="62" y="2"/>
                    <a:pt x="67" y="5"/>
                  </a:cubicBezTo>
                  <a:cubicBezTo>
                    <a:pt x="73" y="7"/>
                    <a:pt x="78" y="11"/>
                    <a:pt x="81" y="15"/>
                  </a:cubicBezTo>
                  <a:cubicBezTo>
                    <a:pt x="84" y="19"/>
                    <a:pt x="87" y="23"/>
                    <a:pt x="89" y="27"/>
                  </a:cubicBezTo>
                  <a:cubicBezTo>
                    <a:pt x="90" y="31"/>
                    <a:pt x="92" y="37"/>
                    <a:pt x="93" y="43"/>
                  </a:cubicBezTo>
                  <a:cubicBezTo>
                    <a:pt x="93" y="49"/>
                    <a:pt x="94" y="56"/>
                    <a:pt x="94" y="63"/>
                  </a:cubicBezTo>
                  <a:cubicBezTo>
                    <a:pt x="94" y="71"/>
                    <a:pt x="95" y="81"/>
                    <a:pt x="95" y="91"/>
                  </a:cubicBezTo>
                  <a:cubicBezTo>
                    <a:pt x="95" y="102"/>
                    <a:pt x="94" y="111"/>
                    <a:pt x="94" y="119"/>
                  </a:cubicBezTo>
                  <a:cubicBezTo>
                    <a:pt x="94" y="127"/>
                    <a:pt x="93" y="134"/>
                    <a:pt x="93" y="140"/>
                  </a:cubicBezTo>
                  <a:cubicBezTo>
                    <a:pt x="92" y="146"/>
                    <a:pt x="90" y="151"/>
                    <a:pt x="89" y="155"/>
                  </a:cubicBezTo>
                  <a:cubicBezTo>
                    <a:pt x="87" y="160"/>
                    <a:pt x="84" y="164"/>
                    <a:pt x="81" y="167"/>
                  </a:cubicBezTo>
                  <a:cubicBezTo>
                    <a:pt x="78" y="171"/>
                    <a:pt x="73" y="175"/>
                    <a:pt x="67" y="178"/>
                  </a:cubicBezTo>
                  <a:cubicBezTo>
                    <a:pt x="62" y="181"/>
                    <a:pt x="55" y="182"/>
                    <a:pt x="46" y="182"/>
                  </a:cubicBezTo>
                  <a:cubicBezTo>
                    <a:pt x="0" y="182"/>
                    <a:pt x="0" y="182"/>
                    <a:pt x="0" y="182"/>
                  </a:cubicBezTo>
                  <a:cubicBezTo>
                    <a:pt x="0" y="0"/>
                    <a:pt x="0" y="0"/>
                    <a:pt x="0" y="0"/>
                  </a:cubicBezTo>
                  <a:lnTo>
                    <a:pt x="46" y="0"/>
                  </a:lnTo>
                  <a:close/>
                  <a:moveTo>
                    <a:pt x="28" y="26"/>
                  </a:moveTo>
                  <a:cubicBezTo>
                    <a:pt x="28" y="156"/>
                    <a:pt x="28" y="156"/>
                    <a:pt x="28" y="156"/>
                  </a:cubicBezTo>
                  <a:cubicBezTo>
                    <a:pt x="45" y="156"/>
                    <a:pt x="45" y="156"/>
                    <a:pt x="45" y="156"/>
                  </a:cubicBezTo>
                  <a:cubicBezTo>
                    <a:pt x="49" y="156"/>
                    <a:pt x="52" y="156"/>
                    <a:pt x="54" y="154"/>
                  </a:cubicBezTo>
                  <a:cubicBezTo>
                    <a:pt x="57" y="153"/>
                    <a:pt x="58" y="151"/>
                    <a:pt x="60" y="149"/>
                  </a:cubicBezTo>
                  <a:cubicBezTo>
                    <a:pt x="63" y="145"/>
                    <a:pt x="64" y="138"/>
                    <a:pt x="65" y="129"/>
                  </a:cubicBezTo>
                  <a:cubicBezTo>
                    <a:pt x="66" y="120"/>
                    <a:pt x="66" y="107"/>
                    <a:pt x="66" y="91"/>
                  </a:cubicBezTo>
                  <a:cubicBezTo>
                    <a:pt x="66" y="75"/>
                    <a:pt x="66" y="62"/>
                    <a:pt x="65" y="53"/>
                  </a:cubicBezTo>
                  <a:cubicBezTo>
                    <a:pt x="64" y="44"/>
                    <a:pt x="63" y="38"/>
                    <a:pt x="60" y="33"/>
                  </a:cubicBezTo>
                  <a:cubicBezTo>
                    <a:pt x="58" y="31"/>
                    <a:pt x="57" y="29"/>
                    <a:pt x="54" y="28"/>
                  </a:cubicBezTo>
                  <a:cubicBezTo>
                    <a:pt x="52" y="27"/>
                    <a:pt x="49" y="26"/>
                    <a:pt x="45"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9"/>
            <p:cNvSpPr>
              <a:spLocks/>
            </p:cNvSpPr>
            <p:nvPr userDrawn="1"/>
          </p:nvSpPr>
          <p:spPr bwMode="auto">
            <a:xfrm>
              <a:off x="1652" y="3560"/>
              <a:ext cx="140" cy="340"/>
            </a:xfrm>
            <a:custGeom>
              <a:avLst/>
              <a:gdLst>
                <a:gd name="T0" fmla="*/ 140 w 140"/>
                <a:gd name="T1" fmla="*/ 48 h 340"/>
                <a:gd name="T2" fmla="*/ 51 w 140"/>
                <a:gd name="T3" fmla="*/ 48 h 340"/>
                <a:gd name="T4" fmla="*/ 51 w 140"/>
                <a:gd name="T5" fmla="*/ 144 h 340"/>
                <a:gd name="T6" fmla="*/ 129 w 140"/>
                <a:gd name="T7" fmla="*/ 144 h 340"/>
                <a:gd name="T8" fmla="*/ 129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9" y="144"/>
                  </a:lnTo>
                  <a:lnTo>
                    <a:pt x="129"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0"/>
            <p:cNvSpPr>
              <a:spLocks/>
            </p:cNvSpPr>
            <p:nvPr userDrawn="1"/>
          </p:nvSpPr>
          <p:spPr bwMode="auto">
            <a:xfrm>
              <a:off x="187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4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1 w 94"/>
                <a:gd name="T23" fmla="*/ 58 h 185"/>
                <a:gd name="T24" fmla="*/ 33 w 94"/>
                <a:gd name="T25" fmla="*/ 64 h 185"/>
                <a:gd name="T26" fmla="*/ 37 w 94"/>
                <a:gd name="T27" fmla="*/ 69 h 185"/>
                <a:gd name="T28" fmla="*/ 45 w 94"/>
                <a:gd name="T29" fmla="*/ 73 h 185"/>
                <a:gd name="T30" fmla="*/ 67 w 94"/>
                <a:gd name="T31" fmla="*/ 82 h 185"/>
                <a:gd name="T32" fmla="*/ 80 w 94"/>
                <a:gd name="T33" fmla="*/ 89 h 185"/>
                <a:gd name="T34" fmla="*/ 89 w 94"/>
                <a:gd name="T35" fmla="*/ 99 h 185"/>
                <a:gd name="T36" fmla="*/ 93 w 94"/>
                <a:gd name="T37" fmla="*/ 113 h 185"/>
                <a:gd name="T38" fmla="*/ 94 w 94"/>
                <a:gd name="T39" fmla="*/ 133 h 185"/>
                <a:gd name="T40" fmla="*/ 92 w 94"/>
                <a:gd name="T41" fmla="*/ 157 h 185"/>
                <a:gd name="T42" fmla="*/ 82 w 94"/>
                <a:gd name="T43" fmla="*/ 173 h 185"/>
                <a:gd name="T44" fmla="*/ 68 w 94"/>
                <a:gd name="T45" fmla="*/ 182 h 185"/>
                <a:gd name="T46" fmla="*/ 47 w 94"/>
                <a:gd name="T47" fmla="*/ 185 h 185"/>
                <a:gd name="T48" fmla="*/ 12 w 94"/>
                <a:gd name="T49" fmla="*/ 173 h 185"/>
                <a:gd name="T50" fmla="*/ 2 w 94"/>
                <a:gd name="T51" fmla="*/ 157 h 185"/>
                <a:gd name="T52" fmla="*/ 0 w 94"/>
                <a:gd name="T53" fmla="*/ 134 h 185"/>
                <a:gd name="T54" fmla="*/ 29 w 94"/>
                <a:gd name="T55" fmla="*/ 134 h 185"/>
                <a:gd name="T56" fmla="*/ 30 w 94"/>
                <a:gd name="T57" fmla="*/ 146 h 185"/>
                <a:gd name="T58" fmla="*/ 34 w 94"/>
                <a:gd name="T59" fmla="*/ 154 h 185"/>
                <a:gd name="T60" fmla="*/ 39 w 94"/>
                <a:gd name="T61" fmla="*/ 158 h 185"/>
                <a:gd name="T62" fmla="*/ 47 w 94"/>
                <a:gd name="T63" fmla="*/ 159 h 185"/>
                <a:gd name="T64" fmla="*/ 61 w 94"/>
                <a:gd name="T65" fmla="*/ 154 h 185"/>
                <a:gd name="T66" fmla="*/ 65 w 94"/>
                <a:gd name="T67" fmla="*/ 146 h 185"/>
                <a:gd name="T68" fmla="*/ 66 w 94"/>
                <a:gd name="T69" fmla="*/ 134 h 185"/>
                <a:gd name="T70" fmla="*/ 65 w 94"/>
                <a:gd name="T71" fmla="*/ 122 h 185"/>
                <a:gd name="T72" fmla="*/ 62 w 94"/>
                <a:gd name="T73" fmla="*/ 114 h 185"/>
                <a:gd name="T74" fmla="*/ 57 w 94"/>
                <a:gd name="T75" fmla="*/ 108 h 185"/>
                <a:gd name="T76" fmla="*/ 48 w 94"/>
                <a:gd name="T77" fmla="*/ 104 h 185"/>
                <a:gd name="T78" fmla="*/ 27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2" y="0"/>
                    <a:pt x="72" y="3"/>
                    <a:pt x="80" y="11"/>
                  </a:cubicBezTo>
                  <a:cubicBezTo>
                    <a:pt x="85" y="15"/>
                    <a:pt x="88" y="21"/>
                    <a:pt x="90" y="27"/>
                  </a:cubicBezTo>
                  <a:cubicBezTo>
                    <a:pt x="92" y="34"/>
                    <a:pt x="93" y="42"/>
                    <a:pt x="93" y="50"/>
                  </a:cubicBezTo>
                  <a:cubicBezTo>
                    <a:pt x="64" y="50"/>
                    <a:pt x="64" y="50"/>
                    <a:pt x="64" y="50"/>
                  </a:cubicBezTo>
                  <a:cubicBezTo>
                    <a:pt x="64" y="46"/>
                    <a:pt x="64" y="43"/>
                    <a:pt x="64" y="39"/>
                  </a:cubicBezTo>
                  <a:cubicBezTo>
                    <a:pt x="63" y="36"/>
                    <a:pt x="62" y="33"/>
                    <a:pt x="60" y="31"/>
                  </a:cubicBezTo>
                  <a:cubicBezTo>
                    <a:pt x="57" y="27"/>
                    <a:pt x="53" y="26"/>
                    <a:pt x="47" y="26"/>
                  </a:cubicBezTo>
                  <a:cubicBezTo>
                    <a:pt x="44" y="26"/>
                    <a:pt x="42" y="26"/>
                    <a:pt x="40" y="27"/>
                  </a:cubicBezTo>
                  <a:cubicBezTo>
                    <a:pt x="38" y="28"/>
                    <a:pt x="36" y="29"/>
                    <a:pt x="35" y="31"/>
                  </a:cubicBezTo>
                  <a:cubicBezTo>
                    <a:pt x="32" y="34"/>
                    <a:pt x="30" y="40"/>
                    <a:pt x="30" y="49"/>
                  </a:cubicBezTo>
                  <a:cubicBezTo>
                    <a:pt x="30" y="52"/>
                    <a:pt x="30" y="55"/>
                    <a:pt x="31" y="58"/>
                  </a:cubicBezTo>
                  <a:cubicBezTo>
                    <a:pt x="31" y="61"/>
                    <a:pt x="32" y="63"/>
                    <a:pt x="33" y="64"/>
                  </a:cubicBezTo>
                  <a:cubicBezTo>
                    <a:pt x="34" y="66"/>
                    <a:pt x="35" y="68"/>
                    <a:pt x="37" y="69"/>
                  </a:cubicBezTo>
                  <a:cubicBezTo>
                    <a:pt x="39" y="71"/>
                    <a:pt x="42" y="72"/>
                    <a:pt x="45" y="73"/>
                  </a:cubicBezTo>
                  <a:cubicBezTo>
                    <a:pt x="67" y="82"/>
                    <a:pt x="67" y="82"/>
                    <a:pt x="67" y="82"/>
                  </a:cubicBezTo>
                  <a:cubicBezTo>
                    <a:pt x="72" y="84"/>
                    <a:pt x="77" y="86"/>
                    <a:pt x="80" y="89"/>
                  </a:cubicBezTo>
                  <a:cubicBezTo>
                    <a:pt x="84" y="92"/>
                    <a:pt x="87" y="95"/>
                    <a:pt x="89" y="99"/>
                  </a:cubicBezTo>
                  <a:cubicBezTo>
                    <a:pt x="91" y="103"/>
                    <a:pt x="92" y="108"/>
                    <a:pt x="93" y="113"/>
                  </a:cubicBezTo>
                  <a:cubicBezTo>
                    <a:pt x="94" y="119"/>
                    <a:pt x="94" y="125"/>
                    <a:pt x="94" y="133"/>
                  </a:cubicBezTo>
                  <a:cubicBezTo>
                    <a:pt x="94" y="142"/>
                    <a:pt x="93" y="150"/>
                    <a:pt x="92" y="157"/>
                  </a:cubicBezTo>
                  <a:cubicBezTo>
                    <a:pt x="90" y="163"/>
                    <a:pt x="87" y="169"/>
                    <a:pt x="82" y="173"/>
                  </a:cubicBezTo>
                  <a:cubicBezTo>
                    <a:pt x="79" y="177"/>
                    <a:pt x="74" y="179"/>
                    <a:pt x="68" y="182"/>
                  </a:cubicBezTo>
                  <a:cubicBezTo>
                    <a:pt x="62" y="184"/>
                    <a:pt x="55" y="185"/>
                    <a:pt x="47" y="185"/>
                  </a:cubicBezTo>
                  <a:cubicBezTo>
                    <a:pt x="31" y="185"/>
                    <a:pt x="20" y="181"/>
                    <a:pt x="12" y="173"/>
                  </a:cubicBezTo>
                  <a:cubicBezTo>
                    <a:pt x="7" y="169"/>
                    <a:pt x="4" y="163"/>
                    <a:pt x="2" y="157"/>
                  </a:cubicBezTo>
                  <a:cubicBezTo>
                    <a:pt x="1" y="151"/>
                    <a:pt x="0" y="144"/>
                    <a:pt x="0" y="134"/>
                  </a:cubicBezTo>
                  <a:cubicBezTo>
                    <a:pt x="29" y="134"/>
                    <a:pt x="29" y="134"/>
                    <a:pt x="29" y="134"/>
                  </a:cubicBezTo>
                  <a:cubicBezTo>
                    <a:pt x="29" y="139"/>
                    <a:pt x="29" y="143"/>
                    <a:pt x="30" y="146"/>
                  </a:cubicBezTo>
                  <a:cubicBezTo>
                    <a:pt x="30" y="149"/>
                    <a:pt x="32" y="152"/>
                    <a:pt x="34" y="154"/>
                  </a:cubicBezTo>
                  <a:cubicBezTo>
                    <a:pt x="35" y="156"/>
                    <a:pt x="37" y="157"/>
                    <a:pt x="39" y="158"/>
                  </a:cubicBezTo>
                  <a:cubicBezTo>
                    <a:pt x="41" y="159"/>
                    <a:pt x="44" y="159"/>
                    <a:pt x="47" y="159"/>
                  </a:cubicBezTo>
                  <a:cubicBezTo>
                    <a:pt x="53" y="159"/>
                    <a:pt x="58" y="157"/>
                    <a:pt x="61" y="154"/>
                  </a:cubicBezTo>
                  <a:cubicBezTo>
                    <a:pt x="63" y="152"/>
                    <a:pt x="64" y="149"/>
                    <a:pt x="65" y="146"/>
                  </a:cubicBezTo>
                  <a:cubicBezTo>
                    <a:pt x="65" y="143"/>
                    <a:pt x="66" y="139"/>
                    <a:pt x="66" y="134"/>
                  </a:cubicBezTo>
                  <a:cubicBezTo>
                    <a:pt x="66" y="129"/>
                    <a:pt x="65" y="125"/>
                    <a:pt x="65" y="122"/>
                  </a:cubicBezTo>
                  <a:cubicBezTo>
                    <a:pt x="65" y="119"/>
                    <a:pt x="64" y="116"/>
                    <a:pt x="62" y="114"/>
                  </a:cubicBezTo>
                  <a:cubicBezTo>
                    <a:pt x="61" y="112"/>
                    <a:pt x="59" y="110"/>
                    <a:pt x="57" y="108"/>
                  </a:cubicBezTo>
                  <a:cubicBezTo>
                    <a:pt x="55" y="107"/>
                    <a:pt x="52" y="105"/>
                    <a:pt x="48" y="104"/>
                  </a:cubicBezTo>
                  <a:cubicBezTo>
                    <a:pt x="27" y="95"/>
                    <a:pt x="27" y="95"/>
                    <a:pt x="27" y="95"/>
                  </a:cubicBezTo>
                  <a:cubicBezTo>
                    <a:pt x="22" y="93"/>
                    <a:pt x="18" y="91"/>
                    <a:pt x="15" y="89"/>
                  </a:cubicBezTo>
                  <a:cubicBezTo>
                    <a:pt x="12" y="86"/>
                    <a:pt x="9" y="83"/>
                    <a:pt x="7" y="80"/>
                  </a:cubicBezTo>
                  <a:cubicBezTo>
                    <a:pt x="5" y="76"/>
                    <a:pt x="4" y="72"/>
                    <a:pt x="3" y="67"/>
                  </a:cubicBezTo>
                  <a:cubicBezTo>
                    <a:pt x="2" y="62"/>
                    <a:pt x="1" y="56"/>
                    <a:pt x="1" y="49"/>
                  </a:cubicBezTo>
                  <a:cubicBezTo>
                    <a:pt x="1" y="41"/>
                    <a:pt x="3" y="34"/>
                    <a:pt x="5" y="27"/>
                  </a:cubicBezTo>
                  <a:cubicBezTo>
                    <a:pt x="8" y="21"/>
                    <a:pt x="11" y="15"/>
                    <a:pt x="16" y="11"/>
                  </a:cubicBezTo>
                  <a:cubicBezTo>
                    <a:pt x="20" y="7"/>
                    <a:pt x="25"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1"/>
            <p:cNvSpPr>
              <a:spLocks/>
            </p:cNvSpPr>
            <p:nvPr userDrawn="1"/>
          </p:nvSpPr>
          <p:spPr bwMode="auto">
            <a:xfrm>
              <a:off x="2138" y="3560"/>
              <a:ext cx="142" cy="340"/>
            </a:xfrm>
            <a:custGeom>
              <a:avLst/>
              <a:gdLst>
                <a:gd name="T0" fmla="*/ 142 w 142"/>
                <a:gd name="T1" fmla="*/ 48 h 340"/>
                <a:gd name="T2" fmla="*/ 54 w 142"/>
                <a:gd name="T3" fmla="*/ 48 h 340"/>
                <a:gd name="T4" fmla="*/ 54 w 142"/>
                <a:gd name="T5" fmla="*/ 144 h 340"/>
                <a:gd name="T6" fmla="*/ 129 w 142"/>
                <a:gd name="T7" fmla="*/ 144 h 340"/>
                <a:gd name="T8" fmla="*/ 129 w 142"/>
                <a:gd name="T9" fmla="*/ 192 h 340"/>
                <a:gd name="T10" fmla="*/ 54 w 142"/>
                <a:gd name="T11" fmla="*/ 192 h 340"/>
                <a:gd name="T12" fmla="*/ 54 w 142"/>
                <a:gd name="T13" fmla="*/ 292 h 340"/>
                <a:gd name="T14" fmla="*/ 142 w 142"/>
                <a:gd name="T15" fmla="*/ 292 h 340"/>
                <a:gd name="T16" fmla="*/ 142 w 142"/>
                <a:gd name="T17" fmla="*/ 340 h 340"/>
                <a:gd name="T18" fmla="*/ 0 w 142"/>
                <a:gd name="T19" fmla="*/ 340 h 340"/>
                <a:gd name="T20" fmla="*/ 0 w 142"/>
                <a:gd name="T21" fmla="*/ 0 h 340"/>
                <a:gd name="T22" fmla="*/ 142 w 142"/>
                <a:gd name="T23" fmla="*/ 0 h 340"/>
                <a:gd name="T24" fmla="*/ 142 w 142"/>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2" h="340">
                  <a:moveTo>
                    <a:pt x="142" y="48"/>
                  </a:moveTo>
                  <a:lnTo>
                    <a:pt x="54" y="48"/>
                  </a:lnTo>
                  <a:lnTo>
                    <a:pt x="54" y="144"/>
                  </a:lnTo>
                  <a:lnTo>
                    <a:pt x="129" y="144"/>
                  </a:lnTo>
                  <a:lnTo>
                    <a:pt x="129" y="192"/>
                  </a:lnTo>
                  <a:lnTo>
                    <a:pt x="54" y="192"/>
                  </a:lnTo>
                  <a:lnTo>
                    <a:pt x="54" y="292"/>
                  </a:lnTo>
                  <a:lnTo>
                    <a:pt x="142" y="292"/>
                  </a:lnTo>
                  <a:lnTo>
                    <a:pt x="142" y="340"/>
                  </a:lnTo>
                  <a:lnTo>
                    <a:pt x="0" y="340"/>
                  </a:lnTo>
                  <a:lnTo>
                    <a:pt x="0" y="0"/>
                  </a:lnTo>
                  <a:lnTo>
                    <a:pt x="142" y="0"/>
                  </a:lnTo>
                  <a:lnTo>
                    <a:pt x="142"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2"/>
            <p:cNvSpPr>
              <a:spLocks noEditPoints="1"/>
            </p:cNvSpPr>
            <p:nvPr userDrawn="1"/>
          </p:nvSpPr>
          <p:spPr bwMode="auto">
            <a:xfrm>
              <a:off x="2369" y="3560"/>
              <a:ext cx="182" cy="340"/>
            </a:xfrm>
            <a:custGeom>
              <a:avLst/>
              <a:gdLst>
                <a:gd name="T0" fmla="*/ 46 w 99"/>
                <a:gd name="T1" fmla="*/ 0 h 182"/>
                <a:gd name="T2" fmla="*/ 82 w 99"/>
                <a:gd name="T3" fmla="*/ 13 h 182"/>
                <a:gd name="T4" fmla="*/ 93 w 99"/>
                <a:gd name="T5" fmla="*/ 54 h 182"/>
                <a:gd name="T6" fmla="*/ 88 w 99"/>
                <a:gd name="T7" fmla="*/ 83 h 182"/>
                <a:gd name="T8" fmla="*/ 72 w 99"/>
                <a:gd name="T9" fmla="*/ 101 h 182"/>
                <a:gd name="T10" fmla="*/ 99 w 99"/>
                <a:gd name="T11" fmla="*/ 182 h 182"/>
                <a:gd name="T12" fmla="*/ 69 w 99"/>
                <a:gd name="T13" fmla="*/ 182 h 182"/>
                <a:gd name="T14" fmla="*/ 45 w 99"/>
                <a:gd name="T15" fmla="*/ 108 h 182"/>
                <a:gd name="T16" fmla="*/ 29 w 99"/>
                <a:gd name="T17" fmla="*/ 108 h 182"/>
                <a:gd name="T18" fmla="*/ 29 w 99"/>
                <a:gd name="T19" fmla="*/ 182 h 182"/>
                <a:gd name="T20" fmla="*/ 0 w 99"/>
                <a:gd name="T21" fmla="*/ 182 h 182"/>
                <a:gd name="T22" fmla="*/ 0 w 99"/>
                <a:gd name="T23" fmla="*/ 0 h 182"/>
                <a:gd name="T24" fmla="*/ 46 w 99"/>
                <a:gd name="T25" fmla="*/ 0 h 182"/>
                <a:gd name="T26" fmla="*/ 29 w 99"/>
                <a:gd name="T27" fmla="*/ 26 h 182"/>
                <a:gd name="T28" fmla="*/ 29 w 99"/>
                <a:gd name="T29" fmla="*/ 82 h 182"/>
                <a:gd name="T30" fmla="*/ 46 w 99"/>
                <a:gd name="T31" fmla="*/ 82 h 182"/>
                <a:gd name="T32" fmla="*/ 56 w 99"/>
                <a:gd name="T33" fmla="*/ 80 h 182"/>
                <a:gd name="T34" fmla="*/ 61 w 99"/>
                <a:gd name="T35" fmla="*/ 74 h 182"/>
                <a:gd name="T36" fmla="*/ 63 w 99"/>
                <a:gd name="T37" fmla="*/ 65 h 182"/>
                <a:gd name="T38" fmla="*/ 64 w 99"/>
                <a:gd name="T39" fmla="*/ 54 h 182"/>
                <a:gd name="T40" fmla="*/ 63 w 99"/>
                <a:gd name="T41" fmla="*/ 43 h 182"/>
                <a:gd name="T42" fmla="*/ 61 w 99"/>
                <a:gd name="T43" fmla="*/ 34 h 182"/>
                <a:gd name="T44" fmla="*/ 56 w 99"/>
                <a:gd name="T45" fmla="*/ 28 h 182"/>
                <a:gd name="T46" fmla="*/ 46 w 99"/>
                <a:gd name="T47" fmla="*/ 26 h 182"/>
                <a:gd name="T48" fmla="*/ 29 w 99"/>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82">
                  <a:moveTo>
                    <a:pt x="46" y="0"/>
                  </a:moveTo>
                  <a:cubicBezTo>
                    <a:pt x="63" y="0"/>
                    <a:pt x="75" y="4"/>
                    <a:pt x="82" y="13"/>
                  </a:cubicBezTo>
                  <a:cubicBezTo>
                    <a:pt x="89" y="21"/>
                    <a:pt x="93" y="35"/>
                    <a:pt x="93" y="54"/>
                  </a:cubicBezTo>
                  <a:cubicBezTo>
                    <a:pt x="93" y="65"/>
                    <a:pt x="91" y="75"/>
                    <a:pt x="88" y="83"/>
                  </a:cubicBezTo>
                  <a:cubicBezTo>
                    <a:pt x="85" y="91"/>
                    <a:pt x="80" y="97"/>
                    <a:pt x="72" y="101"/>
                  </a:cubicBezTo>
                  <a:cubicBezTo>
                    <a:pt x="99" y="182"/>
                    <a:pt x="99" y="182"/>
                    <a:pt x="99" y="182"/>
                  </a:cubicBezTo>
                  <a:cubicBezTo>
                    <a:pt x="69" y="182"/>
                    <a:pt x="69" y="182"/>
                    <a:pt x="69" y="182"/>
                  </a:cubicBezTo>
                  <a:cubicBezTo>
                    <a:pt x="45" y="108"/>
                    <a:pt x="45" y="108"/>
                    <a:pt x="45" y="108"/>
                  </a:cubicBezTo>
                  <a:cubicBezTo>
                    <a:pt x="29" y="108"/>
                    <a:pt x="29" y="108"/>
                    <a:pt x="29" y="108"/>
                  </a:cubicBezTo>
                  <a:cubicBezTo>
                    <a:pt x="29" y="182"/>
                    <a:pt x="29" y="182"/>
                    <a:pt x="29" y="182"/>
                  </a:cubicBezTo>
                  <a:cubicBezTo>
                    <a:pt x="0" y="182"/>
                    <a:pt x="0" y="182"/>
                    <a:pt x="0" y="182"/>
                  </a:cubicBezTo>
                  <a:cubicBezTo>
                    <a:pt x="0" y="0"/>
                    <a:pt x="0" y="0"/>
                    <a:pt x="0" y="0"/>
                  </a:cubicBezTo>
                  <a:lnTo>
                    <a:pt x="46" y="0"/>
                  </a:lnTo>
                  <a:close/>
                  <a:moveTo>
                    <a:pt x="29" y="26"/>
                  </a:moveTo>
                  <a:cubicBezTo>
                    <a:pt x="29" y="82"/>
                    <a:pt x="29" y="82"/>
                    <a:pt x="29" y="82"/>
                  </a:cubicBezTo>
                  <a:cubicBezTo>
                    <a:pt x="46" y="82"/>
                    <a:pt x="46" y="82"/>
                    <a:pt x="46" y="82"/>
                  </a:cubicBezTo>
                  <a:cubicBezTo>
                    <a:pt x="50" y="82"/>
                    <a:pt x="53" y="81"/>
                    <a:pt x="56" y="80"/>
                  </a:cubicBezTo>
                  <a:cubicBezTo>
                    <a:pt x="58" y="78"/>
                    <a:pt x="60" y="76"/>
                    <a:pt x="61" y="74"/>
                  </a:cubicBezTo>
                  <a:cubicBezTo>
                    <a:pt x="62" y="71"/>
                    <a:pt x="63" y="68"/>
                    <a:pt x="63" y="65"/>
                  </a:cubicBezTo>
                  <a:cubicBezTo>
                    <a:pt x="64" y="61"/>
                    <a:pt x="64" y="58"/>
                    <a:pt x="64" y="54"/>
                  </a:cubicBezTo>
                  <a:cubicBezTo>
                    <a:pt x="64" y="50"/>
                    <a:pt x="64" y="47"/>
                    <a:pt x="63" y="43"/>
                  </a:cubicBezTo>
                  <a:cubicBezTo>
                    <a:pt x="63" y="40"/>
                    <a:pt x="62" y="37"/>
                    <a:pt x="61" y="34"/>
                  </a:cubicBezTo>
                  <a:cubicBezTo>
                    <a:pt x="60" y="32"/>
                    <a:pt x="58" y="30"/>
                    <a:pt x="56" y="28"/>
                  </a:cubicBezTo>
                  <a:cubicBezTo>
                    <a:pt x="53" y="27"/>
                    <a:pt x="50" y="26"/>
                    <a:pt x="46" y="26"/>
                  </a:cubicBezTo>
                  <a:lnTo>
                    <a:pt x="29"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3"/>
            <p:cNvSpPr>
              <a:spLocks/>
            </p:cNvSpPr>
            <p:nvPr userDrawn="1"/>
          </p:nvSpPr>
          <p:spPr bwMode="auto">
            <a:xfrm>
              <a:off x="2614" y="3560"/>
              <a:ext cx="197" cy="340"/>
            </a:xfrm>
            <a:custGeom>
              <a:avLst/>
              <a:gdLst>
                <a:gd name="T0" fmla="*/ 57 w 197"/>
                <a:gd name="T1" fmla="*/ 0 h 340"/>
                <a:gd name="T2" fmla="*/ 99 w 197"/>
                <a:gd name="T3" fmla="*/ 258 h 340"/>
                <a:gd name="T4" fmla="*/ 140 w 197"/>
                <a:gd name="T5" fmla="*/ 0 h 340"/>
                <a:gd name="T6" fmla="*/ 197 w 197"/>
                <a:gd name="T7" fmla="*/ 0 h 340"/>
                <a:gd name="T8" fmla="*/ 125 w 197"/>
                <a:gd name="T9" fmla="*/ 340 h 340"/>
                <a:gd name="T10" fmla="*/ 72 w 197"/>
                <a:gd name="T11" fmla="*/ 340 h 340"/>
                <a:gd name="T12" fmla="*/ 0 w 197"/>
                <a:gd name="T13" fmla="*/ 0 h 340"/>
                <a:gd name="T14" fmla="*/ 57 w 197"/>
                <a:gd name="T15" fmla="*/ 0 h 3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7" h="340">
                  <a:moveTo>
                    <a:pt x="57" y="0"/>
                  </a:moveTo>
                  <a:lnTo>
                    <a:pt x="99" y="258"/>
                  </a:lnTo>
                  <a:lnTo>
                    <a:pt x="140" y="0"/>
                  </a:lnTo>
                  <a:lnTo>
                    <a:pt x="197" y="0"/>
                  </a:lnTo>
                  <a:lnTo>
                    <a:pt x="125" y="340"/>
                  </a:lnTo>
                  <a:lnTo>
                    <a:pt x="72" y="340"/>
                  </a:lnTo>
                  <a:lnTo>
                    <a:pt x="0" y="0"/>
                  </a:lnTo>
                  <a:lnTo>
                    <a:pt x="57" y="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4"/>
            <p:cNvSpPr>
              <a:spLocks/>
            </p:cNvSpPr>
            <p:nvPr userDrawn="1"/>
          </p:nvSpPr>
          <p:spPr bwMode="auto">
            <a:xfrm>
              <a:off x="2894"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5"/>
            <p:cNvSpPr>
              <a:spLocks/>
            </p:cNvSpPr>
            <p:nvPr userDrawn="1"/>
          </p:nvSpPr>
          <p:spPr bwMode="auto">
            <a:xfrm>
              <a:off x="3240" y="3560"/>
              <a:ext cx="164" cy="340"/>
            </a:xfrm>
            <a:custGeom>
              <a:avLst/>
              <a:gdLst>
                <a:gd name="T0" fmla="*/ 164 w 164"/>
                <a:gd name="T1" fmla="*/ 48 h 340"/>
                <a:gd name="T2" fmla="*/ 109 w 164"/>
                <a:gd name="T3" fmla="*/ 48 h 340"/>
                <a:gd name="T4" fmla="*/ 109 w 164"/>
                <a:gd name="T5" fmla="*/ 340 h 340"/>
                <a:gd name="T6" fmla="*/ 56 w 164"/>
                <a:gd name="T7" fmla="*/ 340 h 340"/>
                <a:gd name="T8" fmla="*/ 56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6" y="340"/>
                  </a:lnTo>
                  <a:lnTo>
                    <a:pt x="56"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6"/>
            <p:cNvSpPr>
              <a:spLocks/>
            </p:cNvSpPr>
            <p:nvPr userDrawn="1"/>
          </p:nvSpPr>
          <p:spPr bwMode="auto">
            <a:xfrm>
              <a:off x="3491" y="3560"/>
              <a:ext cx="169" cy="340"/>
            </a:xfrm>
            <a:custGeom>
              <a:avLst/>
              <a:gdLst>
                <a:gd name="T0" fmla="*/ 169 w 169"/>
                <a:gd name="T1" fmla="*/ 340 h 340"/>
                <a:gd name="T2" fmla="*/ 118 w 169"/>
                <a:gd name="T3" fmla="*/ 340 h 340"/>
                <a:gd name="T4" fmla="*/ 118 w 169"/>
                <a:gd name="T5" fmla="*/ 192 h 340"/>
                <a:gd name="T6" fmla="*/ 52 w 169"/>
                <a:gd name="T7" fmla="*/ 192 h 340"/>
                <a:gd name="T8" fmla="*/ 52 w 169"/>
                <a:gd name="T9" fmla="*/ 340 h 340"/>
                <a:gd name="T10" fmla="*/ 0 w 169"/>
                <a:gd name="T11" fmla="*/ 340 h 340"/>
                <a:gd name="T12" fmla="*/ 0 w 169"/>
                <a:gd name="T13" fmla="*/ 0 h 340"/>
                <a:gd name="T14" fmla="*/ 52 w 169"/>
                <a:gd name="T15" fmla="*/ 0 h 340"/>
                <a:gd name="T16" fmla="*/ 52 w 169"/>
                <a:gd name="T17" fmla="*/ 144 h 340"/>
                <a:gd name="T18" fmla="*/ 118 w 169"/>
                <a:gd name="T19" fmla="*/ 144 h 340"/>
                <a:gd name="T20" fmla="*/ 118 w 169"/>
                <a:gd name="T21" fmla="*/ 0 h 340"/>
                <a:gd name="T22" fmla="*/ 169 w 169"/>
                <a:gd name="T23" fmla="*/ 0 h 340"/>
                <a:gd name="T24" fmla="*/ 169 w 169"/>
                <a:gd name="T25" fmla="*/ 340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9" h="340">
                  <a:moveTo>
                    <a:pt x="169" y="340"/>
                  </a:moveTo>
                  <a:lnTo>
                    <a:pt x="118" y="340"/>
                  </a:lnTo>
                  <a:lnTo>
                    <a:pt x="118" y="192"/>
                  </a:lnTo>
                  <a:lnTo>
                    <a:pt x="52" y="192"/>
                  </a:lnTo>
                  <a:lnTo>
                    <a:pt x="52" y="340"/>
                  </a:lnTo>
                  <a:lnTo>
                    <a:pt x="0" y="340"/>
                  </a:lnTo>
                  <a:lnTo>
                    <a:pt x="0" y="0"/>
                  </a:lnTo>
                  <a:lnTo>
                    <a:pt x="52" y="0"/>
                  </a:lnTo>
                  <a:lnTo>
                    <a:pt x="52" y="144"/>
                  </a:lnTo>
                  <a:lnTo>
                    <a:pt x="118" y="144"/>
                  </a:lnTo>
                  <a:lnTo>
                    <a:pt x="118" y="0"/>
                  </a:lnTo>
                  <a:lnTo>
                    <a:pt x="169" y="0"/>
                  </a:lnTo>
                  <a:lnTo>
                    <a:pt x="169" y="34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7"/>
            <p:cNvSpPr>
              <a:spLocks/>
            </p:cNvSpPr>
            <p:nvPr userDrawn="1"/>
          </p:nvSpPr>
          <p:spPr bwMode="auto">
            <a:xfrm>
              <a:off x="3762"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8"/>
            <p:cNvSpPr>
              <a:spLocks noEditPoints="1"/>
            </p:cNvSpPr>
            <p:nvPr userDrawn="1"/>
          </p:nvSpPr>
          <p:spPr bwMode="auto">
            <a:xfrm>
              <a:off x="4127" y="3560"/>
              <a:ext cx="169" cy="340"/>
            </a:xfrm>
            <a:custGeom>
              <a:avLst/>
              <a:gdLst>
                <a:gd name="T0" fmla="*/ 45 w 92"/>
                <a:gd name="T1" fmla="*/ 0 h 182"/>
                <a:gd name="T2" fmla="*/ 66 w 92"/>
                <a:gd name="T3" fmla="*/ 3 h 182"/>
                <a:gd name="T4" fmla="*/ 80 w 92"/>
                <a:gd name="T5" fmla="*/ 12 h 182"/>
                <a:gd name="T6" fmla="*/ 89 w 92"/>
                <a:gd name="T7" fmla="*/ 26 h 182"/>
                <a:gd name="T8" fmla="*/ 92 w 92"/>
                <a:gd name="T9" fmla="*/ 49 h 182"/>
                <a:gd name="T10" fmla="*/ 90 w 92"/>
                <a:gd name="T11" fmla="*/ 66 h 182"/>
                <a:gd name="T12" fmla="*/ 81 w 92"/>
                <a:gd name="T13" fmla="*/ 80 h 182"/>
                <a:gd name="T14" fmla="*/ 77 w 92"/>
                <a:gd name="T15" fmla="*/ 84 h 182"/>
                <a:gd name="T16" fmla="*/ 72 w 92"/>
                <a:gd name="T17" fmla="*/ 87 h 182"/>
                <a:gd name="T18" fmla="*/ 82 w 92"/>
                <a:gd name="T19" fmla="*/ 94 h 182"/>
                <a:gd name="T20" fmla="*/ 90 w 92"/>
                <a:gd name="T21" fmla="*/ 109 h 182"/>
                <a:gd name="T22" fmla="*/ 92 w 92"/>
                <a:gd name="T23" fmla="*/ 130 h 182"/>
                <a:gd name="T24" fmla="*/ 90 w 92"/>
                <a:gd name="T25" fmla="*/ 155 h 182"/>
                <a:gd name="T26" fmla="*/ 81 w 92"/>
                <a:gd name="T27" fmla="*/ 171 h 182"/>
                <a:gd name="T28" fmla="*/ 66 w 92"/>
                <a:gd name="T29" fmla="*/ 179 h 182"/>
                <a:gd name="T30" fmla="*/ 45 w 92"/>
                <a:gd name="T31" fmla="*/ 182 h 182"/>
                <a:gd name="T32" fmla="*/ 0 w 92"/>
                <a:gd name="T33" fmla="*/ 182 h 182"/>
                <a:gd name="T34" fmla="*/ 0 w 92"/>
                <a:gd name="T35" fmla="*/ 0 h 182"/>
                <a:gd name="T36" fmla="*/ 45 w 92"/>
                <a:gd name="T37" fmla="*/ 0 h 182"/>
                <a:gd name="T38" fmla="*/ 28 w 92"/>
                <a:gd name="T39" fmla="*/ 26 h 182"/>
                <a:gd name="T40" fmla="*/ 28 w 92"/>
                <a:gd name="T41" fmla="*/ 75 h 182"/>
                <a:gd name="T42" fmla="*/ 43 w 92"/>
                <a:gd name="T43" fmla="*/ 75 h 182"/>
                <a:gd name="T44" fmla="*/ 59 w 92"/>
                <a:gd name="T45" fmla="*/ 70 h 182"/>
                <a:gd name="T46" fmla="*/ 63 w 92"/>
                <a:gd name="T47" fmla="*/ 51 h 182"/>
                <a:gd name="T48" fmla="*/ 59 w 92"/>
                <a:gd name="T49" fmla="*/ 32 h 182"/>
                <a:gd name="T50" fmla="*/ 43 w 92"/>
                <a:gd name="T51" fmla="*/ 26 h 182"/>
                <a:gd name="T52" fmla="*/ 28 w 92"/>
                <a:gd name="T53" fmla="*/ 26 h 182"/>
                <a:gd name="T54" fmla="*/ 28 w 92"/>
                <a:gd name="T55" fmla="*/ 100 h 182"/>
                <a:gd name="T56" fmla="*/ 28 w 92"/>
                <a:gd name="T57" fmla="*/ 156 h 182"/>
                <a:gd name="T58" fmla="*/ 42 w 92"/>
                <a:gd name="T59" fmla="*/ 156 h 182"/>
                <a:gd name="T60" fmla="*/ 59 w 92"/>
                <a:gd name="T61" fmla="*/ 150 h 182"/>
                <a:gd name="T62" fmla="*/ 64 w 92"/>
                <a:gd name="T63" fmla="*/ 128 h 182"/>
                <a:gd name="T64" fmla="*/ 59 w 92"/>
                <a:gd name="T65" fmla="*/ 106 h 182"/>
                <a:gd name="T66" fmla="*/ 42 w 92"/>
                <a:gd name="T67" fmla="*/ 100 h 182"/>
                <a:gd name="T68" fmla="*/ 28 w 92"/>
                <a:gd name="T69" fmla="*/ 100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92" h="182">
                  <a:moveTo>
                    <a:pt x="45" y="0"/>
                  </a:moveTo>
                  <a:cubicBezTo>
                    <a:pt x="54" y="0"/>
                    <a:pt x="61" y="1"/>
                    <a:pt x="66" y="3"/>
                  </a:cubicBezTo>
                  <a:cubicBezTo>
                    <a:pt x="72" y="5"/>
                    <a:pt x="77" y="8"/>
                    <a:pt x="80" y="12"/>
                  </a:cubicBezTo>
                  <a:cubicBezTo>
                    <a:pt x="85" y="16"/>
                    <a:pt x="88" y="21"/>
                    <a:pt x="89" y="26"/>
                  </a:cubicBezTo>
                  <a:cubicBezTo>
                    <a:pt x="91" y="31"/>
                    <a:pt x="92" y="39"/>
                    <a:pt x="92" y="49"/>
                  </a:cubicBezTo>
                  <a:cubicBezTo>
                    <a:pt x="92" y="55"/>
                    <a:pt x="91" y="61"/>
                    <a:pt x="90" y="66"/>
                  </a:cubicBezTo>
                  <a:cubicBezTo>
                    <a:pt x="88" y="71"/>
                    <a:pt x="86" y="76"/>
                    <a:pt x="81" y="80"/>
                  </a:cubicBezTo>
                  <a:cubicBezTo>
                    <a:pt x="80" y="82"/>
                    <a:pt x="79" y="83"/>
                    <a:pt x="77" y="84"/>
                  </a:cubicBezTo>
                  <a:cubicBezTo>
                    <a:pt x="76" y="85"/>
                    <a:pt x="74" y="86"/>
                    <a:pt x="72" y="87"/>
                  </a:cubicBezTo>
                  <a:cubicBezTo>
                    <a:pt x="76" y="89"/>
                    <a:pt x="79" y="91"/>
                    <a:pt x="82" y="94"/>
                  </a:cubicBezTo>
                  <a:cubicBezTo>
                    <a:pt x="86" y="98"/>
                    <a:pt x="89" y="103"/>
                    <a:pt x="90" y="109"/>
                  </a:cubicBezTo>
                  <a:cubicBezTo>
                    <a:pt x="92" y="114"/>
                    <a:pt x="92" y="122"/>
                    <a:pt x="92" y="130"/>
                  </a:cubicBezTo>
                  <a:cubicBezTo>
                    <a:pt x="92" y="141"/>
                    <a:pt x="92" y="149"/>
                    <a:pt x="90" y="155"/>
                  </a:cubicBezTo>
                  <a:cubicBezTo>
                    <a:pt x="88" y="161"/>
                    <a:pt x="85" y="166"/>
                    <a:pt x="81" y="171"/>
                  </a:cubicBezTo>
                  <a:cubicBezTo>
                    <a:pt x="77" y="175"/>
                    <a:pt x="72" y="178"/>
                    <a:pt x="66" y="179"/>
                  </a:cubicBezTo>
                  <a:cubicBezTo>
                    <a:pt x="61" y="181"/>
                    <a:pt x="54" y="182"/>
                    <a:pt x="45" y="182"/>
                  </a:cubicBezTo>
                  <a:cubicBezTo>
                    <a:pt x="0" y="182"/>
                    <a:pt x="0" y="182"/>
                    <a:pt x="0" y="182"/>
                  </a:cubicBezTo>
                  <a:cubicBezTo>
                    <a:pt x="0" y="0"/>
                    <a:pt x="0" y="0"/>
                    <a:pt x="0" y="0"/>
                  </a:cubicBezTo>
                  <a:lnTo>
                    <a:pt x="45" y="0"/>
                  </a:lnTo>
                  <a:close/>
                  <a:moveTo>
                    <a:pt x="28" y="26"/>
                  </a:moveTo>
                  <a:cubicBezTo>
                    <a:pt x="28" y="75"/>
                    <a:pt x="28" y="75"/>
                    <a:pt x="28" y="75"/>
                  </a:cubicBezTo>
                  <a:cubicBezTo>
                    <a:pt x="43" y="75"/>
                    <a:pt x="43" y="75"/>
                    <a:pt x="43" y="75"/>
                  </a:cubicBezTo>
                  <a:cubicBezTo>
                    <a:pt x="50" y="75"/>
                    <a:pt x="55" y="73"/>
                    <a:pt x="59" y="70"/>
                  </a:cubicBezTo>
                  <a:cubicBezTo>
                    <a:pt x="62" y="66"/>
                    <a:pt x="63" y="59"/>
                    <a:pt x="63" y="51"/>
                  </a:cubicBezTo>
                  <a:cubicBezTo>
                    <a:pt x="63" y="42"/>
                    <a:pt x="62" y="35"/>
                    <a:pt x="59" y="32"/>
                  </a:cubicBezTo>
                  <a:cubicBezTo>
                    <a:pt x="55" y="28"/>
                    <a:pt x="50" y="26"/>
                    <a:pt x="43" y="26"/>
                  </a:cubicBezTo>
                  <a:lnTo>
                    <a:pt x="28" y="26"/>
                  </a:lnTo>
                  <a:close/>
                  <a:moveTo>
                    <a:pt x="28" y="100"/>
                  </a:moveTo>
                  <a:cubicBezTo>
                    <a:pt x="28" y="156"/>
                    <a:pt x="28" y="156"/>
                    <a:pt x="28" y="156"/>
                  </a:cubicBezTo>
                  <a:cubicBezTo>
                    <a:pt x="42" y="156"/>
                    <a:pt x="42" y="156"/>
                    <a:pt x="42" y="156"/>
                  </a:cubicBezTo>
                  <a:cubicBezTo>
                    <a:pt x="50" y="156"/>
                    <a:pt x="55" y="154"/>
                    <a:pt x="59" y="150"/>
                  </a:cubicBezTo>
                  <a:cubicBezTo>
                    <a:pt x="62" y="146"/>
                    <a:pt x="64" y="139"/>
                    <a:pt x="64" y="128"/>
                  </a:cubicBezTo>
                  <a:cubicBezTo>
                    <a:pt x="64" y="118"/>
                    <a:pt x="62" y="111"/>
                    <a:pt x="59" y="106"/>
                  </a:cubicBezTo>
                  <a:cubicBezTo>
                    <a:pt x="55" y="102"/>
                    <a:pt x="50" y="100"/>
                    <a:pt x="42" y="100"/>
                  </a:cubicBezTo>
                  <a:lnTo>
                    <a:pt x="28" y="10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9"/>
            <p:cNvSpPr>
              <a:spLocks/>
            </p:cNvSpPr>
            <p:nvPr userDrawn="1"/>
          </p:nvSpPr>
          <p:spPr bwMode="auto">
            <a:xfrm>
              <a:off x="4392" y="3560"/>
              <a:ext cx="140" cy="340"/>
            </a:xfrm>
            <a:custGeom>
              <a:avLst/>
              <a:gdLst>
                <a:gd name="T0" fmla="*/ 140 w 140"/>
                <a:gd name="T1" fmla="*/ 48 h 340"/>
                <a:gd name="T2" fmla="*/ 52 w 140"/>
                <a:gd name="T3" fmla="*/ 48 h 340"/>
                <a:gd name="T4" fmla="*/ 52 w 140"/>
                <a:gd name="T5" fmla="*/ 144 h 340"/>
                <a:gd name="T6" fmla="*/ 127 w 140"/>
                <a:gd name="T7" fmla="*/ 144 h 340"/>
                <a:gd name="T8" fmla="*/ 127 w 140"/>
                <a:gd name="T9" fmla="*/ 192 h 340"/>
                <a:gd name="T10" fmla="*/ 52 w 140"/>
                <a:gd name="T11" fmla="*/ 192 h 340"/>
                <a:gd name="T12" fmla="*/ 52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2" y="48"/>
                  </a:lnTo>
                  <a:lnTo>
                    <a:pt x="52" y="144"/>
                  </a:lnTo>
                  <a:lnTo>
                    <a:pt x="127" y="144"/>
                  </a:lnTo>
                  <a:lnTo>
                    <a:pt x="127" y="192"/>
                  </a:lnTo>
                  <a:lnTo>
                    <a:pt x="52" y="192"/>
                  </a:lnTo>
                  <a:lnTo>
                    <a:pt x="52"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20"/>
            <p:cNvSpPr>
              <a:spLocks/>
            </p:cNvSpPr>
            <p:nvPr userDrawn="1"/>
          </p:nvSpPr>
          <p:spPr bwMode="auto">
            <a:xfrm>
              <a:off x="461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21"/>
            <p:cNvSpPr>
              <a:spLocks/>
            </p:cNvSpPr>
            <p:nvPr userDrawn="1"/>
          </p:nvSpPr>
          <p:spPr bwMode="auto">
            <a:xfrm>
              <a:off x="4866" y="3560"/>
              <a:ext cx="164" cy="340"/>
            </a:xfrm>
            <a:custGeom>
              <a:avLst/>
              <a:gdLst>
                <a:gd name="T0" fmla="*/ 164 w 164"/>
                <a:gd name="T1" fmla="*/ 48 h 340"/>
                <a:gd name="T2" fmla="*/ 109 w 164"/>
                <a:gd name="T3" fmla="*/ 48 h 340"/>
                <a:gd name="T4" fmla="*/ 109 w 164"/>
                <a:gd name="T5" fmla="*/ 340 h 340"/>
                <a:gd name="T6" fmla="*/ 55 w 164"/>
                <a:gd name="T7" fmla="*/ 340 h 340"/>
                <a:gd name="T8" fmla="*/ 55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5" y="340"/>
                  </a:lnTo>
                  <a:lnTo>
                    <a:pt x="55"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22"/>
            <p:cNvSpPr>
              <a:spLocks/>
            </p:cNvSpPr>
            <p:nvPr userDrawn="1"/>
          </p:nvSpPr>
          <p:spPr bwMode="auto">
            <a:xfrm>
              <a:off x="5236"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9" name="Freeform 23"/>
            <p:cNvSpPr>
              <a:spLocks/>
            </p:cNvSpPr>
            <p:nvPr userDrawn="1"/>
          </p:nvSpPr>
          <p:spPr bwMode="auto">
            <a:xfrm>
              <a:off x="5500" y="3560"/>
              <a:ext cx="140" cy="340"/>
            </a:xfrm>
            <a:custGeom>
              <a:avLst/>
              <a:gdLst>
                <a:gd name="T0" fmla="*/ 140 w 140"/>
                <a:gd name="T1" fmla="*/ 48 h 340"/>
                <a:gd name="T2" fmla="*/ 53 w 140"/>
                <a:gd name="T3" fmla="*/ 48 h 340"/>
                <a:gd name="T4" fmla="*/ 53 w 140"/>
                <a:gd name="T5" fmla="*/ 144 h 340"/>
                <a:gd name="T6" fmla="*/ 129 w 140"/>
                <a:gd name="T7" fmla="*/ 144 h 340"/>
                <a:gd name="T8" fmla="*/ 129 w 140"/>
                <a:gd name="T9" fmla="*/ 192 h 340"/>
                <a:gd name="T10" fmla="*/ 53 w 140"/>
                <a:gd name="T11" fmla="*/ 192 h 340"/>
                <a:gd name="T12" fmla="*/ 53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3" y="48"/>
                  </a:lnTo>
                  <a:lnTo>
                    <a:pt x="53" y="144"/>
                  </a:lnTo>
                  <a:lnTo>
                    <a:pt x="129" y="144"/>
                  </a:lnTo>
                  <a:lnTo>
                    <a:pt x="129" y="192"/>
                  </a:lnTo>
                  <a:lnTo>
                    <a:pt x="53" y="192"/>
                  </a:lnTo>
                  <a:lnTo>
                    <a:pt x="53"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0" name="Freeform 24"/>
            <p:cNvSpPr>
              <a:spLocks/>
            </p:cNvSpPr>
            <p:nvPr userDrawn="1"/>
          </p:nvSpPr>
          <p:spPr bwMode="auto">
            <a:xfrm>
              <a:off x="5721" y="3556"/>
              <a:ext cx="175" cy="348"/>
            </a:xfrm>
            <a:custGeom>
              <a:avLst/>
              <a:gdLst>
                <a:gd name="T0" fmla="*/ 49 w 95"/>
                <a:gd name="T1" fmla="*/ 0 h 186"/>
                <a:gd name="T2" fmla="*/ 67 w 95"/>
                <a:gd name="T3" fmla="*/ 3 h 186"/>
                <a:gd name="T4" fmla="*/ 81 w 95"/>
                <a:gd name="T5" fmla="*/ 12 h 186"/>
                <a:gd name="T6" fmla="*/ 91 w 95"/>
                <a:gd name="T7" fmla="*/ 28 h 186"/>
                <a:gd name="T8" fmla="*/ 95 w 95"/>
                <a:gd name="T9" fmla="*/ 50 h 186"/>
                <a:gd name="T10" fmla="*/ 67 w 95"/>
                <a:gd name="T11" fmla="*/ 50 h 186"/>
                <a:gd name="T12" fmla="*/ 66 w 95"/>
                <a:gd name="T13" fmla="*/ 41 h 186"/>
                <a:gd name="T14" fmla="*/ 62 w 95"/>
                <a:gd name="T15" fmla="*/ 33 h 186"/>
                <a:gd name="T16" fmla="*/ 57 w 95"/>
                <a:gd name="T17" fmla="*/ 28 h 186"/>
                <a:gd name="T18" fmla="*/ 49 w 95"/>
                <a:gd name="T19" fmla="*/ 26 h 186"/>
                <a:gd name="T20" fmla="*/ 41 w 95"/>
                <a:gd name="T21" fmla="*/ 28 h 186"/>
                <a:gd name="T22" fmla="*/ 35 w 95"/>
                <a:gd name="T23" fmla="*/ 33 h 186"/>
                <a:gd name="T24" fmla="*/ 30 w 95"/>
                <a:gd name="T25" fmla="*/ 54 h 186"/>
                <a:gd name="T26" fmla="*/ 29 w 95"/>
                <a:gd name="T27" fmla="*/ 93 h 186"/>
                <a:gd name="T28" fmla="*/ 30 w 95"/>
                <a:gd name="T29" fmla="*/ 133 h 186"/>
                <a:gd name="T30" fmla="*/ 35 w 95"/>
                <a:gd name="T31" fmla="*/ 154 h 186"/>
                <a:gd name="T32" fmla="*/ 41 w 95"/>
                <a:gd name="T33" fmla="*/ 159 h 186"/>
                <a:gd name="T34" fmla="*/ 49 w 95"/>
                <a:gd name="T35" fmla="*/ 160 h 186"/>
                <a:gd name="T36" fmla="*/ 57 w 95"/>
                <a:gd name="T37" fmla="*/ 159 h 186"/>
                <a:gd name="T38" fmla="*/ 62 w 95"/>
                <a:gd name="T39" fmla="*/ 154 h 186"/>
                <a:gd name="T40" fmla="*/ 66 w 95"/>
                <a:gd name="T41" fmla="*/ 146 h 186"/>
                <a:gd name="T42" fmla="*/ 67 w 95"/>
                <a:gd name="T43" fmla="*/ 136 h 186"/>
                <a:gd name="T44" fmla="*/ 95 w 95"/>
                <a:gd name="T45" fmla="*/ 136 h 186"/>
                <a:gd name="T46" fmla="*/ 91 w 95"/>
                <a:gd name="T47" fmla="*/ 158 h 186"/>
                <a:gd name="T48" fmla="*/ 80 w 95"/>
                <a:gd name="T49" fmla="*/ 175 h 186"/>
                <a:gd name="T50" fmla="*/ 67 w 95"/>
                <a:gd name="T51" fmla="*/ 183 h 186"/>
                <a:gd name="T52" fmla="*/ 49 w 95"/>
                <a:gd name="T53" fmla="*/ 186 h 186"/>
                <a:gd name="T54" fmla="*/ 28 w 95"/>
                <a:gd name="T55" fmla="*/ 182 h 186"/>
                <a:gd name="T56" fmla="*/ 14 w 95"/>
                <a:gd name="T57" fmla="*/ 171 h 186"/>
                <a:gd name="T58" fmla="*/ 6 w 95"/>
                <a:gd name="T59" fmla="*/ 159 h 186"/>
                <a:gd name="T60" fmla="*/ 2 w 95"/>
                <a:gd name="T61" fmla="*/ 143 h 186"/>
                <a:gd name="T62" fmla="*/ 1 w 95"/>
                <a:gd name="T63" fmla="*/ 121 h 186"/>
                <a:gd name="T64" fmla="*/ 0 w 95"/>
                <a:gd name="T65" fmla="*/ 93 h 186"/>
                <a:gd name="T66" fmla="*/ 1 w 95"/>
                <a:gd name="T67" fmla="*/ 65 h 186"/>
                <a:gd name="T68" fmla="*/ 2 w 95"/>
                <a:gd name="T69" fmla="*/ 44 h 186"/>
                <a:gd name="T70" fmla="*/ 6 w 95"/>
                <a:gd name="T71" fmla="*/ 28 h 186"/>
                <a:gd name="T72" fmla="*/ 14 w 95"/>
                <a:gd name="T73" fmla="*/ 16 h 186"/>
                <a:gd name="T74" fmla="*/ 28 w 95"/>
                <a:gd name="T75" fmla="*/ 5 h 186"/>
                <a:gd name="T76" fmla="*/ 49 w 95"/>
                <a:gd name="T77" fmla="*/ 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5" h="186">
                  <a:moveTo>
                    <a:pt x="49" y="0"/>
                  </a:moveTo>
                  <a:cubicBezTo>
                    <a:pt x="56" y="0"/>
                    <a:pt x="62" y="1"/>
                    <a:pt x="67" y="3"/>
                  </a:cubicBezTo>
                  <a:cubicBezTo>
                    <a:pt x="72" y="5"/>
                    <a:pt x="77" y="8"/>
                    <a:pt x="81" y="12"/>
                  </a:cubicBezTo>
                  <a:cubicBezTo>
                    <a:pt x="85" y="16"/>
                    <a:pt x="89" y="22"/>
                    <a:pt x="91" y="28"/>
                  </a:cubicBezTo>
                  <a:cubicBezTo>
                    <a:pt x="94" y="35"/>
                    <a:pt x="95" y="42"/>
                    <a:pt x="95" y="50"/>
                  </a:cubicBezTo>
                  <a:cubicBezTo>
                    <a:pt x="67" y="50"/>
                    <a:pt x="67" y="50"/>
                    <a:pt x="67" y="50"/>
                  </a:cubicBezTo>
                  <a:cubicBezTo>
                    <a:pt x="67" y="47"/>
                    <a:pt x="66" y="44"/>
                    <a:pt x="66" y="41"/>
                  </a:cubicBezTo>
                  <a:cubicBezTo>
                    <a:pt x="65" y="38"/>
                    <a:pt x="64" y="35"/>
                    <a:pt x="62" y="33"/>
                  </a:cubicBezTo>
                  <a:cubicBezTo>
                    <a:pt x="61" y="31"/>
                    <a:pt x="59" y="29"/>
                    <a:pt x="57" y="28"/>
                  </a:cubicBezTo>
                  <a:cubicBezTo>
                    <a:pt x="55" y="27"/>
                    <a:pt x="52" y="26"/>
                    <a:pt x="49" y="26"/>
                  </a:cubicBezTo>
                  <a:cubicBezTo>
                    <a:pt x="45" y="26"/>
                    <a:pt x="43" y="27"/>
                    <a:pt x="41" y="28"/>
                  </a:cubicBezTo>
                  <a:cubicBezTo>
                    <a:pt x="38" y="29"/>
                    <a:pt x="37" y="31"/>
                    <a:pt x="35" y="33"/>
                  </a:cubicBezTo>
                  <a:cubicBezTo>
                    <a:pt x="32" y="37"/>
                    <a:pt x="31" y="44"/>
                    <a:pt x="30" y="54"/>
                  </a:cubicBezTo>
                  <a:cubicBezTo>
                    <a:pt x="29" y="63"/>
                    <a:pt x="29" y="77"/>
                    <a:pt x="29" y="93"/>
                  </a:cubicBezTo>
                  <a:cubicBezTo>
                    <a:pt x="29" y="110"/>
                    <a:pt x="29" y="123"/>
                    <a:pt x="30" y="133"/>
                  </a:cubicBezTo>
                  <a:cubicBezTo>
                    <a:pt x="31" y="142"/>
                    <a:pt x="32" y="149"/>
                    <a:pt x="35" y="154"/>
                  </a:cubicBezTo>
                  <a:cubicBezTo>
                    <a:pt x="37" y="156"/>
                    <a:pt x="38" y="157"/>
                    <a:pt x="41" y="159"/>
                  </a:cubicBezTo>
                  <a:cubicBezTo>
                    <a:pt x="43" y="160"/>
                    <a:pt x="45" y="160"/>
                    <a:pt x="49" y="160"/>
                  </a:cubicBezTo>
                  <a:cubicBezTo>
                    <a:pt x="52" y="160"/>
                    <a:pt x="55" y="160"/>
                    <a:pt x="57" y="159"/>
                  </a:cubicBezTo>
                  <a:cubicBezTo>
                    <a:pt x="59" y="157"/>
                    <a:pt x="61" y="156"/>
                    <a:pt x="62" y="154"/>
                  </a:cubicBezTo>
                  <a:cubicBezTo>
                    <a:pt x="64" y="151"/>
                    <a:pt x="65" y="149"/>
                    <a:pt x="66" y="146"/>
                  </a:cubicBezTo>
                  <a:cubicBezTo>
                    <a:pt x="66" y="143"/>
                    <a:pt x="67" y="139"/>
                    <a:pt x="67" y="136"/>
                  </a:cubicBezTo>
                  <a:cubicBezTo>
                    <a:pt x="95" y="136"/>
                    <a:pt x="95" y="136"/>
                    <a:pt x="95" y="136"/>
                  </a:cubicBezTo>
                  <a:cubicBezTo>
                    <a:pt x="95" y="144"/>
                    <a:pt x="94" y="152"/>
                    <a:pt x="91" y="158"/>
                  </a:cubicBezTo>
                  <a:cubicBezTo>
                    <a:pt x="88" y="165"/>
                    <a:pt x="85" y="171"/>
                    <a:pt x="80" y="175"/>
                  </a:cubicBezTo>
                  <a:cubicBezTo>
                    <a:pt x="76" y="179"/>
                    <a:pt x="72" y="182"/>
                    <a:pt x="67" y="183"/>
                  </a:cubicBezTo>
                  <a:cubicBezTo>
                    <a:pt x="62" y="185"/>
                    <a:pt x="56" y="186"/>
                    <a:pt x="49" y="186"/>
                  </a:cubicBezTo>
                  <a:cubicBezTo>
                    <a:pt x="40" y="186"/>
                    <a:pt x="33" y="185"/>
                    <a:pt x="28" y="182"/>
                  </a:cubicBezTo>
                  <a:cubicBezTo>
                    <a:pt x="22" y="179"/>
                    <a:pt x="17" y="175"/>
                    <a:pt x="14" y="171"/>
                  </a:cubicBezTo>
                  <a:cubicBezTo>
                    <a:pt x="11" y="167"/>
                    <a:pt x="8" y="163"/>
                    <a:pt x="6" y="159"/>
                  </a:cubicBezTo>
                  <a:cubicBezTo>
                    <a:pt x="5" y="154"/>
                    <a:pt x="3" y="149"/>
                    <a:pt x="2" y="143"/>
                  </a:cubicBezTo>
                  <a:cubicBezTo>
                    <a:pt x="2" y="137"/>
                    <a:pt x="1" y="130"/>
                    <a:pt x="1" y="121"/>
                  </a:cubicBezTo>
                  <a:cubicBezTo>
                    <a:pt x="0" y="113"/>
                    <a:pt x="0" y="104"/>
                    <a:pt x="0" y="93"/>
                  </a:cubicBezTo>
                  <a:cubicBezTo>
                    <a:pt x="0" y="82"/>
                    <a:pt x="0" y="73"/>
                    <a:pt x="1" y="65"/>
                  </a:cubicBezTo>
                  <a:cubicBezTo>
                    <a:pt x="1" y="57"/>
                    <a:pt x="2" y="50"/>
                    <a:pt x="2" y="44"/>
                  </a:cubicBezTo>
                  <a:cubicBezTo>
                    <a:pt x="3" y="38"/>
                    <a:pt x="5" y="32"/>
                    <a:pt x="6" y="28"/>
                  </a:cubicBezTo>
                  <a:cubicBezTo>
                    <a:pt x="8" y="23"/>
                    <a:pt x="11" y="19"/>
                    <a:pt x="14" y="16"/>
                  </a:cubicBezTo>
                  <a:cubicBezTo>
                    <a:pt x="17" y="11"/>
                    <a:pt x="22" y="8"/>
                    <a:pt x="28" y="5"/>
                  </a:cubicBezTo>
                  <a:cubicBezTo>
                    <a:pt x="33" y="2"/>
                    <a:pt x="40" y="0"/>
                    <a:pt x="49"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1" name="Freeform 25"/>
            <p:cNvSpPr>
              <a:spLocks/>
            </p:cNvSpPr>
            <p:nvPr userDrawn="1"/>
          </p:nvSpPr>
          <p:spPr bwMode="auto">
            <a:xfrm>
              <a:off x="5984" y="3560"/>
              <a:ext cx="170" cy="344"/>
            </a:xfrm>
            <a:custGeom>
              <a:avLst/>
              <a:gdLst>
                <a:gd name="T0" fmla="*/ 92 w 92"/>
                <a:gd name="T1" fmla="*/ 137 h 184"/>
                <a:gd name="T2" fmla="*/ 80 w 92"/>
                <a:gd name="T3" fmla="*/ 171 h 184"/>
                <a:gd name="T4" fmla="*/ 46 w 92"/>
                <a:gd name="T5" fmla="*/ 184 h 184"/>
                <a:gd name="T6" fmla="*/ 12 w 92"/>
                <a:gd name="T7" fmla="*/ 171 h 184"/>
                <a:gd name="T8" fmla="*/ 0 w 92"/>
                <a:gd name="T9" fmla="*/ 137 h 184"/>
                <a:gd name="T10" fmla="*/ 0 w 92"/>
                <a:gd name="T11" fmla="*/ 0 h 184"/>
                <a:gd name="T12" fmla="*/ 28 w 92"/>
                <a:gd name="T13" fmla="*/ 0 h 184"/>
                <a:gd name="T14" fmla="*/ 28 w 92"/>
                <a:gd name="T15" fmla="*/ 136 h 184"/>
                <a:gd name="T16" fmla="*/ 33 w 92"/>
                <a:gd name="T17" fmla="*/ 153 h 184"/>
                <a:gd name="T18" fmla="*/ 46 w 92"/>
                <a:gd name="T19" fmla="*/ 158 h 184"/>
                <a:gd name="T20" fmla="*/ 59 w 92"/>
                <a:gd name="T21" fmla="*/ 153 h 184"/>
                <a:gd name="T22" fmla="*/ 64 w 92"/>
                <a:gd name="T23" fmla="*/ 136 h 184"/>
                <a:gd name="T24" fmla="*/ 64 w 92"/>
                <a:gd name="T25" fmla="*/ 0 h 184"/>
                <a:gd name="T26" fmla="*/ 92 w 92"/>
                <a:gd name="T27" fmla="*/ 0 h 184"/>
                <a:gd name="T28" fmla="*/ 92 w 92"/>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2" h="184">
                  <a:moveTo>
                    <a:pt x="92" y="137"/>
                  </a:moveTo>
                  <a:cubicBezTo>
                    <a:pt x="92" y="151"/>
                    <a:pt x="88" y="162"/>
                    <a:pt x="80" y="171"/>
                  </a:cubicBezTo>
                  <a:cubicBezTo>
                    <a:pt x="71" y="180"/>
                    <a:pt x="60" y="184"/>
                    <a:pt x="46" y="184"/>
                  </a:cubicBezTo>
                  <a:cubicBezTo>
                    <a:pt x="32" y="184"/>
                    <a:pt x="21" y="180"/>
                    <a:pt x="12" y="171"/>
                  </a:cubicBezTo>
                  <a:cubicBezTo>
                    <a:pt x="4" y="162"/>
                    <a:pt x="0" y="151"/>
                    <a:pt x="0" y="137"/>
                  </a:cubicBezTo>
                  <a:cubicBezTo>
                    <a:pt x="0" y="0"/>
                    <a:pt x="0" y="0"/>
                    <a:pt x="0" y="0"/>
                  </a:cubicBezTo>
                  <a:cubicBezTo>
                    <a:pt x="28" y="0"/>
                    <a:pt x="28" y="0"/>
                    <a:pt x="28" y="0"/>
                  </a:cubicBezTo>
                  <a:cubicBezTo>
                    <a:pt x="28" y="136"/>
                    <a:pt x="28" y="136"/>
                    <a:pt x="28" y="136"/>
                  </a:cubicBezTo>
                  <a:cubicBezTo>
                    <a:pt x="28" y="144"/>
                    <a:pt x="30" y="150"/>
                    <a:pt x="33" y="153"/>
                  </a:cubicBezTo>
                  <a:cubicBezTo>
                    <a:pt x="36" y="157"/>
                    <a:pt x="40" y="158"/>
                    <a:pt x="46" y="158"/>
                  </a:cubicBezTo>
                  <a:cubicBezTo>
                    <a:pt x="52" y="158"/>
                    <a:pt x="56" y="157"/>
                    <a:pt x="59" y="153"/>
                  </a:cubicBezTo>
                  <a:cubicBezTo>
                    <a:pt x="62" y="150"/>
                    <a:pt x="64" y="144"/>
                    <a:pt x="64" y="136"/>
                  </a:cubicBezTo>
                  <a:cubicBezTo>
                    <a:pt x="64" y="0"/>
                    <a:pt x="64" y="0"/>
                    <a:pt x="64" y="0"/>
                  </a:cubicBezTo>
                  <a:cubicBezTo>
                    <a:pt x="92" y="0"/>
                    <a:pt x="92" y="0"/>
                    <a:pt x="92" y="0"/>
                  </a:cubicBezTo>
                  <a:lnTo>
                    <a:pt x="92"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2" name="Freeform 26"/>
            <p:cNvSpPr>
              <a:spLocks noEditPoints="1"/>
            </p:cNvSpPr>
            <p:nvPr userDrawn="1"/>
          </p:nvSpPr>
          <p:spPr bwMode="auto">
            <a:xfrm>
              <a:off x="6254" y="3560"/>
              <a:ext cx="180" cy="340"/>
            </a:xfrm>
            <a:custGeom>
              <a:avLst/>
              <a:gdLst>
                <a:gd name="T0" fmla="*/ 46 w 98"/>
                <a:gd name="T1" fmla="*/ 0 h 182"/>
                <a:gd name="T2" fmla="*/ 82 w 98"/>
                <a:gd name="T3" fmla="*/ 13 h 182"/>
                <a:gd name="T4" fmla="*/ 92 w 98"/>
                <a:gd name="T5" fmla="*/ 54 h 182"/>
                <a:gd name="T6" fmla="*/ 88 w 98"/>
                <a:gd name="T7" fmla="*/ 83 h 182"/>
                <a:gd name="T8" fmla="*/ 71 w 98"/>
                <a:gd name="T9" fmla="*/ 101 h 182"/>
                <a:gd name="T10" fmla="*/ 98 w 98"/>
                <a:gd name="T11" fmla="*/ 182 h 182"/>
                <a:gd name="T12" fmla="*/ 68 w 98"/>
                <a:gd name="T13" fmla="*/ 182 h 182"/>
                <a:gd name="T14" fmla="*/ 45 w 98"/>
                <a:gd name="T15" fmla="*/ 108 h 182"/>
                <a:gd name="T16" fmla="*/ 28 w 98"/>
                <a:gd name="T17" fmla="*/ 108 h 182"/>
                <a:gd name="T18" fmla="*/ 28 w 98"/>
                <a:gd name="T19" fmla="*/ 182 h 182"/>
                <a:gd name="T20" fmla="*/ 0 w 98"/>
                <a:gd name="T21" fmla="*/ 182 h 182"/>
                <a:gd name="T22" fmla="*/ 0 w 98"/>
                <a:gd name="T23" fmla="*/ 0 h 182"/>
                <a:gd name="T24" fmla="*/ 46 w 98"/>
                <a:gd name="T25" fmla="*/ 0 h 182"/>
                <a:gd name="T26" fmla="*/ 28 w 98"/>
                <a:gd name="T27" fmla="*/ 26 h 182"/>
                <a:gd name="T28" fmla="*/ 28 w 98"/>
                <a:gd name="T29" fmla="*/ 82 h 182"/>
                <a:gd name="T30" fmla="*/ 46 w 98"/>
                <a:gd name="T31" fmla="*/ 82 h 182"/>
                <a:gd name="T32" fmla="*/ 55 w 98"/>
                <a:gd name="T33" fmla="*/ 80 h 182"/>
                <a:gd name="T34" fmla="*/ 61 w 98"/>
                <a:gd name="T35" fmla="*/ 74 h 182"/>
                <a:gd name="T36" fmla="*/ 63 w 98"/>
                <a:gd name="T37" fmla="*/ 65 h 182"/>
                <a:gd name="T38" fmla="*/ 64 w 98"/>
                <a:gd name="T39" fmla="*/ 54 h 182"/>
                <a:gd name="T40" fmla="*/ 63 w 98"/>
                <a:gd name="T41" fmla="*/ 43 h 182"/>
                <a:gd name="T42" fmla="*/ 61 w 98"/>
                <a:gd name="T43" fmla="*/ 34 h 182"/>
                <a:gd name="T44" fmla="*/ 55 w 98"/>
                <a:gd name="T45" fmla="*/ 28 h 182"/>
                <a:gd name="T46" fmla="*/ 46 w 98"/>
                <a:gd name="T47" fmla="*/ 26 h 182"/>
                <a:gd name="T48" fmla="*/ 28 w 98"/>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82">
                  <a:moveTo>
                    <a:pt x="46" y="0"/>
                  </a:moveTo>
                  <a:cubicBezTo>
                    <a:pt x="62" y="0"/>
                    <a:pt x="74" y="4"/>
                    <a:pt x="82" y="13"/>
                  </a:cubicBezTo>
                  <a:cubicBezTo>
                    <a:pt x="89" y="21"/>
                    <a:pt x="92" y="35"/>
                    <a:pt x="92" y="54"/>
                  </a:cubicBezTo>
                  <a:cubicBezTo>
                    <a:pt x="92" y="65"/>
                    <a:pt x="91" y="75"/>
                    <a:pt x="88" y="83"/>
                  </a:cubicBezTo>
                  <a:cubicBezTo>
                    <a:pt x="85" y="91"/>
                    <a:pt x="79" y="97"/>
                    <a:pt x="71" y="101"/>
                  </a:cubicBezTo>
                  <a:cubicBezTo>
                    <a:pt x="98" y="182"/>
                    <a:pt x="98" y="182"/>
                    <a:pt x="98" y="182"/>
                  </a:cubicBezTo>
                  <a:cubicBezTo>
                    <a:pt x="68" y="182"/>
                    <a:pt x="68" y="182"/>
                    <a:pt x="68" y="182"/>
                  </a:cubicBezTo>
                  <a:cubicBezTo>
                    <a:pt x="45" y="108"/>
                    <a:pt x="45" y="108"/>
                    <a:pt x="45" y="108"/>
                  </a:cubicBezTo>
                  <a:cubicBezTo>
                    <a:pt x="28" y="108"/>
                    <a:pt x="28" y="108"/>
                    <a:pt x="28" y="108"/>
                  </a:cubicBezTo>
                  <a:cubicBezTo>
                    <a:pt x="28" y="182"/>
                    <a:pt x="28" y="182"/>
                    <a:pt x="28" y="182"/>
                  </a:cubicBezTo>
                  <a:cubicBezTo>
                    <a:pt x="0" y="182"/>
                    <a:pt x="0" y="182"/>
                    <a:pt x="0" y="182"/>
                  </a:cubicBezTo>
                  <a:cubicBezTo>
                    <a:pt x="0" y="0"/>
                    <a:pt x="0" y="0"/>
                    <a:pt x="0" y="0"/>
                  </a:cubicBezTo>
                  <a:lnTo>
                    <a:pt x="46" y="0"/>
                  </a:lnTo>
                  <a:close/>
                  <a:moveTo>
                    <a:pt x="28" y="26"/>
                  </a:moveTo>
                  <a:cubicBezTo>
                    <a:pt x="28" y="82"/>
                    <a:pt x="28" y="82"/>
                    <a:pt x="28" y="82"/>
                  </a:cubicBezTo>
                  <a:cubicBezTo>
                    <a:pt x="46" y="82"/>
                    <a:pt x="46" y="82"/>
                    <a:pt x="46" y="82"/>
                  </a:cubicBezTo>
                  <a:cubicBezTo>
                    <a:pt x="50" y="82"/>
                    <a:pt x="53" y="81"/>
                    <a:pt x="55" y="80"/>
                  </a:cubicBezTo>
                  <a:cubicBezTo>
                    <a:pt x="58" y="78"/>
                    <a:pt x="59" y="76"/>
                    <a:pt x="61" y="74"/>
                  </a:cubicBezTo>
                  <a:cubicBezTo>
                    <a:pt x="62" y="71"/>
                    <a:pt x="63" y="68"/>
                    <a:pt x="63" y="65"/>
                  </a:cubicBezTo>
                  <a:cubicBezTo>
                    <a:pt x="63" y="61"/>
                    <a:pt x="64" y="58"/>
                    <a:pt x="64" y="54"/>
                  </a:cubicBezTo>
                  <a:cubicBezTo>
                    <a:pt x="64" y="50"/>
                    <a:pt x="63" y="47"/>
                    <a:pt x="63" y="43"/>
                  </a:cubicBezTo>
                  <a:cubicBezTo>
                    <a:pt x="63" y="40"/>
                    <a:pt x="62" y="37"/>
                    <a:pt x="61" y="34"/>
                  </a:cubicBezTo>
                  <a:cubicBezTo>
                    <a:pt x="59" y="32"/>
                    <a:pt x="58" y="30"/>
                    <a:pt x="55" y="28"/>
                  </a:cubicBezTo>
                  <a:cubicBezTo>
                    <a:pt x="53" y="27"/>
                    <a:pt x="50" y="26"/>
                    <a:pt x="46"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Rectangle 27"/>
            <p:cNvSpPr>
              <a:spLocks noChangeArrowheads="1"/>
            </p:cNvSpPr>
            <p:nvPr userDrawn="1"/>
          </p:nvSpPr>
          <p:spPr bwMode="auto">
            <a:xfrm>
              <a:off x="6523" y="3560"/>
              <a:ext cx="53" cy="340"/>
            </a:xfrm>
            <a:prstGeom prst="rect">
              <a:avLst/>
            </a:prstGeom>
            <a:solidFill>
              <a:srgbClr val="F90B8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4" name="Freeform 28"/>
            <p:cNvSpPr>
              <a:spLocks/>
            </p:cNvSpPr>
            <p:nvPr userDrawn="1"/>
          </p:nvSpPr>
          <p:spPr bwMode="auto">
            <a:xfrm>
              <a:off x="6661" y="3560"/>
              <a:ext cx="166" cy="340"/>
            </a:xfrm>
            <a:custGeom>
              <a:avLst/>
              <a:gdLst>
                <a:gd name="T0" fmla="*/ 166 w 166"/>
                <a:gd name="T1" fmla="*/ 48 h 340"/>
                <a:gd name="T2" fmla="*/ 109 w 166"/>
                <a:gd name="T3" fmla="*/ 48 h 340"/>
                <a:gd name="T4" fmla="*/ 109 w 166"/>
                <a:gd name="T5" fmla="*/ 340 h 340"/>
                <a:gd name="T6" fmla="*/ 55 w 166"/>
                <a:gd name="T7" fmla="*/ 340 h 340"/>
                <a:gd name="T8" fmla="*/ 55 w 166"/>
                <a:gd name="T9" fmla="*/ 48 h 340"/>
                <a:gd name="T10" fmla="*/ 0 w 166"/>
                <a:gd name="T11" fmla="*/ 48 h 340"/>
                <a:gd name="T12" fmla="*/ 0 w 166"/>
                <a:gd name="T13" fmla="*/ 0 h 340"/>
                <a:gd name="T14" fmla="*/ 166 w 166"/>
                <a:gd name="T15" fmla="*/ 0 h 340"/>
                <a:gd name="T16" fmla="*/ 166 w 166"/>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40">
                  <a:moveTo>
                    <a:pt x="166" y="48"/>
                  </a:moveTo>
                  <a:lnTo>
                    <a:pt x="109" y="48"/>
                  </a:lnTo>
                  <a:lnTo>
                    <a:pt x="109" y="340"/>
                  </a:lnTo>
                  <a:lnTo>
                    <a:pt x="55" y="340"/>
                  </a:lnTo>
                  <a:lnTo>
                    <a:pt x="55" y="48"/>
                  </a:lnTo>
                  <a:lnTo>
                    <a:pt x="0" y="48"/>
                  </a:lnTo>
                  <a:lnTo>
                    <a:pt x="0" y="0"/>
                  </a:lnTo>
                  <a:lnTo>
                    <a:pt x="166" y="0"/>
                  </a:lnTo>
                  <a:lnTo>
                    <a:pt x="166"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5" name="Freeform 29"/>
            <p:cNvSpPr>
              <a:spLocks/>
            </p:cNvSpPr>
            <p:nvPr userDrawn="1"/>
          </p:nvSpPr>
          <p:spPr bwMode="auto">
            <a:xfrm>
              <a:off x="6897" y="3560"/>
              <a:ext cx="184" cy="340"/>
            </a:xfrm>
            <a:custGeom>
              <a:avLst/>
              <a:gdLst>
                <a:gd name="T0" fmla="*/ 118 w 184"/>
                <a:gd name="T1" fmla="*/ 207 h 340"/>
                <a:gd name="T2" fmla="*/ 118 w 184"/>
                <a:gd name="T3" fmla="*/ 340 h 340"/>
                <a:gd name="T4" fmla="*/ 66 w 184"/>
                <a:gd name="T5" fmla="*/ 340 h 340"/>
                <a:gd name="T6" fmla="*/ 66 w 184"/>
                <a:gd name="T7" fmla="*/ 207 h 340"/>
                <a:gd name="T8" fmla="*/ 0 w 184"/>
                <a:gd name="T9" fmla="*/ 0 h 340"/>
                <a:gd name="T10" fmla="*/ 59 w 184"/>
                <a:gd name="T11" fmla="*/ 0 h 340"/>
                <a:gd name="T12" fmla="*/ 92 w 184"/>
                <a:gd name="T13" fmla="*/ 134 h 340"/>
                <a:gd name="T14" fmla="*/ 125 w 184"/>
                <a:gd name="T15" fmla="*/ 0 h 340"/>
                <a:gd name="T16" fmla="*/ 184 w 184"/>
                <a:gd name="T17" fmla="*/ 0 h 340"/>
                <a:gd name="T18" fmla="*/ 118 w 184"/>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4" h="340">
                  <a:moveTo>
                    <a:pt x="118" y="207"/>
                  </a:moveTo>
                  <a:lnTo>
                    <a:pt x="118" y="340"/>
                  </a:lnTo>
                  <a:lnTo>
                    <a:pt x="66" y="340"/>
                  </a:lnTo>
                  <a:lnTo>
                    <a:pt x="66" y="207"/>
                  </a:lnTo>
                  <a:lnTo>
                    <a:pt x="0" y="0"/>
                  </a:lnTo>
                  <a:lnTo>
                    <a:pt x="59" y="0"/>
                  </a:lnTo>
                  <a:lnTo>
                    <a:pt x="92" y="134"/>
                  </a:lnTo>
                  <a:lnTo>
                    <a:pt x="125" y="0"/>
                  </a:lnTo>
                  <a:lnTo>
                    <a:pt x="184"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44336583"/>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Objectives">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l="34257" r="13309"/>
          <a:stretch/>
        </p:blipFill>
        <p:spPr>
          <a:xfrm flipH="1">
            <a:off x="-2" y="0"/>
            <a:ext cx="7068313"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0" name="Section number">
            <a:extLst>
              <a:ext uri="{FF2B5EF4-FFF2-40B4-BE49-F238E27FC236}">
                <a16:creationId xmlns:a16="http://schemas.microsoft.com/office/drawing/2014/main" id="{8D4BF86F-6349-40BA-B0D7-42610471FE8C}"/>
              </a:ext>
            </a:extLst>
          </p:cNvPr>
          <p:cNvSpPr>
            <a:spLocks noGrp="1"/>
          </p:cNvSpPr>
          <p:nvPr>
            <p:ph type="body" sz="quarter" idx="16" hasCustomPrompt="1"/>
          </p:nvPr>
        </p:nvSpPr>
        <p:spPr bwMode="white">
          <a:xfrm>
            <a:off x="585216" y="457200"/>
            <a:ext cx="4986025" cy="891075"/>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pic>
        <p:nvPicPr>
          <p:cNvPr id="8" name="Graphic 7">
            <a:extLst>
              <a:ext uri="{FF2B5EF4-FFF2-40B4-BE49-F238E27FC236}">
                <a16:creationId xmlns:a16="http://schemas.microsoft.com/office/drawing/2014/main" id="{16053528-B104-429F-A0D8-BA1075A81308}"/>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l="21871" r="23412"/>
          <a:stretch/>
        </p:blipFill>
        <p:spPr>
          <a:xfrm>
            <a:off x="7652155" y="1366221"/>
            <a:ext cx="3918808" cy="3916613"/>
          </a:xfrm>
          <a:prstGeom prst="rect">
            <a:avLst/>
          </a:prstGeom>
        </p:spPr>
      </p:pic>
      <p:sp>
        <p:nvSpPr>
          <p:cNvPr id="9" name="Bullet text_left">
            <a:extLst>
              <a:ext uri="{FF2B5EF4-FFF2-40B4-BE49-F238E27FC236}">
                <a16:creationId xmlns:a16="http://schemas.microsoft.com/office/drawing/2014/main" id="{C8AF569F-99E0-4B4E-B10F-68DE60D54DDB}"/>
              </a:ext>
            </a:extLst>
          </p:cNvPr>
          <p:cNvSpPr>
            <a:spLocks noGrp="1"/>
          </p:cNvSpPr>
          <p:nvPr>
            <p:ph sz="half" idx="2"/>
          </p:nvPr>
        </p:nvSpPr>
        <p:spPr>
          <a:xfrm>
            <a:off x="583842" y="1525588"/>
            <a:ext cx="4987399"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100000"/>
              </a:lnSpc>
              <a:spcBef>
                <a:spcPts val="6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100000"/>
              </a:lnSpc>
              <a:spcBef>
                <a:spcPts val="6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100000"/>
              </a:lnSpc>
              <a:spcBef>
                <a:spcPts val="6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3B0A582B-765A-AE3E-F955-4C38D6852EA6}"/>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15349378"/>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tandard Title and Bullet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842" y="460552"/>
            <a:ext cx="11022371" cy="914400"/>
          </a:xfrm>
        </p:spPr>
        <p:txBody>
          <a:bodyPr/>
          <a:lstStyle>
            <a:lvl1pPr>
              <a:defRPr>
                <a:solidFill>
                  <a:schemeClr val="bg2"/>
                </a:solidFill>
              </a:defRPr>
            </a:lvl1pPr>
          </a:lstStyle>
          <a:p>
            <a:r>
              <a:rPr lang="en-US" dirty="0"/>
              <a:t>One Column</a:t>
            </a:r>
          </a:p>
        </p:txBody>
      </p:sp>
      <p:sp>
        <p:nvSpPr>
          <p:cNvPr id="6" name="Bullet text"/>
          <p:cNvSpPr>
            <a:spLocks noGrp="1" noChangeArrowheads="1"/>
          </p:cNvSpPr>
          <p:nvPr>
            <p:ph idx="1"/>
          </p:nvPr>
        </p:nvSpPr>
        <p:spPr bwMode="auto">
          <a:xfrm>
            <a:off x="583842" y="1534473"/>
            <a:ext cx="11022371"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a:spcAft>
                <a:spcPts val="1000"/>
              </a:spcAft>
              <a:defRPr/>
            </a:lvl1pPr>
            <a:lvl2pPr>
              <a:spcAft>
                <a:spcPts val="800"/>
              </a:spcAft>
              <a:defRPr/>
            </a:lvl2pPr>
            <a:lvl4pPr>
              <a:spcAft>
                <a:spcPts val="800"/>
              </a:spcAft>
              <a:buClr>
                <a:schemeClr val="tx2"/>
              </a:buClr>
              <a:defRPr>
                <a:latin typeface="Arial" panose="020B0604020202020204" pitchFamily="34" charset="0"/>
                <a:cs typeface="Arial" panose="020B0604020202020204" pitchFamily="34" charset="0"/>
              </a:defRPr>
            </a:lvl4pPr>
            <a:lvl5pPr>
              <a:buClr>
                <a:schemeClr val="tx2"/>
              </a:buCl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1244" y="6356350"/>
            <a:ext cx="2843213" cy="365125"/>
          </a:xfrm>
        </p:spPr>
        <p:txBody>
          <a:bodyPr/>
          <a:lstStyle/>
          <a:p>
            <a:endParaRPr lang="en-US" dirty="0"/>
          </a:p>
        </p:txBody>
      </p:sp>
    </p:spTree>
    <p:extLst>
      <p:ext uri="{BB962C8B-B14F-4D97-AF65-F5344CB8AC3E}">
        <p14:creationId xmlns:p14="http://schemas.microsoft.com/office/powerpoint/2010/main" val="4105076458"/>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842" y="460552"/>
            <a:ext cx="11037611"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842"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0813"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13"/>
          </p:nvPr>
        </p:nvSpPr>
        <p:spPr>
          <a:xfrm>
            <a:off x="-2996629" y="6356350"/>
            <a:ext cx="2843213" cy="365125"/>
          </a:xfrm>
        </p:spPr>
        <p:txBody>
          <a:bodyPr/>
          <a:lstStyle/>
          <a:p>
            <a:endParaRPr lang="en-US" dirty="0"/>
          </a:p>
        </p:txBody>
      </p:sp>
    </p:spTree>
    <p:extLst>
      <p:ext uri="{BB962C8B-B14F-4D97-AF65-F5344CB8AC3E}">
        <p14:creationId xmlns:p14="http://schemas.microsoft.com/office/powerpoint/2010/main" val="1463718255"/>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ncept image righ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842" y="460552"/>
            <a:ext cx="6274157" cy="914400"/>
          </a:xfrm>
        </p:spPr>
        <p:txBody>
          <a:bodyPr/>
          <a:lstStyle>
            <a:lvl1pPr>
              <a:defRPr>
                <a:solidFill>
                  <a:schemeClr val="bg2"/>
                </a:solidFill>
              </a:defRPr>
            </a:lvl1pPr>
          </a:lstStyle>
          <a:p>
            <a:r>
              <a:rPr lang="en-US" dirty="0"/>
              <a:t>Concept Image Right</a:t>
            </a:r>
          </a:p>
        </p:txBody>
      </p:sp>
      <p:sp>
        <p:nvSpPr>
          <p:cNvPr id="6" name="Bullet text_left"/>
          <p:cNvSpPr>
            <a:spLocks noGrp="1"/>
          </p:cNvSpPr>
          <p:nvPr>
            <p:ph sz="half" idx="2"/>
          </p:nvPr>
        </p:nvSpPr>
        <p:spPr>
          <a:xfrm>
            <a:off x="583842" y="1525588"/>
            <a:ext cx="6274158"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6940550" y="0"/>
            <a:ext cx="5248275" cy="6543675"/>
          </a:xfrm>
        </p:spPr>
        <p:txBody>
          <a:bodyPr/>
          <a:lstStyle/>
          <a:p>
            <a:r>
              <a:rPr lang="en-US" dirty="0"/>
              <a:t>Click icon to add picture</a:t>
            </a:r>
          </a:p>
        </p:txBody>
      </p:sp>
      <p:sp>
        <p:nvSpPr>
          <p:cNvPr id="2" name="Date Placeholder 1" hidden="1">
            <a:extLst>
              <a:ext uri="{FF2B5EF4-FFF2-40B4-BE49-F238E27FC236}">
                <a16:creationId xmlns:a16="http://schemas.microsoft.com/office/drawing/2014/main" id="{2803EEA5-704B-43CA-A885-BC255F7F39DD}"/>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584608860"/>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cept image lef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449824" y="460552"/>
            <a:ext cx="6171629" cy="914400"/>
          </a:xfrm>
        </p:spPr>
        <p:txBody>
          <a:bodyPr/>
          <a:lstStyle>
            <a:lvl1pPr>
              <a:defRPr>
                <a:solidFill>
                  <a:schemeClr val="bg2"/>
                </a:solidFill>
              </a:defRPr>
            </a:lvl1pPr>
          </a:lstStyle>
          <a:p>
            <a:r>
              <a:rPr lang="en-US" dirty="0"/>
              <a:t>Concept Image Right</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27686" y="0"/>
            <a:ext cx="5248275" cy="6543675"/>
          </a:xfrm>
        </p:spPr>
        <p:txBody>
          <a:bodyPr/>
          <a:lstStyle/>
          <a:p>
            <a:r>
              <a:rPr lang="en-US" dirty="0"/>
              <a:t>Click icon to add picture</a:t>
            </a:r>
          </a:p>
        </p:txBody>
      </p:sp>
      <p:sp>
        <p:nvSpPr>
          <p:cNvPr id="7" name="Bullet text_left">
            <a:extLst>
              <a:ext uri="{FF2B5EF4-FFF2-40B4-BE49-F238E27FC236}">
                <a16:creationId xmlns:a16="http://schemas.microsoft.com/office/drawing/2014/main" id="{058A2DC9-7C12-4D56-BA00-73F6476B1153}"/>
              </a:ext>
            </a:extLst>
          </p:cNvPr>
          <p:cNvSpPr>
            <a:spLocks noGrp="1"/>
          </p:cNvSpPr>
          <p:nvPr>
            <p:ph sz="half" idx="13"/>
          </p:nvPr>
        </p:nvSpPr>
        <p:spPr>
          <a:xfrm>
            <a:off x="5550408" y="1525588"/>
            <a:ext cx="6071045"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A5679B8B-9CC6-AD0F-405D-679C69A5D917}"/>
              </a:ext>
            </a:extLst>
          </p:cNvPr>
          <p:cNvSpPr>
            <a:spLocks noGrp="1"/>
          </p:cNvSpPr>
          <p:nvPr>
            <p:ph type="dt" sz="half" idx="14"/>
          </p:nvPr>
        </p:nvSpPr>
        <p:spPr/>
        <p:txBody>
          <a:bodyPr/>
          <a:lstStyle/>
          <a:p>
            <a:endParaRPr lang="en-US" dirty="0"/>
          </a:p>
        </p:txBody>
      </p:sp>
    </p:spTree>
    <p:extLst>
      <p:ext uri="{BB962C8B-B14F-4D97-AF65-F5344CB8AC3E}">
        <p14:creationId xmlns:p14="http://schemas.microsoft.com/office/powerpoint/2010/main" val="1024091389"/>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op Shaded Title">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b="70875"/>
          <a:stretch/>
        </p:blipFill>
        <p:spPr>
          <a:xfrm>
            <a:off x="0" y="893"/>
            <a:ext cx="12188825" cy="1398139"/>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2417BE57-BC74-400D-98B0-83B0F2907EF0}"/>
              </a:ext>
            </a:extLst>
          </p:cNvPr>
          <p:cNvSpPr>
            <a:spLocks noGrp="1"/>
          </p:cNvSpPr>
          <p:nvPr>
            <p:ph type="body" sz="quarter" idx="18" hasCustomPrompt="1"/>
          </p:nvPr>
        </p:nvSpPr>
        <p:spPr bwMode="white">
          <a:xfrm>
            <a:off x="585216" y="457200"/>
            <a:ext cx="9425792" cy="914400"/>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F5A273A9-8AD3-44C8-962E-9F5286E8AB5F}"/>
              </a:ext>
            </a:extLst>
          </p:cNvPr>
          <p:cNvSpPr>
            <a:spLocks noGrp="1"/>
          </p:cNvSpPr>
          <p:nvPr>
            <p:ph sz="half" idx="2"/>
          </p:nvPr>
        </p:nvSpPr>
        <p:spPr>
          <a:xfrm>
            <a:off x="583842" y="1636776"/>
            <a:ext cx="11175342" cy="4422192"/>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D08DDEF6-3739-BAFB-A4F6-C9F81F6850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931850554"/>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p:nvPr>
        </p:nvSpPr>
        <p:spPr>
          <a:xfrm>
            <a:off x="5044478" y="1484704"/>
            <a:ext cx="6038049" cy="3888590"/>
          </a:xfrm>
          <a:prstGeom prst="rect">
            <a:avLst/>
          </a:prstGeom>
        </p:spPr>
        <p:txBody>
          <a:bodyPr lIns="91440" tIns="45720" rIns="91440" bIns="45720" anchor="t" anchorCtr="0">
            <a:noAutofit/>
          </a:bodyPr>
          <a:lstStyle>
            <a:lvl1pPr marL="457200" indent="-457200">
              <a:lnSpc>
                <a:spcPct val="100000"/>
              </a:lnSpc>
              <a:spcAft>
                <a:spcPts val="4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801" y="2793404"/>
            <a:ext cx="2893126"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725218B6-3F31-7051-BA67-BAA7BE2A7BB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97902705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haded Backgound">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sp>
        <p:nvSpPr>
          <p:cNvPr id="10" name="Slide Title">
            <a:extLst>
              <a:ext uri="{FF2B5EF4-FFF2-40B4-BE49-F238E27FC236}">
                <a16:creationId xmlns:a16="http://schemas.microsoft.com/office/drawing/2014/main" id="{99DF8527-0BCF-4BA1-86FE-D58813ECD45F}"/>
              </a:ext>
            </a:extLst>
          </p:cNvPr>
          <p:cNvSpPr>
            <a:spLocks noGrp="1"/>
          </p:cNvSpPr>
          <p:nvPr>
            <p:ph type="title"/>
          </p:nvPr>
        </p:nvSpPr>
        <p:spPr>
          <a:xfrm>
            <a:off x="583842" y="460552"/>
            <a:ext cx="11037611" cy="914400"/>
          </a:xfrm>
        </p:spPr>
        <p:txBody>
          <a:bodyPr/>
          <a:lstStyle>
            <a:lvl1pPr>
              <a:defRPr>
                <a:solidFill>
                  <a:schemeClr val="bg2"/>
                </a:solidFill>
              </a:defRPr>
            </a:lvl1pPr>
          </a:lstStyle>
          <a:p>
            <a:r>
              <a:rPr lang="en-US"/>
              <a:t>Click to edit Master title style</a:t>
            </a:r>
            <a:endParaRPr lang="en-US" dirty="0"/>
          </a:p>
        </p:txBody>
      </p:sp>
      <p:sp>
        <p:nvSpPr>
          <p:cNvPr id="11" name="Bullet text_left">
            <a:extLst>
              <a:ext uri="{FF2B5EF4-FFF2-40B4-BE49-F238E27FC236}">
                <a16:creationId xmlns:a16="http://schemas.microsoft.com/office/drawing/2014/main" id="{C2691E28-8D78-4A40-9B32-B2B4A9B36072}"/>
              </a:ext>
            </a:extLst>
          </p:cNvPr>
          <p:cNvSpPr>
            <a:spLocks noGrp="1"/>
          </p:cNvSpPr>
          <p:nvPr>
            <p:ph sz="half" idx="2"/>
          </p:nvPr>
        </p:nvSpPr>
        <p:spPr>
          <a:xfrm>
            <a:off x="583842"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Bullet text_left">
            <a:extLst>
              <a:ext uri="{FF2B5EF4-FFF2-40B4-BE49-F238E27FC236}">
                <a16:creationId xmlns:a16="http://schemas.microsoft.com/office/drawing/2014/main" id="{D85FBC1F-D26D-4A81-9C62-FBFB0DFDC219}"/>
              </a:ext>
            </a:extLst>
          </p:cNvPr>
          <p:cNvSpPr>
            <a:spLocks noGrp="1"/>
          </p:cNvSpPr>
          <p:nvPr>
            <p:ph sz="half" idx="12"/>
          </p:nvPr>
        </p:nvSpPr>
        <p:spPr>
          <a:xfrm>
            <a:off x="6500813"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221451112"/>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eft dark banner">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F7D6A0C-E191-47DB-B9AF-9D0808B7EF4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65401" b="5046"/>
          <a:stretch/>
        </p:blipFill>
        <p:spPr>
          <a:xfrm>
            <a:off x="0" y="893"/>
            <a:ext cx="4217257" cy="6510234"/>
          </a:xfrm>
          <a:prstGeom prst="rect">
            <a:avLst/>
          </a:prstGeom>
        </p:spPr>
      </p:pic>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8073" r="13308"/>
          <a:stretch/>
        </p:blipFill>
        <p:spPr>
          <a:xfrm>
            <a:off x="4217257" y="0"/>
            <a:ext cx="7975570"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2" name="Slide Title">
            <a:extLst>
              <a:ext uri="{FF2B5EF4-FFF2-40B4-BE49-F238E27FC236}">
                <a16:creationId xmlns:a16="http://schemas.microsoft.com/office/drawing/2014/main" id="{3A5485D3-30D7-404F-B017-C2CB76CF4758}"/>
              </a:ext>
            </a:extLst>
          </p:cNvPr>
          <p:cNvSpPr>
            <a:spLocks noGrp="1"/>
          </p:cNvSpPr>
          <p:nvPr>
            <p:ph type="title" hasCustomPrompt="1"/>
          </p:nvPr>
        </p:nvSpPr>
        <p:spPr>
          <a:xfrm>
            <a:off x="585216" y="1947672"/>
            <a:ext cx="3013391" cy="3020519"/>
          </a:xfrm>
        </p:spPr>
        <p:txBody>
          <a:bodyPr vert="horz" lIns="91440" tIns="45720" rIns="91440" bIns="45720" rtlCol="0" anchor="ctr" anchorCtr="0">
            <a:noAutofit/>
          </a:bodyPr>
          <a:lstStyle>
            <a:lvl1pPr marL="0" indent="0" algn="l" defTabSz="1218783" rtl="0" eaLnBrk="1" latinLnBrk="0" hangingPunct="1">
              <a:lnSpc>
                <a:spcPct val="80000"/>
              </a:lnSpc>
              <a:spcBef>
                <a:spcPct val="0"/>
              </a:spcBef>
              <a:buClr>
                <a:schemeClr val="tx1"/>
              </a:buClr>
              <a:buFont typeface="Ciscolight" pitchFamily="2" charset="0"/>
              <a:buNone/>
              <a:defRPr lang="en-US" sz="3400" b="0" kern="1200" spc="0" baseline="0" dirty="0">
                <a:solidFill>
                  <a:schemeClr val="bg1"/>
                </a:solidFill>
                <a:latin typeface="Arial" panose="020B0604020202020204" pitchFamily="34" charset="0"/>
                <a:ea typeface="+mj-ea"/>
                <a:cs typeface="Arial" panose="020B0604020202020204" pitchFamily="34" charset="0"/>
              </a:defRPr>
            </a:lvl1pPr>
          </a:lstStyle>
          <a:p>
            <a:r>
              <a:rPr lang="en-US" dirty="0"/>
              <a:t>CLICK TO EDIT MASTER TITLE STYLE</a:t>
            </a:r>
          </a:p>
        </p:txBody>
      </p:sp>
      <p:sp>
        <p:nvSpPr>
          <p:cNvPr id="9" name="Bullet text_left">
            <a:extLst>
              <a:ext uri="{FF2B5EF4-FFF2-40B4-BE49-F238E27FC236}">
                <a16:creationId xmlns:a16="http://schemas.microsoft.com/office/drawing/2014/main" id="{166F891C-D875-4D1A-B50F-FB17834F0044}"/>
              </a:ext>
            </a:extLst>
          </p:cNvPr>
          <p:cNvSpPr>
            <a:spLocks noGrp="1"/>
          </p:cNvSpPr>
          <p:nvPr>
            <p:ph sz="half" idx="12"/>
          </p:nvPr>
        </p:nvSpPr>
        <p:spPr>
          <a:xfrm>
            <a:off x="4468305" y="791852"/>
            <a:ext cx="7153148"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0AAB1FE1-3454-4F1E-AD2C-AD70A049764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2912906686"/>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ide Shaded Narrow">
    <p:spTree>
      <p:nvGrpSpPr>
        <p:cNvPr id="1" name=""/>
        <p:cNvGrpSpPr/>
        <p:nvPr/>
      </p:nvGrpSpPr>
      <p:grpSpPr>
        <a:xfrm>
          <a:off x="0" y="0"/>
          <a:ext cx="0" cy="0"/>
          <a:chOff x="0" y="0"/>
          <a:chExt cx="0" cy="0"/>
        </a:xfrm>
      </p:grpSpPr>
      <p:pic>
        <p:nvPicPr>
          <p:cNvPr id="5" name="Picture 4" descr="Background pattern  Description automatically generated">
            <a:extLst>
              <a:ext uri="{FF2B5EF4-FFF2-40B4-BE49-F238E27FC236}">
                <a16:creationId xmlns:a16="http://schemas.microsoft.com/office/drawing/2014/main" id="{C28C27B3-D663-E375-4F7E-3773520611E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587" y="1786"/>
            <a:ext cx="4122357" cy="6533580"/>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190F6FEC-0638-44AD-ADC6-BB163B208F6C}"/>
              </a:ext>
            </a:extLst>
          </p:cNvPr>
          <p:cNvSpPr>
            <a:spLocks noGrp="1"/>
          </p:cNvSpPr>
          <p:nvPr>
            <p:ph type="body" sz="quarter" idx="16" hasCustomPrompt="1"/>
          </p:nvPr>
        </p:nvSpPr>
        <p:spPr bwMode="white">
          <a:xfrm>
            <a:off x="585216" y="457200"/>
            <a:ext cx="2893126"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142C93D9-8A6F-4D54-914C-DBC02BC82CB1}"/>
              </a:ext>
            </a:extLst>
          </p:cNvPr>
          <p:cNvSpPr>
            <a:spLocks noGrp="1"/>
          </p:cNvSpPr>
          <p:nvPr>
            <p:ph sz="half" idx="2"/>
          </p:nvPr>
        </p:nvSpPr>
        <p:spPr>
          <a:xfrm>
            <a:off x="583842" y="1525588"/>
            <a:ext cx="318688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11" name="Bullet text_left">
            <a:extLst>
              <a:ext uri="{FF2B5EF4-FFF2-40B4-BE49-F238E27FC236}">
                <a16:creationId xmlns:a16="http://schemas.microsoft.com/office/drawing/2014/main" id="{9C0398B1-D87F-4E06-AFF0-F646E3EE4966}"/>
              </a:ext>
            </a:extLst>
          </p:cNvPr>
          <p:cNvSpPr>
            <a:spLocks noGrp="1"/>
          </p:cNvSpPr>
          <p:nvPr>
            <p:ph sz="half" idx="12"/>
          </p:nvPr>
        </p:nvSpPr>
        <p:spPr>
          <a:xfrm>
            <a:off x="4468305" y="791852"/>
            <a:ext cx="7153148"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3CE73E50-19B7-4B4E-AC6E-832FB2DF8664}"/>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127729178"/>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Right Graphic">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0" y="893"/>
            <a:ext cx="5101389"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600" y="1664208"/>
            <a:ext cx="4032504"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216" y="457200"/>
            <a:ext cx="4032504"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020661356"/>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ide Shaded Wide">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 y="893"/>
            <a:ext cx="5934456"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600" y="1664208"/>
            <a:ext cx="4812792"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216" y="457200"/>
            <a:ext cx="4837176"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220317429"/>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9" name="Text_column 2"/>
          <p:cNvSpPr>
            <a:spLocks noGrp="1"/>
          </p:cNvSpPr>
          <p:nvPr>
            <p:ph sz="half" idx="20"/>
          </p:nvPr>
        </p:nvSpPr>
        <p:spPr>
          <a:xfrm>
            <a:off x="582847" y="1525708"/>
            <a:ext cx="3403901"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rgbClr val="4D4D4F"/>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hidden="1"/>
          <p:cNvSpPr>
            <a:spLocks noGrp="1"/>
          </p:cNvSpPr>
          <p:nvPr>
            <p:ph type="ftr" sz="quarter" idx="11"/>
          </p:nvPr>
        </p:nvSpPr>
        <p:spPr/>
        <p:txBody>
          <a:bodyPr/>
          <a:lstStyle/>
          <a:p>
            <a:endParaRPr lang="en-US" dirty="0"/>
          </a:p>
        </p:txBody>
      </p:sp>
      <p:sp>
        <p:nvSpPr>
          <p:cNvPr id="8" name="Slide Title"/>
          <p:cNvSpPr>
            <a:spLocks noGrp="1"/>
          </p:cNvSpPr>
          <p:nvPr>
            <p:ph type="title"/>
          </p:nvPr>
        </p:nvSpPr>
        <p:spPr>
          <a:xfrm>
            <a:off x="585216" y="460552"/>
            <a:ext cx="11035714" cy="914400"/>
          </a:xfrm>
        </p:spPr>
        <p:txBody>
          <a:bodyPr/>
          <a:lstStyle>
            <a:lvl1pPr>
              <a:defRPr/>
            </a:lvl1pPr>
          </a:lstStyle>
          <a:p>
            <a:r>
              <a:rPr lang="en-US"/>
              <a:t>Click to edit Master title style</a:t>
            </a:r>
            <a:endParaRPr lang="en-US" dirty="0"/>
          </a:p>
        </p:txBody>
      </p:sp>
      <p:sp>
        <p:nvSpPr>
          <p:cNvPr id="10" name="Text_column 2"/>
          <p:cNvSpPr>
            <a:spLocks noGrp="1"/>
          </p:cNvSpPr>
          <p:nvPr>
            <p:ph sz="half" idx="21"/>
          </p:nvPr>
        </p:nvSpPr>
        <p:spPr>
          <a:xfrm>
            <a:off x="4434154" y="1525708"/>
            <a:ext cx="3337560"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_column 2"/>
          <p:cNvSpPr>
            <a:spLocks noGrp="1"/>
          </p:cNvSpPr>
          <p:nvPr>
            <p:ph sz="half" idx="22"/>
          </p:nvPr>
        </p:nvSpPr>
        <p:spPr>
          <a:xfrm>
            <a:off x="8283370" y="1525708"/>
            <a:ext cx="3337560" cy="4636495"/>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23"/>
          </p:nvPr>
        </p:nvSpPr>
        <p:spPr>
          <a:xfrm>
            <a:off x="-3119919" y="6356350"/>
            <a:ext cx="2843213" cy="365125"/>
          </a:xfrm>
        </p:spPr>
        <p:txBody>
          <a:bodyPr/>
          <a:lstStyle/>
          <a:p>
            <a:endParaRPr lang="en-US" dirty="0"/>
          </a:p>
        </p:txBody>
      </p:sp>
    </p:spTree>
    <p:extLst>
      <p:ext uri="{BB962C8B-B14F-4D97-AF65-F5344CB8AC3E}">
        <p14:creationId xmlns:p14="http://schemas.microsoft.com/office/powerpoint/2010/main" val="2957315757"/>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hidden="1"/>
          <p:cNvSpPr>
            <a:spLocks noGrp="1"/>
          </p:cNvSpPr>
          <p:nvPr>
            <p:ph type="ftr" sz="quarter" idx="11"/>
          </p:nvPr>
        </p:nvSpPr>
        <p:spPr/>
        <p:txBody>
          <a:bodyPr/>
          <a:lstStyle/>
          <a:p>
            <a:endParaRPr lang="en-US" dirty="0"/>
          </a:p>
        </p:txBody>
      </p:sp>
      <p:sp>
        <p:nvSpPr>
          <p:cNvPr id="3" name="Date Placeholder 2" hidden="1"/>
          <p:cNvSpPr>
            <a:spLocks noGrp="1"/>
          </p:cNvSpPr>
          <p:nvPr>
            <p:ph type="dt" sz="half" idx="12"/>
          </p:nvPr>
        </p:nvSpPr>
        <p:spPr>
          <a:xfrm>
            <a:off x="-3068549" y="6356350"/>
            <a:ext cx="2843213" cy="365125"/>
          </a:xfrm>
        </p:spPr>
        <p:txBody>
          <a:bodyPr/>
          <a:lstStyle/>
          <a:p>
            <a:endParaRPr lang="en-US" dirty="0"/>
          </a:p>
        </p:txBody>
      </p:sp>
    </p:spTree>
    <p:extLst>
      <p:ext uri="{BB962C8B-B14F-4D97-AF65-F5344CB8AC3E}">
        <p14:creationId xmlns:p14="http://schemas.microsoft.com/office/powerpoint/2010/main" val="4247429635"/>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hank You Slide">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5"/>
            <a:ext cx="12188822" cy="6857926"/>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14383" y="726637"/>
            <a:ext cx="2971806" cy="63390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5" name="Title"/>
          <p:cNvSpPr>
            <a:spLocks noGrp="1"/>
          </p:cNvSpPr>
          <p:nvPr>
            <p:ph type="body" sz="quarter" idx="14" hasCustomPrompt="1"/>
          </p:nvPr>
        </p:nvSpPr>
        <p:spPr>
          <a:xfrm>
            <a:off x="912590" y="2334080"/>
            <a:ext cx="6882295" cy="1241286"/>
          </a:xfrm>
          <a:prstGeom prst="rect">
            <a:avLst/>
          </a:prstGeom>
          <a:effectLst/>
        </p:spPr>
        <p:txBody>
          <a:bodyPr>
            <a:noAutofit/>
          </a:bodyPr>
          <a:lstStyle>
            <a:lvl1pPr marL="0" indent="0">
              <a:lnSpc>
                <a:spcPts val="4000"/>
              </a:lnSpc>
              <a:spcBef>
                <a:spcPts val="0"/>
              </a:spcBef>
              <a:buFontTx/>
              <a:buNone/>
              <a:defRPr lang="en-US" sz="4000" b="1" i="0" u="none" strike="noStrike" cap="all" baseline="0"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kern="0" dirty="0"/>
              <a:t>Thank you text</a:t>
            </a:r>
          </a:p>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endParaRPr lang="en-US" kern="0" dirty="0"/>
          </a:p>
        </p:txBody>
      </p:sp>
      <p:sp>
        <p:nvSpPr>
          <p:cNvPr id="2" name="Date Placeholder 1" hidden="1"/>
          <p:cNvSpPr>
            <a:spLocks noGrp="1"/>
          </p:cNvSpPr>
          <p:nvPr>
            <p:ph type="dt" sz="half" idx="15"/>
          </p:nvPr>
        </p:nvSpPr>
        <p:spPr>
          <a:xfrm>
            <a:off x="-3048000" y="6356350"/>
            <a:ext cx="2843213" cy="365125"/>
          </a:xfrm>
        </p:spPr>
        <p:txBody>
          <a:bodyPr/>
          <a:lstStyle/>
          <a:p>
            <a:endParaRPr lang="en-US" dirty="0"/>
          </a:p>
        </p:txBody>
      </p:sp>
      <p:pic>
        <p:nvPicPr>
          <p:cNvPr id="10" name="Picture 9"/>
          <p:cNvPicPr>
            <a:picLocks noChangeAspect="1"/>
          </p:cNvPicPr>
          <p:nvPr/>
        </p:nvPicPr>
        <p:blipFill>
          <a:blip r:embed="rId4"/>
          <a:stretch>
            <a:fillRect/>
          </a:stretch>
        </p:blipFill>
        <p:spPr>
          <a:xfrm>
            <a:off x="264756" y="6447136"/>
            <a:ext cx="5943600" cy="312560"/>
          </a:xfrm>
          <a:prstGeom prst="rect">
            <a:avLst/>
          </a:prstGeom>
        </p:spPr>
      </p:pic>
    </p:spTree>
    <p:extLst>
      <p:ext uri="{BB962C8B-B14F-4D97-AF65-F5344CB8AC3E}">
        <p14:creationId xmlns:p14="http://schemas.microsoft.com/office/powerpoint/2010/main" val="1079193645"/>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Dele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842" y="460552"/>
            <a:ext cx="11022371" cy="914400"/>
          </a:xfrm>
        </p:spPr>
        <p:txBody>
          <a:bodyPr/>
          <a:lstStyle>
            <a:lvl1pPr>
              <a:defRPr>
                <a:solidFill>
                  <a:schemeClr val="bg2"/>
                </a:solidFill>
              </a:defRPr>
            </a:lvl1pPr>
          </a:lstStyle>
          <a:p>
            <a:r>
              <a:rPr lang="en-US"/>
              <a:t>Click to edit Master title style</a:t>
            </a:r>
            <a:endParaRPr lang="en-US" dirty="0"/>
          </a:p>
        </p:txBody>
      </p:sp>
      <p:sp>
        <p:nvSpPr>
          <p:cNvPr id="6" name="Bullet text"/>
          <p:cNvSpPr>
            <a:spLocks noGrp="1" noChangeArrowheads="1"/>
          </p:cNvSpPr>
          <p:nvPr>
            <p:ph idx="1"/>
          </p:nvPr>
        </p:nvSpPr>
        <p:spPr bwMode="auto">
          <a:xfrm>
            <a:off x="583843" y="1534473"/>
            <a:ext cx="7321908"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1244" y="6356350"/>
            <a:ext cx="2843213" cy="365125"/>
          </a:xfrm>
        </p:spPr>
        <p:txBody>
          <a:bodyPr/>
          <a:lstStyle/>
          <a:p>
            <a:endParaRPr lang="en-US" dirty="0"/>
          </a:p>
        </p:txBody>
      </p:sp>
    </p:spTree>
    <p:extLst>
      <p:ext uri="{BB962C8B-B14F-4D97-AF65-F5344CB8AC3E}">
        <p14:creationId xmlns:p14="http://schemas.microsoft.com/office/powerpoint/2010/main" val="326287193"/>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842" y="460552"/>
            <a:ext cx="11037611"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842" y="1525588"/>
            <a:ext cx="5120640"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0813" y="1525588"/>
            <a:ext cx="5120640"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22C820F6-F6AE-51A6-6A45-7EF92ECB4D5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097403669"/>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2829" y="518474"/>
            <a:ext cx="7032396" cy="5580668"/>
          </a:xfrm>
          <a:prstGeom prst="rect">
            <a:avLst/>
          </a:prstGeom>
        </p:spPr>
        <p:txBody>
          <a:bodyPr lIns="91440" tIns="45720" rIns="91440" bIns="45720" anchor="t" anchorCtr="0">
            <a:noAutofit/>
          </a:bodyPr>
          <a:lstStyle>
            <a:lvl1pPr marL="0" indent="0">
              <a:lnSpc>
                <a:spcPct val="100000"/>
              </a:lnSpc>
              <a:spcAft>
                <a:spcPts val="1000"/>
              </a:spcAft>
              <a:buSzPct val="85000"/>
              <a:buFont typeface="Arial" panose="020B0604020202020204" pitchFamily="34" charset="0"/>
              <a:buNone/>
              <a:defRPr sz="28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7" name="Picture 6" descr="Graphical user interface, text  Description automatically generated">
            <a:extLst>
              <a:ext uri="{FF2B5EF4-FFF2-40B4-BE49-F238E27FC236}">
                <a16:creationId xmlns:a16="http://schemas.microsoft.com/office/drawing/2014/main" id="{FEC25DFB-B755-A5A2-F3C4-14EDA7A53AB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7995" y="1975104"/>
            <a:ext cx="2566421" cy="2587757"/>
          </a:xfrm>
          <a:prstGeom prst="rect">
            <a:avLst/>
          </a:prstGeom>
        </p:spPr>
      </p:pic>
      <p:sp>
        <p:nvSpPr>
          <p:cNvPr id="2" name="Date Placeholder 1" hidden="1">
            <a:extLst>
              <a:ext uri="{FF2B5EF4-FFF2-40B4-BE49-F238E27FC236}">
                <a16:creationId xmlns:a16="http://schemas.microsoft.com/office/drawing/2014/main" id="{5F1B0A21-C64D-F328-BB12-16AA7613CE33}"/>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591970001"/>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Right Graphic">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30713BD-8174-2110-82CE-923BE93A1FF6}"/>
              </a:ext>
            </a:extLst>
          </p:cNvPr>
          <p:cNvPicPr>
            <a:picLocks noChangeAspect="1"/>
          </p:cNvPicPr>
          <p:nvPr userDrawn="1"/>
        </p:nvPicPr>
        <p:blipFill rotWithShape="1">
          <a:blip r:embed="rId2">
            <a:alphaModFix amt="40000"/>
            <a:extLst>
              <a:ext uri="{28A0092B-C50C-407E-A947-70E740481C1C}">
                <a14:useLocalDpi xmlns:a14="http://schemas.microsoft.com/office/drawing/2010/main" val="0"/>
              </a:ext>
            </a:extLst>
          </a:blip>
          <a:srcRect l="3713" r="60003"/>
          <a:stretch/>
        </p:blipFill>
        <p:spPr>
          <a:xfrm flipH="1">
            <a:off x="0" y="0"/>
            <a:ext cx="4217257"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600" y="1508358"/>
            <a:ext cx="3336235" cy="3888590"/>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4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216" y="457200"/>
            <a:ext cx="2893126"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C08F81BA-AF75-4C8D-A92E-EED3E8857231}"/>
              </a:ext>
            </a:extLst>
          </p:cNvPr>
          <p:cNvSpPr>
            <a:spLocks noGrp="1"/>
          </p:cNvSpPr>
          <p:nvPr>
            <p:ph sz="half" idx="17"/>
          </p:nvPr>
        </p:nvSpPr>
        <p:spPr>
          <a:xfrm>
            <a:off x="4468305" y="5396948"/>
            <a:ext cx="7153148" cy="662020"/>
          </a:xfrm>
          <a:prstGeom prst="rect">
            <a:avLst/>
          </a:prstGeom>
        </p:spPr>
        <p:txBody>
          <a:bodyPr lIns="91440" tIns="45720" rIns="91440" bIns="45720">
            <a:noAutofit/>
          </a:bodyPr>
          <a:lstStyle>
            <a:lvl1pPr marL="0" indent="0" algn="ctr">
              <a:lnSpc>
                <a:spcPct val="95000"/>
              </a:lnSpc>
              <a:spcBef>
                <a:spcPts val="1000"/>
              </a:spcBef>
              <a:spcAft>
                <a:spcPts val="1000"/>
              </a:spcAft>
              <a:buClr>
                <a:schemeClr val="tx2"/>
              </a:buClr>
              <a:buSzPct val="85000"/>
              <a:buFont typeface="Arial" panose="020B0604020202020204" pitchFamily="34" charset="0"/>
              <a:buNone/>
              <a:defRPr sz="24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p:txBody>
      </p:sp>
      <p:sp>
        <p:nvSpPr>
          <p:cNvPr id="10" name="Bullet text_left">
            <a:extLst>
              <a:ext uri="{FF2B5EF4-FFF2-40B4-BE49-F238E27FC236}">
                <a16:creationId xmlns:a16="http://schemas.microsoft.com/office/drawing/2014/main" id="{E193FFA8-16BB-887C-2EC6-6FC6577EAE09}"/>
              </a:ext>
            </a:extLst>
          </p:cNvPr>
          <p:cNvSpPr>
            <a:spLocks noGrp="1"/>
          </p:cNvSpPr>
          <p:nvPr>
            <p:ph sz="half" idx="18"/>
          </p:nvPr>
        </p:nvSpPr>
        <p:spPr>
          <a:xfrm>
            <a:off x="4468305" y="791852"/>
            <a:ext cx="7153148" cy="4319644"/>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F8C875D0-E83B-C8F9-B6C0-63C529432D5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913931182"/>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Content divider">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16986" y="745202"/>
            <a:ext cx="2979890" cy="645856"/>
          </a:xfrm>
          <a:prstGeom prst="rect">
            <a:avLst/>
          </a:prstGeom>
        </p:spPr>
      </p:pic>
      <p:pic>
        <p:nvPicPr>
          <p:cNvPr id="5" name="Picture 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35"/>
            <a:ext cx="12188824" cy="6857928"/>
          </a:xfrm>
          <a:prstGeom prst="rect">
            <a:avLst/>
          </a:prstGeom>
        </p:spPr>
      </p:pic>
      <p:sp>
        <p:nvSpPr>
          <p:cNvPr id="4" name="Footer Placeholder 3" hidden="1"/>
          <p:cNvSpPr>
            <a:spLocks noGrp="1"/>
          </p:cNvSpPr>
          <p:nvPr>
            <p:ph type="ftr" sz="quarter" idx="11"/>
          </p:nvPr>
        </p:nvSpPr>
        <p:spPr/>
        <p:txBody>
          <a:bodyPr/>
          <a:lstStyle/>
          <a:p>
            <a:endParaRPr lang="en-US" dirty="0"/>
          </a:p>
        </p:txBody>
      </p:sp>
      <p:pic>
        <p:nvPicPr>
          <p:cNvPr id="40" name="Picture 39"/>
          <p:cNvPicPr>
            <a:picLocks noChangeAspect="1"/>
          </p:cNvPicPr>
          <p:nvPr/>
        </p:nvPicPr>
        <p:blipFill>
          <a:blip r:embed="rId4"/>
          <a:stretch>
            <a:fillRect/>
          </a:stretch>
        </p:blipFill>
        <p:spPr>
          <a:xfrm>
            <a:off x="3933028" y="1046628"/>
            <a:ext cx="55595" cy="27432"/>
          </a:xfrm>
          <a:prstGeom prst="rect">
            <a:avLst/>
          </a:prstGeom>
        </p:spPr>
      </p:pic>
      <p:sp>
        <p:nvSpPr>
          <p:cNvPr id="7" name="Section number">
            <a:extLst>
              <a:ext uri="{FF2B5EF4-FFF2-40B4-BE49-F238E27FC236}">
                <a16:creationId xmlns:a16="http://schemas.microsoft.com/office/drawing/2014/main" id="{D28BA221-2EFC-A91A-7E28-6D744A9DFFDF}"/>
              </a:ext>
            </a:extLst>
          </p:cNvPr>
          <p:cNvSpPr>
            <a:spLocks noGrp="1"/>
          </p:cNvSpPr>
          <p:nvPr>
            <p:ph type="body" sz="quarter" idx="16" hasCustomPrompt="1"/>
          </p:nvPr>
        </p:nvSpPr>
        <p:spPr bwMode="white">
          <a:xfrm>
            <a:off x="2506931" y="2983461"/>
            <a:ext cx="4986025" cy="891075"/>
          </a:xfrm>
          <a:prstGeom prst="rect">
            <a:avLst/>
          </a:prstGeom>
        </p:spPr>
        <p:txBody>
          <a:bodyPr anchor="t" anchorCtr="0">
            <a:noAutofit/>
          </a:bodyPr>
          <a:lstStyle>
            <a:lvl1pPr marL="0" indent="0" algn="l">
              <a:lnSpc>
                <a:spcPct val="100000"/>
              </a:lnSpc>
              <a:spcBef>
                <a:spcPts val="0"/>
              </a:spcBef>
              <a:buNone/>
              <a:defRPr lang="en-US" sz="3400" b="1" i="0" u="none" strike="noStrike" cap="none" dirty="0" smtClean="0">
                <a:solidFill>
                  <a:srgbClr val="FDFDFD"/>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CFF218BD-DA5A-AC04-9FB5-C35CE237548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423977743"/>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No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2829" y="518474"/>
            <a:ext cx="7032396"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3" name="Date Placeholder 2" hidden="1">
            <a:extLst>
              <a:ext uri="{FF2B5EF4-FFF2-40B4-BE49-F238E27FC236}">
                <a16:creationId xmlns:a16="http://schemas.microsoft.com/office/drawing/2014/main" id="{9BDD98E7-2EB5-D7F2-863F-922362281AAB}"/>
              </a:ext>
            </a:extLst>
          </p:cNvPr>
          <p:cNvSpPr>
            <a:spLocks noGrp="1"/>
          </p:cNvSpPr>
          <p:nvPr>
            <p:ph type="dt" sz="half" idx="15"/>
          </p:nvPr>
        </p:nvSpPr>
        <p:spPr/>
        <p:txBody>
          <a:bodyPr/>
          <a:lstStyle/>
          <a:p>
            <a:endParaRPr lang="en-US" dirty="0"/>
          </a:p>
        </p:txBody>
      </p:sp>
      <p:pic>
        <p:nvPicPr>
          <p:cNvPr id="7" name="Picture 6" descr="A picture containing text, sign, vector graphics  Description automatically generated">
            <a:extLst>
              <a:ext uri="{FF2B5EF4-FFF2-40B4-BE49-F238E27FC236}">
                <a16:creationId xmlns:a16="http://schemas.microsoft.com/office/drawing/2014/main" id="{5B87B2DF-486E-78DE-4093-2476664A316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7995" y="1972815"/>
            <a:ext cx="2566421" cy="2587757"/>
          </a:xfrm>
          <a:prstGeom prst="rect">
            <a:avLst/>
          </a:prstGeom>
        </p:spPr>
      </p:pic>
    </p:spTree>
    <p:extLst>
      <p:ext uri="{BB962C8B-B14F-4D97-AF65-F5344CB8AC3E}">
        <p14:creationId xmlns:p14="http://schemas.microsoft.com/office/powerpoint/2010/main" val="1247107249"/>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Lab">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pic>
        <p:nvPicPr>
          <p:cNvPr id="2" name="Picture 1" descr="A picture containing table, indoor, desk, computer">
            <a:extLst>
              <a:ext uri="{FF2B5EF4-FFF2-40B4-BE49-F238E27FC236}">
                <a16:creationId xmlns:a16="http://schemas.microsoft.com/office/drawing/2014/main" id="{7F057066-711C-EE4D-4856-BC36A976768A}"/>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6968" t="7083" r="23301"/>
          <a:stretch/>
        </p:blipFill>
        <p:spPr>
          <a:xfrm>
            <a:off x="5014931" y="85722"/>
            <a:ext cx="7143750" cy="6372215"/>
          </a:xfrm>
          <a:prstGeom prst="rect">
            <a:avLst/>
          </a:prstGeom>
        </p:spPr>
      </p:pic>
      <p:sp>
        <p:nvSpPr>
          <p:cNvPr id="6" name="Section number">
            <a:extLst>
              <a:ext uri="{FF2B5EF4-FFF2-40B4-BE49-F238E27FC236}">
                <a16:creationId xmlns:a16="http://schemas.microsoft.com/office/drawing/2014/main" id="{400D9A31-6A2F-ACC8-E401-09710697B497}"/>
              </a:ext>
            </a:extLst>
          </p:cNvPr>
          <p:cNvSpPr>
            <a:spLocks noGrp="1"/>
          </p:cNvSpPr>
          <p:nvPr>
            <p:ph type="body" sz="quarter" idx="17" hasCustomPrompt="1"/>
          </p:nvPr>
        </p:nvSpPr>
        <p:spPr bwMode="white">
          <a:xfrm>
            <a:off x="585216" y="1666567"/>
            <a:ext cx="3318190"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X</a:t>
            </a:r>
          </a:p>
        </p:txBody>
      </p:sp>
      <p:sp>
        <p:nvSpPr>
          <p:cNvPr id="9" name="Section number">
            <a:extLst>
              <a:ext uri="{FF2B5EF4-FFF2-40B4-BE49-F238E27FC236}">
                <a16:creationId xmlns:a16="http://schemas.microsoft.com/office/drawing/2014/main" id="{6A4F1869-A727-781D-D0B8-5AB75BEBCE7C}"/>
              </a:ext>
            </a:extLst>
          </p:cNvPr>
          <p:cNvSpPr>
            <a:spLocks noGrp="1"/>
          </p:cNvSpPr>
          <p:nvPr>
            <p:ph type="body" sz="quarter" idx="18" hasCustomPrompt="1"/>
          </p:nvPr>
        </p:nvSpPr>
        <p:spPr bwMode="white">
          <a:xfrm>
            <a:off x="585216" y="2500303"/>
            <a:ext cx="3318190"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Title</a:t>
            </a:r>
          </a:p>
        </p:txBody>
      </p:sp>
    </p:spTree>
    <p:extLst>
      <p:ext uri="{BB962C8B-B14F-4D97-AF65-F5344CB8AC3E}">
        <p14:creationId xmlns:p14="http://schemas.microsoft.com/office/powerpoint/2010/main" val="2065704578"/>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Importan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2829" y="518474"/>
            <a:ext cx="7032396"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E5F6A3F4-250B-0302-4482-0BE1AAA468E4}"/>
              </a:ext>
            </a:extLst>
          </p:cNvPr>
          <p:cNvSpPr>
            <a:spLocks noGrp="1"/>
          </p:cNvSpPr>
          <p:nvPr>
            <p:ph type="dt" sz="half" idx="15"/>
          </p:nvPr>
        </p:nvSpPr>
        <p:spPr/>
        <p:txBody>
          <a:bodyPr/>
          <a:lstStyle/>
          <a:p>
            <a:endParaRPr lang="en-US" dirty="0"/>
          </a:p>
        </p:txBody>
      </p:sp>
      <p:pic>
        <p:nvPicPr>
          <p:cNvPr id="7" name="Picture 6" descr="Graphical user interface, text  Description automatically generated">
            <a:extLst>
              <a:ext uri="{FF2B5EF4-FFF2-40B4-BE49-F238E27FC236}">
                <a16:creationId xmlns:a16="http://schemas.microsoft.com/office/drawing/2014/main" id="{E5D43081-AE33-D56B-1E40-E30E162D1EA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7995" y="1975104"/>
            <a:ext cx="2566421" cy="2587757"/>
          </a:xfrm>
          <a:prstGeom prst="rect">
            <a:avLst/>
          </a:prstGeom>
        </p:spPr>
      </p:pic>
    </p:spTree>
    <p:extLst>
      <p:ext uri="{BB962C8B-B14F-4D97-AF65-F5344CB8AC3E}">
        <p14:creationId xmlns:p14="http://schemas.microsoft.com/office/powerpoint/2010/main" val="645706036"/>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Warning">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2829" y="518474"/>
            <a:ext cx="7032396"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3" name="Picture 2" descr="A picture containing text, sign, clipart, vector graphics  Description automatically generated">
            <a:extLst>
              <a:ext uri="{FF2B5EF4-FFF2-40B4-BE49-F238E27FC236}">
                <a16:creationId xmlns:a16="http://schemas.microsoft.com/office/drawing/2014/main" id="{0B34CEB4-135B-414B-BE1F-700F9CBA93C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7995" y="1972815"/>
            <a:ext cx="2566421" cy="2587757"/>
          </a:xfrm>
          <a:prstGeom prst="rect">
            <a:avLst/>
          </a:prstGeom>
        </p:spPr>
      </p:pic>
      <p:sp>
        <p:nvSpPr>
          <p:cNvPr id="2" name="Date Placeholder 1" hidden="1">
            <a:extLst>
              <a:ext uri="{FF2B5EF4-FFF2-40B4-BE49-F238E27FC236}">
                <a16:creationId xmlns:a16="http://schemas.microsoft.com/office/drawing/2014/main" id="{00FB909A-B1AD-4AFC-B858-BEF7553D4C70}"/>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247504247"/>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image" Target="../media/image1.emf"/><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hidden="1"/>
          <p:cNvSpPr>
            <a:spLocks noGrp="1"/>
          </p:cNvSpPr>
          <p:nvPr>
            <p:ph type="dt" sz="half" idx="2"/>
          </p:nvPr>
        </p:nvSpPr>
        <p:spPr>
          <a:xfrm>
            <a:off x="609600" y="6356350"/>
            <a:ext cx="2843213"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1" name="Bullet text"/>
          <p:cNvSpPr>
            <a:spLocks noGrp="1" noChangeArrowheads="1"/>
          </p:cNvSpPr>
          <p:nvPr>
            <p:ph type="body" idx="1"/>
          </p:nvPr>
        </p:nvSpPr>
        <p:spPr bwMode="auto">
          <a:xfrm>
            <a:off x="583842" y="1534473"/>
            <a:ext cx="11022371"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dirty="0"/>
              <a:t>First Level</a:t>
            </a:r>
          </a:p>
          <a:p>
            <a:pPr lvl="1"/>
            <a:r>
              <a:rPr lang="en-US" dirty="0"/>
              <a:t>Second level</a:t>
            </a:r>
          </a:p>
          <a:p>
            <a:pPr lvl="2"/>
            <a:r>
              <a:rPr lang="en-US" dirty="0"/>
              <a:t>Third level</a:t>
            </a:r>
          </a:p>
          <a:p>
            <a:pPr lvl="0"/>
            <a:endParaRPr lang="en-US" dirty="0"/>
          </a:p>
          <a:p>
            <a:pPr lvl="0"/>
            <a:endParaRPr lang="en-US" dirty="0"/>
          </a:p>
        </p:txBody>
      </p:sp>
      <p:sp>
        <p:nvSpPr>
          <p:cNvPr id="58371" name="Slide Title"/>
          <p:cNvSpPr>
            <a:spLocks noGrp="1" noChangeArrowheads="1"/>
          </p:cNvSpPr>
          <p:nvPr>
            <p:ph type="title"/>
          </p:nvPr>
        </p:nvSpPr>
        <p:spPr bwMode="auto">
          <a:xfrm>
            <a:off x="583842" y="460552"/>
            <a:ext cx="11022371"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Click to edit Master title style</a:t>
            </a:r>
            <a:endParaRPr lang="en-US" dirty="0"/>
          </a:p>
        </p:txBody>
      </p:sp>
      <p:sp>
        <p:nvSpPr>
          <p:cNvPr id="10" name="Footer_page number"/>
          <p:cNvSpPr txBox="1">
            <a:spLocks/>
          </p:cNvSpPr>
          <p:nvPr/>
        </p:nvSpPr>
        <p:spPr>
          <a:xfrm>
            <a:off x="9897959" y="6559936"/>
            <a:ext cx="1840451" cy="269820"/>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r" fontAlgn="auto">
              <a:spcBef>
                <a:spcPts val="0"/>
              </a:spcBef>
              <a:spcAft>
                <a:spcPts val="0"/>
              </a:spcAft>
              <a:buClrTx/>
              <a:buSzTx/>
              <a:buFontTx/>
              <a:buNone/>
              <a:defRPr/>
            </a:pPr>
            <a:fld id="{349D3042-9933-4C71-BBE3-FA9237566B45}" type="slidenum">
              <a:rPr lang="en-US" sz="1000" kern="0" smtClean="0">
                <a:solidFill>
                  <a:schemeClr val="tx1"/>
                </a:solidFill>
                <a:latin typeface="+mn-lt"/>
                <a:ea typeface="+mn-ea"/>
                <a:cs typeface="+mn-cs"/>
              </a:rPr>
              <a:pPr algn="r" fontAlgn="auto">
                <a:spcBef>
                  <a:spcPts val="0"/>
                </a:spcBef>
                <a:spcAft>
                  <a:spcPts val="0"/>
                </a:spcAft>
                <a:buClrTx/>
                <a:buSzTx/>
                <a:buFontTx/>
                <a:buNone/>
                <a:defRPr/>
              </a:pPr>
              <a:t>‹#›</a:t>
            </a:fld>
            <a:endParaRPr lang="en-US" sz="1100" kern="0" dirty="0">
              <a:solidFill>
                <a:schemeClr val="tx1"/>
              </a:solidFill>
              <a:latin typeface="+mn-lt"/>
              <a:ea typeface="+mn-ea"/>
              <a:cs typeface="+mn-cs"/>
            </a:endParaRPr>
          </a:p>
        </p:txBody>
      </p:sp>
      <p:sp>
        <p:nvSpPr>
          <p:cNvPr id="8" name="Footer_copyright"/>
          <p:cNvSpPr txBox="1">
            <a:spLocks/>
          </p:cNvSpPr>
          <p:nvPr/>
        </p:nvSpPr>
        <p:spPr>
          <a:xfrm>
            <a:off x="9080500" y="6543258"/>
            <a:ext cx="2744799" cy="304221"/>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l" rtl="0" fontAlgn="auto">
              <a:spcBef>
                <a:spcPts val="0"/>
              </a:spcBef>
              <a:spcAft>
                <a:spcPts val="0"/>
              </a:spcAft>
              <a:buClrTx/>
              <a:buSzTx/>
              <a:buFontTx/>
              <a:buNone/>
              <a:defRPr/>
            </a:pPr>
            <a:r>
              <a:rPr lang="en-US" sz="900" kern="0" dirty="0">
                <a:solidFill>
                  <a:schemeClr val="tx1">
                    <a:lumMod val="40000"/>
                    <a:lumOff val="60000"/>
                  </a:schemeClr>
                </a:solidFill>
              </a:rPr>
              <a:t>©2023 Check Point Software Technologies</a:t>
            </a:r>
            <a:r>
              <a:rPr lang="en-US" sz="900" kern="0" baseline="0" dirty="0">
                <a:solidFill>
                  <a:schemeClr val="tx1">
                    <a:lumMod val="40000"/>
                    <a:lumOff val="60000"/>
                  </a:schemeClr>
                </a:solidFill>
              </a:rPr>
              <a:t> </a:t>
            </a:r>
            <a:r>
              <a:rPr lang="en-US" sz="900" kern="0" dirty="0">
                <a:solidFill>
                  <a:schemeClr val="tx1">
                    <a:lumMod val="40000"/>
                    <a:lumOff val="60000"/>
                  </a:schemeClr>
                </a:solidFill>
              </a:rPr>
              <a:t>Ltd. </a:t>
            </a:r>
          </a:p>
        </p:txBody>
      </p:sp>
      <p:cxnSp>
        <p:nvCxnSpPr>
          <p:cNvPr id="94" name="Footer line"/>
          <p:cNvCxnSpPr/>
          <p:nvPr/>
        </p:nvCxnSpPr>
        <p:spPr bwMode="auto">
          <a:xfrm>
            <a:off x="0" y="6502173"/>
            <a:ext cx="12188825" cy="3837"/>
          </a:xfrm>
          <a:prstGeom prst="line">
            <a:avLst/>
          </a:prstGeom>
          <a:solidFill>
            <a:schemeClr val="bg1"/>
          </a:solidFill>
          <a:ln w="3175" cap="flat" cmpd="sng" algn="ctr">
            <a:solidFill>
              <a:schemeClr val="bg1">
                <a:lumMod val="85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 name="Footer Placeholder 1" hidden="1"/>
          <p:cNvSpPr>
            <a:spLocks noGrp="1"/>
          </p:cNvSpPr>
          <p:nvPr>
            <p:ph type="ftr" sz="quarter" idx="3"/>
          </p:nvPr>
        </p:nvSpPr>
        <p:spPr>
          <a:xfrm>
            <a:off x="5934456" y="6543915"/>
            <a:ext cx="3097481" cy="302408"/>
          </a:xfrm>
          <a:prstGeom prst="rect">
            <a:avLst/>
          </a:prstGeom>
        </p:spPr>
        <p:txBody>
          <a:bodyPr vert="horz" lIns="91440" tIns="45720" rIns="91440" bIns="45720" rtlCol="0" anchor="ctr"/>
          <a:lstStyle>
            <a:lvl1pPr algn="ctr">
              <a:defRPr sz="900">
                <a:solidFill>
                  <a:schemeClr val="bg1">
                    <a:lumMod val="75000"/>
                  </a:schemeClr>
                </a:solidFill>
                <a:latin typeface="+mn-lt"/>
              </a:defRPr>
            </a:lvl1pPr>
          </a:lstStyle>
          <a:p>
            <a:endParaRPr lang="en-US" dirty="0"/>
          </a:p>
        </p:txBody>
      </p:sp>
      <p:pic>
        <p:nvPicPr>
          <p:cNvPr id="6" name="Picture 5"/>
          <p:cNvPicPr>
            <a:picLocks noChangeAspect="1"/>
          </p:cNvPicPr>
          <p:nvPr/>
        </p:nvPicPr>
        <p:blipFill>
          <a:blip r:embed="rId28"/>
          <a:stretch>
            <a:fillRect/>
          </a:stretch>
        </p:blipFill>
        <p:spPr>
          <a:xfrm>
            <a:off x="609601" y="6552096"/>
            <a:ext cx="1054729" cy="228600"/>
          </a:xfrm>
          <a:prstGeom prst="rect">
            <a:avLst/>
          </a:prstGeom>
        </p:spPr>
      </p:pic>
      <p:pic>
        <p:nvPicPr>
          <p:cNvPr id="12" name="Picture 11"/>
          <p:cNvPicPr>
            <a:picLocks noChangeAspect="1"/>
          </p:cNvPicPr>
          <p:nvPr/>
        </p:nvPicPr>
        <p:blipFill>
          <a:blip r:embed="rId29"/>
          <a:stretch>
            <a:fillRect/>
          </a:stretch>
        </p:blipFill>
        <p:spPr>
          <a:xfrm>
            <a:off x="2027779" y="6595360"/>
            <a:ext cx="3364030" cy="176907"/>
          </a:xfrm>
          <a:prstGeom prst="rect">
            <a:avLst/>
          </a:prstGeom>
        </p:spPr>
      </p:pic>
    </p:spTree>
    <p:extLst>
      <p:ext uri="{BB962C8B-B14F-4D97-AF65-F5344CB8AC3E}">
        <p14:creationId xmlns:p14="http://schemas.microsoft.com/office/powerpoint/2010/main" val="3339136312"/>
      </p:ext>
    </p:extLst>
  </p:cSld>
  <p:clrMap bg1="lt1" tx1="dk1" bg2="lt2" tx2="dk2" accent1="accent1" accent2="accent2" accent3="accent3" accent4="accent4" accent5="accent5" accent6="accent6" hlink="hlink" folHlink="folHlink"/>
  <p:sldLayoutIdLst>
    <p:sldLayoutId id="2147483904" r:id="rId1"/>
    <p:sldLayoutId id="2147483905" r:id="rId2"/>
    <p:sldLayoutId id="2147483906" r:id="rId3"/>
    <p:sldLayoutId id="2147483907" r:id="rId4"/>
    <p:sldLayoutId id="2147483909" r:id="rId5"/>
    <p:sldLayoutId id="2147483910" r:id="rId6"/>
    <p:sldLayoutId id="2147483911" r:id="rId7"/>
    <p:sldLayoutId id="2147483912" r:id="rId8"/>
    <p:sldLayoutId id="2147483914" r:id="rId9"/>
    <p:sldLayoutId id="2147483916" r:id="rId10"/>
    <p:sldLayoutId id="2147483921" r:id="rId11"/>
    <p:sldLayoutId id="2147483922" r:id="rId12"/>
    <p:sldLayoutId id="2147483923" r:id="rId13"/>
    <p:sldLayoutId id="2147483950" r:id="rId14"/>
    <p:sldLayoutId id="2147483925" r:id="rId15"/>
    <p:sldLayoutId id="2147483926" r:id="rId16"/>
    <p:sldLayoutId id="2147483931" r:id="rId17"/>
    <p:sldLayoutId id="2147483882" r:id="rId18"/>
    <p:sldLayoutId id="2147483883" r:id="rId19"/>
    <p:sldLayoutId id="2147483940" r:id="rId20"/>
    <p:sldLayoutId id="2147483941" r:id="rId21"/>
    <p:sldLayoutId id="2147483942" r:id="rId22"/>
    <p:sldLayoutId id="2147483943" r:id="rId23"/>
    <p:sldLayoutId id="2147483944" r:id="rId24"/>
    <p:sldLayoutId id="2147483947" r:id="rId25"/>
    <p:sldLayoutId id="2147483949" r:id="rId26"/>
  </p:sldLayoutIdLst>
  <p:transition>
    <p:fade/>
  </p:transition>
  <p:hf sldNum="0" hdr="0" ftr="0" dt="0"/>
  <p:txStyles>
    <p:titleStyle>
      <a:lvl1pPr algn="l" rtl="0" eaLnBrk="1" fontAlgn="base" hangingPunct="1">
        <a:lnSpc>
          <a:spcPct val="85000"/>
        </a:lnSpc>
        <a:spcBef>
          <a:spcPct val="0"/>
        </a:spcBef>
        <a:spcAft>
          <a:spcPct val="0"/>
        </a:spcAft>
        <a:defRPr sz="3400" b="0">
          <a:solidFill>
            <a:schemeClr val="bg2"/>
          </a:solidFill>
          <a:latin typeface="Arial" panose="020B0604020202020204" pitchFamily="34" charset="0"/>
          <a:ea typeface="+mj-ea"/>
          <a:cs typeface="Arial" panose="020B0604020202020204" pitchFamily="34" charset="0"/>
        </a:defRPr>
      </a:lvl1pPr>
      <a:lvl2pPr algn="l" rtl="0" eaLnBrk="1" fontAlgn="base" hangingPunct="1">
        <a:lnSpc>
          <a:spcPct val="85000"/>
        </a:lnSpc>
        <a:spcBef>
          <a:spcPct val="0"/>
        </a:spcBef>
        <a:spcAft>
          <a:spcPct val="0"/>
        </a:spcAft>
        <a:defRPr sz="3700" b="1">
          <a:solidFill>
            <a:srgbClr val="4E4E4E"/>
          </a:solidFill>
          <a:latin typeface="Helvetica" pitchFamily="34" charset="0"/>
        </a:defRPr>
      </a:lvl2pPr>
      <a:lvl3pPr algn="l" rtl="0" eaLnBrk="1" fontAlgn="base" hangingPunct="1">
        <a:lnSpc>
          <a:spcPct val="85000"/>
        </a:lnSpc>
        <a:spcBef>
          <a:spcPct val="0"/>
        </a:spcBef>
        <a:spcAft>
          <a:spcPct val="0"/>
        </a:spcAft>
        <a:defRPr sz="3700" b="1">
          <a:solidFill>
            <a:srgbClr val="4E4E4E"/>
          </a:solidFill>
          <a:latin typeface="Helvetica" pitchFamily="34" charset="0"/>
        </a:defRPr>
      </a:lvl3pPr>
      <a:lvl4pPr algn="l" rtl="0" eaLnBrk="1" fontAlgn="base" hangingPunct="1">
        <a:lnSpc>
          <a:spcPct val="85000"/>
        </a:lnSpc>
        <a:spcBef>
          <a:spcPct val="0"/>
        </a:spcBef>
        <a:spcAft>
          <a:spcPct val="0"/>
        </a:spcAft>
        <a:defRPr sz="3700" b="1">
          <a:solidFill>
            <a:srgbClr val="4E4E4E"/>
          </a:solidFill>
          <a:latin typeface="Helvetica" pitchFamily="34" charset="0"/>
        </a:defRPr>
      </a:lvl4pPr>
      <a:lvl5pPr algn="l" rtl="0" eaLnBrk="1" fontAlgn="base" hangingPunct="1">
        <a:lnSpc>
          <a:spcPct val="85000"/>
        </a:lnSpc>
        <a:spcBef>
          <a:spcPct val="0"/>
        </a:spcBef>
        <a:spcAft>
          <a:spcPct val="0"/>
        </a:spcAft>
        <a:defRPr sz="3700" b="1">
          <a:solidFill>
            <a:srgbClr val="4E4E4E"/>
          </a:solidFill>
          <a:latin typeface="Helvetica" pitchFamily="34" charset="0"/>
        </a:defRPr>
      </a:lvl5pPr>
      <a:lvl6pPr marL="609493" algn="l" rtl="0" eaLnBrk="1" fontAlgn="base" hangingPunct="1">
        <a:lnSpc>
          <a:spcPct val="85000"/>
        </a:lnSpc>
        <a:spcBef>
          <a:spcPct val="0"/>
        </a:spcBef>
        <a:spcAft>
          <a:spcPct val="0"/>
        </a:spcAft>
        <a:defRPr sz="3700" b="1">
          <a:solidFill>
            <a:srgbClr val="4E4E4E"/>
          </a:solidFill>
          <a:latin typeface="Helvetica" pitchFamily="34" charset="0"/>
        </a:defRPr>
      </a:lvl6pPr>
      <a:lvl7pPr marL="1218987" algn="l" rtl="0" eaLnBrk="1" fontAlgn="base" hangingPunct="1">
        <a:lnSpc>
          <a:spcPct val="85000"/>
        </a:lnSpc>
        <a:spcBef>
          <a:spcPct val="0"/>
        </a:spcBef>
        <a:spcAft>
          <a:spcPct val="0"/>
        </a:spcAft>
        <a:defRPr sz="3700" b="1">
          <a:solidFill>
            <a:srgbClr val="4E4E4E"/>
          </a:solidFill>
          <a:latin typeface="Helvetica" pitchFamily="34" charset="0"/>
        </a:defRPr>
      </a:lvl7pPr>
      <a:lvl8pPr marL="1828480" algn="l" rtl="0" eaLnBrk="1" fontAlgn="base" hangingPunct="1">
        <a:lnSpc>
          <a:spcPct val="85000"/>
        </a:lnSpc>
        <a:spcBef>
          <a:spcPct val="0"/>
        </a:spcBef>
        <a:spcAft>
          <a:spcPct val="0"/>
        </a:spcAft>
        <a:defRPr sz="3700" b="1">
          <a:solidFill>
            <a:srgbClr val="4E4E4E"/>
          </a:solidFill>
          <a:latin typeface="Helvetica" pitchFamily="34" charset="0"/>
        </a:defRPr>
      </a:lvl8pPr>
      <a:lvl9pPr marL="2437973" algn="l" rtl="0" eaLnBrk="1" fontAlgn="base" hangingPunct="1">
        <a:lnSpc>
          <a:spcPct val="85000"/>
        </a:lnSpc>
        <a:spcBef>
          <a:spcPct val="0"/>
        </a:spcBef>
        <a:spcAft>
          <a:spcPct val="0"/>
        </a:spcAft>
        <a:defRPr sz="3700" b="1">
          <a:solidFill>
            <a:srgbClr val="4E4E4E"/>
          </a:solidFill>
          <a:latin typeface="Helvetica" pitchFamily="34" charset="0"/>
        </a:defRPr>
      </a:lvl9pPr>
    </p:titleStyle>
    <p:body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2460">
          <p15:clr>
            <a:srgbClr val="F26B43"/>
          </p15:clr>
        </p15:guide>
        <p15:guide id="3" pos="458">
          <p15:clr>
            <a:srgbClr val="F26B43"/>
          </p15:clr>
        </p15:guide>
        <p15:guide id="5" pos="2652">
          <p15:clr>
            <a:srgbClr val="F26B43"/>
          </p15:clr>
        </p15:guide>
        <p15:guide id="6" pos="4297">
          <p15:clr>
            <a:srgbClr val="F26B43"/>
          </p15:clr>
        </p15:guide>
        <p15:guide id="7" pos="2378">
          <p15:clr>
            <a:srgbClr val="F26B43"/>
          </p15:clr>
        </p15:guide>
        <p15:guide id="8" pos="7584">
          <p15:clr>
            <a:srgbClr val="F26B43"/>
          </p15:clr>
        </p15:guide>
        <p15:guide id="9"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image" Target="../media/image25.jpeg"/></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8.xml"/><Relationship Id="rId4" Type="http://schemas.openxmlformats.org/officeDocument/2006/relationships/image" Target="../media/image29.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9.xml"/><Relationship Id="rId1" Type="http://schemas.openxmlformats.org/officeDocument/2006/relationships/slideLayout" Target="../slideLayouts/slideLayout8.xml"/><Relationship Id="rId4" Type="http://schemas.openxmlformats.org/officeDocument/2006/relationships/image" Target="../media/image31.jpeg"/></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8.xml"/><Relationship Id="rId4" Type="http://schemas.openxmlformats.org/officeDocument/2006/relationships/image" Target="../media/image34.png"/></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4.xml"/><Relationship Id="rId1" Type="http://schemas.openxmlformats.org/officeDocument/2006/relationships/tags" Target="../tags/tag1.xml"/><Relationship Id="rId4" Type="http://schemas.openxmlformats.org/officeDocument/2006/relationships/image" Target="../media/image17.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5.xml"/><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6.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7.xml"/><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0.xml"/><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1.xml"/><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2.xml"/><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3.xml"/><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4.xml"/><Relationship Id="rId1" Type="http://schemas.openxmlformats.org/officeDocument/2006/relationships/slideLayout" Target="../slideLayouts/slideLayout8.xml"/></Relationships>
</file>

<file path=ppt/slides/_rels/slide5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5.xml"/><Relationship Id="rId1" Type="http://schemas.openxmlformats.org/officeDocument/2006/relationships/slideLayout" Target="../slideLayouts/slideLayout8.xml"/></Relationships>
</file>

<file path=ppt/slides/_rels/slide5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6.xml"/><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7.xml"/><Relationship Id="rId1" Type="http://schemas.openxmlformats.org/officeDocument/2006/relationships/slideLayout" Target="../slideLayouts/slideLayout8.xml"/></Relationships>
</file>

<file path=ppt/slides/_rels/slide5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8.xml"/><Relationship Id="rId1" Type="http://schemas.openxmlformats.org/officeDocument/2006/relationships/slideLayout" Target="../slideLayouts/slideLayout8.xml"/></Relationships>
</file>

<file path=ppt/slides/_rels/slide5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9.xml"/><Relationship Id="rId1" Type="http://schemas.openxmlformats.org/officeDocument/2006/relationships/slideLayout" Target="../slideLayouts/slideLayout8.xml"/></Relationships>
</file>

<file path=ppt/slides/_rels/slide6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60.xml"/><Relationship Id="rId1" Type="http://schemas.openxmlformats.org/officeDocument/2006/relationships/slideLayout" Target="../slideLayouts/slideLayout8.xml"/></Relationships>
</file>

<file path=ppt/slides/_rels/slide6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61.xml"/><Relationship Id="rId1" Type="http://schemas.openxmlformats.org/officeDocument/2006/relationships/slideLayout" Target="../slideLayouts/slideLayout8.xml"/></Relationships>
</file>

<file path=ppt/slides/_rels/slide6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8.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8.xml"/></Relationships>
</file>

<file path=ppt/slides/_rels/slide6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3.xml"/><Relationship Id="rId1" Type="http://schemas.openxmlformats.org/officeDocument/2006/relationships/slideLayout" Target="../slideLayouts/slideLayout8.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8.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8.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8.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5.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8.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9.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0.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1.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2.xml"/><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7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3.xml"/><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7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4.xml"/><Relationship Id="rId1" Type="http://schemas.openxmlformats.org/officeDocument/2006/relationships/slideLayout" Target="../slideLayouts/slideLayout1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7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75.xml"/><Relationship Id="rId1" Type="http://schemas.openxmlformats.org/officeDocument/2006/relationships/slideLayout" Target="../slideLayouts/slideLayout1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7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76.xml"/><Relationship Id="rId1" Type="http://schemas.openxmlformats.org/officeDocument/2006/relationships/slideLayout" Target="../slideLayouts/slideLayout8.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25.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8.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5.xml"/></Relationships>
</file>

<file path=ppt/slides/_rels/slide8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81.xml"/><Relationship Id="rId1" Type="http://schemas.openxmlformats.org/officeDocument/2006/relationships/slideLayout" Target="../slideLayouts/slideLayout8.xml"/></Relationships>
</file>

<file path=ppt/slides/_rels/slide8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82.xml"/><Relationship Id="rId1" Type="http://schemas.openxmlformats.org/officeDocument/2006/relationships/slideLayout" Target="../slideLayouts/slideLayout8.xml"/><Relationship Id="rId4" Type="http://schemas.openxmlformats.org/officeDocument/2006/relationships/image" Target="../media/image45.png"/></Relationships>
</file>

<file path=ppt/slides/_rels/slide8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83.xml"/><Relationship Id="rId1" Type="http://schemas.openxmlformats.org/officeDocument/2006/relationships/slideLayout" Target="../slideLayouts/slideLayout8.xml"/><Relationship Id="rId4" Type="http://schemas.openxmlformats.org/officeDocument/2006/relationships/image" Target="../media/image45.png"/></Relationships>
</file>

<file path=ppt/slides/_rels/slide8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84.xml"/><Relationship Id="rId1" Type="http://schemas.openxmlformats.org/officeDocument/2006/relationships/slideLayout" Target="../slideLayouts/slideLayout13.xml"/></Relationships>
</file>

<file path=ppt/slides/_rels/slide8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85.xml"/><Relationship Id="rId1" Type="http://schemas.openxmlformats.org/officeDocument/2006/relationships/slideLayout" Target="../slideLayouts/slideLayout13.xml"/></Relationships>
</file>

<file path=ppt/slides/_rels/slide8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86.xml"/><Relationship Id="rId1" Type="http://schemas.openxmlformats.org/officeDocument/2006/relationships/slideLayout" Target="../slideLayouts/slideLayout13.xml"/></Relationships>
</file>

<file path=ppt/slides/_rels/slide8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87.xml"/><Relationship Id="rId1" Type="http://schemas.openxmlformats.org/officeDocument/2006/relationships/slideLayout" Target="../slideLayouts/slideLayout13.xml"/></Relationships>
</file>

<file path=ppt/slides/_rels/slide8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88.xml"/><Relationship Id="rId1" Type="http://schemas.openxmlformats.org/officeDocument/2006/relationships/slideLayout" Target="../slideLayouts/slideLayout13.xml"/></Relationships>
</file>

<file path=ppt/slides/_rels/slide9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89.xml"/><Relationship Id="rId1" Type="http://schemas.openxmlformats.org/officeDocument/2006/relationships/slideLayout" Target="../slideLayouts/slideLayout13.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8.xml"/></Relationships>
</file>

<file path=ppt/slides/_rels/slide9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91.xml"/><Relationship Id="rId1" Type="http://schemas.openxmlformats.org/officeDocument/2006/relationships/slideLayout" Target="../slideLayouts/slideLayout8.xml"/><Relationship Id="rId4" Type="http://schemas.openxmlformats.org/officeDocument/2006/relationships/image" Target="../media/image53.png"/></Relationships>
</file>

<file path=ppt/slides/_rels/slide93.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92.xml"/><Relationship Id="rId1" Type="http://schemas.openxmlformats.org/officeDocument/2006/relationships/slideLayout" Target="../slideLayouts/slideLayout8.xml"/><Relationship Id="rId6" Type="http://schemas.openxmlformats.org/officeDocument/2006/relationships/diagramColors" Target="../diagrams/colors10.xml"/><Relationship Id="rId5" Type="http://schemas.openxmlformats.org/officeDocument/2006/relationships/diagramQuickStyle" Target="../diagrams/quickStyle10.xml"/><Relationship Id="rId10" Type="http://schemas.openxmlformats.org/officeDocument/2006/relationships/image" Target="../media/image56.png"/><Relationship Id="rId4" Type="http://schemas.openxmlformats.org/officeDocument/2006/relationships/diagramLayout" Target="../diagrams/layout10.xml"/><Relationship Id="rId9" Type="http://schemas.openxmlformats.org/officeDocument/2006/relationships/image" Target="../media/image55.png"/></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93.xml"/><Relationship Id="rId1" Type="http://schemas.openxmlformats.org/officeDocument/2006/relationships/slideLayout" Target="../slideLayouts/slideLayout21.xml"/></Relationships>
</file>

<file path=ppt/slides/_rels/slide9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94.xml"/><Relationship Id="rId1" Type="http://schemas.openxmlformats.org/officeDocument/2006/relationships/slideLayout" Target="../slideLayouts/slideLayout21.xml"/></Relationships>
</file>

<file path=ppt/slides/_rels/slide9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95.xml"/><Relationship Id="rId1" Type="http://schemas.openxmlformats.org/officeDocument/2006/relationships/slideLayout" Target="../slideLayouts/slideLayout21.xml"/></Relationships>
</file>

<file path=ppt/slides/_rels/slide9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96.xml"/><Relationship Id="rId1" Type="http://schemas.openxmlformats.org/officeDocument/2006/relationships/slideLayout" Target="../slideLayouts/slideLayout21.xml"/><Relationship Id="rId4" Type="http://schemas.openxmlformats.org/officeDocument/2006/relationships/image" Target="../media/image61.png"/></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97.xml"/><Relationship Id="rId1" Type="http://schemas.openxmlformats.org/officeDocument/2006/relationships/slideLayout" Target="../slideLayouts/slideLayout8.xml"/></Relationships>
</file>

<file path=ppt/slides/_rels/slide10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98.xml"/><Relationship Id="rId1" Type="http://schemas.openxmlformats.org/officeDocument/2006/relationships/slideLayout" Target="../slideLayouts/slideLayout21.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8.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9.xml"/></Relationships>
</file>

<file path=ppt/slides/_rels/slide104.xml.rels><?xml version="1.0" encoding="UTF-8" standalone="yes"?>
<Relationships xmlns="http://schemas.openxmlformats.org/package/2006/relationships"><Relationship Id="rId3" Type="http://schemas.openxmlformats.org/officeDocument/2006/relationships/notesSlide" Target="../notesSlides/notesSlide101.xml"/><Relationship Id="rId2" Type="http://schemas.openxmlformats.org/officeDocument/2006/relationships/slideLayout" Target="../slideLayouts/slideLayout24.xml"/><Relationship Id="rId1" Type="http://schemas.openxmlformats.org/officeDocument/2006/relationships/tags" Target="../tags/tag2.xml"/><Relationship Id="rId4" Type="http://schemas.openxmlformats.org/officeDocument/2006/relationships/image" Target="../media/image17.jpeg"/></Relationships>
</file>

<file path=ppt/slides/_rels/slide105.xml.rels><?xml version="1.0" encoding="UTF-8" standalone="yes"?>
<Relationships xmlns="http://schemas.openxmlformats.org/package/2006/relationships"><Relationship Id="rId3" Type="http://schemas.openxmlformats.org/officeDocument/2006/relationships/notesSlide" Target="../notesSlides/notesSlide102.xml"/><Relationship Id="rId2" Type="http://schemas.openxmlformats.org/officeDocument/2006/relationships/slideLayout" Target="../slideLayouts/slideLayout24.xml"/><Relationship Id="rId1" Type="http://schemas.openxmlformats.org/officeDocument/2006/relationships/tags" Target="../tags/tag3.xml"/><Relationship Id="rId4" Type="http://schemas.openxmlformats.org/officeDocument/2006/relationships/image" Target="../media/image17.jpeg"/></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104.xml"/><Relationship Id="rId1" Type="http://schemas.openxmlformats.org/officeDocument/2006/relationships/slideLayout" Target="../slideLayouts/slideLayout3.xml"/></Relationships>
</file>

<file path=ppt/slides/_rels/slide108.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notesSlide" Target="../notesSlides/notesSlide105.xml"/><Relationship Id="rId1" Type="http://schemas.openxmlformats.org/officeDocument/2006/relationships/slideLayout" Target="../slideLayouts/slideLayout8.xml"/></Relationships>
</file>

<file path=ppt/slides/_rels/slide109.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106.xml"/><Relationship Id="rId1" Type="http://schemas.openxmlformats.org/officeDocument/2006/relationships/slideLayout" Target="../slideLayouts/slideLayout8.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8.xml"/></Relationships>
</file>

<file path=ppt/slides/_rels/slide11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08.xml"/><Relationship Id="rId1" Type="http://schemas.openxmlformats.org/officeDocument/2006/relationships/slideLayout" Target="../slideLayouts/slideLayout1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12.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notesSlide" Target="../notesSlides/notesSlide109.xml"/><Relationship Id="rId1" Type="http://schemas.openxmlformats.org/officeDocument/2006/relationships/slideLayout" Target="../slideLayouts/slideLayout16.xml"/></Relationships>
</file>

<file path=ppt/slides/_rels/slide11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10.xml"/><Relationship Id="rId1" Type="http://schemas.openxmlformats.org/officeDocument/2006/relationships/slideLayout" Target="../slideLayouts/slideLayout13.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8.xml"/></Relationships>
</file>

<file path=ppt/slides/_rels/slide115.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notesSlide" Target="../notesSlides/notesSlide112.xml"/><Relationship Id="rId1" Type="http://schemas.openxmlformats.org/officeDocument/2006/relationships/slideLayout" Target="../slideLayouts/slideLayout8.xml"/></Relationships>
</file>

<file path=ppt/slides/_rels/slide11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13.xml"/><Relationship Id="rId1" Type="http://schemas.openxmlformats.org/officeDocument/2006/relationships/slideLayout" Target="../slideLayouts/slideLayout8.xml"/><Relationship Id="rId4" Type="http://schemas.openxmlformats.org/officeDocument/2006/relationships/image" Target="../media/image70.png"/></Relationships>
</file>

<file path=ppt/slides/_rels/slide117.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14.xml"/><Relationship Id="rId1" Type="http://schemas.openxmlformats.org/officeDocument/2006/relationships/slideLayout" Target="../slideLayouts/slideLayout8.xml"/></Relationships>
</file>

<file path=ppt/slides/_rels/slide11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15.xml"/><Relationship Id="rId1" Type="http://schemas.openxmlformats.org/officeDocument/2006/relationships/slideLayout" Target="../slideLayouts/slideLayout8.xml"/></Relationships>
</file>

<file path=ppt/slides/_rels/slide11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16.xml"/><Relationship Id="rId1" Type="http://schemas.openxmlformats.org/officeDocument/2006/relationships/slideLayout" Target="../slideLayouts/slideLayout8.xml"/></Relationships>
</file>

<file path=ppt/slides/_rels/slide12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17.xml"/><Relationship Id="rId1" Type="http://schemas.openxmlformats.org/officeDocument/2006/relationships/slideLayout" Target="../slideLayouts/slideLayout8.xml"/><Relationship Id="rId4" Type="http://schemas.openxmlformats.org/officeDocument/2006/relationships/image" Target="../media/image75.jpeg"/></Relationships>
</file>

<file path=ppt/slides/_rels/slide121.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118.xml"/><Relationship Id="rId1" Type="http://schemas.openxmlformats.org/officeDocument/2006/relationships/slideLayout" Target="../slideLayouts/slideLayout8.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119.xml"/><Relationship Id="rId1" Type="http://schemas.openxmlformats.org/officeDocument/2006/relationships/slideLayout" Target="../slideLayouts/slideLayout9.xml"/></Relationships>
</file>

<file path=ppt/slides/_rels/slide123.xml.rels><?xml version="1.0" encoding="UTF-8" standalone="yes"?>
<Relationships xmlns="http://schemas.openxmlformats.org/package/2006/relationships"><Relationship Id="rId3" Type="http://schemas.openxmlformats.org/officeDocument/2006/relationships/notesSlide" Target="../notesSlides/notesSlide120.xml"/><Relationship Id="rId2" Type="http://schemas.openxmlformats.org/officeDocument/2006/relationships/slideLayout" Target="../slideLayouts/slideLayout24.xml"/><Relationship Id="rId1" Type="http://schemas.openxmlformats.org/officeDocument/2006/relationships/tags" Target="../tags/tag4.xml"/><Relationship Id="rId4" Type="http://schemas.openxmlformats.org/officeDocument/2006/relationships/image" Target="../media/image17.jpeg"/></Relationships>
</file>

<file path=ppt/slides/_rels/slide124.xml.rels><?xml version="1.0" encoding="UTF-8" standalone="yes"?>
<Relationships xmlns="http://schemas.openxmlformats.org/package/2006/relationships"><Relationship Id="rId3" Type="http://schemas.openxmlformats.org/officeDocument/2006/relationships/notesSlide" Target="../notesSlides/notesSlide121.xml"/><Relationship Id="rId2" Type="http://schemas.openxmlformats.org/officeDocument/2006/relationships/slideLayout" Target="../slideLayouts/slideLayout24.xml"/><Relationship Id="rId1" Type="http://schemas.openxmlformats.org/officeDocument/2006/relationships/tags" Target="../tags/tag5.xml"/><Relationship Id="rId4" Type="http://schemas.openxmlformats.org/officeDocument/2006/relationships/image" Target="../media/image1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3"/>
          </p:nvPr>
        </p:nvSpPr>
        <p:spPr/>
        <p:txBody>
          <a:bodyPr/>
          <a:lstStyle/>
          <a:p>
            <a:r>
              <a:rPr lang="en-US" sz="3400" b="1" dirty="0"/>
              <a:t>Check Point LICENSING and contracts</a:t>
            </a:r>
          </a:p>
        </p:txBody>
      </p:sp>
      <p:sp>
        <p:nvSpPr>
          <p:cNvPr id="3" name="Text Placeholder 2"/>
          <p:cNvSpPr>
            <a:spLocks noGrp="1"/>
          </p:cNvSpPr>
          <p:nvPr>
            <p:ph type="body" sz="quarter" idx="16"/>
          </p:nvPr>
        </p:nvSpPr>
        <p:spPr/>
        <p:txBody>
          <a:bodyPr/>
          <a:lstStyle/>
          <a:p>
            <a:r>
              <a:rPr lang="en-US" dirty="0"/>
              <a:t>Chapter 4</a:t>
            </a:r>
          </a:p>
        </p:txBody>
      </p:sp>
      <p:sp>
        <p:nvSpPr>
          <p:cNvPr id="4" name="Footer Placeholder 3" hidden="1">
            <a:extLst>
              <a:ext uri="{FF2B5EF4-FFF2-40B4-BE49-F238E27FC236}">
                <a16:creationId xmlns:a16="http://schemas.microsoft.com/office/drawing/2014/main" id="{1A6E0995-4ACC-D4E2-CC1B-1FD21DA08BB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ACD5D9A-14ED-C756-CDEC-E4C91064CDDB}"/>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972949331"/>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D66ADD4-AEE9-829B-1365-9579044546CD}"/>
              </a:ext>
            </a:extLst>
          </p:cNvPr>
          <p:cNvSpPr>
            <a:spLocks noGrp="1"/>
          </p:cNvSpPr>
          <p:nvPr>
            <p:ph type="body" sz="quarter" idx="16"/>
          </p:nvPr>
        </p:nvSpPr>
        <p:spPr/>
        <p:txBody>
          <a:bodyPr/>
          <a:lstStyle/>
          <a:p>
            <a:r>
              <a:rPr lang="en-US" dirty="0"/>
              <a:t>Learning Objectives</a:t>
            </a:r>
          </a:p>
        </p:txBody>
      </p:sp>
      <p:sp>
        <p:nvSpPr>
          <p:cNvPr id="3" name="Content Placeholder 2">
            <a:extLst>
              <a:ext uri="{FF2B5EF4-FFF2-40B4-BE49-F238E27FC236}">
                <a16:creationId xmlns:a16="http://schemas.microsoft.com/office/drawing/2014/main" id="{852B4B1C-B685-0D39-B9CE-FC28FB7AAFDD}"/>
              </a:ext>
            </a:extLst>
          </p:cNvPr>
          <p:cNvSpPr>
            <a:spLocks noGrp="1"/>
          </p:cNvSpPr>
          <p:nvPr>
            <p:ph sz="half" idx="2"/>
          </p:nvPr>
        </p:nvSpPr>
        <p:spPr/>
        <p:txBody>
          <a:bodyPr/>
          <a:lstStyle/>
          <a:p>
            <a:r>
              <a:rPr lang="en-US" dirty="0"/>
              <a:t>Demonstrate an understanding of Check Point licenses and contracts, including purpose and structure.</a:t>
            </a:r>
          </a:p>
          <a:p>
            <a:r>
              <a:rPr lang="en-US" dirty="0"/>
              <a:t>Identify the tools available to manage Check Point licenses and contracts, including their purpose and use.</a:t>
            </a:r>
          </a:p>
        </p:txBody>
      </p:sp>
      <p:sp>
        <p:nvSpPr>
          <p:cNvPr id="4" name="Footer Placeholder 3" hidden="1">
            <a:extLst>
              <a:ext uri="{FF2B5EF4-FFF2-40B4-BE49-F238E27FC236}">
                <a16:creationId xmlns:a16="http://schemas.microsoft.com/office/drawing/2014/main" id="{8D662AD0-7669-1CF0-6201-56C8236FAB39}"/>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E0DD1C0-2226-E330-B1CD-E2EAA5C85AC8}"/>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512187126"/>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License and Contracts Overview</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3842" y="1636776"/>
            <a:ext cx="5041094" cy="2958084"/>
          </a:xfrm>
        </p:spPr>
        <p:txBody>
          <a:bodyPr/>
          <a:lstStyle/>
          <a:p>
            <a:pPr marL="0" indent="0">
              <a:buNone/>
            </a:pPr>
            <a:r>
              <a:rPr lang="en-US" sz="2400" dirty="0"/>
              <a:t>Check Point appliances and software products must be properly licensed and activated before use.</a:t>
            </a:r>
          </a:p>
        </p:txBody>
      </p:sp>
      <p:graphicFrame>
        <p:nvGraphicFramePr>
          <p:cNvPr id="7" name="Diagram 6"/>
          <p:cNvGraphicFramePr/>
          <p:nvPr>
            <p:extLst>
              <p:ext uri="{D42A27DB-BD31-4B8C-83A1-F6EECF244321}">
                <p14:modId xmlns:p14="http://schemas.microsoft.com/office/powerpoint/2010/main" val="2528828315"/>
              </p:ext>
            </p:extLst>
          </p:nvPr>
        </p:nvGraphicFramePr>
        <p:xfrm>
          <a:off x="5491586" y="1636776"/>
          <a:ext cx="6563889" cy="3131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386841" y="3671316"/>
            <a:ext cx="3911271" cy="2377440"/>
          </a:xfrm>
          <a:prstGeom prst="rect">
            <a:avLst/>
          </a:prstGeom>
        </p:spPr>
      </p:pic>
      <p:sp>
        <p:nvSpPr>
          <p:cNvPr id="4" name="Footer Placeholder 3" hidden="1">
            <a:extLst>
              <a:ext uri="{FF2B5EF4-FFF2-40B4-BE49-F238E27FC236}">
                <a16:creationId xmlns:a16="http://schemas.microsoft.com/office/drawing/2014/main" id="{D22FD89E-7B72-9DD7-F17E-4862F952D5CC}"/>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EA64FE22-77B2-8DDC-250F-C73D500DD3C3}"/>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784173043"/>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64770" marR="336550" lvl="0" indent="0">
              <a:spcBef>
                <a:spcPts val="1075"/>
              </a:spcBef>
              <a:spcAft>
                <a:spcPts val="0"/>
              </a:spcAft>
              <a:buClr>
                <a:srgbClr val="920053"/>
              </a:buClr>
              <a:buNone/>
              <a:tabLst>
                <a:tab pos="521970" algn="l"/>
              </a:tabLst>
              <a:defRPr/>
            </a:pPr>
            <a:r>
              <a:rPr lang="en-US" dirty="0">
                <a:solidFill>
                  <a:srgbClr val="4D4D4F"/>
                </a:solidFill>
              </a:rPr>
              <a:t>Check Point software is also governed by a Download Agreement.</a:t>
            </a:r>
          </a:p>
          <a:p>
            <a:pPr marL="64770" marR="336550" lvl="0" indent="0">
              <a:spcBef>
                <a:spcPts val="1075"/>
              </a:spcBef>
              <a:spcAft>
                <a:spcPts val="0"/>
              </a:spcAft>
              <a:buClr>
                <a:srgbClr val="920053"/>
              </a:buClr>
              <a:buNone/>
              <a:tabLst>
                <a:tab pos="521970" algn="l"/>
              </a:tabLst>
              <a:defRPr/>
            </a:pPr>
            <a:r>
              <a:rPr lang="en-US" dirty="0">
                <a:solidFill>
                  <a:srgbClr val="4D4D4F"/>
                </a:solidFill>
              </a:rPr>
              <a:t>Before downloading Check Point software from an authorized site, you are instructed to read the agreement.</a:t>
            </a:r>
          </a:p>
          <a:p>
            <a:pPr marL="64770" marR="336550" lvl="0" indent="0">
              <a:spcBef>
                <a:spcPts val="1075"/>
              </a:spcBef>
              <a:spcAft>
                <a:spcPts val="0"/>
              </a:spcAft>
              <a:buClr>
                <a:srgbClr val="920053"/>
              </a:buClr>
              <a:buNone/>
              <a:tabLst>
                <a:tab pos="521970" algn="l"/>
              </a:tabLst>
              <a:defRPr/>
            </a:pPr>
            <a:r>
              <a:rPr lang="en-US" dirty="0">
                <a:solidFill>
                  <a:srgbClr val="4D4D4F"/>
                </a:solidFill>
              </a:rPr>
              <a:t>By clicking the </a:t>
            </a:r>
            <a:r>
              <a:rPr lang="en-US" b="1" dirty="0">
                <a:solidFill>
                  <a:srgbClr val="4D4D4F"/>
                </a:solidFill>
              </a:rPr>
              <a:t>Download</a:t>
            </a:r>
            <a:r>
              <a:rPr lang="en-US" dirty="0">
                <a:solidFill>
                  <a:srgbClr val="4D4D4F"/>
                </a:solidFill>
              </a:rPr>
              <a:t> button, you are bound by the terms and conditions of the Download Agreement.</a:t>
            </a:r>
            <a:endParaRPr kumimoji="0" lang="en-US"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endParaRPr>
          </a:p>
        </p:txBody>
      </p:sp>
      <p:sp>
        <p:nvSpPr>
          <p:cNvPr id="2" name="Footer Placeholder 1" hidden="1">
            <a:extLst>
              <a:ext uri="{FF2B5EF4-FFF2-40B4-BE49-F238E27FC236}">
                <a16:creationId xmlns:a16="http://schemas.microsoft.com/office/drawing/2014/main" id="{300BF353-34B2-7956-A892-D369CF21EDF5}"/>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B8E4CC10-2376-CF21-B32A-C243560DA4E6}"/>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3745518018"/>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Software Blade Packages</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p:txBody>
          <a:bodyPr/>
          <a:lstStyle/>
          <a:p>
            <a:pPr marL="0" indent="0">
              <a:buNone/>
            </a:pPr>
            <a:r>
              <a:rPr lang="en-US" dirty="0"/>
              <a:t>Offered in predefined bundles with all Software Blades included under one license.  </a:t>
            </a:r>
          </a:p>
          <a:p>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161659396"/>
              </p:ext>
            </p:extLst>
          </p:nvPr>
        </p:nvGraphicFramePr>
        <p:xfrm>
          <a:off x="822960" y="2933472"/>
          <a:ext cx="10435590" cy="2560320"/>
        </p:xfrm>
        <a:graphic>
          <a:graphicData uri="http://schemas.openxmlformats.org/drawingml/2006/table">
            <a:tbl>
              <a:tblPr firstRow="1" bandRow="1">
                <a:tableStyleId>{5C22544A-7EE6-4342-B048-85BDC9FD1C3A}</a:tableStyleId>
              </a:tblPr>
              <a:tblGrid>
                <a:gridCol w="5132070">
                  <a:extLst>
                    <a:ext uri="{9D8B030D-6E8A-4147-A177-3AD203B41FA5}">
                      <a16:colId xmlns:a16="http://schemas.microsoft.com/office/drawing/2014/main" val="544936105"/>
                    </a:ext>
                  </a:extLst>
                </a:gridCol>
                <a:gridCol w="5303520">
                  <a:extLst>
                    <a:ext uri="{9D8B030D-6E8A-4147-A177-3AD203B41FA5}">
                      <a16:colId xmlns:a16="http://schemas.microsoft.com/office/drawing/2014/main" val="2982647212"/>
                    </a:ext>
                  </a:extLst>
                </a:gridCol>
              </a:tblGrid>
              <a:tr h="370840">
                <a:tc>
                  <a:txBody>
                    <a:bodyPr/>
                    <a:lstStyle/>
                    <a:p>
                      <a:pPr algn="ctr"/>
                      <a:r>
                        <a:rPr lang="en-US" dirty="0">
                          <a:latin typeface="Arial" panose="020B0604020202020204" pitchFamily="34" charset="0"/>
                          <a:cs typeface="Arial" panose="020B0604020202020204" pitchFamily="34" charset="0"/>
                        </a:rPr>
                        <a:t>License</a:t>
                      </a:r>
                    </a:p>
                  </a:txBody>
                  <a:tcPr/>
                </a:tc>
                <a:tc>
                  <a:txBody>
                    <a:bodyPr/>
                    <a:lstStyle/>
                    <a:p>
                      <a:pPr algn="ctr"/>
                      <a:r>
                        <a:rPr lang="en-US" dirty="0">
                          <a:latin typeface="Arial" panose="020B0604020202020204" pitchFamily="34" charset="0"/>
                          <a:cs typeface="Arial" panose="020B0604020202020204" pitchFamily="34" charset="0"/>
                        </a:rPr>
                        <a:t>Includes</a:t>
                      </a:r>
                    </a:p>
                  </a:txBody>
                  <a:tcPr/>
                </a:tc>
                <a:extLst>
                  <a:ext uri="{0D108BD9-81ED-4DB2-BD59-A6C34878D82A}">
                    <a16:rowId xmlns:a16="http://schemas.microsoft.com/office/drawing/2014/main" val="1262765619"/>
                  </a:ext>
                </a:extLst>
              </a:tr>
              <a:tr h="370840">
                <a:tc>
                  <a:txBody>
                    <a:bodyPr/>
                    <a:lstStyle/>
                    <a:p>
                      <a:r>
                        <a:rPr lang="en-US" dirty="0">
                          <a:latin typeface="Arial" panose="020B0604020202020204" pitchFamily="34" charset="0"/>
                          <a:cs typeface="Arial" panose="020B0604020202020204" pitchFamily="34" charset="0"/>
                        </a:rPr>
                        <a:t>Next</a:t>
                      </a:r>
                      <a:r>
                        <a:rPr lang="en-US" baseline="0" dirty="0">
                          <a:latin typeface="Arial" panose="020B0604020202020204" pitchFamily="34" charset="0"/>
                          <a:cs typeface="Arial" panose="020B0604020202020204" pitchFamily="34" charset="0"/>
                        </a:rPr>
                        <a:t> Generation Firewall (NGFW)</a:t>
                      </a:r>
                      <a:endParaRPr lang="en-US"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Base-level protection</a:t>
                      </a:r>
                    </a:p>
                  </a:txBody>
                  <a:tcPr/>
                </a:tc>
                <a:extLst>
                  <a:ext uri="{0D108BD9-81ED-4DB2-BD59-A6C34878D82A}">
                    <a16:rowId xmlns:a16="http://schemas.microsoft.com/office/drawing/2014/main" val="3947546288"/>
                  </a:ext>
                </a:extLst>
              </a:tr>
              <a:tr h="370840">
                <a:tc>
                  <a:txBody>
                    <a:bodyPr/>
                    <a:lstStyle/>
                    <a:p>
                      <a:r>
                        <a:rPr lang="en-US" dirty="0">
                          <a:latin typeface="Arial" panose="020B0604020202020204" pitchFamily="34" charset="0"/>
                          <a:cs typeface="Arial" panose="020B0604020202020204" pitchFamily="34" charset="0"/>
                        </a:rPr>
                        <a:t>Next</a:t>
                      </a:r>
                      <a:r>
                        <a:rPr lang="en-US" baseline="0" dirty="0">
                          <a:latin typeface="Arial" panose="020B0604020202020204" pitchFamily="34" charset="0"/>
                          <a:cs typeface="Arial" panose="020B0604020202020204" pitchFamily="34" charset="0"/>
                        </a:rPr>
                        <a:t> Generation Threat Prevention (NGTP)</a:t>
                      </a:r>
                      <a:endParaRPr lang="en-US"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Multi-layer threat prevention</a:t>
                      </a:r>
                    </a:p>
                  </a:txBody>
                  <a:tcPr/>
                </a:tc>
                <a:extLst>
                  <a:ext uri="{0D108BD9-81ED-4DB2-BD59-A6C34878D82A}">
                    <a16:rowId xmlns:a16="http://schemas.microsoft.com/office/drawing/2014/main" val="1293873349"/>
                  </a:ext>
                </a:extLst>
              </a:tr>
              <a:tr h="370840">
                <a:tc>
                  <a:txBody>
                    <a:bodyPr/>
                    <a:lstStyle/>
                    <a:p>
                      <a:r>
                        <a:rPr lang="en-US" dirty="0">
                          <a:latin typeface="Arial" panose="020B0604020202020204" pitchFamily="34" charset="0"/>
                          <a:cs typeface="Arial" panose="020B0604020202020204" pitchFamily="34" charset="0"/>
                        </a:rPr>
                        <a:t>Sandblast (SNBT)</a:t>
                      </a:r>
                    </a:p>
                  </a:txBody>
                  <a:tcPr/>
                </a:tc>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Advanced sandboxing and Content Disarm &amp; Reconstruction (CDR)</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94242530"/>
                  </a:ext>
                </a:extLst>
              </a:tr>
            </a:tbl>
          </a:graphicData>
        </a:graphic>
      </p:graphicFrame>
      <p:sp>
        <p:nvSpPr>
          <p:cNvPr id="4" name="Footer Placeholder 3" hidden="1">
            <a:extLst>
              <a:ext uri="{FF2B5EF4-FFF2-40B4-BE49-F238E27FC236}">
                <a16:creationId xmlns:a16="http://schemas.microsoft.com/office/drawing/2014/main" id="{22B7FD5B-9AD4-A665-AA0C-949BE2C0217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A6B4098-0F04-DA14-73D3-125DF1867F04}"/>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976415881"/>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Software Blade Packages (Continued)</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p:txBody>
          <a:bodyPr/>
          <a:lstStyle/>
          <a:p>
            <a:pPr marL="0" indent="0">
              <a:buNone/>
            </a:pPr>
            <a:r>
              <a:rPr lang="en-US" dirty="0"/>
              <a:t>Optional Software Blades can be licensed separately.  These include:</a:t>
            </a:r>
          </a:p>
          <a:p>
            <a:r>
              <a:rPr lang="en-US" dirty="0"/>
              <a:t>Data Loss Prevention (DLP)</a:t>
            </a:r>
          </a:p>
          <a:p>
            <a:r>
              <a:rPr lang="en-US" dirty="0"/>
              <a:t>Internet of Things (IoT) Protections</a:t>
            </a: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3840" y="4130802"/>
            <a:ext cx="2925464" cy="1097280"/>
          </a:xfrm>
          <a:prstGeom prst="rect">
            <a:avLst/>
          </a:prstGeom>
        </p:spPr>
      </p:pic>
      <p:sp>
        <p:nvSpPr>
          <p:cNvPr id="8" name="Rounded Rectangle 7"/>
          <p:cNvSpPr/>
          <p:nvPr/>
        </p:nvSpPr>
        <p:spPr bwMode="auto">
          <a:xfrm>
            <a:off x="3452813" y="4209135"/>
            <a:ext cx="8252460" cy="972618"/>
          </a:xfrm>
          <a:prstGeom prst="roundRect">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indent="0">
              <a:buNone/>
            </a:pPr>
            <a:r>
              <a:rPr lang="en-US" sz="2400" b="1" dirty="0">
                <a:solidFill>
                  <a:schemeClr val="bg1"/>
                </a:solidFill>
              </a:rPr>
              <a:t>www.checkpoint.com/downloads/products/network-security-softwarebundles-at-a-glance.pdf.</a:t>
            </a:r>
          </a:p>
        </p:txBody>
      </p:sp>
      <p:sp>
        <p:nvSpPr>
          <p:cNvPr id="4" name="Footer Placeholder 3" hidden="1">
            <a:extLst>
              <a:ext uri="{FF2B5EF4-FFF2-40B4-BE49-F238E27FC236}">
                <a16:creationId xmlns:a16="http://schemas.microsoft.com/office/drawing/2014/main" id="{485F3315-6308-A64F-2962-77CF5707069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F82E1A0-7A9E-69FF-7A83-B3A81248C3C4}"/>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640211947"/>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64770" marR="336550" lvl="0" indent="0">
              <a:spcBef>
                <a:spcPts val="1075"/>
              </a:spcBef>
              <a:spcAft>
                <a:spcPts val="0"/>
              </a:spcAft>
              <a:buClr>
                <a:srgbClr val="920053"/>
              </a:buClr>
              <a:buNone/>
              <a:tabLst>
                <a:tab pos="521970" algn="l"/>
              </a:tabLst>
              <a:defRPr/>
            </a:pPr>
            <a:r>
              <a:rPr lang="en-US" dirty="0">
                <a:solidFill>
                  <a:srgbClr val="4D4D4F"/>
                </a:solidFill>
              </a:rPr>
              <a:t>Check Point Security Management and Security Gateway Software Blade licenses are </a:t>
            </a:r>
            <a:r>
              <a:rPr lang="en-US" dirty="0">
                <a:solidFill>
                  <a:schemeClr val="bg2"/>
                </a:solidFill>
              </a:rPr>
              <a:t>Perpetual Blades</a:t>
            </a:r>
            <a:r>
              <a:rPr lang="en-US" dirty="0">
                <a:solidFill>
                  <a:srgbClr val="4D4D4F"/>
                </a:solidFill>
              </a:rPr>
              <a:t>, which means they have no expiration date.</a:t>
            </a:r>
          </a:p>
          <a:p>
            <a:pPr marL="64770" marR="336550" lvl="0" indent="0">
              <a:spcBef>
                <a:spcPts val="1075"/>
              </a:spcBef>
              <a:spcAft>
                <a:spcPts val="0"/>
              </a:spcAft>
              <a:buClr>
                <a:srgbClr val="920053"/>
              </a:buClr>
              <a:buNone/>
              <a:tabLst>
                <a:tab pos="521970" algn="l"/>
              </a:tabLst>
              <a:defRPr/>
            </a:pPr>
            <a:r>
              <a:rPr lang="en-US" dirty="0">
                <a:solidFill>
                  <a:srgbClr val="4D4D4F"/>
                </a:solidFill>
              </a:rPr>
              <a:t>Service blades, such as IPS, URL Filtering, and Application Control are </a:t>
            </a:r>
            <a:r>
              <a:rPr lang="en-US" dirty="0">
                <a:solidFill>
                  <a:schemeClr val="bg2"/>
                </a:solidFill>
              </a:rPr>
              <a:t>considered Subscription Blades</a:t>
            </a:r>
            <a:r>
              <a:rPr lang="en-US" dirty="0">
                <a:solidFill>
                  <a:srgbClr val="4D4D4F"/>
                </a:solidFill>
              </a:rPr>
              <a:t> and their licenses can expire.</a:t>
            </a:r>
          </a:p>
          <a:p>
            <a:pPr marL="64770" marR="336550" lvl="0" indent="0">
              <a:spcBef>
                <a:spcPts val="1075"/>
              </a:spcBef>
              <a:spcAft>
                <a:spcPts val="0"/>
              </a:spcAft>
              <a:buClr>
                <a:srgbClr val="920053"/>
              </a:buClr>
              <a:buNone/>
              <a:tabLst>
                <a:tab pos="521970" algn="l"/>
              </a:tabLst>
              <a:defRPr/>
            </a:pPr>
            <a:r>
              <a:rPr lang="en-US" dirty="0">
                <a:solidFill>
                  <a:srgbClr val="4D4D4F"/>
                </a:solidFill>
              </a:rPr>
              <a:t>If an installed license expires, the corresponding products/features stop working. If you renew your license or install a new license, the corresponding products/features continue working again.</a:t>
            </a:r>
            <a:endParaRPr kumimoji="0" lang="en-US" b="0" i="0" u="none" strike="noStrike" kern="0" cap="none" spc="0" normalizeH="0" baseline="0" noProof="0" dirty="0">
              <a:ln>
                <a:noFill/>
              </a:ln>
              <a:solidFill>
                <a:srgbClr val="4D4D4F"/>
              </a:solidFill>
              <a:effectLst/>
              <a:uLnTx/>
              <a:uFillTx/>
            </a:endParaRPr>
          </a:p>
        </p:txBody>
      </p:sp>
      <p:sp>
        <p:nvSpPr>
          <p:cNvPr id="2" name="Footer Placeholder 1" hidden="1">
            <a:extLst>
              <a:ext uri="{FF2B5EF4-FFF2-40B4-BE49-F238E27FC236}">
                <a16:creationId xmlns:a16="http://schemas.microsoft.com/office/drawing/2014/main" id="{6A04A727-4552-65D9-B604-3FF86CB79473}"/>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FB0E1882-6B16-3E5A-5C40-68D40A251912}"/>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59262282"/>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a:xfrm>
            <a:off x="585215" y="457200"/>
            <a:ext cx="10727553" cy="914400"/>
          </a:xfrm>
        </p:spPr>
        <p:txBody>
          <a:bodyPr/>
          <a:lstStyle/>
          <a:p>
            <a:r>
              <a:rPr lang="en-US" dirty="0"/>
              <a:t>Software Blade Feature Summary - Security Gateway</a:t>
            </a:r>
          </a:p>
        </p:txBody>
      </p:sp>
      <p:graphicFrame>
        <p:nvGraphicFramePr>
          <p:cNvPr id="7" name="Content Placeholder 6"/>
          <p:cNvGraphicFramePr>
            <a:graphicFrameLocks noGrp="1"/>
          </p:cNvGraphicFramePr>
          <p:nvPr>
            <p:ph sz="half" idx="2"/>
          </p:nvPr>
        </p:nvGraphicFramePr>
        <p:xfrm>
          <a:off x="584200" y="1636713"/>
          <a:ext cx="11174412" cy="4480560"/>
        </p:xfrm>
        <a:graphic>
          <a:graphicData uri="http://schemas.openxmlformats.org/drawingml/2006/table">
            <a:tbl>
              <a:tblPr firstRow="1" bandRow="1">
                <a:tableStyleId>{5C22544A-7EE6-4342-B048-85BDC9FD1C3A}</a:tableStyleId>
              </a:tblPr>
              <a:tblGrid>
                <a:gridCol w="2793603">
                  <a:extLst>
                    <a:ext uri="{9D8B030D-6E8A-4147-A177-3AD203B41FA5}">
                      <a16:colId xmlns:a16="http://schemas.microsoft.com/office/drawing/2014/main" val="3063128279"/>
                    </a:ext>
                  </a:extLst>
                </a:gridCol>
                <a:gridCol w="2793603">
                  <a:extLst>
                    <a:ext uri="{9D8B030D-6E8A-4147-A177-3AD203B41FA5}">
                      <a16:colId xmlns:a16="http://schemas.microsoft.com/office/drawing/2014/main" val="4109517300"/>
                    </a:ext>
                  </a:extLst>
                </a:gridCol>
                <a:gridCol w="2793603">
                  <a:extLst>
                    <a:ext uri="{9D8B030D-6E8A-4147-A177-3AD203B41FA5}">
                      <a16:colId xmlns:a16="http://schemas.microsoft.com/office/drawing/2014/main" val="1469514656"/>
                    </a:ext>
                  </a:extLst>
                </a:gridCol>
                <a:gridCol w="2793603">
                  <a:extLst>
                    <a:ext uri="{9D8B030D-6E8A-4147-A177-3AD203B41FA5}">
                      <a16:colId xmlns:a16="http://schemas.microsoft.com/office/drawing/2014/main" val="2433613074"/>
                    </a:ext>
                  </a:extLst>
                </a:gridCol>
              </a:tblGrid>
              <a:tr h="370840">
                <a:tc>
                  <a:txBody>
                    <a:bodyPr/>
                    <a:lstStyle/>
                    <a:p>
                      <a:pPr algn="ctr"/>
                      <a:r>
                        <a:rPr lang="en-US" sz="2400" dirty="0">
                          <a:latin typeface="Arial" panose="020B0604020202020204" pitchFamily="34" charset="0"/>
                          <a:cs typeface="Arial" panose="020B0604020202020204" pitchFamily="34" charset="0"/>
                        </a:rPr>
                        <a:t>Security</a:t>
                      </a:r>
                      <a:r>
                        <a:rPr lang="en-US" sz="2400" baseline="0" dirty="0">
                          <a:latin typeface="Arial" panose="020B0604020202020204" pitchFamily="34" charset="0"/>
                          <a:cs typeface="Arial" panose="020B0604020202020204" pitchFamily="34" charset="0"/>
                        </a:rPr>
                        <a:t> Gateway</a:t>
                      </a:r>
                      <a:endParaRPr lang="en-US" sz="2400" dirty="0">
                        <a:latin typeface="Arial" panose="020B0604020202020204" pitchFamily="34" charset="0"/>
                        <a:cs typeface="Arial" panose="020B0604020202020204" pitchFamily="34" charset="0"/>
                      </a:endParaRPr>
                    </a:p>
                  </a:txBody>
                  <a:tcPr/>
                </a:tc>
                <a:tc>
                  <a:txBody>
                    <a:bodyPr/>
                    <a:lstStyle/>
                    <a:p>
                      <a:pPr algn="ctr"/>
                      <a:r>
                        <a:rPr lang="en-US" sz="2400" dirty="0">
                          <a:latin typeface="Arial" panose="020B0604020202020204" pitchFamily="34" charset="0"/>
                          <a:cs typeface="Arial" panose="020B0604020202020204" pitchFamily="34" charset="0"/>
                        </a:rPr>
                        <a:t>NGFW</a:t>
                      </a:r>
                    </a:p>
                  </a:txBody>
                  <a:tcPr/>
                </a:tc>
                <a:tc>
                  <a:txBody>
                    <a:bodyPr/>
                    <a:lstStyle/>
                    <a:p>
                      <a:pPr algn="ctr"/>
                      <a:r>
                        <a:rPr lang="en-US" sz="2400" dirty="0">
                          <a:latin typeface="Arial" panose="020B0604020202020204" pitchFamily="34" charset="0"/>
                          <a:cs typeface="Arial" panose="020B0604020202020204" pitchFamily="34" charset="0"/>
                        </a:rPr>
                        <a:t>NGTP</a:t>
                      </a:r>
                    </a:p>
                  </a:txBody>
                  <a:tcPr/>
                </a:tc>
                <a:tc>
                  <a:txBody>
                    <a:bodyPr/>
                    <a:lstStyle/>
                    <a:p>
                      <a:pPr algn="ctr"/>
                      <a:r>
                        <a:rPr lang="en-US" sz="2400" dirty="0">
                          <a:latin typeface="Arial" panose="020B0604020202020204" pitchFamily="34" charset="0"/>
                          <a:cs typeface="Arial" panose="020B0604020202020204" pitchFamily="34" charset="0"/>
                        </a:rPr>
                        <a:t>SNBT</a:t>
                      </a:r>
                    </a:p>
                  </a:txBody>
                  <a:tcPr/>
                </a:tc>
                <a:extLst>
                  <a:ext uri="{0D108BD9-81ED-4DB2-BD59-A6C34878D82A}">
                    <a16:rowId xmlns:a16="http://schemas.microsoft.com/office/drawing/2014/main" val="1854302961"/>
                  </a:ext>
                </a:extLst>
              </a:tr>
              <a:tr h="370840">
                <a:tc>
                  <a:txBody>
                    <a:bodyPr/>
                    <a:lstStyle/>
                    <a:p>
                      <a:r>
                        <a:rPr lang="en-US" sz="2400" dirty="0">
                          <a:latin typeface="Arial" panose="020B0604020202020204" pitchFamily="34" charset="0"/>
                          <a:cs typeface="Arial" panose="020B0604020202020204" pitchFamily="34" charset="0"/>
                        </a:rPr>
                        <a:t>Firewall</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554822385"/>
                  </a:ext>
                </a:extLst>
              </a:tr>
              <a:tr h="370840">
                <a:tc>
                  <a:txBody>
                    <a:bodyPr/>
                    <a:lstStyle/>
                    <a:p>
                      <a:r>
                        <a:rPr lang="en-US" sz="2400" dirty="0">
                          <a:latin typeface="Arial" panose="020B0604020202020204" pitchFamily="34" charset="0"/>
                          <a:cs typeface="Arial" panose="020B0604020202020204" pitchFamily="34" charset="0"/>
                        </a:rPr>
                        <a:t>Identity</a:t>
                      </a:r>
                      <a:r>
                        <a:rPr lang="en-US" sz="2400" baseline="0" dirty="0">
                          <a:latin typeface="Arial" panose="020B0604020202020204" pitchFamily="34" charset="0"/>
                          <a:cs typeface="Arial" panose="020B0604020202020204" pitchFamily="34" charset="0"/>
                        </a:rPr>
                        <a:t> Awareness</a:t>
                      </a:r>
                      <a:endParaRPr lang="en-US" sz="2400" dirty="0">
                        <a:latin typeface="Arial" panose="020B0604020202020204" pitchFamily="34" charset="0"/>
                        <a:cs typeface="Arial" panose="020B0604020202020204" pitchFamily="34" charset="0"/>
                      </a:endParaRP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185898852"/>
                  </a:ext>
                </a:extLst>
              </a:tr>
              <a:tr h="370840">
                <a:tc>
                  <a:txBody>
                    <a:bodyPr/>
                    <a:lstStyle/>
                    <a:p>
                      <a:r>
                        <a:rPr lang="en-US" sz="2400" dirty="0">
                          <a:latin typeface="Arial" panose="020B0604020202020204" pitchFamily="34" charset="0"/>
                          <a:cs typeface="Arial" panose="020B0604020202020204" pitchFamily="34" charset="0"/>
                        </a:rPr>
                        <a:t>IPsec VPN</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1543111374"/>
                  </a:ext>
                </a:extLst>
              </a:tr>
              <a:tr h="370840">
                <a:tc>
                  <a:txBody>
                    <a:bodyPr/>
                    <a:lstStyle/>
                    <a:p>
                      <a:r>
                        <a:rPr lang="en-US" sz="2400" dirty="0">
                          <a:latin typeface="Arial" panose="020B0604020202020204" pitchFamily="34" charset="0"/>
                          <a:cs typeface="Arial" panose="020B0604020202020204" pitchFamily="34" charset="0"/>
                        </a:rPr>
                        <a:t>Content Awareness</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1011950640"/>
                  </a:ext>
                </a:extLst>
              </a:tr>
              <a:tr h="370840">
                <a:tc>
                  <a:txBody>
                    <a:bodyPr/>
                    <a:lstStyle/>
                    <a:p>
                      <a:r>
                        <a:rPr lang="en-US" sz="2400" dirty="0">
                          <a:latin typeface="Arial" panose="020B0604020202020204" pitchFamily="34" charset="0"/>
                          <a:cs typeface="Arial" panose="020B0604020202020204" pitchFamily="34" charset="0"/>
                        </a:rPr>
                        <a:t>Mobile Access</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411717289"/>
                  </a:ext>
                </a:extLst>
              </a:tr>
              <a:tr h="370840">
                <a:tc>
                  <a:txBody>
                    <a:bodyPr/>
                    <a:lstStyle/>
                    <a:p>
                      <a:r>
                        <a:rPr lang="en-US" sz="2400" dirty="0">
                          <a:latin typeface="Arial" panose="020B0604020202020204" pitchFamily="34" charset="0"/>
                          <a:cs typeface="Arial" panose="020B0604020202020204" pitchFamily="34" charset="0"/>
                        </a:rPr>
                        <a:t>IPS</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243776162"/>
                  </a:ext>
                </a:extLst>
              </a:tr>
              <a:tr h="370840">
                <a:tc>
                  <a:txBody>
                    <a:bodyPr/>
                    <a:lstStyle/>
                    <a:p>
                      <a:r>
                        <a:rPr lang="en-US" sz="2400" dirty="0">
                          <a:latin typeface="Arial" panose="020B0604020202020204" pitchFamily="34" charset="0"/>
                          <a:cs typeface="Arial" panose="020B0604020202020204" pitchFamily="34" charset="0"/>
                        </a:rPr>
                        <a:t>Application Control</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956235250"/>
                  </a:ext>
                </a:extLst>
              </a:tr>
              <a:tr h="370840">
                <a:tc>
                  <a:txBody>
                    <a:bodyPr/>
                    <a:lstStyle/>
                    <a:p>
                      <a:r>
                        <a:rPr lang="en-US" sz="2400" dirty="0">
                          <a:latin typeface="Arial" panose="020B0604020202020204" pitchFamily="34" charset="0"/>
                          <a:cs typeface="Arial" panose="020B0604020202020204" pitchFamily="34" charset="0"/>
                        </a:rPr>
                        <a:t>IoT Protection</a:t>
                      </a:r>
                    </a:p>
                  </a:txBody>
                  <a:tcPr/>
                </a:tc>
                <a:tc>
                  <a:txBody>
                    <a:bodyPr/>
                    <a:lstStyle/>
                    <a:p>
                      <a:pPr algn="ctr"/>
                      <a:r>
                        <a:rPr lang="en-US" sz="2400" dirty="0">
                          <a:latin typeface="Arial" panose="020B0604020202020204" pitchFamily="34" charset="0"/>
                          <a:cs typeface="Arial" panose="020B0604020202020204" pitchFamily="34" charset="0"/>
                        </a:rPr>
                        <a:t>Optional</a:t>
                      </a:r>
                    </a:p>
                  </a:txBody>
                  <a:tcPr/>
                </a:tc>
                <a:tc>
                  <a:txBody>
                    <a:bodyPr/>
                    <a:lstStyle/>
                    <a:p>
                      <a:pPr algn="ctr"/>
                      <a:r>
                        <a:rPr lang="en-US" sz="2400" dirty="0">
                          <a:latin typeface="Arial" panose="020B0604020202020204" pitchFamily="34" charset="0"/>
                          <a:cs typeface="Arial" panose="020B0604020202020204" pitchFamily="34" charset="0"/>
                        </a:rPr>
                        <a:t>Optional</a:t>
                      </a:r>
                    </a:p>
                  </a:txBody>
                  <a:tcPr/>
                </a:tc>
                <a:tc>
                  <a:txBody>
                    <a:bodyPr/>
                    <a:lstStyle/>
                    <a:p>
                      <a:pPr algn="ctr"/>
                      <a:r>
                        <a:rPr lang="en-US" sz="2400" dirty="0">
                          <a:latin typeface="Arial" panose="020B0604020202020204" pitchFamily="34" charset="0"/>
                          <a:cs typeface="Arial" panose="020B0604020202020204" pitchFamily="34" charset="0"/>
                        </a:rPr>
                        <a:t>Optional</a:t>
                      </a:r>
                    </a:p>
                  </a:txBody>
                  <a:tcPr/>
                </a:tc>
                <a:extLst>
                  <a:ext uri="{0D108BD9-81ED-4DB2-BD59-A6C34878D82A}">
                    <a16:rowId xmlns:a16="http://schemas.microsoft.com/office/drawing/2014/main" val="3248478289"/>
                  </a:ext>
                </a:extLst>
              </a:tr>
            </a:tbl>
          </a:graphicData>
        </a:graphic>
      </p:graphicFrame>
      <p:sp>
        <p:nvSpPr>
          <p:cNvPr id="3" name="Footer Placeholder 2" hidden="1">
            <a:extLst>
              <a:ext uri="{FF2B5EF4-FFF2-40B4-BE49-F238E27FC236}">
                <a16:creationId xmlns:a16="http://schemas.microsoft.com/office/drawing/2014/main" id="{2BFD1F3F-5E15-9C53-35A4-ABA7D9C7B1FA}"/>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E23239D4-6EE0-D5F1-9BE4-16CECF6A5510}"/>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252716159"/>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a:xfrm>
            <a:off x="585215" y="125730"/>
            <a:ext cx="10727553" cy="1245870"/>
          </a:xfrm>
        </p:spPr>
        <p:txBody>
          <a:bodyPr/>
          <a:lstStyle/>
          <a:p>
            <a:r>
              <a:rPr lang="en-US" dirty="0"/>
              <a:t>Software Blade Feature Summary - Security Gateway</a:t>
            </a:r>
          </a:p>
          <a:p>
            <a:r>
              <a:rPr lang="en-US" dirty="0"/>
              <a:t>(Continued)</a:t>
            </a:r>
          </a:p>
        </p:txBody>
      </p:sp>
      <p:graphicFrame>
        <p:nvGraphicFramePr>
          <p:cNvPr id="7" name="Content Placeholder 6"/>
          <p:cNvGraphicFramePr>
            <a:graphicFrameLocks noGrp="1"/>
          </p:cNvGraphicFramePr>
          <p:nvPr>
            <p:ph sz="half" idx="2"/>
            <p:extLst>
              <p:ext uri="{D42A27DB-BD31-4B8C-83A1-F6EECF244321}">
                <p14:modId xmlns:p14="http://schemas.microsoft.com/office/powerpoint/2010/main" val="2796301058"/>
              </p:ext>
            </p:extLst>
          </p:nvPr>
        </p:nvGraphicFramePr>
        <p:xfrm>
          <a:off x="584200" y="1499553"/>
          <a:ext cx="11174412" cy="4846320"/>
        </p:xfrm>
        <a:graphic>
          <a:graphicData uri="http://schemas.openxmlformats.org/drawingml/2006/table">
            <a:tbl>
              <a:tblPr firstRow="1" bandRow="1">
                <a:tableStyleId>{5C22544A-7EE6-4342-B048-85BDC9FD1C3A}</a:tableStyleId>
              </a:tblPr>
              <a:tblGrid>
                <a:gridCol w="3462020">
                  <a:extLst>
                    <a:ext uri="{9D8B030D-6E8A-4147-A177-3AD203B41FA5}">
                      <a16:colId xmlns:a16="http://schemas.microsoft.com/office/drawing/2014/main" val="3063128279"/>
                    </a:ext>
                  </a:extLst>
                </a:gridCol>
                <a:gridCol w="2811780">
                  <a:extLst>
                    <a:ext uri="{9D8B030D-6E8A-4147-A177-3AD203B41FA5}">
                      <a16:colId xmlns:a16="http://schemas.microsoft.com/office/drawing/2014/main" val="4109517300"/>
                    </a:ext>
                  </a:extLst>
                </a:gridCol>
                <a:gridCol w="2457450">
                  <a:extLst>
                    <a:ext uri="{9D8B030D-6E8A-4147-A177-3AD203B41FA5}">
                      <a16:colId xmlns:a16="http://schemas.microsoft.com/office/drawing/2014/main" val="1469514656"/>
                    </a:ext>
                  </a:extLst>
                </a:gridCol>
                <a:gridCol w="2443162">
                  <a:extLst>
                    <a:ext uri="{9D8B030D-6E8A-4147-A177-3AD203B41FA5}">
                      <a16:colId xmlns:a16="http://schemas.microsoft.com/office/drawing/2014/main" val="2433613074"/>
                    </a:ext>
                  </a:extLst>
                </a:gridCol>
              </a:tblGrid>
              <a:tr h="370840">
                <a:tc>
                  <a:txBody>
                    <a:bodyPr/>
                    <a:lstStyle/>
                    <a:p>
                      <a:pPr algn="ctr"/>
                      <a:r>
                        <a:rPr lang="en-US" sz="2400" dirty="0">
                          <a:latin typeface="Arial" panose="020B0604020202020204" pitchFamily="34" charset="0"/>
                          <a:cs typeface="Arial" panose="020B0604020202020204" pitchFamily="34" charset="0"/>
                        </a:rPr>
                        <a:t>Security</a:t>
                      </a:r>
                      <a:r>
                        <a:rPr lang="en-US" sz="2400" baseline="0" dirty="0">
                          <a:latin typeface="Arial" panose="020B0604020202020204" pitchFamily="34" charset="0"/>
                          <a:cs typeface="Arial" panose="020B0604020202020204" pitchFamily="34" charset="0"/>
                        </a:rPr>
                        <a:t> Gateway</a:t>
                      </a:r>
                      <a:endParaRPr lang="en-US" sz="2400" dirty="0">
                        <a:latin typeface="Arial" panose="020B0604020202020204" pitchFamily="34" charset="0"/>
                        <a:cs typeface="Arial" panose="020B0604020202020204" pitchFamily="34" charset="0"/>
                      </a:endParaRPr>
                    </a:p>
                  </a:txBody>
                  <a:tcPr/>
                </a:tc>
                <a:tc>
                  <a:txBody>
                    <a:bodyPr/>
                    <a:lstStyle/>
                    <a:p>
                      <a:pPr algn="ctr"/>
                      <a:r>
                        <a:rPr lang="en-US" sz="2400" dirty="0">
                          <a:latin typeface="Arial" panose="020B0604020202020204" pitchFamily="34" charset="0"/>
                          <a:cs typeface="Arial" panose="020B0604020202020204" pitchFamily="34" charset="0"/>
                        </a:rPr>
                        <a:t>NGFW</a:t>
                      </a:r>
                    </a:p>
                  </a:txBody>
                  <a:tcPr/>
                </a:tc>
                <a:tc>
                  <a:txBody>
                    <a:bodyPr/>
                    <a:lstStyle/>
                    <a:p>
                      <a:pPr algn="ctr"/>
                      <a:r>
                        <a:rPr lang="en-US" sz="2400" dirty="0">
                          <a:latin typeface="Arial" panose="020B0604020202020204" pitchFamily="34" charset="0"/>
                          <a:cs typeface="Arial" panose="020B0604020202020204" pitchFamily="34" charset="0"/>
                        </a:rPr>
                        <a:t>NGTP</a:t>
                      </a:r>
                    </a:p>
                  </a:txBody>
                  <a:tcPr/>
                </a:tc>
                <a:tc>
                  <a:txBody>
                    <a:bodyPr/>
                    <a:lstStyle/>
                    <a:p>
                      <a:pPr algn="ctr"/>
                      <a:r>
                        <a:rPr lang="en-US" sz="2400" dirty="0">
                          <a:latin typeface="Arial" panose="020B0604020202020204" pitchFamily="34" charset="0"/>
                          <a:cs typeface="Arial" panose="020B0604020202020204" pitchFamily="34" charset="0"/>
                        </a:rPr>
                        <a:t>SNBT</a:t>
                      </a:r>
                    </a:p>
                  </a:txBody>
                  <a:tcPr/>
                </a:tc>
                <a:extLst>
                  <a:ext uri="{0D108BD9-81ED-4DB2-BD59-A6C34878D82A}">
                    <a16:rowId xmlns:a16="http://schemas.microsoft.com/office/drawing/2014/main" val="1854302961"/>
                  </a:ext>
                </a:extLst>
              </a:tr>
              <a:tr h="370840">
                <a:tc>
                  <a:txBody>
                    <a:bodyPr/>
                    <a:lstStyle/>
                    <a:p>
                      <a:r>
                        <a:rPr lang="en-US" sz="2400" dirty="0">
                          <a:latin typeface="Arial" panose="020B0604020202020204" pitchFamily="34" charset="0"/>
                          <a:cs typeface="Arial" panose="020B0604020202020204" pitchFamily="34" charset="0"/>
                        </a:rPr>
                        <a:t>DLP</a:t>
                      </a:r>
                    </a:p>
                  </a:txBody>
                  <a:tcPr/>
                </a:tc>
                <a:tc>
                  <a:txBody>
                    <a:bodyPr/>
                    <a:lstStyle/>
                    <a:p>
                      <a:pPr algn="ctr"/>
                      <a:r>
                        <a:rPr lang="en-US" sz="2400" dirty="0">
                          <a:latin typeface="Arial" panose="020B0604020202020204" pitchFamily="34" charset="0"/>
                          <a:cs typeface="Arial" panose="020B0604020202020204" pitchFamily="34" charset="0"/>
                        </a:rPr>
                        <a:t>Optional</a:t>
                      </a:r>
                    </a:p>
                  </a:txBody>
                  <a:tcPr/>
                </a:tc>
                <a:tc>
                  <a:txBody>
                    <a:bodyPr/>
                    <a:lstStyle/>
                    <a:p>
                      <a:pPr algn="ctr"/>
                      <a:r>
                        <a:rPr lang="en-US" sz="2400" dirty="0">
                          <a:latin typeface="Arial" panose="020B0604020202020204" pitchFamily="34" charset="0"/>
                          <a:cs typeface="Arial" panose="020B0604020202020204" pitchFamily="34" charset="0"/>
                        </a:rPr>
                        <a:t>Optional</a:t>
                      </a:r>
                    </a:p>
                  </a:txBody>
                  <a:tcPr/>
                </a:tc>
                <a:tc>
                  <a:txBody>
                    <a:bodyPr/>
                    <a:lstStyle/>
                    <a:p>
                      <a:pPr algn="ctr"/>
                      <a:r>
                        <a:rPr lang="en-US" sz="2400" dirty="0">
                          <a:latin typeface="Arial" panose="020B0604020202020204" pitchFamily="34" charset="0"/>
                          <a:cs typeface="Arial" panose="020B0604020202020204" pitchFamily="34" charset="0"/>
                        </a:rPr>
                        <a:t>Optional</a:t>
                      </a:r>
                    </a:p>
                  </a:txBody>
                  <a:tcPr/>
                </a:tc>
                <a:extLst>
                  <a:ext uri="{0D108BD9-81ED-4DB2-BD59-A6C34878D82A}">
                    <a16:rowId xmlns:a16="http://schemas.microsoft.com/office/drawing/2014/main" val="3523159355"/>
                  </a:ext>
                </a:extLst>
              </a:tr>
              <a:tr h="370840">
                <a:tc>
                  <a:txBody>
                    <a:bodyPr/>
                    <a:lstStyle/>
                    <a:p>
                      <a:r>
                        <a:rPr lang="en-US" sz="2400" dirty="0">
                          <a:latin typeface="Arial" panose="020B0604020202020204" pitchFamily="34" charset="0"/>
                          <a:cs typeface="Arial" panose="020B0604020202020204" pitchFamily="34" charset="0"/>
                        </a:rPr>
                        <a:t>URL Filtering</a:t>
                      </a:r>
                    </a:p>
                  </a:txBody>
                  <a:tcPr/>
                </a:tc>
                <a:tc>
                  <a:txBody>
                    <a:bodyPr/>
                    <a:lstStyle/>
                    <a:p>
                      <a:pPr algn="ct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2815263920"/>
                  </a:ext>
                </a:extLst>
              </a:tr>
              <a:tr h="370840">
                <a:tc>
                  <a:txBody>
                    <a:bodyPr/>
                    <a:lstStyle/>
                    <a:p>
                      <a:r>
                        <a:rPr lang="en-US" sz="2400" dirty="0">
                          <a:latin typeface="Arial" panose="020B0604020202020204" pitchFamily="34" charset="0"/>
                          <a:cs typeface="Arial" panose="020B0604020202020204" pitchFamily="34" charset="0"/>
                        </a:rPr>
                        <a:t>Anti-Virus/Anti-Bot</a:t>
                      </a:r>
                    </a:p>
                  </a:txBody>
                  <a:tcPr/>
                </a:tc>
                <a:tc>
                  <a:txBody>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856824738"/>
                  </a:ext>
                </a:extLst>
              </a:tr>
              <a:tr h="370840">
                <a:tc>
                  <a:txBody>
                    <a:bodyPr/>
                    <a:lstStyle/>
                    <a:p>
                      <a:r>
                        <a:rPr lang="en-US" sz="2400" dirty="0">
                          <a:latin typeface="Arial" panose="020B0604020202020204" pitchFamily="34" charset="0"/>
                          <a:cs typeface="Arial" panose="020B0604020202020204" pitchFamily="34" charset="0"/>
                        </a:rPr>
                        <a:t>Anti-Spam</a:t>
                      </a:r>
                    </a:p>
                  </a:txBody>
                  <a:tcPr/>
                </a:tc>
                <a:tc>
                  <a:txBody>
                    <a:bodyPr/>
                    <a:lstStyle/>
                    <a:p>
                      <a:pPr algn="ct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554822385"/>
                  </a:ext>
                </a:extLst>
              </a:tr>
              <a:tr h="370840">
                <a:tc>
                  <a:txBody>
                    <a:bodyPr/>
                    <a:lstStyle/>
                    <a:p>
                      <a:r>
                        <a:rPr lang="en-US" sz="2400" dirty="0">
                          <a:latin typeface="Arial" panose="020B0604020202020204" pitchFamily="34" charset="0"/>
                          <a:cs typeface="Arial" panose="020B0604020202020204" pitchFamily="34" charset="0"/>
                        </a:rPr>
                        <a:t>DNS Security</a:t>
                      </a:r>
                    </a:p>
                  </a:txBody>
                  <a:tcPr/>
                </a:tc>
                <a:tc>
                  <a:txBody>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185898852"/>
                  </a:ext>
                </a:extLst>
              </a:tr>
              <a:tr h="370840">
                <a:tc>
                  <a:txBody>
                    <a:bodyPr/>
                    <a:lstStyle/>
                    <a:p>
                      <a:r>
                        <a:rPr lang="en-US" sz="2400" dirty="0">
                          <a:latin typeface="Arial" panose="020B0604020202020204" pitchFamily="34" charset="0"/>
                          <a:cs typeface="Arial" panose="020B0604020202020204" pitchFamily="34" charset="0"/>
                        </a:rPr>
                        <a:t>SandBlast</a:t>
                      </a:r>
                      <a:r>
                        <a:rPr lang="en-US" sz="2400" baseline="0" dirty="0">
                          <a:latin typeface="Arial" panose="020B0604020202020204" pitchFamily="34" charset="0"/>
                          <a:cs typeface="Arial" panose="020B0604020202020204" pitchFamily="34" charset="0"/>
                        </a:rPr>
                        <a:t> Threat Emulation</a:t>
                      </a:r>
                      <a:endParaRPr lang="en-US" sz="2400" dirty="0">
                        <a:latin typeface="Arial" panose="020B0604020202020204" pitchFamily="34" charset="0"/>
                        <a:cs typeface="Arial" panose="020B0604020202020204" pitchFamily="34" charset="0"/>
                      </a:endParaRPr>
                    </a:p>
                  </a:txBody>
                  <a:tcPr/>
                </a:tc>
                <a:tc>
                  <a:txBody>
                    <a:bodyPr/>
                    <a:lstStyle/>
                    <a:p>
                      <a:pPr algn="ct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1543111374"/>
                  </a:ext>
                </a:extLst>
              </a:tr>
              <a:tr h="370840">
                <a:tc>
                  <a:txBody>
                    <a:bodyPr/>
                    <a:lstStyle/>
                    <a:p>
                      <a:r>
                        <a:rPr lang="en-US" sz="2400" dirty="0">
                          <a:latin typeface="Arial" panose="020B0604020202020204" pitchFamily="34" charset="0"/>
                          <a:cs typeface="Arial" panose="020B0604020202020204" pitchFamily="34" charset="0"/>
                        </a:rPr>
                        <a:t>SandBlast</a:t>
                      </a:r>
                      <a:r>
                        <a:rPr lang="en-US" sz="2400" baseline="0" dirty="0">
                          <a:latin typeface="Arial" panose="020B0604020202020204" pitchFamily="34" charset="0"/>
                          <a:cs typeface="Arial" panose="020B0604020202020204" pitchFamily="34" charset="0"/>
                        </a:rPr>
                        <a:t> Threat Extraction</a:t>
                      </a:r>
                      <a:endParaRPr lang="en-US" sz="2400" dirty="0">
                        <a:latin typeface="Arial" panose="020B0604020202020204" pitchFamily="34" charset="0"/>
                        <a:cs typeface="Arial" panose="020B0604020202020204" pitchFamily="34" charset="0"/>
                      </a:endParaRPr>
                    </a:p>
                  </a:txBody>
                  <a:tcPr/>
                </a:tc>
                <a:tc>
                  <a:txBody>
                    <a:bodyPr/>
                    <a:lstStyle/>
                    <a:p>
                      <a:pPr algn="ct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1011950640"/>
                  </a:ext>
                </a:extLst>
              </a:tr>
              <a:tr h="370840">
                <a:tc>
                  <a:txBody>
                    <a:bodyPr/>
                    <a:lstStyle/>
                    <a:p>
                      <a:r>
                        <a:rPr lang="en-US" sz="2400" dirty="0">
                          <a:latin typeface="Arial" panose="020B0604020202020204" pitchFamily="34" charset="0"/>
                          <a:cs typeface="Arial" panose="020B0604020202020204" pitchFamily="34" charset="0"/>
                        </a:rPr>
                        <a:t>Zero-Phishing</a:t>
                      </a:r>
                    </a:p>
                  </a:txBody>
                  <a:tcPr/>
                </a:tc>
                <a:tc>
                  <a:txBody>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2400" dirty="0">
                          <a:latin typeface="Arial" panose="020B0604020202020204" pitchFamily="34" charset="0"/>
                          <a:cs typeface="Arial" panose="020B0604020202020204" pitchFamily="34" charset="0"/>
                        </a:rPr>
                        <a:t>Not included</a:t>
                      </a:r>
                    </a:p>
                  </a:txBody>
                  <a:tcPr/>
                </a:tc>
                <a:tc>
                  <a:txBody>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2400" dirty="0">
                          <a:latin typeface="Arial" panose="020B0604020202020204" pitchFamily="34" charset="0"/>
                          <a:cs typeface="Arial" panose="020B0604020202020204" pitchFamily="34" charset="0"/>
                        </a:rPr>
                        <a:t>Not 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411717289"/>
                  </a:ext>
                </a:extLst>
              </a:tr>
            </a:tbl>
          </a:graphicData>
        </a:graphic>
      </p:graphicFrame>
      <p:sp>
        <p:nvSpPr>
          <p:cNvPr id="3" name="Footer Placeholder 2" hidden="1">
            <a:extLst>
              <a:ext uri="{FF2B5EF4-FFF2-40B4-BE49-F238E27FC236}">
                <a16:creationId xmlns:a16="http://schemas.microsoft.com/office/drawing/2014/main" id="{BD20F693-BCCB-E7C4-44C5-BDA50F2F29E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A17A3B9-34F1-5616-344B-9358B583A9F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962764948"/>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a:xfrm>
            <a:off x="585215" y="125730"/>
            <a:ext cx="10727553" cy="1245870"/>
          </a:xfrm>
        </p:spPr>
        <p:txBody>
          <a:bodyPr/>
          <a:lstStyle/>
          <a:p>
            <a:r>
              <a:rPr lang="en-US" dirty="0"/>
              <a:t>Software Blade Feature Summary - Management</a:t>
            </a:r>
          </a:p>
        </p:txBody>
      </p:sp>
      <p:graphicFrame>
        <p:nvGraphicFramePr>
          <p:cNvPr id="7" name="Content Placeholder 6"/>
          <p:cNvGraphicFramePr>
            <a:graphicFrameLocks noGrp="1"/>
          </p:cNvGraphicFramePr>
          <p:nvPr>
            <p:ph sz="half" idx="2"/>
          </p:nvPr>
        </p:nvGraphicFramePr>
        <p:xfrm>
          <a:off x="584200" y="1636713"/>
          <a:ext cx="11174412" cy="2103120"/>
        </p:xfrm>
        <a:graphic>
          <a:graphicData uri="http://schemas.openxmlformats.org/drawingml/2006/table">
            <a:tbl>
              <a:tblPr firstRow="1" bandRow="1">
                <a:tableStyleId>{5C22544A-7EE6-4342-B048-85BDC9FD1C3A}</a:tableStyleId>
              </a:tblPr>
              <a:tblGrid>
                <a:gridCol w="3462020">
                  <a:extLst>
                    <a:ext uri="{9D8B030D-6E8A-4147-A177-3AD203B41FA5}">
                      <a16:colId xmlns:a16="http://schemas.microsoft.com/office/drawing/2014/main" val="3063128279"/>
                    </a:ext>
                  </a:extLst>
                </a:gridCol>
                <a:gridCol w="2811780">
                  <a:extLst>
                    <a:ext uri="{9D8B030D-6E8A-4147-A177-3AD203B41FA5}">
                      <a16:colId xmlns:a16="http://schemas.microsoft.com/office/drawing/2014/main" val="4109517300"/>
                    </a:ext>
                  </a:extLst>
                </a:gridCol>
                <a:gridCol w="2457450">
                  <a:extLst>
                    <a:ext uri="{9D8B030D-6E8A-4147-A177-3AD203B41FA5}">
                      <a16:colId xmlns:a16="http://schemas.microsoft.com/office/drawing/2014/main" val="1469514656"/>
                    </a:ext>
                  </a:extLst>
                </a:gridCol>
                <a:gridCol w="2443162">
                  <a:extLst>
                    <a:ext uri="{9D8B030D-6E8A-4147-A177-3AD203B41FA5}">
                      <a16:colId xmlns:a16="http://schemas.microsoft.com/office/drawing/2014/main" val="2433613074"/>
                    </a:ext>
                  </a:extLst>
                </a:gridCol>
              </a:tblGrid>
              <a:tr h="370840">
                <a:tc>
                  <a:txBody>
                    <a:bodyPr/>
                    <a:lstStyle/>
                    <a:p>
                      <a:pPr algn="ctr"/>
                      <a:r>
                        <a:rPr lang="en-US" sz="2400" dirty="0">
                          <a:latin typeface="Arial" panose="020B0604020202020204" pitchFamily="34" charset="0"/>
                          <a:cs typeface="Arial" panose="020B0604020202020204" pitchFamily="34" charset="0"/>
                        </a:rPr>
                        <a:t>Management</a:t>
                      </a:r>
                    </a:p>
                  </a:txBody>
                  <a:tcPr/>
                </a:tc>
                <a:tc>
                  <a:txBody>
                    <a:bodyPr/>
                    <a:lstStyle/>
                    <a:p>
                      <a:pPr algn="ctr"/>
                      <a:r>
                        <a:rPr lang="en-US" sz="2400" dirty="0">
                          <a:latin typeface="Arial" panose="020B0604020202020204" pitchFamily="34" charset="0"/>
                          <a:cs typeface="Arial" panose="020B0604020202020204" pitchFamily="34" charset="0"/>
                        </a:rPr>
                        <a:t>NGFW</a:t>
                      </a:r>
                    </a:p>
                  </a:txBody>
                  <a:tcPr/>
                </a:tc>
                <a:tc>
                  <a:txBody>
                    <a:bodyPr/>
                    <a:lstStyle/>
                    <a:p>
                      <a:pPr algn="ctr"/>
                      <a:r>
                        <a:rPr lang="en-US" sz="2400" dirty="0">
                          <a:latin typeface="Arial" panose="020B0604020202020204" pitchFamily="34" charset="0"/>
                          <a:cs typeface="Arial" panose="020B0604020202020204" pitchFamily="34" charset="0"/>
                        </a:rPr>
                        <a:t>NGTP</a:t>
                      </a:r>
                    </a:p>
                  </a:txBody>
                  <a:tcPr/>
                </a:tc>
                <a:tc>
                  <a:txBody>
                    <a:bodyPr/>
                    <a:lstStyle/>
                    <a:p>
                      <a:pPr algn="ctr"/>
                      <a:r>
                        <a:rPr lang="en-US" sz="2400" dirty="0">
                          <a:latin typeface="Arial" panose="020B0604020202020204" pitchFamily="34" charset="0"/>
                          <a:cs typeface="Arial" panose="020B0604020202020204" pitchFamily="34" charset="0"/>
                        </a:rPr>
                        <a:t>SNBT</a:t>
                      </a:r>
                    </a:p>
                  </a:txBody>
                  <a:tcPr/>
                </a:tc>
                <a:extLst>
                  <a:ext uri="{0D108BD9-81ED-4DB2-BD59-A6C34878D82A}">
                    <a16:rowId xmlns:a16="http://schemas.microsoft.com/office/drawing/2014/main" val="1854302961"/>
                  </a:ext>
                </a:extLst>
              </a:tr>
              <a:tr h="370840">
                <a:tc>
                  <a:txBody>
                    <a:bodyPr/>
                    <a:lstStyle/>
                    <a:p>
                      <a:r>
                        <a:rPr lang="en-US" sz="2400" dirty="0">
                          <a:latin typeface="Arial" panose="020B0604020202020204" pitchFamily="34" charset="0"/>
                          <a:cs typeface="Arial" panose="020B0604020202020204" pitchFamily="34" charset="0"/>
                        </a:rPr>
                        <a:t>Network Policy Management</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243776162"/>
                  </a:ext>
                </a:extLst>
              </a:tr>
              <a:tr h="370840">
                <a:tc>
                  <a:txBody>
                    <a:bodyPr/>
                    <a:lstStyle/>
                    <a:p>
                      <a:r>
                        <a:rPr lang="en-US" sz="2400" dirty="0">
                          <a:latin typeface="Arial" panose="020B0604020202020204" pitchFamily="34" charset="0"/>
                          <a:cs typeface="Arial" panose="020B0604020202020204" pitchFamily="34" charset="0"/>
                        </a:rPr>
                        <a:t>Logging and Status Information</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tc>
                  <a:txBody>
                    <a:bodyPr/>
                    <a:lstStyle/>
                    <a:p>
                      <a:pPr algn="ctr"/>
                      <a:r>
                        <a:rPr lang="en-US" sz="2400" dirty="0">
                          <a:latin typeface="Arial" panose="020B0604020202020204" pitchFamily="34" charset="0"/>
                          <a:cs typeface="Arial" panose="020B0604020202020204" pitchFamily="34" charset="0"/>
                        </a:rPr>
                        <a:t>Included</a:t>
                      </a:r>
                    </a:p>
                  </a:txBody>
                  <a:tcPr/>
                </a:tc>
                <a:extLst>
                  <a:ext uri="{0D108BD9-81ED-4DB2-BD59-A6C34878D82A}">
                    <a16:rowId xmlns:a16="http://schemas.microsoft.com/office/drawing/2014/main" val="3956235250"/>
                  </a:ext>
                </a:extLst>
              </a:tr>
            </a:tbl>
          </a:graphicData>
        </a:graphic>
      </p:graphicFrame>
      <p:sp>
        <p:nvSpPr>
          <p:cNvPr id="6" name="Content Placeholder 2">
            <a:extLst>
              <a:ext uri="{FF2B5EF4-FFF2-40B4-BE49-F238E27FC236}">
                <a16:creationId xmlns:a16="http://schemas.microsoft.com/office/drawing/2014/main" id="{3DFB6B72-160D-265F-F869-03BFF35B1AC7}"/>
              </a:ext>
            </a:extLst>
          </p:cNvPr>
          <p:cNvSpPr txBox="1">
            <a:spLocks/>
          </p:cNvSpPr>
          <p:nvPr/>
        </p:nvSpPr>
        <p:spPr>
          <a:xfrm>
            <a:off x="733805" y="4004946"/>
            <a:ext cx="11332315" cy="1940481"/>
          </a:xfrm>
          <a:prstGeom prst="rect">
            <a:avLst/>
          </a:prstGeom>
        </p:spPr>
        <p:txBody>
          <a:bodyPr wrap="square" anchor="ctr">
            <a:noAutofit/>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64770" marR="336550" indent="0">
              <a:lnSpc>
                <a:spcPct val="115000"/>
              </a:lnSpc>
              <a:spcBef>
                <a:spcPts val="1075"/>
              </a:spcBef>
              <a:spcAft>
                <a:spcPts val="0"/>
              </a:spcAft>
              <a:buClr>
                <a:srgbClr val="920053"/>
              </a:buClr>
              <a:buNone/>
              <a:tabLst>
                <a:tab pos="521970" algn="l"/>
              </a:tabLst>
              <a:defRPr/>
            </a:pPr>
            <a:r>
              <a:rPr lang="en-US" sz="1600" b="1" kern="0" dirty="0">
                <a:solidFill>
                  <a:srgbClr val="4D4D4F"/>
                </a:solidFill>
              </a:rPr>
              <a:t>Mobile Access</a:t>
            </a:r>
          </a:p>
          <a:p>
            <a:pPr marL="350520" marR="336550" indent="-285750">
              <a:lnSpc>
                <a:spcPct val="115000"/>
              </a:lnSpc>
              <a:spcBef>
                <a:spcPts val="1075"/>
              </a:spcBef>
              <a:spcAft>
                <a:spcPts val="0"/>
              </a:spcAft>
              <a:buClr>
                <a:srgbClr val="920053"/>
              </a:buClr>
              <a:tabLst>
                <a:tab pos="521970" algn="l"/>
              </a:tabLst>
              <a:defRPr/>
            </a:pPr>
            <a:r>
              <a:rPr lang="en-US" sz="1600" kern="0" dirty="0">
                <a:solidFill>
                  <a:srgbClr val="4D4D4F"/>
                </a:solidFill>
              </a:rPr>
              <a:t>The 28000, 26000, 16000, 7000, 6000, 3000 include five users in the default package. This can be extended.</a:t>
            </a:r>
            <a:endParaRPr lang="en-US" sz="1600" b="1" kern="0" dirty="0">
              <a:solidFill>
                <a:srgbClr val="4D4D4F"/>
              </a:solidFill>
            </a:endParaRPr>
          </a:p>
          <a:p>
            <a:pPr marL="64770" marR="336550" indent="0">
              <a:lnSpc>
                <a:spcPct val="115000"/>
              </a:lnSpc>
              <a:spcBef>
                <a:spcPts val="1075"/>
              </a:spcBef>
              <a:spcAft>
                <a:spcPts val="0"/>
              </a:spcAft>
              <a:buClr>
                <a:srgbClr val="920053"/>
              </a:buClr>
              <a:buFont typeface="Arial" panose="020B0604020202020204" pitchFamily="34" charset="0"/>
              <a:buNone/>
              <a:tabLst>
                <a:tab pos="521970" algn="l"/>
              </a:tabLst>
              <a:defRPr/>
            </a:pPr>
            <a:r>
              <a:rPr lang="en-US" sz="1600" b="1" kern="0" dirty="0">
                <a:solidFill>
                  <a:srgbClr val="4D4D4F"/>
                </a:solidFill>
              </a:rPr>
              <a:t>Optional Security Management Software </a:t>
            </a:r>
          </a:p>
          <a:p>
            <a:pPr marL="350520" marR="336550" indent="-285750">
              <a:lnSpc>
                <a:spcPct val="115000"/>
              </a:lnSpc>
              <a:spcBef>
                <a:spcPts val="1075"/>
              </a:spcBef>
              <a:spcAft>
                <a:spcPts val="0"/>
              </a:spcAft>
              <a:buClr>
                <a:srgbClr val="920053"/>
              </a:buClr>
              <a:tabLst>
                <a:tab pos="521970" algn="l"/>
              </a:tabLst>
              <a:defRPr/>
            </a:pPr>
            <a:r>
              <a:rPr lang="en-US" sz="1600" kern="0" dirty="0">
                <a:solidFill>
                  <a:srgbClr val="4D4D4F"/>
                </a:solidFill>
              </a:rPr>
              <a:t>SmartEvent, Compliance, SmartProvisioning, and Endpoint Policy Management are available but not listed in the table.</a:t>
            </a:r>
          </a:p>
        </p:txBody>
      </p:sp>
      <p:sp>
        <p:nvSpPr>
          <p:cNvPr id="3" name="Footer Placeholder 2" hidden="1">
            <a:extLst>
              <a:ext uri="{FF2B5EF4-FFF2-40B4-BE49-F238E27FC236}">
                <a16:creationId xmlns:a16="http://schemas.microsoft.com/office/drawing/2014/main" id="{DCD146CC-0A12-EC8B-7737-3584F86605A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07833FD-2276-A793-8805-EA4955EB4047}"/>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047624642"/>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Standard Licenses</a:t>
            </a:r>
          </a:p>
        </p:txBody>
      </p:sp>
      <p:grpSp>
        <p:nvGrpSpPr>
          <p:cNvPr id="9" name="Group 8"/>
          <p:cNvGrpSpPr/>
          <p:nvPr/>
        </p:nvGrpSpPr>
        <p:grpSpPr>
          <a:xfrm>
            <a:off x="1113011" y="1947442"/>
            <a:ext cx="9544405" cy="2427789"/>
            <a:chOff x="1598973" y="3440575"/>
            <a:chExt cx="8315706" cy="2289125"/>
          </a:xfrm>
        </p:grpSpPr>
        <p:sp>
          <p:nvSpPr>
            <p:cNvPr id="6" name="Rectangle 5"/>
            <p:cNvSpPr/>
            <p:nvPr/>
          </p:nvSpPr>
          <p:spPr bwMode="auto">
            <a:xfrm>
              <a:off x="1598973" y="3440575"/>
              <a:ext cx="3694176" cy="2289125"/>
            </a:xfrm>
            <a:prstGeom prst="rect">
              <a:avLst/>
            </a:prstGeom>
            <a:solidFill>
              <a:schemeClr val="bg1">
                <a:lumMod val="85000"/>
              </a:schemeClr>
            </a:solidFill>
            <a:ln w="28575" algn="ctr">
              <a:solidFill>
                <a:srgbClr val="0C0C0C"/>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80000"/>
                </a:lnSpc>
                <a:spcBef>
                  <a:spcPts val="1200"/>
                </a:spcBef>
                <a:spcAft>
                  <a:spcPts val="0"/>
                </a:spcAft>
                <a:buSzPct val="115000"/>
              </a:pPr>
              <a:r>
                <a:rPr lang="en-US" sz="2000" b="1" dirty="0">
                  <a:solidFill>
                    <a:srgbClr val="0C0C0C"/>
                  </a:solidFill>
                  <a:latin typeface="Arial" panose="020B0604020202020204" pitchFamily="34" charset="0"/>
                  <a:cs typeface="Arial" panose="020B0604020202020204" pitchFamily="34" charset="0"/>
                </a:rPr>
                <a:t>Central License (recommended)</a:t>
              </a:r>
            </a:p>
            <a:p>
              <a:pPr marL="342900" indent="-342900">
                <a:lnSpc>
                  <a:spcPct val="80000"/>
                </a:lnSpc>
                <a:spcBef>
                  <a:spcPts val="1200"/>
                </a:spcBef>
                <a:spcAft>
                  <a:spcPts val="0"/>
                </a:spcAft>
                <a:buClrTx/>
                <a:buSzPct val="115000"/>
                <a:buFont typeface="Wingdings" panose="05000000000000000000" pitchFamily="2" charset="2"/>
                <a:buChar char="q"/>
              </a:pPr>
              <a:r>
                <a:rPr lang="en-US" sz="2000" dirty="0">
                  <a:solidFill>
                    <a:srgbClr val="0C0C0C"/>
                  </a:solidFill>
                  <a:latin typeface="Arial" panose="020B0604020202020204" pitchFamily="34" charset="0"/>
                  <a:cs typeface="Arial" panose="020B0604020202020204" pitchFamily="34" charset="0"/>
                </a:rPr>
                <a:t>Attached to the IP address of the Security Management Server.</a:t>
              </a:r>
            </a:p>
            <a:p>
              <a:pPr marL="342900" indent="-342900">
                <a:lnSpc>
                  <a:spcPct val="80000"/>
                </a:lnSpc>
                <a:spcBef>
                  <a:spcPts val="1200"/>
                </a:spcBef>
                <a:spcAft>
                  <a:spcPts val="0"/>
                </a:spcAft>
                <a:buClrTx/>
                <a:buSzPct val="115000"/>
                <a:buFont typeface="Wingdings" panose="05000000000000000000" pitchFamily="2" charset="2"/>
                <a:buChar char="q"/>
              </a:pPr>
              <a:r>
                <a:rPr lang="en-US" sz="2000" dirty="0">
                  <a:solidFill>
                    <a:srgbClr val="0C0C0C"/>
                  </a:solidFill>
                  <a:latin typeface="Arial" panose="020B0604020202020204" pitchFamily="34" charset="0"/>
                  <a:cs typeface="Arial" panose="020B0604020202020204" pitchFamily="34" charset="0"/>
                </a:rPr>
                <a:t>Only one address needed for all licenses.</a:t>
              </a:r>
            </a:p>
          </p:txBody>
        </p:sp>
        <p:sp>
          <p:nvSpPr>
            <p:cNvPr id="8" name="Rectangle 7"/>
            <p:cNvSpPr/>
            <p:nvPr/>
          </p:nvSpPr>
          <p:spPr bwMode="auto">
            <a:xfrm>
              <a:off x="6220503" y="3440575"/>
              <a:ext cx="3694176" cy="2289125"/>
            </a:xfrm>
            <a:prstGeom prst="rect">
              <a:avLst/>
            </a:prstGeom>
            <a:solidFill>
              <a:schemeClr val="bg1">
                <a:lumMod val="85000"/>
              </a:schemeClr>
            </a:solidFill>
            <a:ln w="28575" algn="ctr">
              <a:solidFill>
                <a:srgbClr val="0C0C0C"/>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80000"/>
                </a:lnSpc>
                <a:spcBef>
                  <a:spcPts val="1200"/>
                </a:spcBef>
                <a:spcAft>
                  <a:spcPts val="0"/>
                </a:spcAft>
                <a:buSzPct val="115000"/>
              </a:pPr>
              <a:r>
                <a:rPr lang="en-US" sz="2000" b="1" dirty="0">
                  <a:solidFill>
                    <a:srgbClr val="0C0C0C"/>
                  </a:solidFill>
                  <a:latin typeface="Arial" panose="020B0604020202020204" pitchFamily="34" charset="0"/>
                  <a:cs typeface="Arial" panose="020B0604020202020204" pitchFamily="34" charset="0"/>
                </a:rPr>
                <a:t>Local License</a:t>
              </a:r>
            </a:p>
            <a:p>
              <a:pPr marL="342900" indent="-342900">
                <a:lnSpc>
                  <a:spcPct val="80000"/>
                </a:lnSpc>
                <a:spcBef>
                  <a:spcPts val="1200"/>
                </a:spcBef>
                <a:spcAft>
                  <a:spcPts val="0"/>
                </a:spcAft>
                <a:buClrTx/>
                <a:buSzPct val="115000"/>
                <a:buFont typeface="Wingdings" panose="05000000000000000000" pitchFamily="2" charset="2"/>
                <a:buChar char="q"/>
              </a:pPr>
              <a:r>
                <a:rPr lang="en-US" sz="2000" dirty="0">
                  <a:solidFill>
                    <a:srgbClr val="0C0C0C"/>
                  </a:solidFill>
                  <a:latin typeface="Arial" panose="020B0604020202020204" pitchFamily="34" charset="0"/>
                  <a:cs typeface="Arial" panose="020B0604020202020204" pitchFamily="34" charset="0"/>
                </a:rPr>
                <a:t>Used for standalone devices that can manage themselves.</a:t>
              </a:r>
            </a:p>
            <a:p>
              <a:pPr marL="342900" indent="-342900">
                <a:lnSpc>
                  <a:spcPct val="80000"/>
                </a:lnSpc>
                <a:spcBef>
                  <a:spcPts val="1200"/>
                </a:spcBef>
                <a:spcAft>
                  <a:spcPts val="0"/>
                </a:spcAft>
                <a:buClrTx/>
                <a:buSzPct val="115000"/>
                <a:buFont typeface="Wingdings" panose="05000000000000000000" pitchFamily="2" charset="2"/>
                <a:buChar char="q"/>
              </a:pPr>
              <a:r>
                <a:rPr lang="en-US" sz="2000" dirty="0">
                  <a:solidFill>
                    <a:srgbClr val="0C0C0C"/>
                  </a:solidFill>
                  <a:latin typeface="Arial" panose="020B0604020202020204" pitchFamily="34" charset="0"/>
                  <a:cs typeface="Arial" panose="020B0604020202020204" pitchFamily="34" charset="0"/>
                </a:rPr>
                <a:t>For example, 6800-series devices.</a:t>
              </a:r>
            </a:p>
          </p:txBody>
        </p:sp>
      </p:grpSp>
      <p:sp>
        <p:nvSpPr>
          <p:cNvPr id="3" name="Footer Placeholder 2" hidden="1">
            <a:extLst>
              <a:ext uri="{FF2B5EF4-FFF2-40B4-BE49-F238E27FC236}">
                <a16:creationId xmlns:a16="http://schemas.microsoft.com/office/drawing/2014/main" id="{5A46451F-8519-6DD4-AFBD-DF700D97EFA8}"/>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128D316E-BAB6-5F00-35B8-972F98E1EDCE}"/>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338055101"/>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64770" marR="336550" lvl="0" indent="0">
              <a:lnSpc>
                <a:spcPct val="115000"/>
              </a:lnSpc>
              <a:spcBef>
                <a:spcPts val="1075"/>
              </a:spcBef>
              <a:spcAft>
                <a:spcPts val="0"/>
              </a:spcAft>
              <a:buClr>
                <a:srgbClr val="920053"/>
              </a:buClr>
              <a:buNone/>
              <a:tabLst>
                <a:tab pos="521970" algn="l"/>
              </a:tabLst>
              <a:defRPr/>
            </a:pPr>
            <a:r>
              <a:rPr lang="en-US" dirty="0">
                <a:solidFill>
                  <a:srgbClr val="4D4D4F"/>
                </a:solidFill>
              </a:rPr>
              <a:t>For many solutions, Trial and Evaluation licenses are also available.</a:t>
            </a:r>
          </a:p>
          <a:p>
            <a:pPr marL="293370" marR="336550" lvl="0" indent="-228600">
              <a:lnSpc>
                <a:spcPct val="115000"/>
              </a:lnSpc>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A Trial license is generally available for 15 days.</a:t>
            </a:r>
          </a:p>
          <a:p>
            <a:pPr marL="293370" marR="336550" lvl="0" indent="-228600">
              <a:lnSpc>
                <a:spcPct val="115000"/>
              </a:lnSpc>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An Evaluation license is generally available for 30 days</a:t>
            </a:r>
            <a:r>
              <a:rPr lang="en-US" sz="2800" dirty="0">
                <a:solidFill>
                  <a:srgbClr val="4D4D4F"/>
                </a:solidFill>
              </a:rPr>
              <a:t>.</a:t>
            </a:r>
            <a:endParaRPr kumimoji="0" lang="en-US" sz="2800"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endParaRPr>
          </a:p>
        </p:txBody>
      </p:sp>
      <p:sp>
        <p:nvSpPr>
          <p:cNvPr id="2" name="Footer Placeholder 1" hidden="1">
            <a:extLst>
              <a:ext uri="{FF2B5EF4-FFF2-40B4-BE49-F238E27FC236}">
                <a16:creationId xmlns:a16="http://schemas.microsoft.com/office/drawing/2014/main" id="{476761D0-0DB4-8FE9-148A-C5A18A40DF54}"/>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57B88B72-8302-B6FE-8852-E26AACE8885E}"/>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381691878"/>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License Components</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3842" y="1636776"/>
            <a:ext cx="11175342" cy="934974"/>
          </a:xfrm>
        </p:spPr>
        <p:txBody>
          <a:bodyPr/>
          <a:lstStyle/>
          <a:p>
            <a:r>
              <a:rPr lang="en-US" dirty="0"/>
              <a:t>Two primary components: </a:t>
            </a:r>
            <a:r>
              <a:rPr lang="en-US" dirty="0">
                <a:solidFill>
                  <a:schemeClr val="bg2"/>
                </a:solidFill>
              </a:rPr>
              <a:t>Software Blade </a:t>
            </a:r>
            <a:r>
              <a:rPr lang="en-US" dirty="0"/>
              <a:t>and </a:t>
            </a:r>
            <a:r>
              <a:rPr lang="en-US" dirty="0">
                <a:solidFill>
                  <a:schemeClr val="bg2"/>
                </a:solidFill>
              </a:rPr>
              <a:t>Software Container</a:t>
            </a:r>
            <a:r>
              <a:rPr lang="en-US" dirty="0">
                <a:solidFill>
                  <a:srgbClr val="0C0C0C"/>
                </a:solidFill>
              </a:rPr>
              <a:t>.</a:t>
            </a:r>
            <a:endParaRPr lang="en-US" dirty="0">
              <a:solidFill>
                <a:schemeClr val="bg2"/>
              </a:solidFill>
            </a:endParaRPr>
          </a:p>
          <a:p>
            <a:pPr marL="246888" lvl="1" indent="0">
              <a:buNone/>
            </a:pPr>
            <a:endParaRPr lang="en-US" dirty="0"/>
          </a:p>
        </p:txBody>
      </p:sp>
      <p:sp>
        <p:nvSpPr>
          <p:cNvPr id="6" name="Rectangle 5"/>
          <p:cNvSpPr/>
          <p:nvPr/>
        </p:nvSpPr>
        <p:spPr bwMode="auto">
          <a:xfrm>
            <a:off x="4019359" y="2313940"/>
            <a:ext cx="7380351" cy="1597400"/>
          </a:xfrm>
          <a:prstGeom prst="rect">
            <a:avLst/>
          </a:prstGeom>
          <a:solidFill>
            <a:schemeClr val="bg1">
              <a:lumMod val="85000"/>
            </a:schemeClr>
          </a:solidFill>
          <a:ln w="28575" algn="ctr">
            <a:solidFill>
              <a:schemeClr val="bg2"/>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80000"/>
              </a:lnSpc>
              <a:spcBef>
                <a:spcPts val="1200"/>
              </a:spcBef>
              <a:spcAft>
                <a:spcPts val="0"/>
              </a:spcAft>
              <a:buSzPct val="115000"/>
            </a:pPr>
            <a:r>
              <a:rPr lang="en-US" sz="2000" dirty="0">
                <a:latin typeface="Arial" panose="020B0604020202020204" pitchFamily="34" charset="0"/>
                <a:cs typeface="Arial" panose="020B0604020202020204" pitchFamily="34" charset="0"/>
              </a:rPr>
              <a:t>Security feature set or module.</a:t>
            </a:r>
          </a:p>
          <a:p>
            <a:pPr>
              <a:lnSpc>
                <a:spcPct val="80000"/>
              </a:lnSpc>
              <a:spcBef>
                <a:spcPts val="1200"/>
              </a:spcBef>
              <a:spcAft>
                <a:spcPts val="0"/>
              </a:spcAft>
              <a:buSzPct val="115000"/>
            </a:pPr>
            <a:r>
              <a:rPr lang="en-US" sz="2000" dirty="0">
                <a:latin typeface="Arial" panose="020B0604020202020204" pitchFamily="34" charset="0"/>
                <a:cs typeface="Arial" panose="020B0604020202020204" pitchFamily="34" charset="0"/>
              </a:rPr>
              <a:t>Examples include: Firewall, Intrusion Prevention System (IPS), and Application Control.</a:t>
            </a:r>
          </a:p>
          <a:p>
            <a:pPr>
              <a:lnSpc>
                <a:spcPct val="80000"/>
              </a:lnSpc>
              <a:spcBef>
                <a:spcPts val="1200"/>
              </a:spcBef>
              <a:spcAft>
                <a:spcPts val="0"/>
              </a:spcAft>
              <a:buSzPct val="115000"/>
            </a:pPr>
            <a:r>
              <a:rPr lang="en-US" sz="2000" dirty="0">
                <a:latin typeface="Arial" panose="020B0604020202020204" pitchFamily="34" charset="0"/>
                <a:cs typeface="Arial" panose="020B0604020202020204" pitchFamily="34" charset="0"/>
              </a:rPr>
              <a:t>Each Software Blade attached to Software Container.</a:t>
            </a:r>
          </a:p>
        </p:txBody>
      </p:sp>
      <p:sp>
        <p:nvSpPr>
          <p:cNvPr id="7" name="Oval 6"/>
          <p:cNvSpPr/>
          <p:nvPr/>
        </p:nvSpPr>
        <p:spPr bwMode="auto">
          <a:xfrm>
            <a:off x="958031" y="2494785"/>
            <a:ext cx="2388870" cy="1235710"/>
          </a:xfrm>
          <a:prstGeom prst="ellipse">
            <a:avLst/>
          </a:prstGeom>
          <a:solidFill>
            <a:srgbClr val="0C0C0C"/>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r>
              <a:rPr lang="en-US" sz="2400" b="1" dirty="0">
                <a:solidFill>
                  <a:schemeClr val="bg1"/>
                </a:solidFill>
                <a:latin typeface="Arial" panose="020B0604020202020204" pitchFamily="34" charset="0"/>
                <a:cs typeface="Arial" panose="020B0604020202020204" pitchFamily="34" charset="0"/>
              </a:rPr>
              <a:t>Software Blade</a:t>
            </a:r>
          </a:p>
        </p:txBody>
      </p:sp>
      <p:sp>
        <p:nvSpPr>
          <p:cNvPr id="8" name="Oval 7"/>
          <p:cNvSpPr/>
          <p:nvPr/>
        </p:nvSpPr>
        <p:spPr bwMode="auto">
          <a:xfrm>
            <a:off x="1063943" y="4588504"/>
            <a:ext cx="2388870" cy="1235710"/>
          </a:xfrm>
          <a:prstGeom prst="ellipse">
            <a:avLst/>
          </a:prstGeom>
          <a:solidFill>
            <a:srgbClr val="0C0C0C"/>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r>
              <a:rPr lang="en-US" sz="2400" b="1" dirty="0">
                <a:solidFill>
                  <a:schemeClr val="bg1"/>
                </a:solidFill>
                <a:latin typeface="Arial" panose="020B0604020202020204" pitchFamily="34" charset="0"/>
                <a:cs typeface="Arial" panose="020B0604020202020204" pitchFamily="34" charset="0"/>
              </a:rPr>
              <a:t>Software Container</a:t>
            </a:r>
          </a:p>
        </p:txBody>
      </p:sp>
      <p:sp>
        <p:nvSpPr>
          <p:cNvPr id="9" name="Rectangle 8"/>
          <p:cNvSpPr/>
          <p:nvPr/>
        </p:nvSpPr>
        <p:spPr bwMode="auto">
          <a:xfrm>
            <a:off x="4019358" y="4407659"/>
            <a:ext cx="7380351" cy="1597400"/>
          </a:xfrm>
          <a:prstGeom prst="rect">
            <a:avLst/>
          </a:prstGeom>
          <a:solidFill>
            <a:schemeClr val="bg1">
              <a:lumMod val="85000"/>
            </a:schemeClr>
          </a:solidFill>
          <a:ln w="28575" algn="ctr">
            <a:solidFill>
              <a:schemeClr val="bg2"/>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80000"/>
              </a:lnSpc>
              <a:spcBef>
                <a:spcPts val="1200"/>
              </a:spcBef>
              <a:spcAft>
                <a:spcPts val="0"/>
              </a:spcAft>
              <a:buSzPct val="115000"/>
            </a:pPr>
            <a:r>
              <a:rPr lang="en-US" sz="2000" dirty="0">
                <a:latin typeface="Arial" panose="020B0604020202020204" pitchFamily="34" charset="0"/>
                <a:cs typeface="Arial" panose="020B0604020202020204" pitchFamily="34" charset="0"/>
              </a:rPr>
              <a:t>Enables the Software Blade functionality and defines the Blade’s purpose.</a:t>
            </a:r>
          </a:p>
          <a:p>
            <a:pPr>
              <a:lnSpc>
                <a:spcPct val="80000"/>
              </a:lnSpc>
              <a:spcBef>
                <a:spcPts val="1200"/>
              </a:spcBef>
              <a:spcAft>
                <a:spcPts val="0"/>
              </a:spcAft>
              <a:buSzPct val="115000"/>
            </a:pPr>
            <a:r>
              <a:rPr lang="en-US" sz="2000" dirty="0">
                <a:latin typeface="Arial" panose="020B0604020202020204" pitchFamily="34" charset="0"/>
                <a:cs typeface="Arial" panose="020B0604020202020204" pitchFamily="34" charset="0"/>
              </a:rPr>
              <a:t>Types include: Security Management, Security Gateway, Endpoint Security.</a:t>
            </a:r>
          </a:p>
        </p:txBody>
      </p:sp>
      <p:sp>
        <p:nvSpPr>
          <p:cNvPr id="4" name="Footer Placeholder 3" hidden="1">
            <a:extLst>
              <a:ext uri="{FF2B5EF4-FFF2-40B4-BE49-F238E27FC236}">
                <a16:creationId xmlns:a16="http://schemas.microsoft.com/office/drawing/2014/main" id="{3B24A3F6-A464-C4F9-8BED-2DA6569B9B4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A752792F-D623-42FF-342C-B68AE9F2194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586672396"/>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a:xfrm>
            <a:off x="4722829" y="1463040"/>
            <a:ext cx="7032396" cy="4348718"/>
          </a:xfrm>
        </p:spPr>
        <p:txBody>
          <a:bodyPr wrap="square" anchor="ctr">
            <a:noAutofit/>
          </a:bodyPr>
          <a:lstStyle/>
          <a:p>
            <a:pPr marL="293370" marR="336550" lvl="0" indent="-228600">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A Software Blade is like a physical blade server. </a:t>
            </a:r>
          </a:p>
          <a:p>
            <a:pPr marL="293370" marR="336550" lvl="0" indent="-228600">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A Software Container is like a physical chassis.</a:t>
            </a:r>
          </a:p>
          <a:p>
            <a:pPr marL="293370" marR="336550" lvl="0" indent="-228600">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To enable functionality, the physical blade server must be installed in the appropriate chassis type</a:t>
            </a:r>
            <a:r>
              <a:rPr lang="en-US" sz="2800" dirty="0">
                <a:solidFill>
                  <a:srgbClr val="4D4D4F"/>
                </a:solidFill>
              </a:rPr>
              <a:t>.</a:t>
            </a:r>
            <a:endParaRPr kumimoji="0" lang="en-US" sz="2800"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5112" y="2402959"/>
            <a:ext cx="3703320" cy="2468880"/>
          </a:xfrm>
          <a:prstGeom prst="rect">
            <a:avLst/>
          </a:prstGeom>
        </p:spPr>
      </p:pic>
      <p:sp>
        <p:nvSpPr>
          <p:cNvPr id="4" name="Footer Placeholder 3" hidden="1">
            <a:extLst>
              <a:ext uri="{FF2B5EF4-FFF2-40B4-BE49-F238E27FC236}">
                <a16:creationId xmlns:a16="http://schemas.microsoft.com/office/drawing/2014/main" id="{1F2B15BB-8A75-6BE3-53EA-D9B73A30CD4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1AAE694E-DFC7-7975-2650-F64690CAF435}"/>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733848551"/>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First Time Activation of Licenses</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3842" y="1636776"/>
            <a:ext cx="2730858" cy="4422192"/>
          </a:xfrm>
          <a:solidFill>
            <a:schemeClr val="bg1">
              <a:lumMod val="95000"/>
            </a:schemeClr>
          </a:solidFill>
          <a:ln>
            <a:noFill/>
          </a:ln>
        </p:spPr>
        <p:txBody>
          <a:bodyPr/>
          <a:lstStyle/>
          <a:p>
            <a:pPr marL="0" indent="0" algn="ctr">
              <a:buNone/>
            </a:pPr>
            <a:endParaRPr lang="en-US" dirty="0"/>
          </a:p>
          <a:p>
            <a:pPr marL="0" indent="0" algn="ctr">
              <a:buNone/>
            </a:pPr>
            <a:endParaRPr lang="en-US" dirty="0"/>
          </a:p>
          <a:p>
            <a:pPr marL="0" indent="0" algn="ctr">
              <a:buNone/>
            </a:pPr>
            <a:r>
              <a:rPr lang="en-US" dirty="0"/>
              <a:t>Online and offline activation offered.</a:t>
            </a:r>
          </a:p>
        </p:txBody>
      </p:sp>
      <p:sp>
        <p:nvSpPr>
          <p:cNvPr id="6" name="Rounded Rectangle 5"/>
          <p:cNvSpPr/>
          <p:nvPr/>
        </p:nvSpPr>
        <p:spPr bwMode="auto">
          <a:xfrm>
            <a:off x="3784283" y="1636776"/>
            <a:ext cx="2891790" cy="720090"/>
          </a:xfrm>
          <a:prstGeom prst="roundRect">
            <a:avLst/>
          </a:prstGeom>
          <a:solidFill>
            <a:schemeClr val="bg2"/>
          </a:solidFill>
          <a:ln w="28575" algn="ctr">
            <a:solidFill>
              <a:srgbClr val="0C0C0C"/>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r>
              <a:rPr lang="en-US" sz="2400" b="1" dirty="0">
                <a:solidFill>
                  <a:schemeClr val="bg1"/>
                </a:solidFill>
                <a:latin typeface="+mn-lt"/>
              </a:rPr>
              <a:t>Online Activation</a:t>
            </a:r>
          </a:p>
        </p:txBody>
      </p:sp>
      <p:sp>
        <p:nvSpPr>
          <p:cNvPr id="7" name="Content Placeholder 2">
            <a:extLst>
              <a:ext uri="{FF2B5EF4-FFF2-40B4-BE49-F238E27FC236}">
                <a16:creationId xmlns:a16="http://schemas.microsoft.com/office/drawing/2014/main" id="{A5B93952-2E84-BC1A-7A27-3BB001C36961}"/>
              </a:ext>
            </a:extLst>
          </p:cNvPr>
          <p:cNvSpPr txBox="1">
            <a:spLocks/>
          </p:cNvSpPr>
          <p:nvPr/>
        </p:nvSpPr>
        <p:spPr bwMode="auto">
          <a:xfrm>
            <a:off x="3784283" y="2475663"/>
            <a:ext cx="3223260" cy="3434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lnSpc>
                <a:spcPct val="100000"/>
              </a:lnSpc>
            </a:pPr>
            <a:r>
              <a:rPr lang="en-US" sz="1800" kern="0" dirty="0"/>
              <a:t>Only available to Check Point-manufactured appliances.</a:t>
            </a:r>
          </a:p>
          <a:p>
            <a:pPr>
              <a:lnSpc>
                <a:spcPct val="100000"/>
              </a:lnSpc>
              <a:spcBef>
                <a:spcPts val="0"/>
              </a:spcBef>
            </a:pPr>
            <a:r>
              <a:rPr lang="en-US" sz="1800" kern="0" dirty="0"/>
              <a:t>Not available to open server or virtual machines.</a:t>
            </a:r>
          </a:p>
          <a:p>
            <a:pPr>
              <a:lnSpc>
                <a:spcPct val="100000"/>
              </a:lnSpc>
            </a:pPr>
            <a:r>
              <a:rPr lang="en-US" sz="1800" kern="0" dirty="0"/>
              <a:t>Must have Internet connectivity.</a:t>
            </a:r>
          </a:p>
          <a:p>
            <a:pPr>
              <a:lnSpc>
                <a:spcPct val="100000"/>
              </a:lnSpc>
            </a:pPr>
            <a:r>
              <a:rPr lang="en-US" sz="1800" kern="0" dirty="0"/>
              <a:t>Appliance automatically pulls its own licenses.</a:t>
            </a:r>
          </a:p>
        </p:txBody>
      </p:sp>
      <p:sp>
        <p:nvSpPr>
          <p:cNvPr id="8" name="Content Placeholder 2">
            <a:extLst>
              <a:ext uri="{FF2B5EF4-FFF2-40B4-BE49-F238E27FC236}">
                <a16:creationId xmlns:a16="http://schemas.microsoft.com/office/drawing/2014/main" id="{A5B93952-2E84-BC1A-7A27-3BB001C36961}"/>
              </a:ext>
            </a:extLst>
          </p:cNvPr>
          <p:cNvSpPr txBox="1">
            <a:spLocks/>
          </p:cNvSpPr>
          <p:nvPr/>
        </p:nvSpPr>
        <p:spPr bwMode="auto">
          <a:xfrm>
            <a:off x="8120063" y="2475663"/>
            <a:ext cx="3072656" cy="3434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spcBef>
                <a:spcPts val="600"/>
              </a:spcBef>
            </a:pPr>
            <a:r>
              <a:rPr lang="en-US" sz="1800" kern="0" dirty="0"/>
              <a:t>Available to Check Point-manufactured appliances, open servers, and virtual machines.</a:t>
            </a:r>
          </a:p>
          <a:p>
            <a:pPr>
              <a:spcBef>
                <a:spcPts val="600"/>
              </a:spcBef>
            </a:pPr>
            <a:r>
              <a:rPr lang="en-US" sz="1800" kern="0" dirty="0"/>
              <a:t>No Internet connectivity required.</a:t>
            </a:r>
          </a:p>
          <a:p>
            <a:pPr>
              <a:spcBef>
                <a:spcPts val="600"/>
              </a:spcBef>
            </a:pPr>
            <a:r>
              <a:rPr lang="en-US" sz="1800" kern="0" dirty="0"/>
              <a:t>License files are generated from Check Point User Center and installed using SmartUpdate.</a:t>
            </a:r>
          </a:p>
          <a:p>
            <a:pPr marL="0" indent="0">
              <a:buNone/>
            </a:pPr>
            <a:endParaRPr lang="en-US" sz="2000" kern="0" dirty="0"/>
          </a:p>
        </p:txBody>
      </p:sp>
      <p:sp>
        <p:nvSpPr>
          <p:cNvPr id="9" name="Rounded Rectangle 8"/>
          <p:cNvSpPr/>
          <p:nvPr/>
        </p:nvSpPr>
        <p:spPr bwMode="auto">
          <a:xfrm>
            <a:off x="8120063" y="1636776"/>
            <a:ext cx="2891790" cy="720090"/>
          </a:xfrm>
          <a:prstGeom prst="roundRect">
            <a:avLst/>
          </a:prstGeom>
          <a:solidFill>
            <a:schemeClr val="bg2"/>
          </a:solidFill>
          <a:ln w="28575" algn="ctr">
            <a:solidFill>
              <a:srgbClr val="0C0C0C"/>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r>
              <a:rPr lang="en-US" sz="2400" b="1" dirty="0">
                <a:solidFill>
                  <a:schemeClr val="bg1"/>
                </a:solidFill>
                <a:latin typeface="+mn-lt"/>
              </a:rPr>
              <a:t>Offline Activation</a:t>
            </a:r>
          </a:p>
        </p:txBody>
      </p:sp>
      <p:sp>
        <p:nvSpPr>
          <p:cNvPr id="4" name="Footer Placeholder 3" hidden="1">
            <a:extLst>
              <a:ext uri="{FF2B5EF4-FFF2-40B4-BE49-F238E27FC236}">
                <a16:creationId xmlns:a16="http://schemas.microsoft.com/office/drawing/2014/main" id="{ECDD8B18-BCFB-FC7A-1B1D-F41860EE6E04}"/>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ACBC3615-4302-3491-D0F3-CFD6A268A200}"/>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098068392"/>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Automatic Licensing</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3842" y="1636775"/>
            <a:ext cx="11175342" cy="3363487"/>
          </a:xfrm>
        </p:spPr>
        <p:txBody>
          <a:bodyPr/>
          <a:lstStyle/>
          <a:p>
            <a:pPr marL="0" indent="0">
              <a:buNone/>
            </a:pPr>
            <a:r>
              <a:rPr lang="en-US" dirty="0"/>
              <a:t>Performs the following operations:</a:t>
            </a:r>
          </a:p>
          <a:p>
            <a:r>
              <a:rPr lang="en-US" dirty="0"/>
              <a:t>Periodically verifies licenses.</a:t>
            </a:r>
          </a:p>
          <a:p>
            <a:r>
              <a:rPr lang="en-US" dirty="0"/>
              <a:t>Activates new licenses added to the License &amp; Contracts Repository.</a:t>
            </a:r>
          </a:p>
          <a:p>
            <a:r>
              <a:rPr lang="en-US" dirty="0"/>
              <a:t>Automatically adds new blades to SmartConsole.</a:t>
            </a:r>
          </a:p>
        </p:txBody>
      </p:sp>
      <p:sp>
        <p:nvSpPr>
          <p:cNvPr id="7" name="TextBox 6">
            <a:extLst>
              <a:ext uri="{FF2B5EF4-FFF2-40B4-BE49-F238E27FC236}">
                <a16:creationId xmlns:a16="http://schemas.microsoft.com/office/drawing/2014/main" id="{4730460F-9097-11A7-D260-03F05C262858}"/>
              </a:ext>
            </a:extLst>
          </p:cNvPr>
          <p:cNvSpPr txBox="1"/>
          <p:nvPr/>
        </p:nvSpPr>
        <p:spPr bwMode="auto">
          <a:xfrm>
            <a:off x="996406" y="5000262"/>
            <a:ext cx="9876100" cy="794064"/>
          </a:xfrm>
          <a:prstGeom prst="rect">
            <a:avLst/>
          </a:prstGeom>
          <a:noFill/>
          <a:ln>
            <a:noFill/>
          </a:ln>
          <a:effectLst/>
        </p:spPr>
        <p:txBody>
          <a:bodyPr wrap="square">
            <a:spAutoFit/>
          </a:bodyPr>
          <a:lstStyle/>
          <a:p>
            <a:pPr marL="0" marR="0" lvl="0" indent="0" algn="ctr" defTabSz="914400" rtl="0" eaLnBrk="1" fontAlgn="base" latinLnBrk="0" hangingPunct="1">
              <a:lnSpc>
                <a:spcPct val="95000"/>
              </a:lnSpc>
              <a:spcBef>
                <a:spcPts val="1000"/>
              </a:spcBef>
              <a:spcAft>
                <a:spcPts val="1000"/>
              </a:spcAft>
              <a:buClr>
                <a:srgbClr val="920053"/>
              </a:buClr>
              <a:buSzPct val="85000"/>
              <a:buFont typeface="Arial" panose="020B0604020202020204" pitchFamily="34" charset="0"/>
              <a:buNone/>
              <a:tabLst/>
              <a:defRPr/>
            </a:pPr>
            <a:r>
              <a:rPr kumimoji="0" lang="en-US" sz="2400" b="0" i="0" u="none" strike="noStrike" kern="0" cap="none" spc="0" normalizeH="0" baseline="0" noProof="0" dirty="0">
                <a:ln>
                  <a:noFill/>
                </a:ln>
                <a:solidFill>
                  <a:srgbClr val="DA1572"/>
                </a:solidFill>
                <a:effectLst/>
                <a:uLnTx/>
                <a:uFillTx/>
                <a:latin typeface="Arial" panose="020B0604020202020204" pitchFamily="34" charset="0"/>
                <a:ea typeface="+mn-ea"/>
                <a:cs typeface="Arial" pitchFamily="34" charset="0"/>
              </a:rPr>
              <a:t>Enabled/disabled from SmartConsole Gateways &amp; Servers view (Application menu &gt; Global Properties)</a:t>
            </a:r>
          </a:p>
        </p:txBody>
      </p:sp>
      <p:sp>
        <p:nvSpPr>
          <p:cNvPr id="4" name="Footer Placeholder 3" hidden="1">
            <a:extLst>
              <a:ext uri="{FF2B5EF4-FFF2-40B4-BE49-F238E27FC236}">
                <a16:creationId xmlns:a16="http://schemas.microsoft.com/office/drawing/2014/main" id="{199CDCB2-2D97-44C9-0942-543F6186A2F3}"/>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F37FA131-814D-7A3B-B5D2-67030FCF769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557809424"/>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293370" marR="336550" lvl="0" indent="-228600">
              <a:lnSpc>
                <a:spcPct val="115000"/>
              </a:lnSpc>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Automatic Licensing is only supported for Check Point appliances.</a:t>
            </a:r>
          </a:p>
          <a:p>
            <a:pPr marL="293370" marR="336550" lvl="0" indent="-228600">
              <a:lnSpc>
                <a:spcPct val="115000"/>
              </a:lnSpc>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To use this feature, the Management Server must be able to connect to the Internet.</a:t>
            </a:r>
            <a:endParaRPr kumimoji="0" lang="en-US"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endParaRPr>
          </a:p>
        </p:txBody>
      </p:sp>
      <p:sp>
        <p:nvSpPr>
          <p:cNvPr id="2" name="Footer Placeholder 1" hidden="1">
            <a:extLst>
              <a:ext uri="{FF2B5EF4-FFF2-40B4-BE49-F238E27FC236}">
                <a16:creationId xmlns:a16="http://schemas.microsoft.com/office/drawing/2014/main" id="{8432A695-3D16-56F1-7D14-70DFCCFDC7C4}"/>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569C1CA-B593-2470-754F-FA96557DB92A}"/>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928488458"/>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Accessing SmartUpdate</a:t>
            </a:r>
          </a:p>
        </p:txBody>
      </p:sp>
      <p:sp>
        <p:nvSpPr>
          <p:cNvPr id="8" name="Content Placeholder 7">
            <a:extLst>
              <a:ext uri="{FF2B5EF4-FFF2-40B4-BE49-F238E27FC236}">
                <a16:creationId xmlns:a16="http://schemas.microsoft.com/office/drawing/2014/main" id="{A78FE45B-F560-8112-F647-504C7258A74F}"/>
              </a:ext>
            </a:extLst>
          </p:cNvPr>
          <p:cNvSpPr>
            <a:spLocks noGrp="1"/>
          </p:cNvSpPr>
          <p:nvPr>
            <p:ph sz="half" idx="2"/>
          </p:nvPr>
        </p:nvSpPr>
        <p:spPr>
          <a:xfrm>
            <a:off x="583842" y="1636776"/>
            <a:ext cx="5620188" cy="4422192"/>
          </a:xfrm>
        </p:spPr>
        <p:txBody>
          <a:bodyPr/>
          <a:lstStyle/>
          <a:p>
            <a:pPr marL="0" indent="0">
              <a:buNone/>
            </a:pPr>
            <a:r>
              <a:rPr lang="en-US" dirty="0"/>
              <a:t>SmartUpdate is the recommended method to install licenses and contracts. </a:t>
            </a:r>
          </a:p>
          <a:p>
            <a:pPr marL="0" indent="0">
              <a:buNone/>
            </a:pPr>
            <a:r>
              <a:rPr lang="en-US" dirty="0"/>
              <a:t>SmartConsole Gateways &amp; Servers view:</a:t>
            </a:r>
          </a:p>
          <a:p>
            <a:r>
              <a:rPr lang="en-US" dirty="0"/>
              <a:t>Application menu &gt; Manage licenses and packages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7503" y="1594808"/>
            <a:ext cx="4206039" cy="4663440"/>
          </a:xfrm>
          <a:prstGeom prst="rect">
            <a:avLst/>
          </a:prstGeom>
        </p:spPr>
      </p:pic>
      <p:sp>
        <p:nvSpPr>
          <p:cNvPr id="3" name="Footer Placeholder 2" hidden="1">
            <a:extLst>
              <a:ext uri="{FF2B5EF4-FFF2-40B4-BE49-F238E27FC236}">
                <a16:creationId xmlns:a16="http://schemas.microsoft.com/office/drawing/2014/main" id="{9DB582BA-7616-2EE4-B8A3-A757DF8D8431}"/>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ABA30DA3-F7F5-FA5B-BD70-C412140A2C52}"/>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204418599"/>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12"/>
          </p:nvPr>
        </p:nvSpPr>
        <p:spPr>
          <a:xfrm>
            <a:off x="609600" y="1399032"/>
            <a:ext cx="4032504" cy="4599432"/>
          </a:xfrm>
        </p:spPr>
        <p:txBody>
          <a:bodyPr/>
          <a:lstStyle/>
          <a:p>
            <a:r>
              <a:rPr lang="en-US" dirty="0"/>
              <a:t>View license properties.</a:t>
            </a:r>
          </a:p>
          <a:p>
            <a:r>
              <a:rPr lang="en-US" dirty="0"/>
              <a:t>View contracts associated to a license.</a:t>
            </a:r>
          </a:p>
          <a:p>
            <a:r>
              <a:rPr lang="en-US" dirty="0"/>
              <a:t>Add a license to the License and Contract Repository. </a:t>
            </a:r>
          </a:p>
          <a:p>
            <a:r>
              <a:rPr lang="en-US" dirty="0"/>
              <a:t>Attach, detach, and export a license.</a:t>
            </a:r>
          </a:p>
          <a:p>
            <a:endParaRPr lang="en-US" dirty="0"/>
          </a:p>
        </p:txBody>
      </p:sp>
      <p:sp>
        <p:nvSpPr>
          <p:cNvPr id="10" name="Text Placeholder 9"/>
          <p:cNvSpPr>
            <a:spLocks noGrp="1"/>
          </p:cNvSpPr>
          <p:nvPr>
            <p:ph type="body" sz="quarter" idx="16"/>
          </p:nvPr>
        </p:nvSpPr>
        <p:spPr>
          <a:xfrm>
            <a:off x="585216" y="457200"/>
            <a:ext cx="11084814" cy="941832"/>
          </a:xfrm>
        </p:spPr>
        <p:txBody>
          <a:bodyPr/>
          <a:lstStyle/>
          <a:p>
            <a:r>
              <a:rPr lang="en-US" dirty="0"/>
              <a:t>Navigate SmartUpdate - Licenses &amp; Contracts Tab</a:t>
            </a:r>
          </a:p>
        </p:txBody>
      </p:sp>
      <p:pic>
        <p:nvPicPr>
          <p:cNvPr id="7" name="Picture 6"/>
          <p:cNvPicPr>
            <a:picLocks noChangeAspect="1"/>
          </p:cNvPicPr>
          <p:nvPr/>
        </p:nvPicPr>
        <p:blipFill>
          <a:blip r:embed="rId3"/>
          <a:stretch>
            <a:fillRect/>
          </a:stretch>
        </p:blipFill>
        <p:spPr>
          <a:xfrm>
            <a:off x="5612887" y="2026130"/>
            <a:ext cx="6057143" cy="2600000"/>
          </a:xfrm>
          <a:prstGeom prst="rect">
            <a:avLst/>
          </a:prstGeom>
        </p:spPr>
      </p:pic>
      <p:sp>
        <p:nvSpPr>
          <p:cNvPr id="2" name="Footer Placeholder 1" hidden="1">
            <a:extLst>
              <a:ext uri="{FF2B5EF4-FFF2-40B4-BE49-F238E27FC236}">
                <a16:creationId xmlns:a16="http://schemas.microsoft.com/office/drawing/2014/main" id="{8079DEB1-F352-27BA-F798-3B8318CF9E5B}"/>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8A63CA4D-4D2E-8983-63F4-486B99289C0E}"/>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987730244"/>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12"/>
          </p:nvPr>
        </p:nvSpPr>
        <p:spPr>
          <a:xfrm>
            <a:off x="609600" y="1399032"/>
            <a:ext cx="4032504" cy="4599432"/>
          </a:xfrm>
        </p:spPr>
        <p:txBody>
          <a:bodyPr/>
          <a:lstStyle/>
          <a:p>
            <a:r>
              <a:rPr lang="en-US" sz="3600" dirty="0"/>
              <a:t>Manage </a:t>
            </a:r>
          </a:p>
          <a:p>
            <a:pPr lvl="1"/>
            <a:r>
              <a:rPr lang="en-US" sz="3200" dirty="0"/>
              <a:t>Packages</a:t>
            </a:r>
          </a:p>
          <a:p>
            <a:pPr lvl="1"/>
            <a:r>
              <a:rPr lang="en-US" sz="3200" dirty="0"/>
              <a:t>Licenses &amp; Contracts</a:t>
            </a:r>
          </a:p>
          <a:p>
            <a:pPr lvl="1"/>
            <a:r>
              <a:rPr lang="en-US" sz="3200" dirty="0"/>
              <a:t>Tools</a:t>
            </a:r>
          </a:p>
          <a:p>
            <a:endParaRPr lang="en-US" sz="3600" dirty="0"/>
          </a:p>
        </p:txBody>
      </p:sp>
      <p:sp>
        <p:nvSpPr>
          <p:cNvPr id="10" name="Text Placeholder 9"/>
          <p:cNvSpPr>
            <a:spLocks noGrp="1"/>
          </p:cNvSpPr>
          <p:nvPr>
            <p:ph type="body" sz="quarter" idx="16"/>
          </p:nvPr>
        </p:nvSpPr>
        <p:spPr>
          <a:xfrm>
            <a:off x="585216" y="457200"/>
            <a:ext cx="11084814" cy="941832"/>
          </a:xfrm>
        </p:spPr>
        <p:txBody>
          <a:bodyPr/>
          <a:lstStyle/>
          <a:p>
            <a:r>
              <a:rPr lang="en-US" dirty="0"/>
              <a:t>Launch Menu</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8002" y="1458468"/>
            <a:ext cx="2972960" cy="3474720"/>
          </a:xfrm>
          <a:prstGeom prst="rect">
            <a:avLst/>
          </a:prstGeom>
        </p:spPr>
      </p:pic>
      <p:pic>
        <p:nvPicPr>
          <p:cNvPr id="8" name="Picture 7" descr="Logo">
            <a:extLst>
              <a:ext uri="{FF2B5EF4-FFF2-40B4-BE49-F238E27FC236}">
                <a16:creationId xmlns:a16="http://schemas.microsoft.com/office/drawing/2014/main" id="{174ABE19-C1ED-1E91-E453-40F49A8B2747}"/>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6279" t="23877" r="16082" b="24092"/>
          <a:stretch/>
        </p:blipFill>
        <p:spPr>
          <a:xfrm>
            <a:off x="9317687" y="1458468"/>
            <a:ext cx="1901952" cy="1463040"/>
          </a:xfrm>
          <a:prstGeom prst="rect">
            <a:avLst/>
          </a:prstGeom>
        </p:spPr>
      </p:pic>
      <p:sp>
        <p:nvSpPr>
          <p:cNvPr id="3" name="Rounded Rectangle 2"/>
          <p:cNvSpPr/>
          <p:nvPr/>
        </p:nvSpPr>
        <p:spPr bwMode="auto">
          <a:xfrm>
            <a:off x="8881110" y="3195828"/>
            <a:ext cx="3051810" cy="1501902"/>
          </a:xfrm>
          <a:prstGeom prst="roundRect">
            <a:avLst/>
          </a:prstGeom>
          <a:solidFill>
            <a:srgbClr val="0C0C0C"/>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r>
              <a:rPr lang="en-US" sz="2000" dirty="0">
                <a:solidFill>
                  <a:schemeClr val="bg1"/>
                </a:solidFill>
                <a:latin typeface="Arial" panose="020B0604020202020204" pitchFamily="34" charset="0"/>
                <a:cs typeface="Arial" panose="020B0604020202020204" pitchFamily="34" charset="0"/>
              </a:rPr>
              <a:t>You can also use icons at the top of the page.  Hover over an icon to view its function.</a:t>
            </a:r>
          </a:p>
        </p:txBody>
      </p:sp>
      <p:sp>
        <p:nvSpPr>
          <p:cNvPr id="4" name="Footer Placeholder 3" hidden="1">
            <a:extLst>
              <a:ext uri="{FF2B5EF4-FFF2-40B4-BE49-F238E27FC236}">
                <a16:creationId xmlns:a16="http://schemas.microsoft.com/office/drawing/2014/main" id="{2E31A09C-3A0F-6F52-A6DA-38092FFD23C2}"/>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F01F4FCE-3C58-3AC0-6E98-B86F1A35FF8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882576235"/>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License And Contract Repository</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p:txBody>
          <a:bodyPr/>
          <a:lstStyle/>
          <a:p>
            <a:r>
              <a:rPr lang="en-US" dirty="0"/>
              <a:t>Accessed from the SmartUpdate launch menu.</a:t>
            </a:r>
          </a:p>
          <a:p>
            <a:r>
              <a:rPr lang="en-US" dirty="0"/>
              <a:t>Displays attached and unattached licenses.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6376" y="2945088"/>
            <a:ext cx="10756799" cy="1828800"/>
          </a:xfrm>
          <a:prstGeom prst="rect">
            <a:avLst/>
          </a:prstGeom>
        </p:spPr>
      </p:pic>
      <p:sp>
        <p:nvSpPr>
          <p:cNvPr id="8" name="Rounded Rectangle 7"/>
          <p:cNvSpPr/>
          <p:nvPr/>
        </p:nvSpPr>
        <p:spPr bwMode="auto">
          <a:xfrm>
            <a:off x="1474839" y="5173224"/>
            <a:ext cx="9052191" cy="770568"/>
          </a:xfrm>
          <a:prstGeom prst="roundRect">
            <a:avLst/>
          </a:prstGeom>
          <a:noFill/>
          <a:ln w="28575"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US" sz="2400" dirty="0">
                <a:solidFill>
                  <a:srgbClr val="D51067"/>
                </a:solidFill>
                <a:latin typeface="Arial" panose="020B0604020202020204" pitchFamily="34" charset="0"/>
                <a:cs typeface="Arial" panose="020B0604020202020204" pitchFamily="34" charset="0"/>
              </a:rPr>
              <a:t>An attached license is associated with the Security Gateway in the License And Contract Repository.</a:t>
            </a:r>
          </a:p>
        </p:txBody>
      </p:sp>
      <p:sp>
        <p:nvSpPr>
          <p:cNvPr id="4" name="Footer Placeholder 3" hidden="1">
            <a:extLst>
              <a:ext uri="{FF2B5EF4-FFF2-40B4-BE49-F238E27FC236}">
                <a16:creationId xmlns:a16="http://schemas.microsoft.com/office/drawing/2014/main" id="{F13D7A04-FC38-B627-D1E9-DEDAFB272638}"/>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75B955D0-57D0-2425-6A03-F75E00E5897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634237492"/>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Add and Install Licenses</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3842" y="1636776"/>
            <a:ext cx="5954118" cy="4422192"/>
          </a:xfrm>
        </p:spPr>
        <p:txBody>
          <a:bodyPr/>
          <a:lstStyle/>
          <a:p>
            <a:pPr marL="0" indent="0">
              <a:buNone/>
            </a:pPr>
            <a:r>
              <a:rPr lang="en-US" dirty="0"/>
              <a:t>From the SmartUpdate launch menu:</a:t>
            </a:r>
          </a:p>
          <a:p>
            <a:pPr marL="514350" indent="-514350">
              <a:buFont typeface="+mj-lt"/>
              <a:buAutoNum type="arabicPeriod"/>
            </a:pPr>
            <a:r>
              <a:rPr lang="en-US" dirty="0"/>
              <a:t>Select Licenses &amp; Contracts </a:t>
            </a:r>
            <a:r>
              <a:rPr lang="en-US" dirty="0">
                <a:latin typeface="Wingdings 3" panose="05040102010807070707" pitchFamily="18" charset="2"/>
              </a:rPr>
              <a:t>g</a:t>
            </a:r>
            <a:r>
              <a:rPr lang="en-US" dirty="0"/>
              <a:t> Add license.</a:t>
            </a:r>
          </a:p>
          <a:p>
            <a:pPr marL="514350" indent="-514350">
              <a:buFont typeface="+mj-lt"/>
              <a:buAutoNum type="arabicPeriod"/>
            </a:pPr>
            <a:r>
              <a:rPr lang="en-US" dirty="0"/>
              <a:t>Select one of these options:</a:t>
            </a:r>
          </a:p>
          <a:p>
            <a:pPr lvl="2"/>
            <a:r>
              <a:rPr lang="en-US" dirty="0"/>
              <a:t>From User Center</a:t>
            </a:r>
          </a:p>
          <a:p>
            <a:pPr lvl="2"/>
            <a:r>
              <a:rPr lang="en-US" dirty="0"/>
              <a:t>From File</a:t>
            </a:r>
          </a:p>
          <a:p>
            <a:pPr lvl="2"/>
            <a:r>
              <a:rPr lang="en-US" dirty="0"/>
              <a:t>Manually</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4762" y="2309928"/>
            <a:ext cx="4552402" cy="3749040"/>
          </a:xfrm>
          <a:prstGeom prst="rect">
            <a:avLst/>
          </a:prstGeom>
        </p:spPr>
      </p:pic>
      <p:sp>
        <p:nvSpPr>
          <p:cNvPr id="4" name="Footer Placeholder 3" hidden="1">
            <a:extLst>
              <a:ext uri="{FF2B5EF4-FFF2-40B4-BE49-F238E27FC236}">
                <a16:creationId xmlns:a16="http://schemas.microsoft.com/office/drawing/2014/main" id="{2C694D73-EDAC-058B-BBF4-C1D7D7DE0315}"/>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637ECEA5-7CCB-3DD8-A08A-9D39D15F9792}"/>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500845953"/>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Add and Install Licenses </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3842" y="1636776"/>
            <a:ext cx="5954118" cy="4422192"/>
          </a:xfrm>
        </p:spPr>
        <p:txBody>
          <a:bodyPr/>
          <a:lstStyle/>
          <a:p>
            <a:pPr marL="0" indent="0">
              <a:buNone/>
            </a:pPr>
            <a:r>
              <a:rPr lang="en-US" dirty="0"/>
              <a:t>From </a:t>
            </a:r>
            <a:r>
              <a:rPr lang="en-US" dirty="0">
                <a:solidFill>
                  <a:schemeClr val="bg2"/>
                </a:solidFill>
              </a:rPr>
              <a:t>User Center:</a:t>
            </a:r>
          </a:p>
          <a:p>
            <a:pPr marL="514350" indent="-514350">
              <a:buFont typeface="+mj-lt"/>
              <a:buAutoNum type="arabicPeriod"/>
            </a:pPr>
            <a:r>
              <a:rPr lang="en-US" dirty="0"/>
              <a:t>Use your credentials to log into User Center.</a:t>
            </a:r>
          </a:p>
          <a:p>
            <a:pPr marL="514350" indent="-514350">
              <a:buFont typeface="+mj-lt"/>
              <a:buAutoNum type="arabicPeriod"/>
            </a:pPr>
            <a:r>
              <a:rPr lang="en-US" dirty="0"/>
              <a:t>Take one of the following actions:</a:t>
            </a:r>
          </a:p>
          <a:p>
            <a:pPr lvl="2"/>
            <a:r>
              <a:rPr lang="en-US" dirty="0"/>
              <a:t>Generate a new license.</a:t>
            </a:r>
          </a:p>
          <a:p>
            <a:pPr lvl="2"/>
            <a:r>
              <a:rPr lang="en-US" dirty="0"/>
              <a:t>Change the IP of an existing license.</a:t>
            </a:r>
          </a:p>
          <a:p>
            <a:pPr lvl="2"/>
            <a:r>
              <a:rPr lang="en-US" dirty="0"/>
              <a:t>Change a license from Local to Central.</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4762" y="2309928"/>
            <a:ext cx="4552402" cy="3749040"/>
          </a:xfrm>
          <a:prstGeom prst="rect">
            <a:avLst/>
          </a:prstGeom>
        </p:spPr>
      </p:pic>
      <p:sp>
        <p:nvSpPr>
          <p:cNvPr id="4" name="Footer Placeholder 3" hidden="1">
            <a:extLst>
              <a:ext uri="{FF2B5EF4-FFF2-40B4-BE49-F238E27FC236}">
                <a16:creationId xmlns:a16="http://schemas.microsoft.com/office/drawing/2014/main" id="{4B11B554-CAD0-BC0B-37B8-C599AE6C2415}"/>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E2D43D2E-2F12-749A-F4F3-3F053E0FD8E9}"/>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53296480"/>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Add and Install Licenses </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3842" y="1636776"/>
            <a:ext cx="5954118" cy="4422192"/>
          </a:xfrm>
        </p:spPr>
        <p:txBody>
          <a:bodyPr/>
          <a:lstStyle/>
          <a:p>
            <a:pPr marL="0" indent="0">
              <a:buNone/>
            </a:pPr>
            <a:r>
              <a:rPr lang="en-US" dirty="0"/>
              <a:t>From </a:t>
            </a:r>
            <a:r>
              <a:rPr lang="en-US" dirty="0">
                <a:solidFill>
                  <a:schemeClr val="bg2"/>
                </a:solidFill>
              </a:rPr>
              <a:t>File:</a:t>
            </a:r>
          </a:p>
          <a:p>
            <a:pPr marL="514350" indent="-514350">
              <a:buFont typeface="+mj-lt"/>
              <a:buAutoNum type="arabicPeriod"/>
            </a:pPr>
            <a:r>
              <a:rPr lang="en-US" dirty="0"/>
              <a:t>Browse to and then open </a:t>
            </a:r>
            <a:r>
              <a:rPr lang="en-US" b="1" dirty="0"/>
              <a:t>CPLicenseFile.lic</a:t>
            </a:r>
            <a:r>
              <a:rPr lang="en-US" dirty="0"/>
              <a:t>.</a:t>
            </a:r>
          </a:p>
          <a:p>
            <a:pPr marL="514350" indent="-514350">
              <a:buFont typeface="+mj-lt"/>
              <a:buAutoNum type="arabicPeriod"/>
            </a:pPr>
            <a:r>
              <a:rPr lang="en-US" dirty="0"/>
              <a:t>Follow the online instructions.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4762" y="2309928"/>
            <a:ext cx="4552402" cy="3749040"/>
          </a:xfrm>
          <a:prstGeom prst="rect">
            <a:avLst/>
          </a:prstGeom>
        </p:spPr>
      </p:pic>
      <p:sp>
        <p:nvSpPr>
          <p:cNvPr id="4" name="Footer Placeholder 3" hidden="1">
            <a:extLst>
              <a:ext uri="{FF2B5EF4-FFF2-40B4-BE49-F238E27FC236}">
                <a16:creationId xmlns:a16="http://schemas.microsoft.com/office/drawing/2014/main" id="{468C393B-5CB2-42A3-8170-646E3E52EB5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D9B2AC8E-D8B9-43E3-7285-ECB6CA618BC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870846673"/>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Add and Install Licenses </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3842" y="1636776"/>
            <a:ext cx="5954118" cy="4422192"/>
          </a:xfrm>
        </p:spPr>
        <p:txBody>
          <a:bodyPr/>
          <a:lstStyle/>
          <a:p>
            <a:pPr marL="0" indent="0">
              <a:buNone/>
            </a:pPr>
            <a:r>
              <a:rPr lang="en-US" dirty="0">
                <a:solidFill>
                  <a:schemeClr val="bg2"/>
                </a:solidFill>
              </a:rPr>
              <a:t>Manually:</a:t>
            </a:r>
          </a:p>
          <a:p>
            <a:pPr marL="514350" indent="-514350">
              <a:buFont typeface="+mj-lt"/>
              <a:buAutoNum type="arabicPeriod"/>
            </a:pPr>
            <a:r>
              <a:rPr lang="en-US" dirty="0"/>
              <a:t>Copy the string from the User Center email and click </a:t>
            </a:r>
            <a:r>
              <a:rPr lang="en-US" b="1" dirty="0"/>
              <a:t>Paste License</a:t>
            </a:r>
            <a:r>
              <a:rPr lang="en-US" dirty="0"/>
              <a:t>.</a:t>
            </a:r>
          </a:p>
          <a:p>
            <a:pPr marL="514350" indent="-514350">
              <a:buFont typeface="+mj-lt"/>
              <a:buAutoNum type="arabicPeriod"/>
            </a:pPr>
            <a:r>
              <a:rPr lang="en-US" dirty="0"/>
              <a:t>Paste the string copied from User Center.</a:t>
            </a:r>
          </a:p>
          <a:p>
            <a:pPr lvl="2"/>
            <a:r>
              <a:rPr lang="en-US" dirty="0"/>
              <a:t>If you leave the Name field empty, the license is assigned a name using this format: SKU@&lt;</a:t>
            </a:r>
            <a:r>
              <a:rPr lang="en-US" i="1" dirty="0"/>
              <a:t>Time Date</a:t>
            </a:r>
            <a:r>
              <a:rPr lang="en-US" dirty="0"/>
              <a:t>&gt;</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4762" y="2309928"/>
            <a:ext cx="4552402" cy="3749040"/>
          </a:xfrm>
          <a:prstGeom prst="rect">
            <a:avLst/>
          </a:prstGeom>
        </p:spPr>
      </p:pic>
      <p:sp>
        <p:nvSpPr>
          <p:cNvPr id="4" name="Footer Placeholder 3" hidden="1">
            <a:extLst>
              <a:ext uri="{FF2B5EF4-FFF2-40B4-BE49-F238E27FC236}">
                <a16:creationId xmlns:a16="http://schemas.microsoft.com/office/drawing/2014/main" id="{D8EBA031-13A9-E5E1-691D-46A05A288011}"/>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B62795E7-A5AF-8271-1B46-25BB2693492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155337594"/>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Exporting Licenses</a:t>
            </a:r>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585944" y="1647216"/>
            <a:ext cx="2270358" cy="2103120"/>
          </a:xfrm>
        </p:spPr>
      </p:pic>
      <p:sp>
        <p:nvSpPr>
          <p:cNvPr id="7" name="Content Placeholder 2">
            <a:extLst>
              <a:ext uri="{FF2B5EF4-FFF2-40B4-BE49-F238E27FC236}">
                <a16:creationId xmlns:a16="http://schemas.microsoft.com/office/drawing/2014/main" id="{A5B93952-2E84-BC1A-7A27-3BB001C36961}"/>
              </a:ext>
            </a:extLst>
          </p:cNvPr>
          <p:cNvSpPr txBox="1">
            <a:spLocks/>
          </p:cNvSpPr>
          <p:nvPr/>
        </p:nvSpPr>
        <p:spPr bwMode="auto">
          <a:xfrm>
            <a:off x="583842" y="1636776"/>
            <a:ext cx="6822798" cy="4422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marL="0" indent="0">
              <a:buFont typeface="Arial" panose="020B0604020202020204" pitchFamily="34" charset="0"/>
              <a:buNone/>
            </a:pPr>
            <a:r>
              <a:rPr lang="en-US" sz="2200" kern="0" dirty="0"/>
              <a:t>From </a:t>
            </a:r>
            <a:r>
              <a:rPr lang="en-US" sz="2200" kern="0" dirty="0">
                <a:solidFill>
                  <a:schemeClr val="bg2"/>
                </a:solidFill>
              </a:rPr>
              <a:t>SmartUpdate</a:t>
            </a:r>
            <a:r>
              <a:rPr lang="en-US" sz="2200" b="1" kern="0" dirty="0"/>
              <a:t> </a:t>
            </a:r>
            <a:r>
              <a:rPr lang="en-US" sz="2200" kern="0" dirty="0"/>
              <a:t>launch menu</a:t>
            </a:r>
            <a:r>
              <a:rPr lang="en-US" sz="2200" b="1" kern="0" dirty="0"/>
              <a:t>:</a:t>
            </a:r>
            <a:endParaRPr lang="en-US" sz="2200" kern="0" dirty="0">
              <a:solidFill>
                <a:schemeClr val="bg2"/>
              </a:solidFill>
            </a:endParaRPr>
          </a:p>
          <a:p>
            <a:pPr marL="514350" indent="-514350">
              <a:buFont typeface="+mj-lt"/>
              <a:buAutoNum type="arabicPeriod"/>
            </a:pPr>
            <a:r>
              <a:rPr lang="en-US" sz="2200" kern="0" dirty="0"/>
              <a:t>Select </a:t>
            </a:r>
            <a:r>
              <a:rPr lang="en-US" sz="2200" b="1" kern="0" dirty="0"/>
              <a:t>Licenses &amp; Contracts </a:t>
            </a:r>
            <a:r>
              <a:rPr lang="en-US" sz="2200" b="1" kern="0" dirty="0">
                <a:latin typeface="Wingdings 3" panose="05040102010807070707" pitchFamily="18" charset="2"/>
              </a:rPr>
              <a:t>g</a:t>
            </a:r>
            <a:r>
              <a:rPr lang="en-US" sz="2200" b="1" kern="0" dirty="0"/>
              <a:t> View Repository</a:t>
            </a:r>
            <a:r>
              <a:rPr lang="en-US" sz="2200" kern="0" dirty="0"/>
              <a:t>.</a:t>
            </a:r>
          </a:p>
          <a:p>
            <a:pPr marL="514350" indent="-514350">
              <a:buFont typeface="+mj-lt"/>
              <a:buAutoNum type="arabicPeriod"/>
            </a:pPr>
            <a:r>
              <a:rPr lang="en-US" sz="2200" kern="0" dirty="0"/>
              <a:t>Right-click a license and select </a:t>
            </a:r>
            <a:r>
              <a:rPr lang="en-US" sz="2200" b="1" kern="0" dirty="0"/>
              <a:t>Export License to File</a:t>
            </a:r>
            <a:r>
              <a:rPr lang="en-US" sz="2200" kern="0" dirty="0"/>
              <a:t>.</a:t>
            </a:r>
          </a:p>
          <a:p>
            <a:pPr marL="514350" indent="-514350">
              <a:buFont typeface="+mj-lt"/>
              <a:buAutoNum type="arabicPeriod"/>
            </a:pPr>
            <a:r>
              <a:rPr lang="en-US" sz="2200" kern="0" dirty="0"/>
              <a:t>From the </a:t>
            </a:r>
            <a:r>
              <a:rPr lang="en-US" sz="2200" b="1" kern="0" dirty="0"/>
              <a:t>Export license(s) to File</a:t>
            </a:r>
            <a:r>
              <a:rPr lang="en-US" sz="2200" kern="0" dirty="0"/>
              <a:t> window:</a:t>
            </a:r>
          </a:p>
          <a:p>
            <a:pPr marL="704088" lvl="1" indent="-457200">
              <a:buFont typeface="+mj-lt"/>
              <a:buAutoNum type="alphaLcParenR"/>
            </a:pPr>
            <a:r>
              <a:rPr lang="en-US" sz="2200" kern="0" dirty="0">
                <a:cs typeface="Arial" panose="020B0604020202020204" pitchFamily="34" charset="0"/>
              </a:rPr>
              <a:t>Select a destination.</a:t>
            </a:r>
          </a:p>
          <a:p>
            <a:pPr marL="704088" lvl="1" indent="-457200">
              <a:buFont typeface="+mj-lt"/>
              <a:buAutoNum type="alphaLcParenR"/>
            </a:pPr>
            <a:r>
              <a:rPr lang="en-US" sz="2200" kern="0" dirty="0">
                <a:cs typeface="Arial" panose="020B0604020202020204" pitchFamily="34" charset="0"/>
              </a:rPr>
              <a:t>Type a file name.</a:t>
            </a:r>
          </a:p>
          <a:p>
            <a:pPr marL="704088" lvl="1" indent="-457200">
              <a:buFont typeface="+mj-lt"/>
              <a:buAutoNum type="alphaLcParenR"/>
            </a:pPr>
            <a:r>
              <a:rPr lang="en-US" sz="2200" kern="0" dirty="0">
                <a:cs typeface="Arial" panose="020B0604020202020204" pitchFamily="34" charset="0"/>
              </a:rPr>
              <a:t>Click </a:t>
            </a:r>
            <a:r>
              <a:rPr lang="en-US" sz="2200" b="1" kern="0" dirty="0">
                <a:cs typeface="Arial" panose="020B0604020202020204" pitchFamily="34" charset="0"/>
              </a:rPr>
              <a:t>Save</a:t>
            </a:r>
            <a:r>
              <a:rPr lang="en-US" sz="2200" kern="0" dirty="0">
                <a:cs typeface="Arial" panose="020B0604020202020204" pitchFamily="34" charset="0"/>
              </a:rPr>
              <a:t>.</a:t>
            </a:r>
          </a:p>
        </p:txBody>
      </p:sp>
      <p:pic>
        <p:nvPicPr>
          <p:cNvPr id="8" name="Picture 7"/>
          <p:cNvPicPr>
            <a:picLocks noChangeAspect="1"/>
          </p:cNvPicPr>
          <p:nvPr/>
        </p:nvPicPr>
        <p:blipFill>
          <a:blip r:embed="rId4"/>
          <a:stretch>
            <a:fillRect/>
          </a:stretch>
        </p:blipFill>
        <p:spPr>
          <a:xfrm>
            <a:off x="7787752" y="4025953"/>
            <a:ext cx="3866742" cy="2286000"/>
          </a:xfrm>
          <a:prstGeom prst="rect">
            <a:avLst/>
          </a:prstGeom>
        </p:spPr>
      </p:pic>
      <p:sp>
        <p:nvSpPr>
          <p:cNvPr id="3" name="Footer Placeholder 2" hidden="1">
            <a:extLst>
              <a:ext uri="{FF2B5EF4-FFF2-40B4-BE49-F238E27FC236}">
                <a16:creationId xmlns:a16="http://schemas.microsoft.com/office/drawing/2014/main" id="{02137623-FB2A-CE88-FC77-9E094F33549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1D5E0D5C-4215-CC34-CA21-2130013FE08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047023195"/>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Install Service Contracts</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p:txBody>
          <a:bodyPr/>
          <a:lstStyle/>
          <a:p>
            <a:r>
              <a:rPr lang="en-US" sz="2400" dirty="0"/>
              <a:t>When a license has been activated, install a Service Contract file.</a:t>
            </a:r>
          </a:p>
          <a:p>
            <a:r>
              <a:rPr lang="en-US" sz="2400" dirty="0">
                <a:solidFill>
                  <a:schemeClr val="bg2"/>
                </a:solidFill>
              </a:rPr>
              <a:t>ServiceContractFile.xml</a:t>
            </a:r>
            <a:r>
              <a:rPr lang="en-US" sz="2400" dirty="0"/>
              <a:t> contains support data for specific devices including:</a:t>
            </a:r>
          </a:p>
          <a:p>
            <a:pPr lvl="1"/>
            <a:r>
              <a:rPr lang="en-US" dirty="0"/>
              <a:t>IPS</a:t>
            </a:r>
          </a:p>
          <a:p>
            <a:pPr lvl="1"/>
            <a:r>
              <a:rPr lang="en-US" dirty="0"/>
              <a:t>DLP</a:t>
            </a:r>
          </a:p>
          <a:p>
            <a:pPr lvl="1"/>
            <a:r>
              <a:rPr lang="en-US" dirty="0"/>
              <a:t>URL Filtering</a:t>
            </a:r>
          </a:p>
          <a:p>
            <a:r>
              <a:rPr lang="en-US" sz="2400" dirty="0"/>
              <a:t>Install from SmartUpdate.  Methods include:</a:t>
            </a:r>
          </a:p>
          <a:p>
            <a:pPr lvl="1"/>
            <a:r>
              <a:rPr lang="en-US" dirty="0"/>
              <a:t>From User Center</a:t>
            </a:r>
          </a:p>
          <a:p>
            <a:pPr lvl="1"/>
            <a:r>
              <a:rPr lang="en-US" dirty="0"/>
              <a:t>From a file</a:t>
            </a:r>
          </a:p>
        </p:txBody>
      </p:sp>
      <p:sp>
        <p:nvSpPr>
          <p:cNvPr id="7" name="Rectangle 6"/>
          <p:cNvSpPr/>
          <p:nvPr/>
        </p:nvSpPr>
        <p:spPr bwMode="auto">
          <a:xfrm>
            <a:off x="7812445" y="3237270"/>
            <a:ext cx="3792538" cy="2381865"/>
          </a:xfrm>
          <a:prstGeom prst="rect">
            <a:avLst/>
          </a:prstGeom>
          <a:solidFill>
            <a:schemeClr val="bg1">
              <a:lumMod val="95000"/>
            </a:schemeClr>
          </a:solidFill>
          <a:ln w="28575" algn="ctr">
            <a:solidFill>
              <a:srgbClr val="0C0C0C"/>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US" sz="2000" dirty="0">
                <a:latin typeface="Arial" panose="020B0604020202020204" pitchFamily="34" charset="0"/>
                <a:cs typeface="Arial" panose="020B0604020202020204" pitchFamily="34" charset="0"/>
              </a:rPr>
              <a:t>The Service Contract data is referenced whenever a Service Request (SR) is initiated or a cpinfo file needs to be forwarded to Check Point Support.</a:t>
            </a:r>
          </a:p>
        </p:txBody>
      </p:sp>
      <p:sp>
        <p:nvSpPr>
          <p:cNvPr id="4" name="Footer Placeholder 3" hidden="1">
            <a:extLst>
              <a:ext uri="{FF2B5EF4-FFF2-40B4-BE49-F238E27FC236}">
                <a16:creationId xmlns:a16="http://schemas.microsoft.com/office/drawing/2014/main" id="{7F26CD4B-86EC-CB08-25F0-6D8B586E3DE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3301E778-EF82-4FD1-8272-5C4C63575D3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230518135"/>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55A71120-7BCA-67AC-57E7-5BDB1A22E7D5}"/>
              </a:ext>
            </a:extLst>
          </p:cNvPr>
          <p:cNvSpPr>
            <a:spLocks noGrp="1"/>
          </p:cNvSpPr>
          <p:nvPr>
            <p:ph type="body" sz="quarter" idx="16"/>
          </p:nvPr>
        </p:nvSpPr>
        <p:spPr>
          <a:xfrm>
            <a:off x="1265289" y="2673745"/>
            <a:ext cx="5279922" cy="2340707"/>
          </a:xfrm>
        </p:spPr>
        <p:txBody>
          <a:bodyPr/>
          <a:lstStyle/>
          <a:p>
            <a:r>
              <a:rPr lang="en-US" dirty="0"/>
              <a:t>LICENSE MONITORING AND REPORTING WITH SMARTCONSOLE</a:t>
            </a:r>
          </a:p>
        </p:txBody>
      </p:sp>
      <p:sp>
        <p:nvSpPr>
          <p:cNvPr id="2" name="Footer Placeholder 1" hidden="1">
            <a:extLst>
              <a:ext uri="{FF2B5EF4-FFF2-40B4-BE49-F238E27FC236}">
                <a16:creationId xmlns:a16="http://schemas.microsoft.com/office/drawing/2014/main" id="{1D57DED1-2C1F-729E-40C9-797AA860F27C}"/>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CC5E50D9-4479-6C85-D4B0-31707551EBA8}"/>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818512785"/>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License Status Indicators</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2065401" y="2196846"/>
            <a:ext cx="7052310" cy="656616"/>
          </a:xfrm>
        </p:spPr>
        <p:txBody>
          <a:bodyPr/>
          <a:lstStyle/>
          <a:p>
            <a:pPr marL="0" indent="0">
              <a:buNone/>
            </a:pPr>
            <a:r>
              <a:rPr lang="en-US" dirty="0"/>
              <a:t>Green = OK (license is valid)</a:t>
            </a:r>
          </a:p>
        </p:txBody>
      </p:sp>
      <p:pic>
        <p:nvPicPr>
          <p:cNvPr id="6" name="Picture 5"/>
          <p:cNvPicPr>
            <a:picLocks noChangeAspect="1"/>
          </p:cNvPicPr>
          <p:nvPr/>
        </p:nvPicPr>
        <p:blipFill>
          <a:blip r:embed="rId3"/>
          <a:stretch>
            <a:fillRect/>
          </a:stretch>
        </p:blipFill>
        <p:spPr>
          <a:xfrm>
            <a:off x="604787" y="1927632"/>
            <a:ext cx="1332417" cy="3108960"/>
          </a:xfrm>
          <a:prstGeom prst="rect">
            <a:avLst/>
          </a:prstGeom>
        </p:spPr>
      </p:pic>
      <p:sp>
        <p:nvSpPr>
          <p:cNvPr id="7" name="Content Placeholder 2">
            <a:extLst>
              <a:ext uri="{FF2B5EF4-FFF2-40B4-BE49-F238E27FC236}">
                <a16:creationId xmlns:a16="http://schemas.microsoft.com/office/drawing/2014/main" id="{A5B93952-2E84-BC1A-7A27-3BB001C36961}"/>
              </a:ext>
            </a:extLst>
          </p:cNvPr>
          <p:cNvSpPr txBox="1">
            <a:spLocks/>
          </p:cNvSpPr>
          <p:nvPr/>
        </p:nvSpPr>
        <p:spPr bwMode="auto">
          <a:xfrm>
            <a:off x="2065401" y="3254007"/>
            <a:ext cx="7052310" cy="656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marL="0" indent="0">
              <a:buFont typeface="Arial" panose="020B0604020202020204" pitchFamily="34" charset="0"/>
              <a:buNone/>
            </a:pPr>
            <a:r>
              <a:rPr lang="nl-NL" kern="0" dirty="0"/>
              <a:t>Yellow = Warning</a:t>
            </a:r>
          </a:p>
        </p:txBody>
      </p:sp>
      <p:sp>
        <p:nvSpPr>
          <p:cNvPr id="8" name="Content Placeholder 2">
            <a:extLst>
              <a:ext uri="{FF2B5EF4-FFF2-40B4-BE49-F238E27FC236}">
                <a16:creationId xmlns:a16="http://schemas.microsoft.com/office/drawing/2014/main" id="{A5B93952-2E84-BC1A-7A27-3BB001C36961}"/>
              </a:ext>
            </a:extLst>
          </p:cNvPr>
          <p:cNvSpPr txBox="1">
            <a:spLocks/>
          </p:cNvSpPr>
          <p:nvPr/>
        </p:nvSpPr>
        <p:spPr bwMode="auto">
          <a:xfrm>
            <a:off x="2065401" y="4311168"/>
            <a:ext cx="7052310" cy="656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marL="0" indent="0">
              <a:buFont typeface="Arial" panose="020B0604020202020204" pitchFamily="34" charset="0"/>
              <a:buNone/>
            </a:pPr>
            <a:r>
              <a:rPr lang="nl-NL" kern="0" dirty="0"/>
              <a:t>Red = Critical Issue</a:t>
            </a:r>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42788" y="2543748"/>
            <a:ext cx="4526280" cy="3017520"/>
          </a:xfrm>
          <a:prstGeom prst="rect">
            <a:avLst/>
          </a:prstGeom>
        </p:spPr>
      </p:pic>
      <p:sp>
        <p:nvSpPr>
          <p:cNvPr id="4" name="Footer Placeholder 3" hidden="1">
            <a:extLst>
              <a:ext uri="{FF2B5EF4-FFF2-40B4-BE49-F238E27FC236}">
                <a16:creationId xmlns:a16="http://schemas.microsoft.com/office/drawing/2014/main" id="{3769F53B-A43E-8A15-3328-CB1A84ECBA45}"/>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67F44BE1-3C7F-0BE9-A5C1-4CEC5656B1E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330183826"/>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Viewing License Status in SmartConsole</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3842" y="1636776"/>
            <a:ext cx="4370123" cy="4422192"/>
          </a:xfrm>
        </p:spPr>
        <p:txBody>
          <a:bodyPr/>
          <a:lstStyle/>
          <a:p>
            <a:pPr marL="514350" indent="-514350">
              <a:buFont typeface="+mj-lt"/>
              <a:buAutoNum type="arabicPeriod"/>
            </a:pPr>
            <a:r>
              <a:rPr lang="en-US" dirty="0"/>
              <a:t>To see licenses for all network objects, select </a:t>
            </a:r>
            <a:r>
              <a:rPr lang="en-US" b="1" dirty="0"/>
              <a:t>Licenses </a:t>
            </a:r>
            <a:r>
              <a:rPr lang="en-US" dirty="0"/>
              <a:t>from the Columns menu. </a:t>
            </a:r>
          </a:p>
          <a:p>
            <a:pPr marL="514350" indent="-514350">
              <a:buFont typeface="+mj-lt"/>
              <a:buAutoNum type="arabicPeriod"/>
            </a:pPr>
            <a:r>
              <a:rPr lang="en-US" dirty="0"/>
              <a:t>View the indicators in the </a:t>
            </a:r>
            <a:r>
              <a:rPr lang="en-US" b="1" dirty="0"/>
              <a:t>License Status</a:t>
            </a:r>
            <a:r>
              <a:rPr lang="en-US" dirty="0"/>
              <a:t> column.</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5299" y="1723324"/>
            <a:ext cx="5708128" cy="2524585"/>
          </a:xfrm>
          <a:prstGeom prst="rect">
            <a:avLst/>
          </a:prstGeom>
        </p:spPr>
      </p:pic>
      <p:sp>
        <p:nvSpPr>
          <p:cNvPr id="4" name="Footer Placeholder 3" hidden="1">
            <a:extLst>
              <a:ext uri="{FF2B5EF4-FFF2-40B4-BE49-F238E27FC236}">
                <a16:creationId xmlns:a16="http://schemas.microsoft.com/office/drawing/2014/main" id="{086F1BE5-37D0-221A-5D85-0DEEC8FF546E}"/>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9561A18D-9FF4-6B99-12BC-C8B255A1CB7E}"/>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325925931"/>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a:xfrm>
            <a:off x="585216" y="457200"/>
            <a:ext cx="10993374" cy="914400"/>
          </a:xfrm>
        </p:spPr>
        <p:txBody>
          <a:bodyPr/>
          <a:lstStyle/>
          <a:p>
            <a:r>
              <a:rPr lang="en-US" dirty="0"/>
              <a:t>Viewing License Status in SmartConsole (Continued)</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3842" y="1636776"/>
            <a:ext cx="5096868" cy="4422192"/>
          </a:xfrm>
        </p:spPr>
        <p:txBody>
          <a:bodyPr/>
          <a:lstStyle/>
          <a:p>
            <a:pPr marL="514350" indent="-514350">
              <a:buFont typeface="+mj-lt"/>
              <a:buAutoNum type="arabicPeriod" startAt="3"/>
            </a:pPr>
            <a:r>
              <a:rPr lang="en-US" dirty="0"/>
              <a:t>Select any network object to view additional information on the Summary tab in the bottom pane.</a:t>
            </a:r>
          </a:p>
          <a:p>
            <a:pPr marL="514350" indent="-514350">
              <a:buFont typeface="+mj-lt"/>
              <a:buAutoNum type="arabicPeriod" startAt="3"/>
            </a:pPr>
            <a:r>
              <a:rPr lang="en-US" dirty="0"/>
              <a:t>Click the </a:t>
            </a:r>
            <a:r>
              <a:rPr lang="en-US" b="1" dirty="0"/>
              <a:t>Device &amp; License Information </a:t>
            </a:r>
            <a:r>
              <a:rPr lang="en-US" dirty="0"/>
              <a:t>link to view additional details.</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34458" y="1440497"/>
            <a:ext cx="4033817" cy="246888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71610" y="3978274"/>
            <a:ext cx="4859042" cy="2468880"/>
          </a:xfrm>
          <a:prstGeom prst="rect">
            <a:avLst/>
          </a:prstGeom>
        </p:spPr>
      </p:pic>
      <p:sp>
        <p:nvSpPr>
          <p:cNvPr id="4" name="Footer Placeholder 3" hidden="1">
            <a:extLst>
              <a:ext uri="{FF2B5EF4-FFF2-40B4-BE49-F238E27FC236}">
                <a16:creationId xmlns:a16="http://schemas.microsoft.com/office/drawing/2014/main" id="{E45C7D64-AEAD-07A6-033E-B48E5A19A73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BF660D15-3566-90CA-1069-51D28A26E55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927168495"/>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p:txBody>
          <a:bodyPr/>
          <a:lstStyle/>
          <a:p>
            <a:r>
              <a:rPr lang="en-US" dirty="0"/>
              <a:t>Generating a License Inventory Report</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583842" y="1636776"/>
            <a:ext cx="4948278" cy="4422192"/>
          </a:xfrm>
        </p:spPr>
        <p:txBody>
          <a:bodyPr/>
          <a:lstStyle/>
          <a:p>
            <a:pPr marL="0" indent="0">
              <a:buNone/>
            </a:pPr>
            <a:r>
              <a:rPr lang="en-US" dirty="0"/>
              <a:t>From </a:t>
            </a:r>
            <a:r>
              <a:rPr lang="en-US" dirty="0">
                <a:solidFill>
                  <a:schemeClr val="bg2"/>
                </a:solidFill>
              </a:rPr>
              <a:t>Gateways &amp; Servers:</a:t>
            </a:r>
            <a:endParaRPr lang="en-US" dirty="0"/>
          </a:p>
          <a:p>
            <a:pPr marL="514350" indent="-514350">
              <a:buFont typeface="+mj-lt"/>
              <a:buAutoNum type="arabicPeriod"/>
            </a:pPr>
            <a:r>
              <a:rPr lang="en-US" dirty="0"/>
              <a:t>Select a network object.</a:t>
            </a:r>
          </a:p>
          <a:p>
            <a:pPr marL="514350" indent="-514350">
              <a:buFont typeface="+mj-lt"/>
              <a:buAutoNum type="arabicPeriod"/>
            </a:pPr>
            <a:r>
              <a:rPr lang="en-US" dirty="0"/>
              <a:t>From the top toolbar, click </a:t>
            </a:r>
            <a:r>
              <a:rPr lang="en-US" b="1" dirty="0"/>
              <a:t>Actions </a:t>
            </a:r>
            <a:r>
              <a:rPr lang="en-US" b="1" dirty="0">
                <a:latin typeface="Wingdings 3" panose="05040102010807070707" pitchFamily="18" charset="2"/>
              </a:rPr>
              <a:t>g</a:t>
            </a:r>
            <a:r>
              <a:rPr lang="en-US" b="1" dirty="0"/>
              <a:t> License Report</a:t>
            </a:r>
            <a:r>
              <a:rPr lang="en-US" dirty="0"/>
              <a:t>.</a:t>
            </a:r>
          </a:p>
        </p:txBody>
      </p:sp>
      <p:pic>
        <p:nvPicPr>
          <p:cNvPr id="6" name="Picture 5"/>
          <p:cNvPicPr>
            <a:picLocks noChangeAspect="1"/>
          </p:cNvPicPr>
          <p:nvPr/>
        </p:nvPicPr>
        <p:blipFill>
          <a:blip r:embed="rId3"/>
          <a:stretch>
            <a:fillRect/>
          </a:stretch>
        </p:blipFill>
        <p:spPr>
          <a:xfrm>
            <a:off x="6171513" y="1890729"/>
            <a:ext cx="4047619" cy="3914286"/>
          </a:xfrm>
          <a:prstGeom prst="rect">
            <a:avLst/>
          </a:prstGeom>
        </p:spPr>
      </p:pic>
      <p:sp>
        <p:nvSpPr>
          <p:cNvPr id="4" name="Footer Placeholder 3" hidden="1">
            <a:extLst>
              <a:ext uri="{FF2B5EF4-FFF2-40B4-BE49-F238E27FC236}">
                <a16:creationId xmlns:a16="http://schemas.microsoft.com/office/drawing/2014/main" id="{19DB8BF1-825A-81E1-1A4B-CADDBDB6124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D960EA06-227A-0D1E-F1E5-DEEC92E87D7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817973795"/>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68F7B4-8A5C-0D00-2A36-5883B6CCD886}"/>
              </a:ext>
            </a:extLst>
          </p:cNvPr>
          <p:cNvSpPr>
            <a:spLocks noGrp="1"/>
          </p:cNvSpPr>
          <p:nvPr>
            <p:ph type="body" sz="quarter" idx="18"/>
          </p:nvPr>
        </p:nvSpPr>
        <p:spPr>
          <a:xfrm>
            <a:off x="585215" y="457200"/>
            <a:ext cx="11603609" cy="914400"/>
          </a:xfrm>
        </p:spPr>
        <p:txBody>
          <a:bodyPr/>
          <a:lstStyle/>
          <a:p>
            <a:r>
              <a:rPr lang="en-US" dirty="0"/>
              <a:t>Generating a License Inventory Report (Continued)</a:t>
            </a:r>
          </a:p>
        </p:txBody>
      </p:sp>
      <p:sp>
        <p:nvSpPr>
          <p:cNvPr id="3" name="Content Placeholder 2">
            <a:extLst>
              <a:ext uri="{FF2B5EF4-FFF2-40B4-BE49-F238E27FC236}">
                <a16:creationId xmlns:a16="http://schemas.microsoft.com/office/drawing/2014/main" id="{A5B93952-2E84-BC1A-7A27-3BB001C36961}"/>
              </a:ext>
            </a:extLst>
          </p:cNvPr>
          <p:cNvSpPr>
            <a:spLocks noGrp="1"/>
          </p:cNvSpPr>
          <p:nvPr>
            <p:ph sz="half" idx="2"/>
          </p:nvPr>
        </p:nvSpPr>
        <p:spPr>
          <a:xfrm>
            <a:off x="6821488" y="2241673"/>
            <a:ext cx="4948278" cy="2595798"/>
          </a:xfrm>
        </p:spPr>
        <p:txBody>
          <a:bodyPr/>
          <a:lstStyle/>
          <a:p>
            <a:r>
              <a:rPr lang="en-US" sz="2400" dirty="0"/>
              <a:t>The report includes:</a:t>
            </a:r>
          </a:p>
          <a:p>
            <a:pPr lvl="1"/>
            <a:r>
              <a:rPr lang="en-US" sz="2200" dirty="0"/>
              <a:t>Inventory page</a:t>
            </a:r>
          </a:p>
          <a:p>
            <a:pPr lvl="1"/>
            <a:r>
              <a:rPr lang="en-US" sz="2200" dirty="0"/>
              <a:t>License by Device page</a:t>
            </a:r>
          </a:p>
          <a:p>
            <a:r>
              <a:rPr lang="en-US" sz="2400" dirty="0"/>
              <a:t>Can be exported from the Gateways &amp; Servers view. </a:t>
            </a:r>
          </a:p>
        </p:txBody>
      </p:sp>
      <p:pic>
        <p:nvPicPr>
          <p:cNvPr id="7" name="Picture 6"/>
          <p:cNvPicPr>
            <a:picLocks noChangeAspect="1"/>
          </p:cNvPicPr>
          <p:nvPr/>
        </p:nvPicPr>
        <p:blipFill>
          <a:blip r:embed="rId3"/>
          <a:stretch>
            <a:fillRect/>
          </a:stretch>
        </p:blipFill>
        <p:spPr>
          <a:xfrm>
            <a:off x="555223" y="1797974"/>
            <a:ext cx="5790476" cy="3180952"/>
          </a:xfrm>
          <a:prstGeom prst="rect">
            <a:avLst/>
          </a:prstGeom>
        </p:spPr>
      </p:pic>
      <p:sp>
        <p:nvSpPr>
          <p:cNvPr id="9" name="Rounded Rectangle 8"/>
          <p:cNvSpPr/>
          <p:nvPr/>
        </p:nvSpPr>
        <p:spPr bwMode="auto">
          <a:xfrm>
            <a:off x="908486" y="5405300"/>
            <a:ext cx="10295654" cy="770568"/>
          </a:xfrm>
          <a:prstGeom prst="roundRect">
            <a:avLst/>
          </a:prstGeom>
          <a:noFill/>
          <a:ln w="28575"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US" sz="2400" dirty="0">
                <a:solidFill>
                  <a:srgbClr val="D51067"/>
                </a:solidFill>
                <a:latin typeface="Arial" panose="020B0604020202020204" pitchFamily="34" charset="0"/>
                <a:cs typeface="Arial" panose="020B0604020202020204" pitchFamily="34" charset="0"/>
              </a:rPr>
              <a:t>You can also use the SmartConsole Logs &amp; Monitor view. </a:t>
            </a:r>
          </a:p>
          <a:p>
            <a:r>
              <a:rPr lang="en-US" sz="2400" dirty="0">
                <a:solidFill>
                  <a:srgbClr val="D51067"/>
                </a:solidFill>
                <a:latin typeface="Arial" panose="020B0604020202020204" pitchFamily="34" charset="0"/>
                <a:cs typeface="Arial" panose="020B0604020202020204" pitchFamily="34" charset="0"/>
              </a:rPr>
              <a:t>This is discussed in more detail later in this course.</a:t>
            </a:r>
          </a:p>
        </p:txBody>
      </p:sp>
      <p:sp>
        <p:nvSpPr>
          <p:cNvPr id="4" name="Footer Placeholder 3" hidden="1">
            <a:extLst>
              <a:ext uri="{FF2B5EF4-FFF2-40B4-BE49-F238E27FC236}">
                <a16:creationId xmlns:a16="http://schemas.microsoft.com/office/drawing/2014/main" id="{005EB542-C059-A661-C084-10793B08E67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697CB387-AC2D-02A4-28C1-BBBE3B40C847}"/>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963784344"/>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AB4AE22-ACF7-4758-CC5B-817FABB6419B}"/>
              </a:ext>
            </a:extLst>
          </p:cNvPr>
          <p:cNvSpPr>
            <a:spLocks noGrp="1"/>
          </p:cNvSpPr>
          <p:nvPr>
            <p:ph type="body" sz="quarter" idx="14"/>
          </p:nvPr>
        </p:nvSpPr>
        <p:spPr>
          <a:xfrm>
            <a:off x="5044479" y="1484704"/>
            <a:ext cx="5997594" cy="3888590"/>
          </a:xfrm>
        </p:spPr>
        <p:txBody>
          <a:bodyPr/>
          <a:lstStyle/>
          <a:p>
            <a:pPr>
              <a:spcBef>
                <a:spcPts val="2000"/>
              </a:spcBef>
            </a:pPr>
            <a:r>
              <a:rPr lang="en-US" dirty="0"/>
              <a:t>Name the three types of Software Containers.</a:t>
            </a:r>
          </a:p>
          <a:p>
            <a:pPr>
              <a:spcBef>
                <a:spcPts val="2000"/>
              </a:spcBef>
            </a:pPr>
            <a:r>
              <a:rPr lang="en-US" dirty="0"/>
              <a:t>What are Subscription Blades?</a:t>
            </a:r>
          </a:p>
          <a:p>
            <a:pPr>
              <a:spcBef>
                <a:spcPts val="2000"/>
              </a:spcBef>
            </a:pPr>
            <a:r>
              <a:rPr lang="en-US" dirty="0"/>
              <a:t>Name one reason to generate and install a new license.</a:t>
            </a:r>
          </a:p>
        </p:txBody>
      </p:sp>
      <p:sp>
        <p:nvSpPr>
          <p:cNvPr id="3" name="Content Placeholder 2">
            <a:extLst>
              <a:ext uri="{FF2B5EF4-FFF2-40B4-BE49-F238E27FC236}">
                <a16:creationId xmlns:a16="http://schemas.microsoft.com/office/drawing/2014/main" id="{AFDF431E-9803-18DB-4DD2-6C9AB4A510B9}"/>
              </a:ext>
            </a:extLst>
          </p:cNvPr>
          <p:cNvSpPr>
            <a:spLocks noGrp="1"/>
          </p:cNvSpPr>
          <p:nvPr>
            <p:ph type="body" sz="quarter" idx="16"/>
          </p:nvPr>
        </p:nvSpPr>
        <p:spPr/>
        <p:txBody>
          <a:bodyPr/>
          <a:lstStyle/>
          <a:p>
            <a:r>
              <a:rPr lang="en-US" b="0" dirty="0"/>
              <a:t>Review Questions</a:t>
            </a:r>
          </a:p>
        </p:txBody>
      </p:sp>
      <p:sp>
        <p:nvSpPr>
          <p:cNvPr id="2" name="Footer Placeholder 1" hidden="1">
            <a:extLst>
              <a:ext uri="{FF2B5EF4-FFF2-40B4-BE49-F238E27FC236}">
                <a16:creationId xmlns:a16="http://schemas.microsoft.com/office/drawing/2014/main" id="{FFEF1C33-D990-C1DE-FDBA-EA2CBE8CE55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6747DEA6-4157-4477-70CA-787BD87D56F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705556741"/>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b="0" dirty="0"/>
              <a:t>Lab 4A</a:t>
            </a:r>
          </a:p>
          <a:p>
            <a:endParaRPr lang="en-US" sz="3200" b="0" dirty="0"/>
          </a:p>
          <a:p>
            <a:r>
              <a:rPr lang="en-US" sz="3200" b="0" dirty="0"/>
              <a:t>Managing Licenses</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7920"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lgn="l">
              <a:spcBef>
                <a:spcPts val="0"/>
              </a:spcBef>
            </a:pPr>
            <a:r>
              <a:rPr lang="en-US" sz="600" dirty="0">
                <a:solidFill>
                  <a:schemeClr val="tx1">
                    <a:lumMod val="50000"/>
                    <a:alpha val="25000"/>
                  </a:schemeClr>
                </a:solidFill>
                <a:latin typeface="Stencil" panose="040409050D0802020404" pitchFamily="82" charset="0"/>
              </a:rPr>
              <a:t>LAB</a:t>
            </a:r>
          </a:p>
          <a:p>
            <a:pPr algn="l">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4931" y="85722"/>
            <a:ext cx="7143750" cy="6372215"/>
          </a:xfrm>
          <a:prstGeom prst="rect">
            <a:avLst/>
          </a:prstGeom>
        </p:spPr>
      </p:pic>
      <p:sp>
        <p:nvSpPr>
          <p:cNvPr id="2" name="Footer Placeholder 1" hidden="1">
            <a:extLst>
              <a:ext uri="{FF2B5EF4-FFF2-40B4-BE49-F238E27FC236}">
                <a16:creationId xmlns:a16="http://schemas.microsoft.com/office/drawing/2014/main" id="{94698478-009C-CE6B-8B73-E32043F4BCEF}"/>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B42CA0B1-7B85-15A2-4A8B-1DFA22A0265E}"/>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2045885145"/>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3"/>
          </p:nvPr>
        </p:nvSpPr>
        <p:spPr/>
        <p:txBody>
          <a:bodyPr/>
          <a:lstStyle/>
          <a:p>
            <a:r>
              <a:rPr lang="en-US" sz="3400" dirty="0"/>
              <a:t>SECURITY POLICY</a:t>
            </a:r>
          </a:p>
          <a:p>
            <a:r>
              <a:rPr lang="en-US" sz="3400" dirty="0"/>
              <a:t>MANAGEMENT</a:t>
            </a:r>
          </a:p>
        </p:txBody>
      </p:sp>
      <p:sp>
        <p:nvSpPr>
          <p:cNvPr id="3" name="Text Placeholder 2"/>
          <p:cNvSpPr>
            <a:spLocks noGrp="1"/>
          </p:cNvSpPr>
          <p:nvPr>
            <p:ph type="body" sz="quarter" idx="16"/>
          </p:nvPr>
        </p:nvSpPr>
        <p:spPr/>
        <p:txBody>
          <a:bodyPr/>
          <a:lstStyle/>
          <a:p>
            <a:r>
              <a:rPr lang="en-US" dirty="0"/>
              <a:t>Chapter 5</a:t>
            </a:r>
          </a:p>
        </p:txBody>
      </p:sp>
      <p:sp>
        <p:nvSpPr>
          <p:cNvPr id="4" name="Footer Placeholder 3" hidden="1">
            <a:extLst>
              <a:ext uri="{FF2B5EF4-FFF2-40B4-BE49-F238E27FC236}">
                <a16:creationId xmlns:a16="http://schemas.microsoft.com/office/drawing/2014/main" id="{4F45A28F-9FAF-D394-7003-1E36C17DA8E8}"/>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90922E56-7332-DC5E-4FC2-DBFA5785CAD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985109931"/>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1128CD8-A801-E6E7-8859-521121907E94}"/>
              </a:ext>
            </a:extLst>
          </p:cNvPr>
          <p:cNvSpPr>
            <a:spLocks noGrp="1"/>
          </p:cNvSpPr>
          <p:nvPr>
            <p:ph type="body" sz="quarter" idx="16"/>
          </p:nvPr>
        </p:nvSpPr>
        <p:spPr/>
        <p:txBody>
          <a:bodyPr/>
          <a:lstStyle/>
          <a:p>
            <a:r>
              <a:rPr lang="en-US" dirty="0"/>
              <a:t>Learning Objectives</a:t>
            </a:r>
          </a:p>
        </p:txBody>
      </p:sp>
      <p:sp>
        <p:nvSpPr>
          <p:cNvPr id="3" name="Content Placeholder 2">
            <a:extLst>
              <a:ext uri="{FF2B5EF4-FFF2-40B4-BE49-F238E27FC236}">
                <a16:creationId xmlns:a16="http://schemas.microsoft.com/office/drawing/2014/main" id="{C1E2CCFE-4382-5E97-F4E2-0A24B09BFC49}"/>
              </a:ext>
            </a:extLst>
          </p:cNvPr>
          <p:cNvSpPr>
            <a:spLocks noGrp="1"/>
          </p:cNvSpPr>
          <p:nvPr>
            <p:ph sz="half" idx="2"/>
          </p:nvPr>
        </p:nvSpPr>
        <p:spPr>
          <a:xfrm>
            <a:off x="410706" y="1348275"/>
            <a:ext cx="5683706" cy="5052524"/>
          </a:xfrm>
        </p:spPr>
        <p:txBody>
          <a:bodyPr/>
          <a:lstStyle/>
          <a:p>
            <a:pPr>
              <a:lnSpc>
                <a:spcPct val="100000"/>
              </a:lnSpc>
              <a:spcBef>
                <a:spcPts val="2000"/>
              </a:spcBef>
              <a:spcAft>
                <a:spcPts val="0"/>
              </a:spcAft>
            </a:pPr>
            <a:r>
              <a:rPr lang="en-US" dirty="0"/>
              <a:t>Describe the essential elements of a Security Policy.</a:t>
            </a:r>
          </a:p>
          <a:p>
            <a:pPr>
              <a:lnSpc>
                <a:spcPct val="100000"/>
              </a:lnSpc>
              <a:spcBef>
                <a:spcPts val="2000"/>
              </a:spcBef>
              <a:spcAft>
                <a:spcPts val="0"/>
              </a:spcAft>
            </a:pPr>
            <a:r>
              <a:rPr lang="en-US" dirty="0"/>
              <a:t>Identify features and capabilities that enhance the configuration and management of the Security Policy</a:t>
            </a:r>
            <a:r>
              <a:rPr lang="en-US" sz="2300" dirty="0"/>
              <a:t>.</a:t>
            </a:r>
          </a:p>
        </p:txBody>
      </p:sp>
      <p:sp>
        <p:nvSpPr>
          <p:cNvPr id="4" name="Footer Placeholder 3" hidden="1">
            <a:extLst>
              <a:ext uri="{FF2B5EF4-FFF2-40B4-BE49-F238E27FC236}">
                <a16:creationId xmlns:a16="http://schemas.microsoft.com/office/drawing/2014/main" id="{98747640-6A0B-E4AC-AD61-9D8FC146E05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01BCE07-8DD0-6D79-C97E-C28143FC1EE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189543628"/>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Security Policy Overview</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A Security Policy is a collection of rules and settings that control network traffic and enforce organization guidelines for data protection and access to resources with packet inspection. </a:t>
            </a:r>
          </a:p>
          <a:p>
            <a:r>
              <a:rPr lang="en-US" dirty="0"/>
              <a:t>Policies are:</a:t>
            </a:r>
          </a:p>
          <a:p>
            <a:pPr lvl="1"/>
            <a:r>
              <a:rPr lang="en-US" dirty="0"/>
              <a:t>Created and managed using SmartConsole.</a:t>
            </a:r>
          </a:p>
          <a:p>
            <a:pPr lvl="1"/>
            <a:r>
              <a:rPr lang="en-US" dirty="0"/>
              <a:t>Stored on the System Management Server.</a:t>
            </a:r>
          </a:p>
          <a:p>
            <a:pPr lvl="1"/>
            <a:r>
              <a:rPr lang="en-US" dirty="0"/>
              <a:t>Enforced by Security Gateways.</a:t>
            </a:r>
          </a:p>
        </p:txBody>
      </p:sp>
      <p:sp>
        <p:nvSpPr>
          <p:cNvPr id="4" name="Footer Placeholder 3" hidden="1">
            <a:extLst>
              <a:ext uri="{FF2B5EF4-FFF2-40B4-BE49-F238E27FC236}">
                <a16:creationId xmlns:a16="http://schemas.microsoft.com/office/drawing/2014/main" id="{EE7D3ADE-1A56-E00C-4465-BD17BC5CAD85}"/>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7DABB72E-6CF1-1426-7A8B-D8DEAFC181F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383925904"/>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Basic Policy Types</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Access Control Policy </a:t>
            </a:r>
          </a:p>
          <a:p>
            <a:r>
              <a:rPr lang="en-US" dirty="0"/>
              <a:t>Desktop Security Policy</a:t>
            </a:r>
          </a:p>
          <a:p>
            <a:r>
              <a:rPr lang="en-US" dirty="0"/>
              <a:t>QoS Policy</a:t>
            </a:r>
          </a:p>
          <a:p>
            <a:r>
              <a:rPr lang="en-US" dirty="0"/>
              <a:t>Threat Prevention Policy</a:t>
            </a:r>
          </a:p>
        </p:txBody>
      </p:sp>
      <p:sp>
        <p:nvSpPr>
          <p:cNvPr id="4" name="Footer Placeholder 3" hidden="1">
            <a:extLst>
              <a:ext uri="{FF2B5EF4-FFF2-40B4-BE49-F238E27FC236}">
                <a16:creationId xmlns:a16="http://schemas.microsoft.com/office/drawing/2014/main" id="{3D453C1F-5296-3820-E6BD-E312FD3CA7F4}"/>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C8631FB8-BC53-A841-E3AE-B464433B898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140660341"/>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64770" marR="336550" lvl="0" indent="0" algn="l" defTabSz="914400" rtl="0" eaLnBrk="1" fontAlgn="base" latinLnBrk="0" hangingPunct="1">
              <a:spcBef>
                <a:spcPts val="1075"/>
              </a:spcBef>
              <a:spcAft>
                <a:spcPts val="0"/>
              </a:spcAft>
              <a:buClr>
                <a:srgbClr val="920053"/>
              </a:buClr>
              <a:buSzPct val="85000"/>
              <a:buNone/>
              <a:tabLst>
                <a:tab pos="521970" algn="l"/>
              </a:tabLst>
              <a:defRPr/>
            </a:pPr>
            <a:r>
              <a:rPr kumimoji="0" lang="en-US" b="1"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The Unified Policy</a:t>
            </a:r>
          </a:p>
          <a:p>
            <a:pPr marL="64770" marR="336550" lvl="0" indent="0" algn="l" defTabSz="914400" rtl="0" eaLnBrk="1" fontAlgn="base" latinLnBrk="0" hangingPunct="1">
              <a:spcBef>
                <a:spcPts val="1075"/>
              </a:spcBef>
              <a:spcAft>
                <a:spcPts val="0"/>
              </a:spcAft>
              <a:buClr>
                <a:srgbClr val="920053"/>
              </a:buClr>
              <a:buSzPct val="85000"/>
              <a:buNone/>
              <a:tabLst>
                <a:tab pos="521970" algn="l"/>
              </a:tabLst>
              <a:defRPr/>
            </a:pPr>
            <a:r>
              <a:rPr kumimoji="0" lang="en-US"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An innovative feature of SmartConsole is the concept of the Unified Policy, which lets an administrator control several security aspects from a single console. In addition, the information on connections from all Software Blades is collected in one log file.</a:t>
            </a:r>
          </a:p>
        </p:txBody>
      </p:sp>
      <p:sp>
        <p:nvSpPr>
          <p:cNvPr id="2" name="Footer Placeholder 1" hidden="1">
            <a:extLst>
              <a:ext uri="{FF2B5EF4-FFF2-40B4-BE49-F238E27FC236}">
                <a16:creationId xmlns:a16="http://schemas.microsoft.com/office/drawing/2014/main" id="{C5FC7A34-2C45-9B56-F3BC-780CDC09BAF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E8B3CF06-E12D-B185-914A-F6467B13AFDF}"/>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825274534"/>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Access Control Policy</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Lets you create a simple and granular rulebase that unifies these Access Control features:</a:t>
            </a:r>
          </a:p>
          <a:p>
            <a:pPr lvl="1"/>
            <a:r>
              <a:rPr lang="en-US" dirty="0"/>
              <a:t>Firewall </a:t>
            </a:r>
          </a:p>
          <a:p>
            <a:pPr lvl="1"/>
            <a:r>
              <a:rPr lang="en-US" dirty="0"/>
              <a:t>Application &amp; URL Filtering </a:t>
            </a:r>
          </a:p>
          <a:p>
            <a:pPr lvl="1"/>
            <a:r>
              <a:rPr lang="en-US" dirty="0"/>
              <a:t>Content Awareness </a:t>
            </a:r>
          </a:p>
          <a:p>
            <a:pPr lvl="1"/>
            <a:r>
              <a:rPr lang="en-US" dirty="0"/>
              <a:t>IPsec VPN and Mobile Access </a:t>
            </a:r>
          </a:p>
          <a:p>
            <a:pPr lvl="1"/>
            <a:r>
              <a:rPr lang="en-US" dirty="0"/>
              <a:t>Identity Awareness</a:t>
            </a:r>
          </a:p>
        </p:txBody>
      </p:sp>
      <p:sp>
        <p:nvSpPr>
          <p:cNvPr id="4" name="Footer Placeholder 3" hidden="1">
            <a:extLst>
              <a:ext uri="{FF2B5EF4-FFF2-40B4-BE49-F238E27FC236}">
                <a16:creationId xmlns:a16="http://schemas.microsoft.com/office/drawing/2014/main" id="{EEF93AA3-F1DF-0480-930E-644093E6C2B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1230587-748B-2407-F638-1DBBB5AF9CD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314471170"/>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Desktop Security Policy</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Check Point clients that include Desktop Security, such as Endpoint Security VPN, enforce a Desktop Security Policy on the client to give it Firewall protection. </a:t>
            </a:r>
          </a:p>
          <a:p>
            <a:r>
              <a:rPr lang="en-US" dirty="0"/>
              <a:t>Clients enforce the Desktop Policy to accept, encrypt, or drop connections based on the Source, Destination, and Service.</a:t>
            </a:r>
          </a:p>
        </p:txBody>
      </p:sp>
      <p:sp>
        <p:nvSpPr>
          <p:cNvPr id="4" name="Footer Placeholder 3" hidden="1">
            <a:extLst>
              <a:ext uri="{FF2B5EF4-FFF2-40B4-BE49-F238E27FC236}">
                <a16:creationId xmlns:a16="http://schemas.microsoft.com/office/drawing/2014/main" id="{86E80432-4FDD-777C-4114-DF79BA1F7007}"/>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BEC3DFB-5BB5-86C4-151A-111E49502747}"/>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660361425"/>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QoS Policy</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Policy-based bandwidth management solution.</a:t>
            </a:r>
          </a:p>
          <a:p>
            <a:r>
              <a:rPr lang="en-US" dirty="0"/>
              <a:t>Prioritizes business-critical traffic over lower priority traffic.</a:t>
            </a:r>
          </a:p>
          <a:p>
            <a:r>
              <a:rPr lang="en-US" dirty="0"/>
              <a:t>Guarantees bandwidth and control latency for streaming applications, such as Voice over IP (VoIP) and video conferencing.</a:t>
            </a:r>
          </a:p>
          <a:p>
            <a:r>
              <a:rPr lang="en-US" dirty="0"/>
              <a:t>Gives guaranteed or priority access to specified employees, even if they are remotely accessing network resources.</a:t>
            </a:r>
          </a:p>
        </p:txBody>
      </p:sp>
      <p:sp>
        <p:nvSpPr>
          <p:cNvPr id="4" name="Footer Placeholder 3" hidden="1">
            <a:extLst>
              <a:ext uri="{FF2B5EF4-FFF2-40B4-BE49-F238E27FC236}">
                <a16:creationId xmlns:a16="http://schemas.microsoft.com/office/drawing/2014/main" id="{AED2A132-8D4D-5ADB-ABEE-C020292A8C5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DC2DAC22-145E-E924-0A45-205A26E5630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881645561"/>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Threat Prevention Policy</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Autonomous (out-of-the box) and Custom Threat Prevention. </a:t>
            </a:r>
          </a:p>
          <a:p>
            <a:r>
              <a:rPr lang="en-US" dirty="0"/>
              <a:t>IPS - Comprehensive protection against malicious and unwanted network traffic.</a:t>
            </a:r>
          </a:p>
          <a:p>
            <a:r>
              <a:rPr lang="en-US" dirty="0"/>
              <a:t>Anti-Bot - Post-infection detection of bots on hosts.</a:t>
            </a:r>
          </a:p>
          <a:p>
            <a:r>
              <a:rPr lang="en-US" dirty="0"/>
              <a:t>Anti-Virus - Pre-infection detection and blocking of malware at the Security Gateway.</a:t>
            </a:r>
          </a:p>
          <a:p>
            <a:r>
              <a:rPr lang="en-US" dirty="0"/>
              <a:t>SandBlast - Protection against infections from undiscovered exploits, zero-day, and targeted attacks.</a:t>
            </a:r>
          </a:p>
        </p:txBody>
      </p:sp>
      <p:sp>
        <p:nvSpPr>
          <p:cNvPr id="4" name="Footer Placeholder 3" hidden="1">
            <a:extLst>
              <a:ext uri="{FF2B5EF4-FFF2-40B4-BE49-F238E27FC236}">
                <a16:creationId xmlns:a16="http://schemas.microsoft.com/office/drawing/2014/main" id="{18B7EC5E-E431-5948-83A7-387C195AABF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B86D7CA9-02F4-580C-EDA5-A4A9D71E134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091872580"/>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AC96BB-AEEB-09D5-4EB4-59EA2A9C39C8}"/>
              </a:ext>
            </a:extLst>
          </p:cNvPr>
          <p:cNvSpPr>
            <a:spLocks noGrp="1"/>
          </p:cNvSpPr>
          <p:nvPr>
            <p:ph type="body" sz="quarter" idx="18"/>
          </p:nvPr>
        </p:nvSpPr>
        <p:spPr/>
        <p:txBody>
          <a:bodyPr/>
          <a:lstStyle/>
          <a:p>
            <a:r>
              <a:rPr lang="en-US" dirty="0"/>
              <a:t>Policy Management</a:t>
            </a:r>
          </a:p>
        </p:txBody>
      </p:sp>
      <p:sp>
        <p:nvSpPr>
          <p:cNvPr id="3" name="Content Placeholder 2">
            <a:extLst>
              <a:ext uri="{FF2B5EF4-FFF2-40B4-BE49-F238E27FC236}">
                <a16:creationId xmlns:a16="http://schemas.microsoft.com/office/drawing/2014/main" id="{092880CC-0150-28CC-2313-3F95DF46E777}"/>
              </a:ext>
            </a:extLst>
          </p:cNvPr>
          <p:cNvSpPr>
            <a:spLocks noGrp="1"/>
          </p:cNvSpPr>
          <p:nvPr>
            <p:ph sz="half" idx="2"/>
          </p:nvPr>
        </p:nvSpPr>
        <p:spPr>
          <a:xfrm>
            <a:off x="4587240" y="1636776"/>
            <a:ext cx="7171944" cy="4422192"/>
          </a:xfrm>
        </p:spPr>
        <p:txBody>
          <a:bodyPr/>
          <a:lstStyle/>
          <a:p>
            <a:r>
              <a:rPr lang="en-US" dirty="0"/>
              <a:t>Policies are managed using SmartConsole from the Security Policies view. </a:t>
            </a:r>
          </a:p>
          <a:p>
            <a:r>
              <a:rPr lang="en-US" dirty="0"/>
              <a:t>This view displays your available Software Blades (features).</a:t>
            </a:r>
          </a:p>
        </p:txBody>
      </p:sp>
      <p:pic>
        <p:nvPicPr>
          <p:cNvPr id="6146" name="Picture 2">
            <a:extLst>
              <a:ext uri="{FF2B5EF4-FFF2-40B4-BE49-F238E27FC236}">
                <a16:creationId xmlns:a16="http://schemas.microsoft.com/office/drawing/2014/main" id="{3467C328-6F43-DB63-F453-80A5CABED7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974" y="1620318"/>
            <a:ext cx="3390900" cy="443865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hidden="1">
            <a:extLst>
              <a:ext uri="{FF2B5EF4-FFF2-40B4-BE49-F238E27FC236}">
                <a16:creationId xmlns:a16="http://schemas.microsoft.com/office/drawing/2014/main" id="{F88C195F-62DE-F677-6AC8-1A2BCA2747DF}"/>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1F87183-8196-3056-AFBA-428EB1C0276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202451232"/>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6938AD52-49FA-9C15-279C-1E9667D97768}"/>
              </a:ext>
            </a:extLst>
          </p:cNvPr>
          <p:cNvSpPr>
            <a:spLocks noGrp="1"/>
          </p:cNvSpPr>
          <p:nvPr>
            <p:ph type="body" sz="quarter" idx="16"/>
          </p:nvPr>
        </p:nvSpPr>
        <p:spPr>
          <a:xfrm>
            <a:off x="585216" y="457200"/>
            <a:ext cx="2893126" cy="1539240"/>
          </a:xfrm>
        </p:spPr>
        <p:txBody>
          <a:bodyPr/>
          <a:lstStyle/>
          <a:p>
            <a:r>
              <a:rPr lang="en-US" b="0" dirty="0"/>
              <a:t>Policy Packages</a:t>
            </a:r>
          </a:p>
          <a:p>
            <a:endParaRPr lang="en-US" dirty="0"/>
          </a:p>
        </p:txBody>
      </p:sp>
      <p:sp>
        <p:nvSpPr>
          <p:cNvPr id="8" name="Content Placeholder 7">
            <a:extLst>
              <a:ext uri="{FF2B5EF4-FFF2-40B4-BE49-F238E27FC236}">
                <a16:creationId xmlns:a16="http://schemas.microsoft.com/office/drawing/2014/main" id="{8870E34F-F067-CC99-AF18-BC4F4777EF18}"/>
              </a:ext>
            </a:extLst>
          </p:cNvPr>
          <p:cNvSpPr>
            <a:spLocks noGrp="1"/>
          </p:cNvSpPr>
          <p:nvPr>
            <p:ph sz="half" idx="2"/>
          </p:nvPr>
        </p:nvSpPr>
        <p:spPr>
          <a:xfrm>
            <a:off x="583842" y="1615440"/>
            <a:ext cx="3348078" cy="4443528"/>
          </a:xfrm>
        </p:spPr>
        <p:txBody>
          <a:bodyPr/>
          <a:lstStyle/>
          <a:p>
            <a:r>
              <a:rPr lang="en-US" dirty="0"/>
              <a:t>Group of different types of policies that are installed together on the same installation targets.</a:t>
            </a:r>
          </a:p>
          <a:p>
            <a:r>
              <a:rPr lang="en-US" dirty="0"/>
              <a:t>The Security Gateway enforces all the policies in the package.</a:t>
            </a:r>
          </a:p>
        </p:txBody>
      </p:sp>
      <p:sp>
        <p:nvSpPr>
          <p:cNvPr id="9" name="Content Placeholder 8">
            <a:extLst>
              <a:ext uri="{FF2B5EF4-FFF2-40B4-BE49-F238E27FC236}">
                <a16:creationId xmlns:a16="http://schemas.microsoft.com/office/drawing/2014/main" id="{2CFCB3AB-2A0A-BC92-7519-71964FC4FE5A}"/>
              </a:ext>
            </a:extLst>
          </p:cNvPr>
          <p:cNvSpPr>
            <a:spLocks noGrp="1"/>
          </p:cNvSpPr>
          <p:nvPr>
            <p:ph sz="half" idx="12"/>
          </p:nvPr>
        </p:nvSpPr>
        <p:spPr/>
        <p:txBody>
          <a:bodyPr/>
          <a:lstStyle/>
          <a:p>
            <a:endParaRPr lang="en-US" dirty="0"/>
          </a:p>
        </p:txBody>
      </p:sp>
      <p:pic>
        <p:nvPicPr>
          <p:cNvPr id="6" name="Picture 5" descr="Graphical user interface, application&#10;&#10;Description automatically generated">
            <a:extLst>
              <a:ext uri="{FF2B5EF4-FFF2-40B4-BE49-F238E27FC236}">
                <a16:creationId xmlns:a16="http://schemas.microsoft.com/office/drawing/2014/main" id="{ECE10308-4E7C-B651-BC41-76EE104312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7657" y="913772"/>
            <a:ext cx="7194443" cy="4725028"/>
          </a:xfrm>
          <a:prstGeom prst="rect">
            <a:avLst/>
          </a:prstGeom>
        </p:spPr>
      </p:pic>
      <p:sp>
        <p:nvSpPr>
          <p:cNvPr id="2" name="Footer Placeholder 1" hidden="1">
            <a:extLst>
              <a:ext uri="{FF2B5EF4-FFF2-40B4-BE49-F238E27FC236}">
                <a16:creationId xmlns:a16="http://schemas.microsoft.com/office/drawing/2014/main" id="{04F9CFD6-0658-340E-CF79-E0805FDA1890}"/>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E28F6A62-1F05-5F9B-9D0E-B34DE876DAF9}"/>
              </a:ext>
            </a:extLst>
          </p:cNvPr>
          <p:cNvSpPr>
            <a:spLocks noGrp="1"/>
          </p:cNvSpPr>
          <p:nvPr>
            <p:ph type="dt" sz="half" idx="17"/>
          </p:nvPr>
        </p:nvSpPr>
        <p:spPr/>
        <p:txBody>
          <a:bodyPr/>
          <a:lstStyle/>
          <a:p>
            <a:endParaRPr lang="en-US" dirty="0"/>
          </a:p>
        </p:txBody>
      </p:sp>
      <p:sp>
        <p:nvSpPr>
          <p:cNvPr id="11" name="TextBox 10">
            <a:extLst>
              <a:ext uri="{FF2B5EF4-FFF2-40B4-BE49-F238E27FC236}">
                <a16:creationId xmlns:a16="http://schemas.microsoft.com/office/drawing/2014/main" id="{A8924AD0-D294-D012-13BF-4930F5D46911}"/>
              </a:ext>
            </a:extLst>
          </p:cNvPr>
          <p:cNvSpPr txBox="1"/>
          <p:nvPr/>
        </p:nvSpPr>
        <p:spPr bwMode="auto">
          <a:xfrm>
            <a:off x="5183543" y="5066335"/>
            <a:ext cx="5722669" cy="1144929"/>
          </a:xfrm>
          <a:prstGeom prst="rect">
            <a:avLst/>
          </a:prstGeom>
          <a:solidFill>
            <a:schemeClr val="bg2"/>
          </a:solidFill>
          <a:ln/>
        </p:spPr>
        <p:style>
          <a:lnRef idx="1">
            <a:schemeClr val="dk1"/>
          </a:lnRef>
          <a:fillRef idx="2">
            <a:schemeClr val="dk1"/>
          </a:fillRef>
          <a:effectRef idx="1">
            <a:schemeClr val="dk1"/>
          </a:effectRef>
          <a:fontRef idx="minor">
            <a:schemeClr val="dk1"/>
          </a:fontRef>
        </p:style>
        <p:txBody>
          <a:bodyPr wrap="square" lIns="274320" rIns="182880" anchor="ctr" anchorCtr="0">
            <a:spAutoFit/>
          </a:bodyPr>
          <a:lstStyle/>
          <a:p>
            <a:pPr marR="0" lvl="0" algn="l" defTabSz="914400" rtl="0" eaLnBrk="1" fontAlgn="base" latinLnBrk="0" hangingPunct="1">
              <a:lnSpc>
                <a:spcPct val="95000"/>
              </a:lnSpc>
              <a:spcBef>
                <a:spcPts val="1000"/>
              </a:spcBef>
              <a:spcAft>
                <a:spcPts val="1000"/>
              </a:spcAft>
              <a:buClr>
                <a:srgbClr val="920053"/>
              </a:buClr>
              <a:buSzPct val="85000"/>
              <a:tabLst/>
              <a:defRPr/>
            </a:pPr>
            <a:r>
              <a:rPr kumimoji="0" lang="en-US" sz="2400" b="0" i="0" u="none" strike="noStrike" kern="0" cap="none" spc="0" normalizeH="0" baseline="0" noProof="0" dirty="0">
                <a:ln>
                  <a:noFill/>
                </a:ln>
                <a:solidFill>
                  <a:schemeClr val="bg1"/>
                </a:solidFill>
                <a:effectLst/>
                <a:uLnTx/>
                <a:uFillTx/>
                <a:latin typeface="Arial" panose="020B0604020202020204" pitchFamily="34" charset="0"/>
                <a:ea typeface="+mn-ea"/>
                <a:cs typeface="Arial" pitchFamily="34" charset="0"/>
              </a:rPr>
              <a:t>This is just an overview.  Policy Packages</a:t>
            </a:r>
            <a:r>
              <a:rPr kumimoji="0" lang="en-US" sz="2400" b="0" i="0" u="none" strike="noStrike" kern="0" cap="none" spc="0" normalizeH="0" noProof="0" dirty="0">
                <a:ln>
                  <a:noFill/>
                </a:ln>
                <a:solidFill>
                  <a:schemeClr val="bg1"/>
                </a:solidFill>
                <a:effectLst/>
                <a:uLnTx/>
                <a:uFillTx/>
                <a:latin typeface="Arial" panose="020B0604020202020204" pitchFamily="34" charset="0"/>
                <a:ea typeface="+mn-ea"/>
                <a:cs typeface="Arial" pitchFamily="34" charset="0"/>
              </a:rPr>
              <a:t> discussed later in this chapter.</a:t>
            </a:r>
            <a:endParaRPr kumimoji="0" lang="en-US" sz="2400" b="0" i="0" u="none" strike="noStrike" kern="0" cap="none" spc="0" normalizeH="0" baseline="0" noProof="0" dirty="0">
              <a:ln>
                <a:noFill/>
              </a:ln>
              <a:solidFill>
                <a:schemeClr val="bg1"/>
              </a:solidFill>
              <a:effectLst/>
              <a:uLnTx/>
              <a:uFillTx/>
              <a:latin typeface="Arial" panose="020B0604020202020204" pitchFamily="34" charset="0"/>
              <a:ea typeface="+mn-ea"/>
              <a:cs typeface="Arial" pitchFamily="34" charset="0"/>
            </a:endParaRPr>
          </a:p>
        </p:txBody>
      </p:sp>
    </p:spTree>
    <p:extLst>
      <p:ext uri="{BB962C8B-B14F-4D97-AF65-F5344CB8AC3E}">
        <p14:creationId xmlns:p14="http://schemas.microsoft.com/office/powerpoint/2010/main" val="937928383"/>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CC88BAB7-92DB-70EA-0181-245E9BDC6D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699" y="2226588"/>
            <a:ext cx="10947528" cy="347317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Default Rule</a:t>
            </a:r>
          </a:p>
        </p:txBody>
      </p:sp>
      <p:sp>
        <p:nvSpPr>
          <p:cNvPr id="12" name="TextBox 11">
            <a:extLst>
              <a:ext uri="{FF2B5EF4-FFF2-40B4-BE49-F238E27FC236}">
                <a16:creationId xmlns:a16="http://schemas.microsoft.com/office/drawing/2014/main" id="{6637F9C9-2669-6515-BD35-3BCD9FD4A86E}"/>
              </a:ext>
            </a:extLst>
          </p:cNvPr>
          <p:cNvSpPr txBox="1"/>
          <p:nvPr/>
        </p:nvSpPr>
        <p:spPr bwMode="auto">
          <a:xfrm>
            <a:off x="0" y="3283815"/>
            <a:ext cx="871537" cy="430887"/>
          </a:xfrm>
          <a:prstGeom prst="rect">
            <a:avLst/>
          </a:prstGeom>
          <a:noFill/>
          <a:ln>
            <a:noFill/>
          </a:ln>
          <a:effectLst/>
        </p:spPr>
        <p:txBody>
          <a:bodyPr wrap="square">
            <a:spAutoFit/>
          </a:bodyPr>
          <a:lstStyle/>
          <a:p>
            <a:pPr algn="ctr"/>
            <a:r>
              <a:rPr kumimoji="0" lang="en-US" sz="2200" b="0" i="0" u="none" strike="noStrike" kern="0" cap="none" spc="0" normalizeH="0" baseline="0" noProof="0" dirty="0">
                <a:ln>
                  <a:noFill/>
                </a:ln>
                <a:solidFill>
                  <a:srgbClr val="D51067"/>
                </a:solidFill>
                <a:effectLst/>
                <a:uLnTx/>
                <a:uFillTx/>
                <a:latin typeface="Arial" panose="020B0604020202020204" pitchFamily="34" charset="0"/>
                <a:ea typeface="+mn-ea"/>
                <a:cs typeface="Arial" pitchFamily="34" charset="0"/>
              </a:rPr>
              <a:t>Edit</a:t>
            </a:r>
            <a:endParaRPr lang="en-US" sz="2200" dirty="0">
              <a:solidFill>
                <a:srgbClr val="D51067"/>
              </a:solidFill>
            </a:endParaRPr>
          </a:p>
        </p:txBody>
      </p:sp>
      <p:sp>
        <p:nvSpPr>
          <p:cNvPr id="13" name="TextBox 12">
            <a:extLst>
              <a:ext uri="{FF2B5EF4-FFF2-40B4-BE49-F238E27FC236}">
                <a16:creationId xmlns:a16="http://schemas.microsoft.com/office/drawing/2014/main" id="{0136A4FB-8080-1676-7448-C53164B6C6D3}"/>
              </a:ext>
            </a:extLst>
          </p:cNvPr>
          <p:cNvSpPr txBox="1"/>
          <p:nvPr/>
        </p:nvSpPr>
        <p:spPr bwMode="auto">
          <a:xfrm>
            <a:off x="3063955" y="1731468"/>
            <a:ext cx="1631156" cy="430887"/>
          </a:xfrm>
          <a:prstGeom prst="rect">
            <a:avLst/>
          </a:prstGeom>
          <a:noFill/>
          <a:ln>
            <a:noFill/>
          </a:ln>
          <a:effectLst/>
        </p:spPr>
        <p:txBody>
          <a:bodyPr wrap="square">
            <a:spAutoFit/>
          </a:bodyPr>
          <a:lstStyle/>
          <a:p>
            <a:pPr algn="ctr"/>
            <a:r>
              <a:rPr kumimoji="0" lang="en-US" sz="2200" b="0" i="0" u="none" strike="noStrike" kern="0" cap="none" spc="0" normalizeH="0" baseline="0" noProof="0" dirty="0">
                <a:ln>
                  <a:noFill/>
                </a:ln>
                <a:solidFill>
                  <a:srgbClr val="D51067"/>
                </a:solidFill>
                <a:effectLst/>
                <a:uLnTx/>
                <a:uFillTx/>
                <a:latin typeface="Arial" panose="020B0604020202020204" pitchFamily="34" charset="0"/>
                <a:ea typeface="+mn-ea"/>
                <a:cs typeface="Arial" pitchFamily="34" charset="0"/>
              </a:rPr>
              <a:t>Add</a:t>
            </a:r>
            <a:endParaRPr lang="en-US" sz="2200" dirty="0">
              <a:solidFill>
                <a:srgbClr val="D51067"/>
              </a:solidFill>
            </a:endParaRPr>
          </a:p>
        </p:txBody>
      </p:sp>
      <p:sp>
        <p:nvSpPr>
          <p:cNvPr id="14" name="TextBox 13">
            <a:extLst>
              <a:ext uri="{FF2B5EF4-FFF2-40B4-BE49-F238E27FC236}">
                <a16:creationId xmlns:a16="http://schemas.microsoft.com/office/drawing/2014/main" id="{DAA2CCAE-F1B2-22D8-DB93-BA98E66BCE49}"/>
              </a:ext>
            </a:extLst>
          </p:cNvPr>
          <p:cNvSpPr txBox="1"/>
          <p:nvPr/>
        </p:nvSpPr>
        <p:spPr bwMode="auto">
          <a:xfrm>
            <a:off x="7488572" y="3651834"/>
            <a:ext cx="1172589" cy="1107996"/>
          </a:xfrm>
          <a:prstGeom prst="rect">
            <a:avLst/>
          </a:prstGeom>
          <a:noFill/>
          <a:ln>
            <a:noFill/>
          </a:ln>
          <a:effectLst/>
        </p:spPr>
        <p:txBody>
          <a:bodyPr wrap="square">
            <a:spAutoFit/>
          </a:bodyPr>
          <a:lstStyle/>
          <a:p>
            <a:r>
              <a:rPr kumimoji="0" lang="en-US" sz="2200" b="0" i="0" u="none" strike="noStrike" kern="0" cap="none" spc="0" normalizeH="0" baseline="0" noProof="0" dirty="0">
                <a:ln>
                  <a:noFill/>
                </a:ln>
                <a:solidFill>
                  <a:srgbClr val="D51067"/>
                </a:solidFill>
                <a:effectLst/>
                <a:uLnTx/>
                <a:uFillTx/>
                <a:latin typeface="Arial" panose="020B0604020202020204" pitchFamily="34" charset="0"/>
                <a:ea typeface="+mn-ea"/>
                <a:cs typeface="Arial" pitchFamily="34" charset="0"/>
              </a:rPr>
              <a:t>Select from menu</a:t>
            </a:r>
            <a:endParaRPr lang="en-US" sz="2200" dirty="0">
              <a:solidFill>
                <a:srgbClr val="D51067"/>
              </a:solidFill>
            </a:endParaRPr>
          </a:p>
        </p:txBody>
      </p:sp>
      <p:sp>
        <p:nvSpPr>
          <p:cNvPr id="7" name="TextBox 6">
            <a:extLst>
              <a:ext uri="{FF2B5EF4-FFF2-40B4-BE49-F238E27FC236}">
                <a16:creationId xmlns:a16="http://schemas.microsoft.com/office/drawing/2014/main" id="{A8924AD0-D294-D012-13BF-4930F5D46911}"/>
              </a:ext>
            </a:extLst>
          </p:cNvPr>
          <p:cNvSpPr txBox="1"/>
          <p:nvPr/>
        </p:nvSpPr>
        <p:spPr bwMode="auto">
          <a:xfrm>
            <a:off x="1277593" y="4288341"/>
            <a:ext cx="5722669" cy="1846659"/>
          </a:xfrm>
          <a:prstGeom prst="rect">
            <a:avLst/>
          </a:prstGeom>
          <a:solidFill>
            <a:srgbClr val="F7F5FA"/>
          </a:solidFill>
          <a:ln/>
        </p:spPr>
        <p:style>
          <a:lnRef idx="1">
            <a:schemeClr val="dk1"/>
          </a:lnRef>
          <a:fillRef idx="2">
            <a:schemeClr val="dk1"/>
          </a:fillRef>
          <a:effectRef idx="1">
            <a:schemeClr val="dk1"/>
          </a:effectRef>
          <a:fontRef idx="minor">
            <a:schemeClr val="dk1"/>
          </a:fontRef>
        </p:style>
        <p:txBody>
          <a:bodyPr wrap="square" lIns="274320" rIns="182880" anchor="ctr" anchorCtr="0">
            <a:spAutoFit/>
          </a:bodyPr>
          <a:lstStyle/>
          <a:p>
            <a:pPr marR="0" lvl="0" algn="l" defTabSz="914400" rtl="0" eaLnBrk="1" fontAlgn="base" latinLnBrk="0" hangingPunct="1">
              <a:lnSpc>
                <a:spcPct val="95000"/>
              </a:lnSpc>
              <a:spcBef>
                <a:spcPts val="1000"/>
              </a:spcBef>
              <a:spcAft>
                <a:spcPts val="1000"/>
              </a:spcAft>
              <a:buClr>
                <a:srgbClr val="920053"/>
              </a:buClr>
              <a:buSzPct val="85000"/>
              <a:tabLst/>
              <a:defRPr/>
            </a:pPr>
            <a:r>
              <a:rPr kumimoji="0" lang="en-US" sz="2400"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When you add a rule to the rulebase, a default configuration is applied. You then customize the rule using controls, such as  pencil icon (edit), + (add), and down arrow (menu).</a:t>
            </a:r>
          </a:p>
        </p:txBody>
      </p:sp>
      <p:sp>
        <p:nvSpPr>
          <p:cNvPr id="3" name="Footer Placeholder 2" hidden="1">
            <a:extLst>
              <a:ext uri="{FF2B5EF4-FFF2-40B4-BE49-F238E27FC236}">
                <a16:creationId xmlns:a16="http://schemas.microsoft.com/office/drawing/2014/main" id="{9B024120-D6D8-4497-4301-0EB69F4288BB}"/>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5D58EDFB-FCEE-4769-ABF3-5B457AD3A9B7}"/>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99636583"/>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64770" marR="336550" lvl="0" indent="0" algn="l" defTabSz="914400" rtl="0" eaLnBrk="1" fontAlgn="base" latinLnBrk="0" hangingPunct="1">
              <a:spcBef>
                <a:spcPts val="1075"/>
              </a:spcBef>
              <a:spcAft>
                <a:spcPts val="0"/>
              </a:spcAft>
              <a:buClr>
                <a:srgbClr val="920053"/>
              </a:buClr>
              <a:buSzPct val="85000"/>
              <a:buNone/>
              <a:tabLst>
                <a:tab pos="521970" algn="l"/>
              </a:tabLst>
              <a:defRPr/>
            </a:pPr>
            <a:r>
              <a:rPr kumimoji="0" lang="en-US"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As discussed in Chapter 3, objects are used in rules to represent physical and virtual network components (such as Security Gateways, servers, and users), and logical components (such as applications, IP address ranges, and services).</a:t>
            </a:r>
          </a:p>
          <a:p>
            <a:pPr marL="64770" marR="336550" lvl="0" indent="0" algn="l" defTabSz="914400" rtl="0" eaLnBrk="1" fontAlgn="base" latinLnBrk="0" hangingPunct="1">
              <a:spcBef>
                <a:spcPts val="1075"/>
              </a:spcBef>
              <a:spcAft>
                <a:spcPts val="0"/>
              </a:spcAft>
              <a:buClr>
                <a:srgbClr val="920053"/>
              </a:buClr>
              <a:buSzPct val="85000"/>
              <a:buNone/>
              <a:tabLst>
                <a:tab pos="521970" algn="l"/>
              </a:tabLst>
              <a:defRPr/>
            </a:pPr>
            <a:r>
              <a:rPr kumimoji="0" lang="en-US"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When working with rules, you can select previously configured objects or create new ones.</a:t>
            </a:r>
          </a:p>
        </p:txBody>
      </p:sp>
      <p:sp>
        <p:nvSpPr>
          <p:cNvPr id="2" name="Footer Placeholder 1" hidden="1">
            <a:extLst>
              <a:ext uri="{FF2B5EF4-FFF2-40B4-BE49-F238E27FC236}">
                <a16:creationId xmlns:a16="http://schemas.microsoft.com/office/drawing/2014/main" id="{75F9F2AB-05B4-FAFD-75C9-FA1EA8DE163A}"/>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6E9A2C23-0A7C-E65A-C9DA-AD6C4A8CC6AE}"/>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4009925706"/>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F68C1B7-8D39-9767-FB70-834D3F2E0D8C}"/>
              </a:ext>
            </a:extLst>
          </p:cNvPr>
          <p:cNvSpPr>
            <a:spLocks noGrp="1"/>
          </p:cNvSpPr>
          <p:nvPr>
            <p:ph type="body" sz="quarter" idx="18"/>
          </p:nvPr>
        </p:nvSpPr>
        <p:spPr/>
        <p:txBody>
          <a:bodyPr/>
          <a:lstStyle/>
          <a:p>
            <a:r>
              <a:rPr lang="en-US" dirty="0"/>
              <a:t>Navigating a Default Rule</a:t>
            </a:r>
          </a:p>
          <a:p>
            <a:endParaRPr lang="en-US" dirty="0"/>
          </a:p>
        </p:txBody>
      </p:sp>
      <p:sp>
        <p:nvSpPr>
          <p:cNvPr id="3" name="Content Placeholder 2">
            <a:extLst>
              <a:ext uri="{FF2B5EF4-FFF2-40B4-BE49-F238E27FC236}">
                <a16:creationId xmlns:a16="http://schemas.microsoft.com/office/drawing/2014/main" id="{B5D74402-9FF7-FE3A-7B93-D9D645CC1AC0}"/>
              </a:ext>
            </a:extLst>
          </p:cNvPr>
          <p:cNvSpPr>
            <a:spLocks noGrp="1"/>
          </p:cNvSpPr>
          <p:nvPr>
            <p:ph sz="half" idx="2"/>
          </p:nvPr>
        </p:nvSpPr>
        <p:spPr/>
        <p:txBody>
          <a:bodyPr/>
          <a:lstStyle/>
          <a:p>
            <a:r>
              <a:rPr lang="en-US" dirty="0"/>
              <a:t>Before creating a rule, it is important to understand a rule's default configuration. The figures on the following slides show a default rule. </a:t>
            </a:r>
          </a:p>
          <a:p>
            <a:r>
              <a:rPr lang="en-US" dirty="0"/>
              <a:t>The following  columns are not shown.</a:t>
            </a:r>
          </a:p>
          <a:p>
            <a:pPr lvl="1"/>
            <a:r>
              <a:rPr lang="en-US" dirty="0"/>
              <a:t>Hits - Accumulated hits a rule has received in the rulebase.</a:t>
            </a:r>
          </a:p>
          <a:p>
            <a:pPr lvl="1"/>
            <a:r>
              <a:rPr lang="en-US" dirty="0"/>
              <a:t>Time - Timeframe. The default is Any.</a:t>
            </a:r>
          </a:p>
          <a:p>
            <a:pPr lvl="1"/>
            <a:r>
              <a:rPr lang="en-US" dirty="0"/>
              <a:t>Comments - Notes about this rule. The default is a blank field. </a:t>
            </a:r>
          </a:p>
        </p:txBody>
      </p:sp>
      <p:sp>
        <p:nvSpPr>
          <p:cNvPr id="4" name="Footer Placeholder 3" hidden="1">
            <a:extLst>
              <a:ext uri="{FF2B5EF4-FFF2-40B4-BE49-F238E27FC236}">
                <a16:creationId xmlns:a16="http://schemas.microsoft.com/office/drawing/2014/main" id="{BB32F33B-E121-AD04-EE7B-4C98CA276E5C}"/>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38511515-37A4-44FA-1FCC-D648F78843B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526942214"/>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No (Number)</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Automatically assigned. </a:t>
            </a:r>
          </a:p>
          <a:p>
            <a:pPr>
              <a:spcBef>
                <a:spcPts val="0"/>
              </a:spcBef>
            </a:pPr>
            <a:r>
              <a:rPr lang="en-US" dirty="0"/>
              <a:t>Indicates the rule's position in the rulebase. </a:t>
            </a:r>
          </a:p>
          <a:p>
            <a:pPr>
              <a:spcBef>
                <a:spcPts val="0"/>
              </a:spcBef>
            </a:pPr>
            <a:r>
              <a:rPr lang="en-US" dirty="0"/>
              <a:t>Changes if the rule's order is changed.</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09600" y="2322576"/>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66294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sp>
        <p:nvSpPr>
          <p:cNvPr id="4" name="Footer Placeholder 3" hidden="1">
            <a:extLst>
              <a:ext uri="{FF2B5EF4-FFF2-40B4-BE49-F238E27FC236}">
                <a16:creationId xmlns:a16="http://schemas.microsoft.com/office/drawing/2014/main" id="{18E9D0F3-E192-9FB9-FBA3-C2C45887BB43}"/>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CED10880-1F6A-69BD-239A-9B00FC495A19}"/>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205316876"/>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Name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Meaningful name for the rule.</a:t>
            </a:r>
          </a:p>
          <a:p>
            <a:pPr>
              <a:spcBef>
                <a:spcPts val="0"/>
              </a:spcBef>
            </a:pPr>
            <a:r>
              <a:rPr lang="en-US" dirty="0"/>
              <a:t>Default is no entry.</a:t>
            </a:r>
          </a:p>
          <a:p>
            <a:pPr>
              <a:spcBef>
                <a:spcPts val="0"/>
              </a:spcBef>
            </a:pPr>
            <a:r>
              <a:rPr lang="en-US" dirty="0"/>
              <a:t>Appears in the logs for monitoring and troubleshooting.</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09600" y="2322576"/>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282702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sp>
        <p:nvSpPr>
          <p:cNvPr id="4" name="Footer Placeholder 3" hidden="1">
            <a:extLst>
              <a:ext uri="{FF2B5EF4-FFF2-40B4-BE49-F238E27FC236}">
                <a16:creationId xmlns:a16="http://schemas.microsoft.com/office/drawing/2014/main" id="{D6D2B564-8473-40C5-44BE-8158E319897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8F98B32-A352-B95C-19FF-3871460DD2C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995797242"/>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Source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Object that is traffic source. </a:t>
            </a:r>
          </a:p>
          <a:p>
            <a:pPr>
              <a:spcBef>
                <a:spcPts val="0"/>
              </a:spcBef>
            </a:pPr>
            <a:r>
              <a:rPr lang="en-US" dirty="0"/>
              <a:t>Default is </a:t>
            </a:r>
            <a:r>
              <a:rPr lang="en-US" b="1" dirty="0"/>
              <a:t>Any</a:t>
            </a:r>
            <a:r>
              <a:rPr lang="en-US" dirty="0"/>
              <a:t>. </a:t>
            </a:r>
          </a:p>
          <a:p>
            <a:pPr>
              <a:spcBef>
                <a:spcPts val="0"/>
              </a:spcBef>
            </a:pPr>
            <a:r>
              <a:rPr lang="en-US" dirty="0"/>
              <a:t>Can select from a list of network objects or create a new one.</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09600" y="2322576"/>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489966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sp>
        <p:nvSpPr>
          <p:cNvPr id="4" name="Footer Placeholder 3" hidden="1">
            <a:extLst>
              <a:ext uri="{FF2B5EF4-FFF2-40B4-BE49-F238E27FC236}">
                <a16:creationId xmlns:a16="http://schemas.microsoft.com/office/drawing/2014/main" id="{D8CC6F28-8B12-D495-7539-2E46CAF87607}"/>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44B94C6-B208-5ADC-A2D5-D04735A87E8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076594962"/>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Destination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Object that is traffic destination. </a:t>
            </a:r>
          </a:p>
          <a:p>
            <a:pPr>
              <a:spcBef>
                <a:spcPts val="0"/>
              </a:spcBef>
            </a:pPr>
            <a:r>
              <a:rPr lang="en-US" dirty="0"/>
              <a:t>Default is </a:t>
            </a:r>
            <a:r>
              <a:rPr lang="en-US" b="1" dirty="0"/>
              <a:t>Any</a:t>
            </a:r>
            <a:r>
              <a:rPr lang="en-US" dirty="0"/>
              <a:t>. </a:t>
            </a:r>
          </a:p>
          <a:p>
            <a:pPr>
              <a:spcBef>
                <a:spcPts val="0"/>
              </a:spcBef>
            </a:pPr>
            <a:r>
              <a:rPr lang="en-US" dirty="0"/>
              <a:t>Can select from a list of network objects or create a new one.</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09600" y="2322576"/>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718566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sp>
        <p:nvSpPr>
          <p:cNvPr id="4" name="Footer Placeholder 3" hidden="1">
            <a:extLst>
              <a:ext uri="{FF2B5EF4-FFF2-40B4-BE49-F238E27FC236}">
                <a16:creationId xmlns:a16="http://schemas.microsoft.com/office/drawing/2014/main" id="{E77A6013-D891-78D3-2211-2F8B40C40287}"/>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A8F0CCF5-4BEB-F151-8F62-CE9CC162FEF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399221161"/>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VPN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Displays the VPN Community, if applicable.</a:t>
            </a:r>
          </a:p>
          <a:p>
            <a:pPr>
              <a:spcBef>
                <a:spcPts val="0"/>
              </a:spcBef>
            </a:pPr>
            <a:r>
              <a:rPr lang="en-US" dirty="0"/>
              <a:t>Default is </a:t>
            </a:r>
            <a:r>
              <a:rPr lang="en-US" b="1" dirty="0"/>
              <a:t>Any</a:t>
            </a:r>
            <a:r>
              <a:rPr lang="en-US" dirty="0"/>
              <a:t>.</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09600" y="2322576"/>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9180714"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sp>
        <p:nvSpPr>
          <p:cNvPr id="4" name="Footer Placeholder 3" hidden="1">
            <a:extLst>
              <a:ext uri="{FF2B5EF4-FFF2-40B4-BE49-F238E27FC236}">
                <a16:creationId xmlns:a16="http://schemas.microsoft.com/office/drawing/2014/main" id="{237ABF70-883F-AD16-2816-7DE8D71B0E4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D61C4972-3FF7-9010-9800-88D21BD53B3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721363469"/>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5216" y="457200"/>
            <a:ext cx="10997184" cy="914400"/>
          </a:xfrm>
        </p:spPr>
        <p:txBody>
          <a:bodyPr/>
          <a:lstStyle/>
          <a:p>
            <a:r>
              <a:rPr lang="en-US" dirty="0"/>
              <a:t>Navigating a Default Rule - Services &amp; Applications</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Applicable services or applications. Default </a:t>
            </a:r>
            <a:r>
              <a:rPr lang="en-US" b="1" dirty="0"/>
              <a:t>Any</a:t>
            </a:r>
            <a:r>
              <a:rPr lang="en-US" dirty="0"/>
              <a:t>.</a:t>
            </a:r>
          </a:p>
          <a:p>
            <a:pPr>
              <a:spcBef>
                <a:spcPts val="0"/>
              </a:spcBef>
            </a:pPr>
            <a:r>
              <a:rPr lang="en-US" dirty="0"/>
              <a:t>Select from a list of service and application objects or create a new one.</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136398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09600" y="2348336"/>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AC971393-CAF2-DCAD-3D84-ECEB349E397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9733C14-DA43-101B-ED0B-B353782EC8B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083668630"/>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5216" y="457200"/>
            <a:ext cx="10997184" cy="914400"/>
          </a:xfrm>
        </p:spPr>
        <p:txBody>
          <a:bodyPr/>
          <a:lstStyle/>
          <a:p>
            <a:r>
              <a:rPr lang="en-US" dirty="0"/>
              <a:t>Navigating a Default Rule - Content</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Content type. Default </a:t>
            </a:r>
            <a:r>
              <a:rPr lang="en-US" b="1" dirty="0"/>
              <a:t>Any</a:t>
            </a:r>
            <a:r>
              <a:rPr lang="en-US" dirty="0"/>
              <a:t>.</a:t>
            </a:r>
          </a:p>
          <a:p>
            <a:pPr>
              <a:spcBef>
                <a:spcPts val="0"/>
              </a:spcBef>
            </a:pPr>
            <a:r>
              <a:rPr lang="en-US" dirty="0"/>
              <a:t>Select from a list of content types (certificate, CSV file, key, media file, etc.) or create a new one.</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409194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09600" y="2348336"/>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B40B5F3B-09D1-42D7-80CD-9B668C707A6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373BD8D0-F049-4D3E-9B44-8DAAE592AF13}"/>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155488799"/>
      </p:ext>
    </p:extLst>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5216" y="457200"/>
            <a:ext cx="10997184" cy="914400"/>
          </a:xfrm>
        </p:spPr>
        <p:txBody>
          <a:bodyPr/>
          <a:lstStyle/>
          <a:p>
            <a:r>
              <a:rPr lang="en-US" dirty="0"/>
              <a:t>Navigating a Default Rule - Action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Action to apply to connection. Default </a:t>
            </a:r>
            <a:r>
              <a:rPr lang="en-US" b="1" dirty="0"/>
              <a:t>Drop</a:t>
            </a:r>
            <a:r>
              <a:rPr lang="en-US" dirty="0"/>
              <a:t>.</a:t>
            </a:r>
          </a:p>
          <a:p>
            <a:pPr>
              <a:spcBef>
                <a:spcPts val="0"/>
              </a:spcBef>
            </a:pPr>
            <a:r>
              <a:rPr lang="en-US" dirty="0"/>
              <a:t>Click the down arrow to select a different action; for example, Accept, Drop, Inform, or Reject.</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563118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09600" y="2348336"/>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DD55836F-0FE1-A4F8-5186-A0484A56FE21}"/>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063C9B4-F7DD-2906-F831-BA88C09E64A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513942741"/>
      </p:ext>
    </p:extLst>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5216" y="457200"/>
            <a:ext cx="10997184" cy="914400"/>
          </a:xfrm>
        </p:spPr>
        <p:txBody>
          <a:bodyPr/>
          <a:lstStyle/>
          <a:p>
            <a:r>
              <a:rPr lang="en-US" dirty="0"/>
              <a:t>Navigating a Default Rule - Track</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Tracking option for connection. Default </a:t>
            </a:r>
            <a:r>
              <a:rPr lang="en-US" b="1" dirty="0"/>
              <a:t>None</a:t>
            </a:r>
            <a:r>
              <a:rPr lang="en-US" dirty="0"/>
              <a:t>.</a:t>
            </a:r>
          </a:p>
          <a:p>
            <a:pPr>
              <a:spcBef>
                <a:spcPts val="0"/>
              </a:spcBef>
            </a:pPr>
            <a:r>
              <a:rPr lang="en-US" dirty="0"/>
              <a:t>Click the down arrow to select one or more options; for example, Log, Alert, and related settings.</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774954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09600" y="2348336"/>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4C692196-7615-DD05-1B70-DFAE90D0FDA7}"/>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B2FE4BF-E627-ACE0-5D8F-FE1739F2F60E}"/>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925512118"/>
      </p:ext>
    </p:extLst>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5216" y="457200"/>
            <a:ext cx="10997184" cy="914400"/>
          </a:xfrm>
        </p:spPr>
        <p:txBody>
          <a:bodyPr/>
          <a:lstStyle/>
          <a:p>
            <a:r>
              <a:rPr lang="en-US" dirty="0"/>
              <a:t>Navigating a Default Rule – Install On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3842" y="3931920"/>
            <a:ext cx="11175342" cy="2127048"/>
          </a:xfrm>
        </p:spPr>
        <p:txBody>
          <a:bodyPr/>
          <a:lstStyle/>
          <a:p>
            <a:pPr>
              <a:spcBef>
                <a:spcPts val="0"/>
              </a:spcBef>
            </a:pPr>
            <a:r>
              <a:rPr lang="en-US" dirty="0"/>
              <a:t>Firewall (Gateway) on which to enforce the rule. </a:t>
            </a:r>
          </a:p>
          <a:p>
            <a:pPr>
              <a:spcBef>
                <a:spcPts val="0"/>
              </a:spcBef>
            </a:pPr>
            <a:r>
              <a:rPr lang="en-US" dirty="0"/>
              <a:t>Default </a:t>
            </a:r>
            <a:r>
              <a:rPr lang="en-US" b="1" dirty="0"/>
              <a:t>Policy Targets </a:t>
            </a:r>
            <a:r>
              <a:rPr lang="en-US" dirty="0"/>
              <a:t>(all internal Firewall objects).</a:t>
            </a:r>
          </a:p>
          <a:p>
            <a:pPr>
              <a:spcBef>
                <a:spcPts val="0"/>
              </a:spcBef>
            </a:pPr>
            <a:r>
              <a:rPr lang="en-US" dirty="0"/>
              <a:t>Select a specific object or create a new one.</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9319260" y="1621749"/>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09600" y="2348336"/>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63CA29AF-9D2B-10E6-04E9-FEFFB07B7C13}"/>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550F1CD7-C8C1-A807-3BE2-F896261FA79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981262802"/>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Cleanup and Stealth Rules</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For an effective Security Policy, Check Point recommends that rulebases contain Cleanup and Stealth rules. </a:t>
            </a:r>
          </a:p>
          <a:p>
            <a:r>
              <a:rPr lang="en-US" dirty="0"/>
              <a:t>These rules are added first.</a:t>
            </a:r>
          </a:p>
        </p:txBody>
      </p:sp>
      <p:pic>
        <p:nvPicPr>
          <p:cNvPr id="6" name="Picture 2">
            <a:extLst>
              <a:ext uri="{FF2B5EF4-FFF2-40B4-BE49-F238E27FC236}">
                <a16:creationId xmlns:a16="http://schemas.microsoft.com/office/drawing/2014/main" id="{3021AC12-6319-905E-32B7-CBFD8B10A3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777" y="4082864"/>
            <a:ext cx="11374423" cy="12706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4" name="Footer Placeholder 3" hidden="1">
            <a:extLst>
              <a:ext uri="{FF2B5EF4-FFF2-40B4-BE49-F238E27FC236}">
                <a16:creationId xmlns:a16="http://schemas.microsoft.com/office/drawing/2014/main" id="{10339394-8AFA-E3C0-B83F-939562A1C75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5C046EC-72C7-8318-28FF-9859EA386CB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931544347"/>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Cleanup Rule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Recommended to determine how to handle connections not matched by the rules above it in the rulebase. It is also necessary for logging this traffic. </a:t>
            </a:r>
          </a:p>
          <a:p>
            <a:r>
              <a:rPr lang="en-US" dirty="0"/>
              <a:t>Can be configured to allow or drop the connection. </a:t>
            </a:r>
          </a:p>
        </p:txBody>
      </p:sp>
      <p:pic>
        <p:nvPicPr>
          <p:cNvPr id="6" name="Picture 2">
            <a:extLst>
              <a:ext uri="{FF2B5EF4-FFF2-40B4-BE49-F238E27FC236}">
                <a16:creationId xmlns:a16="http://schemas.microsoft.com/office/drawing/2014/main" id="{3021AC12-6319-905E-32B7-CBFD8B10A3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777" y="3728908"/>
            <a:ext cx="11374423" cy="12706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7C2CF831-26AD-3899-4CA4-56C18CE15919}"/>
              </a:ext>
            </a:extLst>
          </p:cNvPr>
          <p:cNvSpPr/>
          <p:nvPr/>
        </p:nvSpPr>
        <p:spPr bwMode="auto">
          <a:xfrm>
            <a:off x="609600" y="4537592"/>
            <a:ext cx="11220649" cy="476676"/>
          </a:xfrm>
          <a:prstGeom prst="rect">
            <a:avLst/>
          </a:prstGeom>
          <a:noFill/>
          <a:ln w="57150" algn="ctr">
            <a:solidFill>
              <a:srgbClr val="D51067"/>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sp>
        <p:nvSpPr>
          <p:cNvPr id="9" name="Content Placeholder 2">
            <a:extLst>
              <a:ext uri="{FF2B5EF4-FFF2-40B4-BE49-F238E27FC236}">
                <a16:creationId xmlns:a16="http://schemas.microsoft.com/office/drawing/2014/main" id="{3DFB6B72-160D-265F-F869-03BFF35B1AC7}"/>
              </a:ext>
            </a:extLst>
          </p:cNvPr>
          <p:cNvSpPr txBox="1">
            <a:spLocks/>
          </p:cNvSpPr>
          <p:nvPr/>
        </p:nvSpPr>
        <p:spPr>
          <a:xfrm>
            <a:off x="1425319" y="5287659"/>
            <a:ext cx="9261987" cy="896702"/>
          </a:xfrm>
          <a:prstGeom prst="rect">
            <a:avLst/>
          </a:prstGeom>
          <a:noFill/>
          <a:ln>
            <a:noFill/>
          </a:ln>
        </p:spPr>
        <p:txBody>
          <a:bodyPr wrap="square" anchor="ctr">
            <a:noAutofit/>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64770" marR="336550" indent="0">
              <a:lnSpc>
                <a:spcPct val="115000"/>
              </a:lnSpc>
              <a:spcBef>
                <a:spcPts val="1075"/>
              </a:spcBef>
              <a:spcAft>
                <a:spcPts val="0"/>
              </a:spcAft>
              <a:buClr>
                <a:srgbClr val="920053"/>
              </a:buClr>
              <a:buFont typeface="Arial" panose="020B0604020202020204" pitchFamily="34" charset="0"/>
              <a:buNone/>
              <a:tabLst>
                <a:tab pos="521970" algn="l"/>
              </a:tabLst>
              <a:defRPr/>
            </a:pPr>
            <a:r>
              <a:rPr lang="en-US" kern="0" dirty="0">
                <a:solidFill>
                  <a:srgbClr val="D51067"/>
                </a:solidFill>
              </a:rPr>
              <a:t>A Cleanup rule should always be placed at the bottom of the rulebase.</a:t>
            </a:r>
          </a:p>
        </p:txBody>
      </p:sp>
      <p:sp>
        <p:nvSpPr>
          <p:cNvPr id="4" name="Footer Placeholder 3" hidden="1">
            <a:extLst>
              <a:ext uri="{FF2B5EF4-FFF2-40B4-BE49-F238E27FC236}">
                <a16:creationId xmlns:a16="http://schemas.microsoft.com/office/drawing/2014/main" id="{7FAFDFA2-387A-4DA2-682C-F38021D032C3}"/>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1DE4ECC6-58C7-92C6-1062-598B410AA151}"/>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854717784"/>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Stealth Rule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A Stealth rule is recommended to drop any traffic destined for the Firewall that is not otherwise explicitly allowed. </a:t>
            </a:r>
          </a:p>
        </p:txBody>
      </p:sp>
      <p:pic>
        <p:nvPicPr>
          <p:cNvPr id="6" name="Picture 2">
            <a:extLst>
              <a:ext uri="{FF2B5EF4-FFF2-40B4-BE49-F238E27FC236}">
                <a16:creationId xmlns:a16="http://schemas.microsoft.com/office/drawing/2014/main" id="{3021AC12-6319-905E-32B7-CBFD8B10A3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2777" y="2932496"/>
            <a:ext cx="11374423" cy="12706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7C2CF831-26AD-3899-4CA4-56C18CE15919}"/>
              </a:ext>
            </a:extLst>
          </p:cNvPr>
          <p:cNvSpPr/>
          <p:nvPr/>
        </p:nvSpPr>
        <p:spPr bwMode="auto">
          <a:xfrm>
            <a:off x="594852" y="3283989"/>
            <a:ext cx="11220649" cy="476676"/>
          </a:xfrm>
          <a:prstGeom prst="rect">
            <a:avLst/>
          </a:prstGeom>
          <a:noFill/>
          <a:ln w="57150" algn="ctr">
            <a:solidFill>
              <a:srgbClr val="D51067"/>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sp>
        <p:nvSpPr>
          <p:cNvPr id="9" name="Content Placeholder 2">
            <a:extLst>
              <a:ext uri="{FF2B5EF4-FFF2-40B4-BE49-F238E27FC236}">
                <a16:creationId xmlns:a16="http://schemas.microsoft.com/office/drawing/2014/main" id="{3DFB6B72-160D-265F-F869-03BFF35B1AC7}"/>
              </a:ext>
            </a:extLst>
          </p:cNvPr>
          <p:cNvSpPr txBox="1">
            <a:spLocks/>
          </p:cNvSpPr>
          <p:nvPr/>
        </p:nvSpPr>
        <p:spPr>
          <a:xfrm>
            <a:off x="929148" y="4350774"/>
            <a:ext cx="10958051" cy="1833587"/>
          </a:xfrm>
          <a:prstGeom prst="rect">
            <a:avLst/>
          </a:prstGeom>
          <a:noFill/>
        </p:spPr>
        <p:txBody>
          <a:bodyPr wrap="square" anchor="ctr">
            <a:noAutofit/>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r>
              <a:rPr lang="en-US" sz="2000" dirty="0">
                <a:solidFill>
                  <a:srgbClr val="D51067"/>
                </a:solidFill>
              </a:rPr>
              <a:t>The Stealth rule should be located as early in your policy as possible, typically immediately after any management rules.</a:t>
            </a:r>
          </a:p>
          <a:p>
            <a:pPr marL="0" indent="0">
              <a:buNone/>
            </a:pPr>
            <a:r>
              <a:rPr lang="en-US" sz="2000" dirty="0">
                <a:solidFill>
                  <a:srgbClr val="D51067"/>
                </a:solidFill>
              </a:rPr>
              <a:t>Connections that need to be made directly to the Security Gateway always go above the Stealth rule; for example: Client Authentication, Encryption, and Content Vectoring Protocol (CVP).</a:t>
            </a:r>
            <a:endParaRPr lang="en-US" sz="2000" kern="0" dirty="0">
              <a:solidFill>
                <a:srgbClr val="D51067"/>
              </a:solidFill>
            </a:endParaRPr>
          </a:p>
        </p:txBody>
      </p:sp>
      <p:sp>
        <p:nvSpPr>
          <p:cNvPr id="4" name="Footer Placeholder 3" hidden="1">
            <a:extLst>
              <a:ext uri="{FF2B5EF4-FFF2-40B4-BE49-F238E27FC236}">
                <a16:creationId xmlns:a16="http://schemas.microsoft.com/office/drawing/2014/main" id="{AD3B92DD-E9FA-AC2C-4BB8-D06E960D9A05}"/>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E4B4A0F0-3657-CE62-7CBB-AD01A8F676A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477301099"/>
      </p:ext>
    </p:extLst>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39C97F07-6FF2-D401-2A40-B1DC080FA73A}"/>
              </a:ext>
            </a:extLst>
          </p:cNvPr>
          <p:cNvSpPr>
            <a:spLocks noGrp="1"/>
          </p:cNvSpPr>
          <p:nvPr>
            <p:ph type="body" sz="quarter" idx="18"/>
          </p:nvPr>
        </p:nvSpPr>
        <p:spPr/>
        <p:txBody>
          <a:bodyPr/>
          <a:lstStyle/>
          <a:p>
            <a:r>
              <a:rPr lang="en-US" dirty="0"/>
              <a:t>Explicit and Implied Rules</a:t>
            </a:r>
          </a:p>
        </p:txBody>
      </p:sp>
      <p:sp>
        <p:nvSpPr>
          <p:cNvPr id="8" name="Content Placeholder 7">
            <a:extLst>
              <a:ext uri="{FF2B5EF4-FFF2-40B4-BE49-F238E27FC236}">
                <a16:creationId xmlns:a16="http://schemas.microsoft.com/office/drawing/2014/main" id="{BBA7DE7E-10BC-BA03-767F-55F21CC950D0}"/>
              </a:ext>
            </a:extLst>
          </p:cNvPr>
          <p:cNvSpPr>
            <a:spLocks noGrp="1"/>
          </p:cNvSpPr>
          <p:nvPr>
            <p:ph sz="half" idx="2"/>
          </p:nvPr>
        </p:nvSpPr>
        <p:spPr>
          <a:xfrm>
            <a:off x="583842" y="1636776"/>
            <a:ext cx="6524881" cy="4422192"/>
          </a:xfrm>
        </p:spPr>
        <p:txBody>
          <a:bodyPr/>
          <a:lstStyle/>
          <a:p>
            <a:r>
              <a:rPr lang="en-US" dirty="0"/>
              <a:t>Explicit rules:</a:t>
            </a:r>
          </a:p>
          <a:p>
            <a:pPr lvl="1"/>
            <a:r>
              <a:rPr lang="en-US" dirty="0"/>
              <a:t>Created by the administrator.</a:t>
            </a:r>
          </a:p>
          <a:p>
            <a:pPr lvl="1"/>
            <a:r>
              <a:rPr lang="en-US" dirty="0"/>
              <a:t>Configured to allow or block traffic based on specified criteria.</a:t>
            </a:r>
          </a:p>
          <a:p>
            <a:pPr>
              <a:spcBef>
                <a:spcPts val="2000"/>
              </a:spcBef>
            </a:pPr>
            <a:r>
              <a:rPr lang="en-US" dirty="0"/>
              <a:t>Implied rules:</a:t>
            </a:r>
          </a:p>
          <a:p>
            <a:pPr lvl="1"/>
            <a:r>
              <a:rPr lang="en-US" dirty="0"/>
              <a:t>Created by the Security Gateway.</a:t>
            </a:r>
          </a:p>
          <a:p>
            <a:pPr lvl="1"/>
            <a:r>
              <a:rPr lang="en-US" dirty="0"/>
              <a:t>Placed first, last, or before the last in the explicitly defined rule.</a:t>
            </a:r>
          </a:p>
          <a:p>
            <a:pPr lvl="1"/>
            <a:r>
              <a:rPr lang="en-US" dirty="0"/>
              <a:t>Not visible in the rulebase.</a:t>
            </a:r>
          </a:p>
        </p:txBody>
      </p:sp>
      <p:sp>
        <p:nvSpPr>
          <p:cNvPr id="9" name="Content Placeholder 7">
            <a:extLst>
              <a:ext uri="{FF2B5EF4-FFF2-40B4-BE49-F238E27FC236}">
                <a16:creationId xmlns:a16="http://schemas.microsoft.com/office/drawing/2014/main" id="{BBA7DE7E-10BC-BA03-767F-55F21CC950D0}"/>
              </a:ext>
            </a:extLst>
          </p:cNvPr>
          <p:cNvSpPr txBox="1">
            <a:spLocks/>
          </p:cNvSpPr>
          <p:nvPr/>
        </p:nvSpPr>
        <p:spPr bwMode="auto">
          <a:xfrm>
            <a:off x="6748567" y="1636776"/>
            <a:ext cx="4837297" cy="4422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r>
              <a:rPr lang="en-US" kern="0" dirty="0"/>
              <a:t>Implicit Cleanup Action</a:t>
            </a:r>
          </a:p>
          <a:p>
            <a:pPr lvl="1"/>
            <a:r>
              <a:rPr lang="en-US" kern="0" dirty="0"/>
              <a:t>Often called the Implied Cleanup Rule.</a:t>
            </a:r>
          </a:p>
          <a:p>
            <a:pPr lvl="1"/>
            <a:r>
              <a:rPr lang="en-US" kern="0" dirty="0"/>
              <a:t>Default function of the policy layer. </a:t>
            </a:r>
          </a:p>
          <a:p>
            <a:pPr lvl="1"/>
            <a:r>
              <a:rPr lang="en-US" kern="0" dirty="0"/>
              <a:t>Options are drop or accept.</a:t>
            </a:r>
          </a:p>
        </p:txBody>
      </p:sp>
      <p:sp>
        <p:nvSpPr>
          <p:cNvPr id="2" name="Footer Placeholder 1" hidden="1">
            <a:extLst>
              <a:ext uri="{FF2B5EF4-FFF2-40B4-BE49-F238E27FC236}">
                <a16:creationId xmlns:a16="http://schemas.microsoft.com/office/drawing/2014/main" id="{4F6DE28E-A7E9-1A3E-20F4-F21449CD6BF5}"/>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F21C1662-F383-0FB5-4A95-828E89E52931}"/>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270079932"/>
      </p:ext>
    </p:extLst>
  </p:cSld>
  <p:clrMapOvr>
    <a:masterClrMapping/>
  </p:clrMapOvr>
  <p:transition>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72CD7BA-F09F-366A-A54A-717642F2C649}"/>
              </a:ext>
            </a:extLst>
          </p:cNvPr>
          <p:cNvSpPr txBox="1"/>
          <p:nvPr/>
        </p:nvSpPr>
        <p:spPr bwMode="auto">
          <a:xfrm>
            <a:off x="4353260" y="2006840"/>
            <a:ext cx="7154903" cy="2554545"/>
          </a:xfrm>
          <a:prstGeom prst="rect">
            <a:avLst/>
          </a:prstGeom>
          <a:noFill/>
          <a:ln>
            <a:noFill/>
          </a:ln>
          <a:effectLst/>
        </p:spPr>
        <p:txBody>
          <a:bodyPr wrap="square">
            <a:spAutoFit/>
          </a:bodyPr>
          <a:lstStyle/>
          <a:p>
            <a:r>
              <a:rPr lang="en-US" sz="3200" dirty="0">
                <a:latin typeface="Arial" panose="020B0604020202020204" pitchFamily="34" charset="0"/>
                <a:cs typeface="Arial" panose="020B0604020202020204" pitchFamily="34" charset="0"/>
              </a:rPr>
              <a:t>The Implicit Cleanup Action is often called the Implied Cleanup Rule; however, it is not a rule. It is a Gateway action or behavior. The options are Drop or Accept.</a:t>
            </a:r>
            <a:endParaRPr lang="en-US" sz="1800" dirty="0">
              <a:latin typeface="Arial" panose="020B0604020202020204" pitchFamily="34" charset="0"/>
              <a:cs typeface="Arial" panose="020B0604020202020204" pitchFamily="34" charset="0"/>
            </a:endParaRPr>
          </a:p>
        </p:txBody>
      </p:sp>
      <p:pic>
        <p:nvPicPr>
          <p:cNvPr id="7" name="Picture 6" descr="Graphical user interface, text  Description automatically generated">
            <a:extLst>
              <a:ext uri="{FF2B5EF4-FFF2-40B4-BE49-F238E27FC236}">
                <a16:creationId xmlns:a16="http://schemas.microsoft.com/office/drawing/2014/main" id="{563845A5-6034-FCD6-5FF8-A9CFCCF162C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6392" y="2086429"/>
            <a:ext cx="2566421" cy="2587757"/>
          </a:xfrm>
          <a:prstGeom prst="rect">
            <a:avLst/>
          </a:prstGeom>
        </p:spPr>
      </p:pic>
      <p:sp>
        <p:nvSpPr>
          <p:cNvPr id="4" name="Footer Placeholder 3" hidden="1">
            <a:extLst>
              <a:ext uri="{FF2B5EF4-FFF2-40B4-BE49-F238E27FC236}">
                <a16:creationId xmlns:a16="http://schemas.microsoft.com/office/drawing/2014/main" id="{D89B9AAC-0398-10BD-4049-8D4384F257A5}"/>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AB1DC822-A672-4891-4E7B-486F1C88DAE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119867312"/>
      </p:ext>
    </p:extLst>
  </p:cSld>
  <p:clrMapOvr>
    <a:masterClrMapping/>
  </p:clrMapOvr>
  <p:transition>
    <p:fad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FC63DB1-16B5-8A78-14AC-0E76353A3FAC}"/>
              </a:ext>
            </a:extLst>
          </p:cNvPr>
          <p:cNvSpPr>
            <a:spLocks noGrp="1"/>
          </p:cNvSpPr>
          <p:nvPr>
            <p:ph type="body" sz="quarter" idx="18"/>
          </p:nvPr>
        </p:nvSpPr>
        <p:spPr/>
        <p:txBody>
          <a:bodyPr/>
          <a:lstStyle/>
          <a:p>
            <a:r>
              <a:rPr lang="en-US" dirty="0"/>
              <a:t>Control Connections Defined by Implied Rules </a:t>
            </a:r>
          </a:p>
        </p:txBody>
      </p:sp>
      <p:sp>
        <p:nvSpPr>
          <p:cNvPr id="3" name="Content Placeholder 2">
            <a:extLst>
              <a:ext uri="{FF2B5EF4-FFF2-40B4-BE49-F238E27FC236}">
                <a16:creationId xmlns:a16="http://schemas.microsoft.com/office/drawing/2014/main" id="{3EBE0A62-18D8-5FD9-3310-379E717CBC23}"/>
              </a:ext>
            </a:extLst>
          </p:cNvPr>
          <p:cNvSpPr>
            <a:spLocks noGrp="1"/>
          </p:cNvSpPr>
          <p:nvPr>
            <p:ph sz="half" idx="2"/>
          </p:nvPr>
        </p:nvSpPr>
        <p:spPr/>
        <p:txBody>
          <a:bodyPr/>
          <a:lstStyle/>
          <a:p>
            <a:pPr>
              <a:spcBef>
                <a:spcPts val="2000"/>
              </a:spcBef>
            </a:pPr>
            <a:r>
              <a:rPr lang="en-US" dirty="0"/>
              <a:t>Gateway-specific traffic that facilitates functionality, such as logging, management, and key exchange.</a:t>
            </a:r>
          </a:p>
          <a:p>
            <a:pPr>
              <a:spcBef>
                <a:spcPts val="2000"/>
              </a:spcBef>
            </a:pPr>
            <a:r>
              <a:rPr lang="en-US" dirty="0"/>
              <a:t>Acceptance of Internet Key Exchange (IKE) and Reliable Datagram Protocol (RDP) traffic for communication and encryption purposes.</a:t>
            </a:r>
          </a:p>
          <a:p>
            <a:pPr>
              <a:spcBef>
                <a:spcPts val="2000"/>
              </a:spcBef>
            </a:pPr>
            <a:r>
              <a:rPr lang="en-US" dirty="0"/>
              <a:t>Communication with various servers (such as RADIUS, CVP, UFP, TACACS, LDAP, and logical servers) even if these servers are not specifically defined resources in the Security Policy.</a:t>
            </a:r>
          </a:p>
        </p:txBody>
      </p:sp>
      <p:sp>
        <p:nvSpPr>
          <p:cNvPr id="4" name="Footer Placeholder 3" hidden="1">
            <a:extLst>
              <a:ext uri="{FF2B5EF4-FFF2-40B4-BE49-F238E27FC236}">
                <a16:creationId xmlns:a16="http://schemas.microsoft.com/office/drawing/2014/main" id="{9FF3C349-8C1D-6105-CBC6-5CDDF8373368}"/>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E47188B-B263-E574-858D-5BD9846EF994}"/>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561947351"/>
      </p:ext>
    </p:extLst>
  </p:cSld>
  <p:clrMapOvr>
    <a:masterClrMapping/>
  </p:clrMapOvr>
  <p:transition>
    <p:fad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DCF28F9-5005-57CC-5266-F8C16981E500}"/>
              </a:ext>
            </a:extLst>
          </p:cNvPr>
          <p:cNvSpPr>
            <a:spLocks noGrp="1"/>
          </p:cNvSpPr>
          <p:nvPr>
            <p:ph type="body" sz="quarter" idx="18"/>
          </p:nvPr>
        </p:nvSpPr>
        <p:spPr/>
        <p:txBody>
          <a:bodyPr/>
          <a:lstStyle/>
          <a:p>
            <a:r>
              <a:rPr lang="en-US" dirty="0"/>
              <a:t>Rule Examples</a:t>
            </a:r>
          </a:p>
        </p:txBody>
      </p:sp>
      <p:sp>
        <p:nvSpPr>
          <p:cNvPr id="8" name="Content Placeholder 7"/>
          <p:cNvSpPr>
            <a:spLocks noGrp="1"/>
          </p:cNvSpPr>
          <p:nvPr>
            <p:ph sz="half" idx="2"/>
          </p:nvPr>
        </p:nvSpPr>
        <p:spPr/>
        <p:txBody>
          <a:bodyPr/>
          <a:lstStyle/>
          <a:p>
            <a:r>
              <a:rPr lang="en-US" dirty="0"/>
              <a:t>Critical Subnet </a:t>
            </a:r>
          </a:p>
          <a:p>
            <a:r>
              <a:rPr lang="en-US" dirty="0"/>
              <a:t>Tech Support </a:t>
            </a:r>
          </a:p>
          <a:p>
            <a:r>
              <a:rPr lang="en-US" dirty="0"/>
              <a:t>DNS Server</a:t>
            </a:r>
          </a:p>
          <a:p>
            <a:r>
              <a:rPr lang="en-US" dirty="0"/>
              <a:t>Mail and Web Servers </a:t>
            </a:r>
          </a:p>
          <a:p>
            <a:r>
              <a:rPr lang="en-US" dirty="0"/>
              <a:t>SMTP </a:t>
            </a:r>
          </a:p>
          <a:p>
            <a:r>
              <a:rPr lang="en-US" dirty="0"/>
              <a:t>DMZ and Internet</a:t>
            </a:r>
          </a:p>
        </p:txBody>
      </p:sp>
      <p:sp>
        <p:nvSpPr>
          <p:cNvPr id="2" name="Footer Placeholder 1" hidden="1">
            <a:extLst>
              <a:ext uri="{FF2B5EF4-FFF2-40B4-BE49-F238E27FC236}">
                <a16:creationId xmlns:a16="http://schemas.microsoft.com/office/drawing/2014/main" id="{7EDBCC6D-6E9A-C8E8-78F9-6C0574ADF257}"/>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491622E7-A50D-3FDD-2917-A08EC16EFDB4}"/>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759001743"/>
      </p:ext>
    </p:extLst>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8"/>
          </p:nvPr>
        </p:nvSpPr>
        <p:spPr/>
        <p:txBody>
          <a:bodyPr/>
          <a:lstStyle/>
          <a:p>
            <a:r>
              <a:rPr lang="en-US" dirty="0"/>
              <a:t>Rulebase Management - Rulebase Order</a:t>
            </a:r>
          </a:p>
        </p:txBody>
      </p:sp>
      <p:sp>
        <p:nvSpPr>
          <p:cNvPr id="4" name="Content Placeholder 3">
            <a:extLst>
              <a:ext uri="{FF2B5EF4-FFF2-40B4-BE49-F238E27FC236}">
                <a16:creationId xmlns:a16="http://schemas.microsoft.com/office/drawing/2014/main" id="{2204D4C7-6787-7B58-B8AC-F705CF79648B}"/>
              </a:ext>
            </a:extLst>
          </p:cNvPr>
          <p:cNvSpPr>
            <a:spLocks noGrp="1"/>
          </p:cNvSpPr>
          <p:nvPr>
            <p:ph sz="half" idx="2"/>
          </p:nvPr>
        </p:nvSpPr>
        <p:spPr/>
        <p:txBody>
          <a:bodyPr/>
          <a:lstStyle/>
          <a:p>
            <a:r>
              <a:rPr lang="en-US" dirty="0"/>
              <a:t>Within the rulebase, rules are arranged in top-down order for matching purposes.</a:t>
            </a:r>
          </a:p>
          <a:p>
            <a:r>
              <a:rPr lang="en-US" dirty="0"/>
              <a:t>When the Security Gateway receives a packet for a connection, it examines the first rule in the rulebase to see if there is a match.</a:t>
            </a:r>
          </a:p>
          <a:p>
            <a:r>
              <a:rPr lang="en-US" dirty="0"/>
              <a:t>If there is no match, the Security Gateway works its way down the list until it finds a match.</a:t>
            </a:r>
          </a:p>
          <a:p>
            <a:r>
              <a:rPr lang="en-US" dirty="0"/>
              <a:t>After a rule is matched, the Security Gateway enforces the rule; for example: Accept, Drop, or Reject the connection.</a:t>
            </a:r>
          </a:p>
        </p:txBody>
      </p:sp>
      <p:sp>
        <p:nvSpPr>
          <p:cNvPr id="2" name="Footer Placeholder 1" hidden="1">
            <a:extLst>
              <a:ext uri="{FF2B5EF4-FFF2-40B4-BE49-F238E27FC236}">
                <a16:creationId xmlns:a16="http://schemas.microsoft.com/office/drawing/2014/main" id="{57DDFCCA-904F-9D8E-6D1E-1FD4153B9173}"/>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64F6F135-DDEB-579E-356C-BAC38D56F26E}"/>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633021452"/>
      </p:ext>
    </p:extLst>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293370" marR="336550" lvl="0" indent="-228600" algn="l" defTabSz="914400" rtl="0" eaLnBrk="1" fontAlgn="base" latinLnBrk="0" hangingPunct="1">
              <a:spcBef>
                <a:spcPts val="1075"/>
              </a:spcBef>
              <a:spcAft>
                <a:spcPts val="0"/>
              </a:spcAft>
              <a:buClr>
                <a:srgbClr val="920053"/>
              </a:buClr>
              <a:buSzPct val="85000"/>
              <a:buFont typeface="Arial" panose="020B0604020202020204" pitchFamily="34" charset="0"/>
              <a:buChar char="•"/>
              <a:tabLst>
                <a:tab pos="521970" algn="l"/>
              </a:tabLst>
              <a:defRPr/>
            </a:pPr>
            <a:r>
              <a:rPr kumimoji="0" lang="en-US"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Rule order is a critical aspect of an effective rulebase. The rule order can affect the performance of the Security Gateway and the accuracy of the policy. </a:t>
            </a:r>
          </a:p>
          <a:p>
            <a:pPr marL="293370" marR="336550" lvl="0" indent="-228600" algn="l" defTabSz="914400" rtl="0" eaLnBrk="1" fontAlgn="base" latinLnBrk="0" hangingPunct="1">
              <a:spcBef>
                <a:spcPts val="1075"/>
              </a:spcBef>
              <a:spcAft>
                <a:spcPts val="0"/>
              </a:spcAft>
              <a:buClr>
                <a:srgbClr val="920053"/>
              </a:buClr>
              <a:buSzPct val="85000"/>
              <a:buFont typeface="Arial" panose="020B0604020202020204" pitchFamily="34" charset="0"/>
              <a:buChar char="•"/>
              <a:tabLst>
                <a:tab pos="521970" algn="l"/>
              </a:tabLst>
              <a:defRPr/>
            </a:pPr>
            <a:r>
              <a:rPr kumimoji="0" lang="en-US"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 Always place more specific rules at the top of the rulebase and place more general rules last to prevent a general rule from being applied before a more specific rule.</a:t>
            </a:r>
          </a:p>
        </p:txBody>
      </p:sp>
      <p:sp>
        <p:nvSpPr>
          <p:cNvPr id="2" name="Footer Placeholder 1" hidden="1">
            <a:extLst>
              <a:ext uri="{FF2B5EF4-FFF2-40B4-BE49-F238E27FC236}">
                <a16:creationId xmlns:a16="http://schemas.microsoft.com/office/drawing/2014/main" id="{DED96D65-0300-2562-5FC7-71DFFF996A0B}"/>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485F2E14-D624-29DE-221F-29F0928E7B26}"/>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96593439"/>
      </p:ext>
    </p:extLst>
  </p:cSld>
  <p:clrMapOvr>
    <a:masterClrMapping/>
  </p:clrMapOvr>
  <p:transition>
    <p:fad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09600" y="1234440"/>
            <a:ext cx="4032504" cy="4764024"/>
          </a:xfrm>
        </p:spPr>
        <p:txBody>
          <a:bodyPr/>
          <a:lstStyle/>
          <a:p>
            <a:r>
              <a:rPr lang="en-US" dirty="0"/>
              <a:t>The rulebase is processed in a specific top-down order. </a:t>
            </a:r>
          </a:p>
          <a:p>
            <a:r>
              <a:rPr lang="en-US" dirty="0"/>
              <a:t>However, other things happen in the Security Policy besides checking your defined rules. </a:t>
            </a:r>
          </a:p>
          <a:p>
            <a:r>
              <a:rPr lang="en-US" dirty="0"/>
              <a:t>This is the order of operations.</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p:txBody>
          <a:bodyPr/>
          <a:lstStyle/>
          <a:p>
            <a:r>
              <a:rPr lang="en-US" dirty="0"/>
              <a:t>Order of Operations</a:t>
            </a:r>
          </a:p>
        </p:txBody>
      </p:sp>
      <p:graphicFrame>
        <p:nvGraphicFramePr>
          <p:cNvPr id="7" name="Diagram 6">
            <a:extLst>
              <a:ext uri="{FF2B5EF4-FFF2-40B4-BE49-F238E27FC236}">
                <a16:creationId xmlns:a16="http://schemas.microsoft.com/office/drawing/2014/main" id="{7EE5BD5F-DC8E-3A1D-91FB-42214350CD69}"/>
              </a:ext>
            </a:extLst>
          </p:cNvPr>
          <p:cNvGraphicFramePr/>
          <p:nvPr>
            <p:extLst>
              <p:ext uri="{D42A27DB-BD31-4B8C-83A1-F6EECF244321}">
                <p14:modId xmlns:p14="http://schemas.microsoft.com/office/powerpoint/2010/main" val="1773008465"/>
              </p:ext>
            </p:extLst>
          </p:nvPr>
        </p:nvGraphicFramePr>
        <p:xfrm>
          <a:off x="6438433"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879B6E7B-6E8A-40C7-FDBE-A8BBD5F10D40}"/>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8461108C-A617-B170-E614-72DA2DFCEBC9}"/>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574527039"/>
      </p:ext>
    </p:extLst>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09600" y="1399032"/>
            <a:ext cx="4032504" cy="4599432"/>
          </a:xfrm>
        </p:spPr>
        <p:txBody>
          <a:bodyPr/>
          <a:lstStyle/>
          <a:p>
            <a:r>
              <a:rPr lang="en-US" dirty="0"/>
              <a:t>Occurs before rules are processed. </a:t>
            </a:r>
          </a:p>
          <a:p>
            <a:r>
              <a:rPr lang="en-US" dirty="0"/>
              <a:t>Detects such packets by requiring that the interface on which a packet enters a Security Gateway corresponds to its IP address.</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5216" y="457200"/>
            <a:ext cx="4474464" cy="941832"/>
          </a:xfrm>
        </p:spPr>
        <p:txBody>
          <a:bodyPr/>
          <a:lstStyle/>
          <a:p>
            <a:r>
              <a:rPr lang="en-US" dirty="0"/>
              <a:t>Anti-Spoofing Checks</a:t>
            </a:r>
          </a:p>
        </p:txBody>
      </p:sp>
      <p:graphicFrame>
        <p:nvGraphicFramePr>
          <p:cNvPr id="7" name="Diagram 6">
            <a:extLst>
              <a:ext uri="{FF2B5EF4-FFF2-40B4-BE49-F238E27FC236}">
                <a16:creationId xmlns:a16="http://schemas.microsoft.com/office/drawing/2014/main" id="{7EE5BD5F-DC8E-3A1D-91FB-42214350CD69}"/>
              </a:ext>
            </a:extLst>
          </p:cNvPr>
          <p:cNvGraphicFramePr/>
          <p:nvPr>
            <p:extLst>
              <p:ext uri="{D42A27DB-BD31-4B8C-83A1-F6EECF244321}">
                <p14:modId xmlns:p14="http://schemas.microsoft.com/office/powerpoint/2010/main" val="2552768519"/>
              </p:ext>
            </p:extLst>
          </p:nvPr>
        </p:nvGraphicFramePr>
        <p:xfrm>
          <a:off x="6438433"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6927ED02-BE1C-B738-FF15-EBD22F8F1E90}"/>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FB43BC64-B22D-6981-7626-692DF2CF5C52}"/>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787455534"/>
      </p:ext>
    </p:extLst>
  </p:cSld>
  <p:clrMapOvr>
    <a:masterClrMapping/>
  </p:clrMapOvr>
  <p:transition>
    <p:fad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09600" y="1399032"/>
            <a:ext cx="4032504" cy="4599432"/>
          </a:xfrm>
        </p:spPr>
        <p:txBody>
          <a:bodyPr/>
          <a:lstStyle/>
          <a:p>
            <a:r>
              <a:rPr lang="en-US" dirty="0"/>
              <a:t>Cannot be modified, moved or overwritten in the rulebase. </a:t>
            </a:r>
          </a:p>
          <a:p>
            <a:r>
              <a:rPr lang="en-US" dirty="0"/>
              <a:t>No rules can be placed before it. </a:t>
            </a:r>
          </a:p>
          <a:p>
            <a:r>
              <a:rPr lang="en-US" dirty="0"/>
              <a:t>Applied before all other rules, including explicitly-defined and Last Implied rules.</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5216" y="457200"/>
            <a:ext cx="4474464" cy="941832"/>
          </a:xfrm>
        </p:spPr>
        <p:txBody>
          <a:bodyPr/>
          <a:lstStyle/>
          <a:p>
            <a:r>
              <a:rPr lang="en-US" dirty="0"/>
              <a:t>First Implied Rule</a:t>
            </a:r>
          </a:p>
        </p:txBody>
      </p:sp>
      <p:graphicFrame>
        <p:nvGraphicFramePr>
          <p:cNvPr id="7" name="Diagram 6">
            <a:extLst>
              <a:ext uri="{FF2B5EF4-FFF2-40B4-BE49-F238E27FC236}">
                <a16:creationId xmlns:a16="http://schemas.microsoft.com/office/drawing/2014/main" id="{7EE5BD5F-DC8E-3A1D-91FB-42214350CD69}"/>
              </a:ext>
            </a:extLst>
          </p:cNvPr>
          <p:cNvGraphicFramePr/>
          <p:nvPr>
            <p:extLst>
              <p:ext uri="{D42A27DB-BD31-4B8C-83A1-F6EECF244321}">
                <p14:modId xmlns:p14="http://schemas.microsoft.com/office/powerpoint/2010/main" val="3522851678"/>
              </p:ext>
            </p:extLst>
          </p:nvPr>
        </p:nvGraphicFramePr>
        <p:xfrm>
          <a:off x="6438433"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A4F6EAF7-17CE-AD3E-B472-F4E746F08ED6}"/>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F879BCB5-1C06-BE51-7665-9B6D90DABC2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521303548"/>
      </p:ext>
    </p:extLst>
  </p:cSld>
  <p:clrMapOvr>
    <a:masterClrMapping/>
  </p:clrMapOvr>
  <p:transition>
    <p:fade/>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09600" y="1399032"/>
            <a:ext cx="4032504" cy="4599432"/>
          </a:xfrm>
        </p:spPr>
        <p:txBody>
          <a:bodyPr/>
          <a:lstStyle/>
          <a:p>
            <a:r>
              <a:rPr lang="en-US" dirty="0"/>
              <a:t>Located between First and Last Implied rules.</a:t>
            </a:r>
          </a:p>
          <a:p>
            <a:r>
              <a:rPr lang="en-US" dirty="0"/>
              <a:t>Administrator-defined.</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5216" y="457200"/>
            <a:ext cx="4474464" cy="941832"/>
          </a:xfrm>
        </p:spPr>
        <p:txBody>
          <a:bodyPr/>
          <a:lstStyle/>
          <a:p>
            <a:r>
              <a:rPr lang="en-US" dirty="0"/>
              <a:t>Explicit Rules</a:t>
            </a:r>
          </a:p>
        </p:txBody>
      </p:sp>
      <p:graphicFrame>
        <p:nvGraphicFramePr>
          <p:cNvPr id="7" name="Diagram 6">
            <a:extLst>
              <a:ext uri="{FF2B5EF4-FFF2-40B4-BE49-F238E27FC236}">
                <a16:creationId xmlns:a16="http://schemas.microsoft.com/office/drawing/2014/main" id="{7EE5BD5F-DC8E-3A1D-91FB-42214350CD69}"/>
              </a:ext>
            </a:extLst>
          </p:cNvPr>
          <p:cNvGraphicFramePr/>
          <p:nvPr>
            <p:extLst>
              <p:ext uri="{D42A27DB-BD31-4B8C-83A1-F6EECF244321}">
                <p14:modId xmlns:p14="http://schemas.microsoft.com/office/powerpoint/2010/main" val="3414766508"/>
              </p:ext>
            </p:extLst>
          </p:nvPr>
        </p:nvGraphicFramePr>
        <p:xfrm>
          <a:off x="6438433"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77082CDA-1468-FBC9-5341-8CADE7546D84}"/>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0531C229-03C0-3280-F51C-D37B3923624F}"/>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996192216"/>
      </p:ext>
    </p:extLst>
  </p:cSld>
  <p:clrMapOvr>
    <a:masterClrMapping/>
  </p:clrMapOvr>
  <p:transition>
    <p:fade/>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09600" y="1722120"/>
            <a:ext cx="4032504" cy="4276344"/>
          </a:xfrm>
        </p:spPr>
        <p:txBody>
          <a:bodyPr/>
          <a:lstStyle/>
          <a:p>
            <a:r>
              <a:rPr lang="en-US" dirty="0"/>
              <a:t>More specific Implied rules. </a:t>
            </a:r>
          </a:p>
          <a:p>
            <a:r>
              <a:rPr lang="en-US" dirty="0"/>
              <a:t>Enforced before the last rule is applied.</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5216" y="457200"/>
            <a:ext cx="4474464" cy="941832"/>
          </a:xfrm>
        </p:spPr>
        <p:txBody>
          <a:bodyPr/>
          <a:lstStyle/>
          <a:p>
            <a:r>
              <a:rPr lang="en-US" dirty="0"/>
              <a:t>Before Last Implied Rules</a:t>
            </a:r>
          </a:p>
        </p:txBody>
      </p:sp>
      <p:graphicFrame>
        <p:nvGraphicFramePr>
          <p:cNvPr id="7" name="Diagram 6">
            <a:extLst>
              <a:ext uri="{FF2B5EF4-FFF2-40B4-BE49-F238E27FC236}">
                <a16:creationId xmlns:a16="http://schemas.microsoft.com/office/drawing/2014/main" id="{7EE5BD5F-DC8E-3A1D-91FB-42214350CD69}"/>
              </a:ext>
            </a:extLst>
          </p:cNvPr>
          <p:cNvGraphicFramePr/>
          <p:nvPr>
            <p:extLst>
              <p:ext uri="{D42A27DB-BD31-4B8C-83A1-F6EECF244321}">
                <p14:modId xmlns:p14="http://schemas.microsoft.com/office/powerpoint/2010/main" val="6590140"/>
              </p:ext>
            </p:extLst>
          </p:nvPr>
        </p:nvGraphicFramePr>
        <p:xfrm>
          <a:off x="6438433"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B8344892-B21B-A1EF-AEBC-74561D12DFE7}"/>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0B55184F-8B9E-03BD-A311-5B4884DDB5D7}"/>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429817739"/>
      </p:ext>
    </p:extLst>
  </p:cSld>
  <p:clrMapOvr>
    <a:masterClrMapping/>
  </p:clrMapOvr>
  <p:transition>
    <p:fade/>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09600" y="1722120"/>
            <a:ext cx="4032504" cy="4276344"/>
          </a:xfrm>
        </p:spPr>
        <p:txBody>
          <a:bodyPr/>
          <a:lstStyle/>
          <a:p>
            <a:r>
              <a:rPr lang="en-US" dirty="0"/>
              <a:t>Should be Explicit Cleanup rule.</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5216" y="457200"/>
            <a:ext cx="4474464" cy="941832"/>
          </a:xfrm>
        </p:spPr>
        <p:txBody>
          <a:bodyPr/>
          <a:lstStyle/>
          <a:p>
            <a:r>
              <a:rPr lang="en-US" dirty="0"/>
              <a:t>Last Explicit Rules</a:t>
            </a:r>
          </a:p>
        </p:txBody>
      </p:sp>
      <p:graphicFrame>
        <p:nvGraphicFramePr>
          <p:cNvPr id="7" name="Diagram 6">
            <a:extLst>
              <a:ext uri="{FF2B5EF4-FFF2-40B4-BE49-F238E27FC236}">
                <a16:creationId xmlns:a16="http://schemas.microsoft.com/office/drawing/2014/main" id="{7EE5BD5F-DC8E-3A1D-91FB-42214350CD69}"/>
              </a:ext>
            </a:extLst>
          </p:cNvPr>
          <p:cNvGraphicFramePr/>
          <p:nvPr>
            <p:extLst>
              <p:ext uri="{D42A27DB-BD31-4B8C-83A1-F6EECF244321}">
                <p14:modId xmlns:p14="http://schemas.microsoft.com/office/powerpoint/2010/main" val="2631692046"/>
              </p:ext>
            </p:extLst>
          </p:nvPr>
        </p:nvGraphicFramePr>
        <p:xfrm>
          <a:off x="6438433"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5BBC76D2-CB3B-CB29-408D-98FDCBBD2E2E}"/>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8DDF203E-A489-3A4B-C028-D098A1E6998F}"/>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26990632"/>
      </p:ext>
    </p:extLst>
  </p:cSld>
  <p:clrMapOvr>
    <a:masterClrMapping/>
  </p:clrMapOvr>
  <p:transition>
    <p:fade/>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09600" y="1722120"/>
            <a:ext cx="4032504" cy="4276344"/>
          </a:xfrm>
        </p:spPr>
        <p:txBody>
          <a:bodyPr/>
          <a:lstStyle/>
          <a:p>
            <a:r>
              <a:rPr lang="en-US" dirty="0"/>
              <a:t>Applied after all other Explicit and Implied rules.</a:t>
            </a:r>
          </a:p>
          <a:p>
            <a:r>
              <a:rPr lang="en-US" dirty="0"/>
              <a:t>In the rulebase, except the final Implied Cleanup rule.</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5216" y="457200"/>
            <a:ext cx="4474464" cy="941832"/>
          </a:xfrm>
        </p:spPr>
        <p:txBody>
          <a:bodyPr/>
          <a:lstStyle/>
          <a:p>
            <a:r>
              <a:rPr lang="en-US" dirty="0"/>
              <a:t>Last Implied Rule</a:t>
            </a:r>
          </a:p>
        </p:txBody>
      </p:sp>
      <p:graphicFrame>
        <p:nvGraphicFramePr>
          <p:cNvPr id="7" name="Diagram 6">
            <a:extLst>
              <a:ext uri="{FF2B5EF4-FFF2-40B4-BE49-F238E27FC236}">
                <a16:creationId xmlns:a16="http://schemas.microsoft.com/office/drawing/2014/main" id="{7EE5BD5F-DC8E-3A1D-91FB-42214350CD69}"/>
              </a:ext>
            </a:extLst>
          </p:cNvPr>
          <p:cNvGraphicFramePr/>
          <p:nvPr>
            <p:extLst>
              <p:ext uri="{D42A27DB-BD31-4B8C-83A1-F6EECF244321}">
                <p14:modId xmlns:p14="http://schemas.microsoft.com/office/powerpoint/2010/main" val="3426252565"/>
              </p:ext>
            </p:extLst>
          </p:nvPr>
        </p:nvGraphicFramePr>
        <p:xfrm>
          <a:off x="6438433"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05FD1D54-DAA1-A8EC-BA7F-C6C8C5DF3346}"/>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1C9E7B01-F65C-134D-CF46-39CAC867367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04021401"/>
      </p:ext>
    </p:extLst>
  </p:cSld>
  <p:clrMapOvr>
    <a:masterClrMapping/>
  </p:clrMapOvr>
  <p:transition>
    <p:fade/>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09600" y="1722120"/>
            <a:ext cx="4032504" cy="4276344"/>
          </a:xfrm>
        </p:spPr>
        <p:txBody>
          <a:bodyPr/>
          <a:lstStyle/>
          <a:p>
            <a:r>
              <a:rPr lang="en-US" dirty="0"/>
              <a:t>Applied when no other rules are matched.</a:t>
            </a:r>
          </a:p>
          <a:p>
            <a:r>
              <a:rPr lang="en-US" dirty="0"/>
              <a:t>Default behavior.</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5216" y="457200"/>
            <a:ext cx="4474464" cy="941832"/>
          </a:xfrm>
        </p:spPr>
        <p:txBody>
          <a:bodyPr/>
          <a:lstStyle/>
          <a:p>
            <a:r>
              <a:rPr lang="en-US" dirty="0"/>
              <a:t>Implicit Cleanup Action</a:t>
            </a:r>
          </a:p>
        </p:txBody>
      </p:sp>
      <p:graphicFrame>
        <p:nvGraphicFramePr>
          <p:cNvPr id="7" name="Diagram 6">
            <a:extLst>
              <a:ext uri="{FF2B5EF4-FFF2-40B4-BE49-F238E27FC236}">
                <a16:creationId xmlns:a16="http://schemas.microsoft.com/office/drawing/2014/main" id="{7EE5BD5F-DC8E-3A1D-91FB-42214350CD69}"/>
              </a:ext>
            </a:extLst>
          </p:cNvPr>
          <p:cNvGraphicFramePr/>
          <p:nvPr>
            <p:extLst>
              <p:ext uri="{D42A27DB-BD31-4B8C-83A1-F6EECF244321}">
                <p14:modId xmlns:p14="http://schemas.microsoft.com/office/powerpoint/2010/main" val="721966781"/>
              </p:ext>
            </p:extLst>
          </p:nvPr>
        </p:nvGraphicFramePr>
        <p:xfrm>
          <a:off x="6438433"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41808843-404D-9898-E31C-30298B38F40E}"/>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7F0C84C6-2506-1558-25A0-805FF2B1081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070554389"/>
      </p:ext>
    </p:extLst>
  </p:cSld>
  <p:clrMapOvr>
    <a:masterClrMapping/>
  </p:clrMapOvr>
  <p:transition>
    <p:fade/>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8"/>
          </p:nvPr>
        </p:nvSpPr>
        <p:spPr/>
        <p:txBody>
          <a:bodyPr/>
          <a:lstStyle/>
          <a:p>
            <a:r>
              <a:rPr lang="en-US" dirty="0"/>
              <a:t>Sections</a:t>
            </a:r>
          </a:p>
        </p:txBody>
      </p:sp>
      <p:sp>
        <p:nvSpPr>
          <p:cNvPr id="4" name="Content Placeholder 3">
            <a:extLst>
              <a:ext uri="{FF2B5EF4-FFF2-40B4-BE49-F238E27FC236}">
                <a16:creationId xmlns:a16="http://schemas.microsoft.com/office/drawing/2014/main" id="{2204D4C7-6787-7B58-B8AC-F705CF79648B}"/>
              </a:ext>
            </a:extLst>
          </p:cNvPr>
          <p:cNvSpPr>
            <a:spLocks noGrp="1"/>
          </p:cNvSpPr>
          <p:nvPr>
            <p:ph sz="half" idx="2"/>
          </p:nvPr>
        </p:nvSpPr>
        <p:spPr/>
        <p:txBody>
          <a:bodyPr/>
          <a:lstStyle/>
          <a:p>
            <a:r>
              <a:rPr lang="en-US" dirty="0"/>
              <a:t>Useful when managing a large network.</a:t>
            </a:r>
          </a:p>
          <a:p>
            <a:r>
              <a:rPr lang="en-US" dirty="0"/>
              <a:t>Simple visual divisions of the rulebase.</a:t>
            </a:r>
          </a:p>
          <a:p>
            <a:r>
              <a:rPr lang="en-US" dirty="0"/>
              <a:t>Do not hinder the order of rule enforcement.</a:t>
            </a:r>
          </a:p>
          <a:p>
            <a:r>
              <a:rPr lang="en-US" dirty="0"/>
              <a:t>Are not sent to the Security Gateway side.</a:t>
            </a:r>
          </a:p>
        </p:txBody>
      </p:sp>
      <p:pic>
        <p:nvPicPr>
          <p:cNvPr id="7" name="Picture 6">
            <a:extLst>
              <a:ext uri="{FF2B5EF4-FFF2-40B4-BE49-F238E27FC236}">
                <a16:creationId xmlns:a16="http://schemas.microsoft.com/office/drawing/2014/main" id="{C8678E72-8B80-303E-63BB-4870B5DC035B}"/>
              </a:ext>
            </a:extLst>
          </p:cNvPr>
          <p:cNvPicPr>
            <a:picLocks noChangeAspect="1"/>
          </p:cNvPicPr>
          <p:nvPr/>
        </p:nvPicPr>
        <p:blipFill>
          <a:blip r:embed="rId3"/>
          <a:stretch>
            <a:fillRect/>
          </a:stretch>
        </p:blipFill>
        <p:spPr>
          <a:xfrm>
            <a:off x="583842" y="1593233"/>
            <a:ext cx="7434199" cy="4763117"/>
          </a:xfrm>
          <a:prstGeom prst="rect">
            <a:avLst/>
          </a:prstGeom>
        </p:spPr>
      </p:pic>
      <p:sp>
        <p:nvSpPr>
          <p:cNvPr id="8" name="TextBox 7">
            <a:extLst>
              <a:ext uri="{FF2B5EF4-FFF2-40B4-BE49-F238E27FC236}">
                <a16:creationId xmlns:a16="http://schemas.microsoft.com/office/drawing/2014/main" id="{BA96376B-EF47-69E1-79B8-97FD4FCE5E27}"/>
              </a:ext>
            </a:extLst>
          </p:cNvPr>
          <p:cNvSpPr txBox="1"/>
          <p:nvPr/>
        </p:nvSpPr>
        <p:spPr bwMode="auto">
          <a:xfrm>
            <a:off x="8153401" y="1647379"/>
            <a:ext cx="3621024" cy="5570756"/>
          </a:xfrm>
          <a:prstGeom prst="rect">
            <a:avLst/>
          </a:prstGeom>
          <a:noFill/>
          <a:ln>
            <a:noFill/>
          </a:ln>
          <a:effectLst/>
        </p:spPr>
        <p:txBody>
          <a:bodyPr wrap="square">
            <a:spAutoFit/>
          </a:bodyPr>
          <a:lstStyle/>
          <a:p>
            <a:pPr marL="457200" indent="-457200">
              <a:buClr>
                <a:srgbClr val="C00000"/>
              </a:buClr>
              <a:buSzPct val="100000"/>
              <a:buFont typeface="Arial" panose="020B0604020202020204" pitchFamily="34" charset="0"/>
              <a:buChar char="•"/>
            </a:pPr>
            <a:r>
              <a:rPr lang="en-US" sz="2700" dirty="0">
                <a:latin typeface="Arial" panose="020B0604020202020204" pitchFamily="34" charset="0"/>
                <a:cs typeface="Arial" panose="020B0604020202020204" pitchFamily="34" charset="0"/>
              </a:rPr>
              <a:t>Useful for managing large networks.</a:t>
            </a:r>
          </a:p>
          <a:p>
            <a:pPr marL="457200" indent="-457200">
              <a:buClr>
                <a:srgbClr val="C00000"/>
              </a:buClr>
              <a:buSzPct val="100000"/>
              <a:buFont typeface="Arial" panose="020B0604020202020204" pitchFamily="34" charset="0"/>
              <a:buChar char="•"/>
            </a:pPr>
            <a:r>
              <a:rPr lang="en-US" sz="2700" dirty="0">
                <a:latin typeface="Arial" panose="020B0604020202020204" pitchFamily="34" charset="0"/>
                <a:cs typeface="Arial" panose="020B0604020202020204" pitchFamily="34" charset="0"/>
              </a:rPr>
              <a:t>Simple visual divisions. </a:t>
            </a:r>
          </a:p>
          <a:p>
            <a:pPr marL="457200" indent="-457200">
              <a:buClr>
                <a:srgbClr val="C00000"/>
              </a:buClr>
              <a:buSzPct val="100000"/>
              <a:buFont typeface="Arial" panose="020B0604020202020204" pitchFamily="34" charset="0"/>
              <a:buChar char="•"/>
            </a:pPr>
            <a:r>
              <a:rPr lang="en-US" sz="2700" dirty="0">
                <a:latin typeface="Arial" panose="020B0604020202020204" pitchFamily="34" charset="0"/>
                <a:cs typeface="Arial" panose="020B0604020202020204" pitchFamily="34" charset="0"/>
              </a:rPr>
              <a:t>Do not hinder the order of rule enforcement. </a:t>
            </a:r>
          </a:p>
          <a:p>
            <a:pPr marL="457200" indent="-457200">
              <a:buClr>
                <a:srgbClr val="C00000"/>
              </a:buClr>
              <a:buSzPct val="100000"/>
              <a:buFont typeface="Arial" panose="020B0604020202020204" pitchFamily="34" charset="0"/>
              <a:buChar char="•"/>
            </a:pPr>
            <a:r>
              <a:rPr lang="en-US" sz="2700" dirty="0">
                <a:latin typeface="Arial" panose="020B0604020202020204" pitchFamily="34" charset="0"/>
                <a:cs typeface="Arial" panose="020B0604020202020204" pitchFamily="34" charset="0"/>
              </a:rPr>
              <a:t>Are not sent to the Security Gateway side.</a:t>
            </a:r>
          </a:p>
          <a:p>
            <a:pPr marL="457200" indent="-457200">
              <a:buClr>
                <a:srgbClr val="C00000"/>
              </a:buClr>
              <a:buSzPct val="100000"/>
              <a:buFont typeface="Arial" panose="020B0604020202020204" pitchFamily="34" charset="0"/>
              <a:buChar char="•"/>
            </a:pPr>
            <a:endParaRPr lang="en-US" sz="2600" dirty="0">
              <a:latin typeface="Arial" panose="020B0604020202020204" pitchFamily="34" charset="0"/>
              <a:cs typeface="Arial" panose="020B0604020202020204" pitchFamily="34" charset="0"/>
            </a:endParaRPr>
          </a:p>
        </p:txBody>
      </p:sp>
      <p:sp>
        <p:nvSpPr>
          <p:cNvPr id="2" name="Footer Placeholder 1" hidden="1">
            <a:extLst>
              <a:ext uri="{FF2B5EF4-FFF2-40B4-BE49-F238E27FC236}">
                <a16:creationId xmlns:a16="http://schemas.microsoft.com/office/drawing/2014/main" id="{FC3E7E27-F824-4B3B-F3B3-120DFCE62BBF}"/>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0A494572-9FF6-8F27-17D8-A9E6EEAE6834}"/>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102144780"/>
      </p:ext>
    </p:extLst>
  </p:cSld>
  <p:clrMapOvr>
    <a:masterClrMapping/>
  </p:clrMapOvr>
  <p:transition>
    <p:fade/>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DF0B7-F396-7935-36FD-2D35A2FCF4D7}"/>
              </a:ext>
            </a:extLst>
          </p:cNvPr>
          <p:cNvSpPr>
            <a:spLocks noGrp="1"/>
          </p:cNvSpPr>
          <p:nvPr>
            <p:ph type="title"/>
          </p:nvPr>
        </p:nvSpPr>
        <p:spPr/>
        <p:txBody>
          <a:bodyPr/>
          <a:lstStyle/>
          <a:p>
            <a:r>
              <a:rPr lang="en-US" dirty="0"/>
              <a:t>Security Zones and Topology Overview</a:t>
            </a:r>
          </a:p>
        </p:txBody>
      </p:sp>
      <p:sp>
        <p:nvSpPr>
          <p:cNvPr id="3" name="Content Placeholder 2">
            <a:extLst>
              <a:ext uri="{FF2B5EF4-FFF2-40B4-BE49-F238E27FC236}">
                <a16:creationId xmlns:a16="http://schemas.microsoft.com/office/drawing/2014/main" id="{8FF20FE7-4E04-E049-5C74-BF4920D02826}"/>
              </a:ext>
            </a:extLst>
          </p:cNvPr>
          <p:cNvSpPr>
            <a:spLocks noGrp="1"/>
          </p:cNvSpPr>
          <p:nvPr>
            <p:ph idx="1"/>
          </p:nvPr>
        </p:nvSpPr>
        <p:spPr/>
        <p:txBody>
          <a:bodyPr/>
          <a:lstStyle/>
          <a:p>
            <a:r>
              <a:rPr lang="en-US" dirty="0"/>
              <a:t>A Security Zone object represents a part of the network's topology; for example:</a:t>
            </a:r>
          </a:p>
          <a:p>
            <a:pPr lvl="1"/>
            <a:r>
              <a:rPr lang="en-US" dirty="0"/>
              <a:t>Internal network</a:t>
            </a:r>
          </a:p>
          <a:p>
            <a:pPr lvl="1"/>
            <a:r>
              <a:rPr lang="en-US" dirty="0"/>
              <a:t>External network</a:t>
            </a:r>
          </a:p>
          <a:p>
            <a:pPr lvl="1"/>
            <a:r>
              <a:rPr lang="en-US" dirty="0"/>
              <a:t>Demilitarized zone (DMZ)Do</a:t>
            </a:r>
          </a:p>
          <a:p>
            <a:r>
              <a:rPr lang="en-US" dirty="0"/>
              <a:t>Security Zones simplify rulebase creation and policy management. </a:t>
            </a:r>
          </a:p>
          <a:p>
            <a:r>
              <a:rPr lang="en-US" dirty="0"/>
              <a:t>Using zones, you can apply the same rule to many Security Gateways and add networks to Security Gateways interfaces without changing the rulebase.</a:t>
            </a:r>
          </a:p>
        </p:txBody>
      </p:sp>
      <p:sp>
        <p:nvSpPr>
          <p:cNvPr id="4" name="Footer Placeholder 3" hidden="1">
            <a:extLst>
              <a:ext uri="{FF2B5EF4-FFF2-40B4-BE49-F238E27FC236}">
                <a16:creationId xmlns:a16="http://schemas.microsoft.com/office/drawing/2014/main" id="{6D4D36AD-E394-E204-2E63-C3F16F56F4E8}"/>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D4C57666-6E45-7A10-4F69-6BE20F48E51C}"/>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2613787154"/>
      </p:ext>
    </p:extLst>
  </p:cSld>
  <p:clrMapOvr>
    <a:masterClrMapping/>
  </p:clrMapOvr>
  <p:transition>
    <p:fade/>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a:xfrm>
            <a:off x="4722829" y="1219200"/>
            <a:ext cx="7032396" cy="4879942"/>
          </a:xfrm>
        </p:spPr>
        <p:txBody>
          <a:bodyPr wrap="square" anchor="t">
            <a:noAutofit/>
          </a:bodyPr>
          <a:lstStyle/>
          <a:p>
            <a:pPr marL="0" marR="0" lvl="0" indent="0" algn="l" defTabSz="914400" rtl="0" eaLnBrk="1" fontAlgn="base" latinLnBrk="0" hangingPunct="1">
              <a:lnSpc>
                <a:spcPct val="100000"/>
              </a:lnSpc>
              <a:spcBef>
                <a:spcPts val="1200"/>
              </a:spcBef>
              <a:spcAft>
                <a:spcPts val="800"/>
              </a:spcAft>
              <a:buClr>
                <a:srgbClr val="920053"/>
              </a:buClr>
              <a:buSzPct val="85000"/>
              <a:buNone/>
              <a:tabLst/>
              <a:defRPr/>
            </a:pPr>
            <a:r>
              <a:rPr lang="en-US" dirty="0">
                <a:solidFill>
                  <a:srgbClr val="4D4D4F"/>
                </a:solidFill>
              </a:rPr>
              <a:t>Security Zone objects automatically enforce changes in the topology and let administrators efficiently add internal networks without updating the Security Policy.</a:t>
            </a:r>
          </a:p>
          <a:p>
            <a:pPr marL="0" marR="0" lvl="0" indent="0" algn="l" defTabSz="914400" rtl="0" eaLnBrk="1" fontAlgn="base" latinLnBrk="0" hangingPunct="1">
              <a:lnSpc>
                <a:spcPct val="100000"/>
              </a:lnSpc>
              <a:spcBef>
                <a:spcPts val="1200"/>
              </a:spcBef>
              <a:spcAft>
                <a:spcPts val="800"/>
              </a:spcAft>
              <a:buClr>
                <a:srgbClr val="920053"/>
              </a:buClr>
              <a:buSzPct val="85000"/>
              <a:buNone/>
              <a:tabLst/>
              <a:defRPr/>
            </a:pPr>
            <a:r>
              <a:rPr lang="en-US" dirty="0">
                <a:solidFill>
                  <a:srgbClr val="4D4D4F"/>
                </a:solidFill>
              </a:rPr>
              <a:t>However, Anti-Spoofing overrules security zones because it does not automatically trust all networks in a zone.</a:t>
            </a:r>
            <a:endParaRPr kumimoji="0" lang="en-US"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endParaRPr>
          </a:p>
        </p:txBody>
      </p:sp>
      <p:sp>
        <p:nvSpPr>
          <p:cNvPr id="2" name="Footer Placeholder 1" hidden="1">
            <a:extLst>
              <a:ext uri="{FF2B5EF4-FFF2-40B4-BE49-F238E27FC236}">
                <a16:creationId xmlns:a16="http://schemas.microsoft.com/office/drawing/2014/main" id="{309A0BD7-0C66-79D2-1061-822694837D22}"/>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81B91625-DAF3-E011-B7D0-4474F5B26A52}"/>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3803326017"/>
      </p:ext>
    </p:extLst>
  </p:cSld>
  <p:clrMapOvr>
    <a:masterClrMapping/>
  </p:clrMapOvr>
  <p:transition>
    <p:fade/>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7024CFB-9494-B801-C981-E9A54D0B6797}"/>
              </a:ext>
            </a:extLst>
          </p:cNvPr>
          <p:cNvSpPr>
            <a:spLocks noGrp="1"/>
          </p:cNvSpPr>
          <p:nvPr>
            <p:ph type="body" sz="quarter" idx="18"/>
          </p:nvPr>
        </p:nvSpPr>
        <p:spPr/>
        <p:txBody>
          <a:bodyPr/>
          <a:lstStyle/>
          <a:p>
            <a:r>
              <a:rPr lang="en-US" dirty="0"/>
              <a:t>Predefined Security Zones</a:t>
            </a:r>
          </a:p>
          <a:p>
            <a:endParaRPr lang="en-US" dirty="0"/>
          </a:p>
        </p:txBody>
      </p:sp>
      <p:sp>
        <p:nvSpPr>
          <p:cNvPr id="3" name="Content Placeholder 2">
            <a:extLst>
              <a:ext uri="{FF2B5EF4-FFF2-40B4-BE49-F238E27FC236}">
                <a16:creationId xmlns:a16="http://schemas.microsoft.com/office/drawing/2014/main" id="{76853533-C016-46A1-7DDA-C6B916FDFC2F}"/>
              </a:ext>
            </a:extLst>
          </p:cNvPr>
          <p:cNvSpPr>
            <a:spLocks noGrp="1"/>
          </p:cNvSpPr>
          <p:nvPr>
            <p:ph sz="half" idx="2"/>
          </p:nvPr>
        </p:nvSpPr>
        <p:spPr>
          <a:xfrm>
            <a:off x="583842" y="1636776"/>
            <a:ext cx="11175342" cy="3968157"/>
          </a:xfrm>
        </p:spPr>
        <p:txBody>
          <a:bodyPr/>
          <a:lstStyle/>
          <a:p>
            <a:pPr>
              <a:spcAft>
                <a:spcPts val="0"/>
              </a:spcAft>
            </a:pPr>
            <a:r>
              <a:rPr lang="en-US" b="1" dirty="0"/>
              <a:t>WirelessZone</a:t>
            </a:r>
            <a:r>
              <a:rPr lang="en-US" dirty="0"/>
              <a:t> - Networks that can be accessed by users and applications with a wireless connection.</a:t>
            </a:r>
          </a:p>
          <a:p>
            <a:pPr>
              <a:spcAft>
                <a:spcPts val="0"/>
              </a:spcAft>
            </a:pPr>
            <a:r>
              <a:rPr lang="en-US" b="1" dirty="0"/>
              <a:t>ExternalZone</a:t>
            </a:r>
            <a:r>
              <a:rPr lang="en-US" dirty="0"/>
              <a:t> - Networks that are not secure, such as the Internet and other external networks.</a:t>
            </a:r>
          </a:p>
          <a:p>
            <a:pPr>
              <a:spcAft>
                <a:spcPts val="0"/>
              </a:spcAft>
            </a:pPr>
            <a:r>
              <a:rPr lang="en-US" b="1" dirty="0"/>
              <a:t>DMZZone</a:t>
            </a:r>
            <a:r>
              <a:rPr lang="en-US" dirty="0"/>
              <a:t> - Demilitarized zone. Sometimes referred to as a perimeter network. It contains company servers that can be accessed from external sources. </a:t>
            </a:r>
          </a:p>
          <a:p>
            <a:pPr>
              <a:spcAft>
                <a:spcPts val="0"/>
              </a:spcAft>
            </a:pPr>
            <a:r>
              <a:rPr lang="en-US" b="1" dirty="0"/>
              <a:t>InternalZone</a:t>
            </a:r>
            <a:r>
              <a:rPr lang="en-US" dirty="0"/>
              <a:t> - Company networks with sensitive data that must be protected and used only by authenticated users.</a:t>
            </a:r>
          </a:p>
        </p:txBody>
      </p:sp>
      <p:sp>
        <p:nvSpPr>
          <p:cNvPr id="5" name="TextBox 4">
            <a:extLst>
              <a:ext uri="{FF2B5EF4-FFF2-40B4-BE49-F238E27FC236}">
                <a16:creationId xmlns:a16="http://schemas.microsoft.com/office/drawing/2014/main" id="{A530BE4E-2A5B-2D94-A5F3-828D11CB4FAD}"/>
              </a:ext>
            </a:extLst>
          </p:cNvPr>
          <p:cNvSpPr txBox="1"/>
          <p:nvPr/>
        </p:nvSpPr>
        <p:spPr bwMode="auto">
          <a:xfrm>
            <a:off x="761821" y="5870109"/>
            <a:ext cx="10819383" cy="523220"/>
          </a:xfrm>
          <a:prstGeom prst="rect">
            <a:avLst/>
          </a:prstGeom>
          <a:noFill/>
          <a:ln>
            <a:noFill/>
          </a:ln>
          <a:effectLst/>
        </p:spPr>
        <p:txBody>
          <a:bodyPr wrap="square">
            <a:spAutoFit/>
          </a:bodyPr>
          <a:lstStyle/>
          <a:p>
            <a:r>
              <a:rPr lang="en-US" sz="2800" dirty="0">
                <a:solidFill>
                  <a:srgbClr val="D51067"/>
                </a:solidFill>
                <a:latin typeface="Arial" panose="020B0604020202020204" pitchFamily="34" charset="0"/>
                <a:cs typeface="Arial" panose="020B0604020202020204" pitchFamily="34" charset="0"/>
              </a:rPr>
              <a:t>Optionally, you can also create custom zones to meet your needs.</a:t>
            </a:r>
          </a:p>
        </p:txBody>
      </p:sp>
      <p:sp>
        <p:nvSpPr>
          <p:cNvPr id="4" name="Footer Placeholder 3" hidden="1">
            <a:extLst>
              <a:ext uri="{FF2B5EF4-FFF2-40B4-BE49-F238E27FC236}">
                <a16:creationId xmlns:a16="http://schemas.microsoft.com/office/drawing/2014/main" id="{6F889B80-2990-E61D-4CCA-E4C75CFAF5A1}"/>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42A9310D-C7D9-A22E-CF5E-6AC7C439A3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326463833"/>
      </p:ext>
    </p:extLst>
  </p:cSld>
  <p:clrMapOvr>
    <a:masterClrMapping/>
  </p:clrMapOvr>
  <p:transition>
    <p:fade/>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a:xfrm>
            <a:off x="4722829" y="1219200"/>
            <a:ext cx="7032396" cy="4879942"/>
          </a:xfrm>
        </p:spPr>
        <p:txBody>
          <a:bodyPr wrap="square" anchor="t">
            <a:noAutofit/>
          </a:bodyPr>
          <a:lstStyle/>
          <a:p>
            <a:pPr marL="0" marR="0" lvl="0" indent="0" algn="l" defTabSz="914400" rtl="0" eaLnBrk="1" fontAlgn="base" latinLnBrk="0" hangingPunct="1">
              <a:lnSpc>
                <a:spcPct val="100000"/>
              </a:lnSpc>
              <a:spcBef>
                <a:spcPts val="1200"/>
              </a:spcBef>
              <a:spcAft>
                <a:spcPts val="800"/>
              </a:spcAft>
              <a:buClr>
                <a:srgbClr val="920053"/>
              </a:buClr>
              <a:buSzPct val="85000"/>
              <a:buNone/>
              <a:tabLst/>
              <a:defRPr/>
            </a:pPr>
            <a:r>
              <a:rPr lang="en-US" dirty="0">
                <a:solidFill>
                  <a:srgbClr val="4D4D4F"/>
                </a:solidFill>
              </a:rPr>
              <a:t>It is important to understand how security zones and related topology settings, such as Anti-Spoofing, settings work before making changes. Misconfiguring these can leave gaps in your network security. </a:t>
            </a:r>
          </a:p>
          <a:p>
            <a:pPr marL="0" marR="0" lvl="0" indent="0" algn="l" defTabSz="914400" rtl="0" eaLnBrk="1" fontAlgn="base" latinLnBrk="0" hangingPunct="1">
              <a:lnSpc>
                <a:spcPct val="100000"/>
              </a:lnSpc>
              <a:spcBef>
                <a:spcPts val="1200"/>
              </a:spcBef>
              <a:spcAft>
                <a:spcPts val="800"/>
              </a:spcAft>
              <a:buClr>
                <a:srgbClr val="920053"/>
              </a:buClr>
              <a:buSzPct val="85000"/>
              <a:buNone/>
              <a:tabLst/>
              <a:defRPr/>
            </a:pPr>
            <a:r>
              <a:rPr lang="en-US" dirty="0">
                <a:solidFill>
                  <a:srgbClr val="4D4D4F"/>
                </a:solidFill>
              </a:rPr>
              <a:t>For demonstration purposes, this section reviews the existing settings for a Security Gateway. </a:t>
            </a:r>
          </a:p>
          <a:p>
            <a:pPr marL="0" marR="0" lvl="0" indent="0" algn="l" defTabSz="914400" rtl="0" eaLnBrk="1" fontAlgn="base" latinLnBrk="0" hangingPunct="1">
              <a:lnSpc>
                <a:spcPct val="100000"/>
              </a:lnSpc>
              <a:spcBef>
                <a:spcPts val="1200"/>
              </a:spcBef>
              <a:spcAft>
                <a:spcPts val="800"/>
              </a:spcAft>
              <a:buClr>
                <a:srgbClr val="920053"/>
              </a:buClr>
              <a:buSzPct val="85000"/>
              <a:buNone/>
              <a:tabLst/>
              <a:defRPr/>
            </a:pPr>
            <a:r>
              <a:rPr lang="en-US" dirty="0">
                <a:solidFill>
                  <a:srgbClr val="4D4D4F"/>
                </a:solidFill>
              </a:rPr>
              <a:t>In the lab for this chapter, you learn how to modify the topology settings, such as security zones, for a Security Gateway.</a:t>
            </a:r>
            <a:endParaRPr kumimoji="0" lang="en-US"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endParaRPr>
          </a:p>
        </p:txBody>
      </p:sp>
      <p:sp>
        <p:nvSpPr>
          <p:cNvPr id="2" name="Footer Placeholder 1" hidden="1">
            <a:extLst>
              <a:ext uri="{FF2B5EF4-FFF2-40B4-BE49-F238E27FC236}">
                <a16:creationId xmlns:a16="http://schemas.microsoft.com/office/drawing/2014/main" id="{E86BE8E3-EF3A-DCC2-36FF-327ACA39C0F9}"/>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CF1023F1-7A84-DE85-D3A8-48D8DCE067E6}"/>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3449583833"/>
      </p:ext>
    </p:extLst>
  </p:cSld>
  <p:clrMapOvr>
    <a:masterClrMapping/>
  </p:clrMapOvr>
  <p:transition>
    <p:fade/>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88BFFD7-0B9B-8223-8E03-D654FB953C22}"/>
              </a:ext>
            </a:extLst>
          </p:cNvPr>
          <p:cNvSpPr>
            <a:spLocks noGrp="1"/>
          </p:cNvSpPr>
          <p:nvPr>
            <p:ph type="body" sz="quarter" idx="18"/>
          </p:nvPr>
        </p:nvSpPr>
        <p:spPr/>
        <p:txBody>
          <a:bodyPr/>
          <a:lstStyle/>
          <a:p>
            <a:r>
              <a:rPr lang="en-US" dirty="0"/>
              <a:t>Demonstration – Security Zones and Topology</a:t>
            </a:r>
          </a:p>
        </p:txBody>
      </p:sp>
      <p:sp>
        <p:nvSpPr>
          <p:cNvPr id="3" name="Content Placeholder 2">
            <a:extLst>
              <a:ext uri="{FF2B5EF4-FFF2-40B4-BE49-F238E27FC236}">
                <a16:creationId xmlns:a16="http://schemas.microsoft.com/office/drawing/2014/main" id="{FC9B025E-0240-F3D2-2A63-AA8E0F130D40}"/>
              </a:ext>
            </a:extLst>
          </p:cNvPr>
          <p:cNvSpPr>
            <a:spLocks noGrp="1"/>
          </p:cNvSpPr>
          <p:nvPr>
            <p:ph sz="half" idx="2"/>
          </p:nvPr>
        </p:nvSpPr>
        <p:spPr>
          <a:xfrm>
            <a:off x="7332132" y="2472266"/>
            <a:ext cx="4427051" cy="3586701"/>
          </a:xfrm>
        </p:spPr>
        <p:txBody>
          <a:bodyPr/>
          <a:lstStyle/>
          <a:p>
            <a:r>
              <a:rPr lang="en-US" dirty="0"/>
              <a:t>Open a </a:t>
            </a:r>
            <a:r>
              <a:rPr lang="en-US" b="1" dirty="0"/>
              <a:t>Security Gateway </a:t>
            </a:r>
            <a:r>
              <a:rPr lang="en-US" dirty="0"/>
              <a:t>object.</a:t>
            </a:r>
          </a:p>
          <a:p>
            <a:r>
              <a:rPr lang="en-US" dirty="0"/>
              <a:t>In the left pane, click </a:t>
            </a:r>
            <a:r>
              <a:rPr lang="en-US" b="1" dirty="0"/>
              <a:t>Network Management</a:t>
            </a:r>
            <a:r>
              <a:rPr lang="en-US" dirty="0"/>
              <a:t>. </a:t>
            </a:r>
          </a:p>
        </p:txBody>
      </p:sp>
      <p:pic>
        <p:nvPicPr>
          <p:cNvPr id="1026" name="Picture 2">
            <a:extLst>
              <a:ext uri="{FF2B5EF4-FFF2-40B4-BE49-F238E27FC236}">
                <a16:creationId xmlns:a16="http://schemas.microsoft.com/office/drawing/2014/main" id="{586B3917-B83A-2AEE-8151-04663E928C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441" y="2219325"/>
            <a:ext cx="9431163" cy="300189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hidden="1">
            <a:extLst>
              <a:ext uri="{FF2B5EF4-FFF2-40B4-BE49-F238E27FC236}">
                <a16:creationId xmlns:a16="http://schemas.microsoft.com/office/drawing/2014/main" id="{38142154-88B9-7B16-AC64-9253CAD08A9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C0D774D0-AD48-18A3-5046-0D0533DB5A35}"/>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694719584"/>
      </p:ext>
    </p:extLst>
  </p:cSld>
  <p:clrMapOvr>
    <a:masterClrMapping/>
  </p:clrMapOvr>
  <p:transition>
    <p:fade/>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88BFFD7-0B9B-8223-8E03-D654FB953C22}"/>
              </a:ext>
            </a:extLst>
          </p:cNvPr>
          <p:cNvSpPr>
            <a:spLocks noGrp="1"/>
          </p:cNvSpPr>
          <p:nvPr>
            <p:ph type="body" sz="quarter" idx="18"/>
          </p:nvPr>
        </p:nvSpPr>
        <p:spPr/>
        <p:txBody>
          <a:bodyPr/>
          <a:lstStyle/>
          <a:p>
            <a:r>
              <a:rPr lang="en-US" dirty="0"/>
              <a:t>Detected Interfaces – Automatically Calculated</a:t>
            </a:r>
          </a:p>
        </p:txBody>
      </p:sp>
      <p:pic>
        <p:nvPicPr>
          <p:cNvPr id="1026" name="Picture 2">
            <a:extLst>
              <a:ext uri="{FF2B5EF4-FFF2-40B4-BE49-F238E27FC236}">
                <a16:creationId xmlns:a16="http://schemas.microsoft.com/office/drawing/2014/main" id="{586B3917-B83A-2AEE-8151-04663E928C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441" y="2219325"/>
            <a:ext cx="9431163" cy="300189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B69509AF-DA1E-1E78-1DC9-54AFEB5480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1338" y="1807336"/>
            <a:ext cx="10926147" cy="3825875"/>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hidden="1">
            <a:extLst>
              <a:ext uri="{FF2B5EF4-FFF2-40B4-BE49-F238E27FC236}">
                <a16:creationId xmlns:a16="http://schemas.microsoft.com/office/drawing/2014/main" id="{4BC13007-5EB0-D085-18F8-0715518077BE}"/>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F28068CE-C591-7D8A-1548-B72FE57A0545}"/>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406663820"/>
      </p:ext>
    </p:extLst>
  </p:cSld>
  <p:clrMapOvr>
    <a:masterClrMapping/>
  </p:clrMapOvr>
  <p:transition>
    <p:fade/>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88BFFD7-0B9B-8223-8E03-D654FB953C22}"/>
              </a:ext>
            </a:extLst>
          </p:cNvPr>
          <p:cNvSpPr>
            <a:spLocks noGrp="1"/>
          </p:cNvSpPr>
          <p:nvPr>
            <p:ph type="body" sz="quarter" idx="18"/>
          </p:nvPr>
        </p:nvSpPr>
        <p:spPr/>
        <p:txBody>
          <a:bodyPr/>
          <a:lstStyle/>
          <a:p>
            <a:r>
              <a:rPr lang="en-US" dirty="0"/>
              <a:t>Detected Interfaces – Automatically Calculated</a:t>
            </a:r>
          </a:p>
        </p:txBody>
      </p:sp>
      <p:pic>
        <p:nvPicPr>
          <p:cNvPr id="1026" name="Picture 2">
            <a:extLst>
              <a:ext uri="{FF2B5EF4-FFF2-40B4-BE49-F238E27FC236}">
                <a16:creationId xmlns:a16="http://schemas.microsoft.com/office/drawing/2014/main" id="{586B3917-B83A-2AEE-8151-04663E928C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441" y="2219325"/>
            <a:ext cx="9431163" cy="300189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B69509AF-DA1E-1E78-1DC9-54AFEB5480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8237" y="2010536"/>
            <a:ext cx="10926147" cy="38258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E80072A-7079-024B-1B1A-A43CF8166565}"/>
              </a:ext>
            </a:extLst>
          </p:cNvPr>
          <p:cNvSpPr txBox="1"/>
          <p:nvPr/>
        </p:nvSpPr>
        <p:spPr bwMode="auto">
          <a:xfrm>
            <a:off x="7967987" y="3532843"/>
            <a:ext cx="3387138" cy="2511457"/>
          </a:xfrm>
          <a:prstGeom prst="rect">
            <a:avLst/>
          </a:prstGeom>
          <a:solidFill>
            <a:schemeClr val="bg1">
              <a:lumMod val="95000"/>
            </a:schemeClr>
          </a:solidFill>
          <a:ln/>
        </p:spPr>
        <p:style>
          <a:lnRef idx="1">
            <a:schemeClr val="dk1"/>
          </a:lnRef>
          <a:fillRef idx="2">
            <a:schemeClr val="dk1"/>
          </a:fillRef>
          <a:effectRef idx="1">
            <a:schemeClr val="dk1"/>
          </a:effectRef>
          <a:fontRef idx="minor">
            <a:schemeClr val="dk1"/>
          </a:fontRef>
        </p:style>
        <p:txBody>
          <a:bodyPr wrap="square" lIns="182880" tIns="91440" rIns="182880" bIns="91440" anchor="ctr" anchorCtr="0">
            <a:spAutoFit/>
          </a:bodyPr>
          <a:lstStyle/>
          <a:p>
            <a:r>
              <a:rPr lang="en-US" sz="2800" dirty="0">
                <a:solidFill>
                  <a:srgbClr val="D51067"/>
                </a:solidFill>
                <a:latin typeface="Arial" panose="020B0604020202020204" pitchFamily="34" charset="0"/>
                <a:cs typeface="Arial" panose="020B0604020202020204" pitchFamily="34" charset="0"/>
              </a:rPr>
              <a:t>External (leading to the Internet) </a:t>
            </a:r>
          </a:p>
          <a:p>
            <a:r>
              <a:rPr lang="en-US" sz="2800" dirty="0">
                <a:latin typeface="Arial" panose="020B0604020202020204" pitchFamily="34" charset="0"/>
                <a:cs typeface="Arial" panose="020B0604020202020204" pitchFamily="34" charset="0"/>
              </a:rPr>
              <a:t>or </a:t>
            </a:r>
          </a:p>
          <a:p>
            <a:r>
              <a:rPr lang="en-US" sz="2800" dirty="0">
                <a:solidFill>
                  <a:srgbClr val="D51067"/>
                </a:solidFill>
                <a:latin typeface="Arial" panose="020B0604020202020204" pitchFamily="34" charset="0"/>
                <a:cs typeface="Arial" panose="020B0604020202020204" pitchFamily="34" charset="0"/>
              </a:rPr>
              <a:t>This Network (Internal)</a:t>
            </a:r>
          </a:p>
        </p:txBody>
      </p:sp>
      <p:sp>
        <p:nvSpPr>
          <p:cNvPr id="3" name="Footer Placeholder 2" hidden="1">
            <a:extLst>
              <a:ext uri="{FF2B5EF4-FFF2-40B4-BE49-F238E27FC236}">
                <a16:creationId xmlns:a16="http://schemas.microsoft.com/office/drawing/2014/main" id="{572EE156-C52F-2D74-052F-14AE0E4DD593}"/>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2CD060DB-77F0-1C56-B856-05202CB1EDB1}"/>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888855913"/>
      </p:ext>
    </p:extLst>
  </p:cSld>
  <p:clrMapOvr>
    <a:masterClrMapping/>
  </p:clrMapOvr>
  <p:transition>
    <p:fade/>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a:extLst>
              <a:ext uri="{FF2B5EF4-FFF2-40B4-BE49-F238E27FC236}">
                <a16:creationId xmlns:a16="http://schemas.microsoft.com/office/drawing/2014/main" id="{E539AE7B-A2C4-FA76-8393-E389B5E787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7488" y="859536"/>
            <a:ext cx="7486650" cy="5257800"/>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4">
            <a:extLst>
              <a:ext uri="{FF2B5EF4-FFF2-40B4-BE49-F238E27FC236}">
                <a16:creationId xmlns:a16="http://schemas.microsoft.com/office/drawing/2014/main" id="{1D1EF9AE-283C-7790-F9C6-4EB6E34802F3}"/>
              </a:ext>
            </a:extLst>
          </p:cNvPr>
          <p:cNvSpPr>
            <a:spLocks noGrp="1"/>
          </p:cNvSpPr>
          <p:nvPr>
            <p:ph type="body" sz="quarter" idx="12"/>
          </p:nvPr>
        </p:nvSpPr>
        <p:spPr/>
        <p:txBody>
          <a:bodyPr/>
          <a:lstStyle/>
          <a:p>
            <a:r>
              <a:rPr lang="en-US" b="1" dirty="0"/>
              <a:t>Leads to </a:t>
            </a:r>
            <a:r>
              <a:rPr lang="en-US" dirty="0"/>
              <a:t>- Internet (External)</a:t>
            </a:r>
          </a:p>
          <a:p>
            <a:r>
              <a:rPr lang="en-US" b="1" dirty="0"/>
              <a:t>Security Zone </a:t>
            </a:r>
            <a:r>
              <a:rPr lang="en-US" dirty="0"/>
              <a:t>- ExternalZone (predefined zone)</a:t>
            </a:r>
          </a:p>
          <a:p>
            <a:r>
              <a:rPr lang="en-US" b="1" dirty="0"/>
              <a:t>Anti Spoofing </a:t>
            </a:r>
            <a:r>
              <a:rPr lang="en-US" dirty="0"/>
              <a:t>- Prevent and Log (defaults.</a:t>
            </a:r>
          </a:p>
        </p:txBody>
      </p:sp>
      <p:sp>
        <p:nvSpPr>
          <p:cNvPr id="6" name="Text Placeholder 5">
            <a:extLst>
              <a:ext uri="{FF2B5EF4-FFF2-40B4-BE49-F238E27FC236}">
                <a16:creationId xmlns:a16="http://schemas.microsoft.com/office/drawing/2014/main" id="{3BDC28BC-EBFF-F49C-276A-353C1ED1EA26}"/>
              </a:ext>
            </a:extLst>
          </p:cNvPr>
          <p:cNvSpPr>
            <a:spLocks noGrp="1"/>
          </p:cNvSpPr>
          <p:nvPr>
            <p:ph type="body" sz="quarter" idx="16"/>
          </p:nvPr>
        </p:nvSpPr>
        <p:spPr/>
        <p:txBody>
          <a:bodyPr/>
          <a:lstStyle/>
          <a:p>
            <a:r>
              <a:rPr lang="en-US" dirty="0"/>
              <a:t>Example – eth0</a:t>
            </a:r>
          </a:p>
        </p:txBody>
      </p:sp>
      <p:sp>
        <p:nvSpPr>
          <p:cNvPr id="2" name="Footer Placeholder 1" hidden="1">
            <a:extLst>
              <a:ext uri="{FF2B5EF4-FFF2-40B4-BE49-F238E27FC236}">
                <a16:creationId xmlns:a16="http://schemas.microsoft.com/office/drawing/2014/main" id="{14734DD7-0D91-3A67-87A0-2394E0201F06}"/>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2BFFAC8B-7E96-5905-3026-82444E47A2CF}"/>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915436917"/>
      </p:ext>
    </p:extLst>
  </p:cSld>
  <p:clrMapOvr>
    <a:masterClrMapping/>
  </p:clrMapOvr>
  <p:transition>
    <p:fade/>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E314D25-284B-6FDE-059C-875344D5868A}"/>
              </a:ext>
            </a:extLst>
          </p:cNvPr>
          <p:cNvSpPr>
            <a:spLocks noGrp="1"/>
          </p:cNvSpPr>
          <p:nvPr>
            <p:ph type="body" sz="quarter" idx="12"/>
          </p:nvPr>
        </p:nvSpPr>
        <p:spPr/>
        <p:txBody>
          <a:bodyPr/>
          <a:lstStyle/>
          <a:p>
            <a:r>
              <a:rPr lang="en-US" dirty="0"/>
              <a:t>Defines the type of network. </a:t>
            </a:r>
          </a:p>
          <a:p>
            <a:r>
              <a:rPr lang="en-US" dirty="0"/>
              <a:t>Optionally, you can override this setting; for example, define a specific network object.</a:t>
            </a:r>
          </a:p>
        </p:txBody>
      </p:sp>
      <p:sp>
        <p:nvSpPr>
          <p:cNvPr id="3" name="Text Placeholder 2">
            <a:extLst>
              <a:ext uri="{FF2B5EF4-FFF2-40B4-BE49-F238E27FC236}">
                <a16:creationId xmlns:a16="http://schemas.microsoft.com/office/drawing/2014/main" id="{08D69945-C62D-4560-ED24-1ACBAE048B75}"/>
              </a:ext>
            </a:extLst>
          </p:cNvPr>
          <p:cNvSpPr>
            <a:spLocks noGrp="1"/>
          </p:cNvSpPr>
          <p:nvPr>
            <p:ph type="body" sz="quarter" idx="16"/>
          </p:nvPr>
        </p:nvSpPr>
        <p:spPr/>
        <p:txBody>
          <a:bodyPr/>
          <a:lstStyle/>
          <a:p>
            <a:r>
              <a:rPr lang="en-US" dirty="0"/>
              <a:t>Leads To</a:t>
            </a:r>
          </a:p>
        </p:txBody>
      </p:sp>
      <p:pic>
        <p:nvPicPr>
          <p:cNvPr id="5124" name="Picture 4">
            <a:extLst>
              <a:ext uri="{FF2B5EF4-FFF2-40B4-BE49-F238E27FC236}">
                <a16:creationId xmlns:a16="http://schemas.microsoft.com/office/drawing/2014/main" id="{BDFD99D1-1857-3D75-A094-BB9B7E78F1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2804" y="1225549"/>
            <a:ext cx="6439849" cy="3820583"/>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hidden="1">
            <a:extLst>
              <a:ext uri="{FF2B5EF4-FFF2-40B4-BE49-F238E27FC236}">
                <a16:creationId xmlns:a16="http://schemas.microsoft.com/office/drawing/2014/main" id="{FCEA1776-09BC-D66F-F901-10C711CEBDCE}"/>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52808864-E3DE-9884-28B2-E2C046BDF6C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861965505"/>
      </p:ext>
    </p:extLst>
  </p:cSld>
  <p:clrMapOvr>
    <a:masterClrMapping/>
  </p:clrMapOvr>
  <p:transition>
    <p:fade/>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20DF5DD-E0D4-3FC5-2695-935B11264D91}"/>
              </a:ext>
            </a:extLst>
          </p:cNvPr>
          <p:cNvSpPr>
            <a:spLocks noGrp="1"/>
          </p:cNvSpPr>
          <p:nvPr>
            <p:ph type="body" sz="quarter" idx="12"/>
          </p:nvPr>
        </p:nvSpPr>
        <p:spPr/>
        <p:txBody>
          <a:bodyPr/>
          <a:lstStyle/>
          <a:p>
            <a:r>
              <a:rPr lang="it-IT" dirty="0"/>
              <a:t>Preefined:</a:t>
            </a:r>
          </a:p>
          <a:p>
            <a:pPr lvl="1"/>
            <a:r>
              <a:rPr lang="it-IT" dirty="0"/>
              <a:t>DMZZone</a:t>
            </a:r>
          </a:p>
          <a:p>
            <a:pPr lvl="1"/>
            <a:r>
              <a:rPr lang="it-IT" dirty="0"/>
              <a:t>ExternalZone</a:t>
            </a:r>
          </a:p>
          <a:p>
            <a:pPr lvl="1"/>
            <a:r>
              <a:rPr lang="it-IT" dirty="0"/>
              <a:t>Internal Zone</a:t>
            </a:r>
          </a:p>
          <a:p>
            <a:pPr lvl="1"/>
            <a:r>
              <a:rPr lang="it-IT" dirty="0"/>
              <a:t>WirelessZone</a:t>
            </a:r>
          </a:p>
          <a:p>
            <a:r>
              <a:rPr lang="it-IT" dirty="0"/>
              <a:t>Custom</a:t>
            </a:r>
            <a:endParaRPr lang="en-US" dirty="0"/>
          </a:p>
        </p:txBody>
      </p:sp>
      <p:sp>
        <p:nvSpPr>
          <p:cNvPr id="3" name="Text Placeholder 2">
            <a:extLst>
              <a:ext uri="{FF2B5EF4-FFF2-40B4-BE49-F238E27FC236}">
                <a16:creationId xmlns:a16="http://schemas.microsoft.com/office/drawing/2014/main" id="{EFAF4D80-3522-EB23-D7C3-1CB253DC18A3}"/>
              </a:ext>
            </a:extLst>
          </p:cNvPr>
          <p:cNvSpPr>
            <a:spLocks noGrp="1"/>
          </p:cNvSpPr>
          <p:nvPr>
            <p:ph type="body" sz="quarter" idx="16"/>
          </p:nvPr>
        </p:nvSpPr>
        <p:spPr/>
        <p:txBody>
          <a:bodyPr/>
          <a:lstStyle/>
          <a:p>
            <a:r>
              <a:rPr lang="en-US" dirty="0"/>
              <a:t>Security Zone</a:t>
            </a:r>
          </a:p>
        </p:txBody>
      </p:sp>
      <p:pic>
        <p:nvPicPr>
          <p:cNvPr id="5" name="Picture 4">
            <a:extLst>
              <a:ext uri="{FF2B5EF4-FFF2-40B4-BE49-F238E27FC236}">
                <a16:creationId xmlns:a16="http://schemas.microsoft.com/office/drawing/2014/main" id="{5271E329-B9BF-8B57-6AD3-5971CCE43F2C}"/>
              </a:ext>
            </a:extLst>
          </p:cNvPr>
          <p:cNvPicPr>
            <a:picLocks noChangeAspect="1"/>
          </p:cNvPicPr>
          <p:nvPr/>
        </p:nvPicPr>
        <p:blipFill>
          <a:blip r:embed="rId3"/>
          <a:stretch>
            <a:fillRect/>
          </a:stretch>
        </p:blipFill>
        <p:spPr>
          <a:xfrm>
            <a:off x="5307603" y="1223940"/>
            <a:ext cx="6881222" cy="3991525"/>
          </a:xfrm>
          <a:prstGeom prst="rect">
            <a:avLst/>
          </a:prstGeom>
        </p:spPr>
      </p:pic>
      <p:sp>
        <p:nvSpPr>
          <p:cNvPr id="4" name="Footer Placeholder 3" hidden="1">
            <a:extLst>
              <a:ext uri="{FF2B5EF4-FFF2-40B4-BE49-F238E27FC236}">
                <a16:creationId xmlns:a16="http://schemas.microsoft.com/office/drawing/2014/main" id="{E9C5AC41-337E-A035-14F9-62CF6D2042AA}"/>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DF863B04-E38C-1D70-8397-33DDA2A55006}"/>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859982966"/>
      </p:ext>
    </p:extLst>
  </p:cSld>
  <p:clrMapOvr>
    <a:masterClrMapping/>
  </p:clrMapOvr>
  <p:transition>
    <p:fade/>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46CE825-B436-9BEA-085B-70D82C456C8E}"/>
              </a:ext>
            </a:extLst>
          </p:cNvPr>
          <p:cNvSpPr>
            <a:spLocks noGrp="1"/>
          </p:cNvSpPr>
          <p:nvPr>
            <p:ph type="body" sz="quarter" idx="12"/>
          </p:nvPr>
        </p:nvSpPr>
        <p:spPr/>
        <p:txBody>
          <a:bodyPr/>
          <a:lstStyle/>
          <a:p>
            <a:r>
              <a:rPr lang="en-US" dirty="0"/>
              <a:t>Spoofing Action – Prevent</a:t>
            </a:r>
          </a:p>
          <a:p>
            <a:pPr lvl="1"/>
            <a:r>
              <a:rPr lang="en-US" dirty="0"/>
              <a:t>Drop spoofed packets.</a:t>
            </a:r>
          </a:p>
          <a:p>
            <a:pPr lvl="1"/>
            <a:r>
              <a:rPr lang="en-US" dirty="0"/>
              <a:t>Best practice</a:t>
            </a:r>
          </a:p>
          <a:p>
            <a:r>
              <a:rPr lang="en-US" dirty="0"/>
              <a:t>Spoof Tracking - Log.</a:t>
            </a:r>
          </a:p>
          <a:p>
            <a:pPr lvl="1"/>
            <a:r>
              <a:rPr lang="en-US" dirty="0"/>
              <a:t>Create a log entry,</a:t>
            </a:r>
          </a:p>
          <a:p>
            <a:pPr lvl="1"/>
            <a:r>
              <a:rPr lang="en-US" dirty="0"/>
              <a:t>Optionally, set to Alert.</a:t>
            </a:r>
          </a:p>
        </p:txBody>
      </p:sp>
      <p:sp>
        <p:nvSpPr>
          <p:cNvPr id="3" name="Text Placeholder 2">
            <a:extLst>
              <a:ext uri="{FF2B5EF4-FFF2-40B4-BE49-F238E27FC236}">
                <a16:creationId xmlns:a16="http://schemas.microsoft.com/office/drawing/2014/main" id="{9B49148B-5BA0-6575-3B6B-6043FE65CCA0}"/>
              </a:ext>
            </a:extLst>
          </p:cNvPr>
          <p:cNvSpPr>
            <a:spLocks noGrp="1"/>
          </p:cNvSpPr>
          <p:nvPr>
            <p:ph type="body" sz="quarter" idx="16"/>
          </p:nvPr>
        </p:nvSpPr>
        <p:spPr/>
        <p:txBody>
          <a:bodyPr/>
          <a:lstStyle/>
          <a:p>
            <a:r>
              <a:rPr lang="en-US" dirty="0"/>
              <a:t>Anti-Spoofing</a:t>
            </a:r>
          </a:p>
        </p:txBody>
      </p:sp>
      <p:pic>
        <p:nvPicPr>
          <p:cNvPr id="5" name="Picture 4">
            <a:extLst>
              <a:ext uri="{FF2B5EF4-FFF2-40B4-BE49-F238E27FC236}">
                <a16:creationId xmlns:a16="http://schemas.microsoft.com/office/drawing/2014/main" id="{72EA7D3B-174C-C09A-41FB-FF7205C80047}"/>
              </a:ext>
            </a:extLst>
          </p:cNvPr>
          <p:cNvPicPr>
            <a:picLocks noChangeAspect="1"/>
          </p:cNvPicPr>
          <p:nvPr/>
        </p:nvPicPr>
        <p:blipFill>
          <a:blip r:embed="rId3"/>
          <a:stretch>
            <a:fillRect/>
          </a:stretch>
        </p:blipFill>
        <p:spPr>
          <a:xfrm>
            <a:off x="5355280" y="1399032"/>
            <a:ext cx="6622097" cy="2535259"/>
          </a:xfrm>
          <a:prstGeom prst="rect">
            <a:avLst/>
          </a:prstGeom>
        </p:spPr>
      </p:pic>
      <p:sp>
        <p:nvSpPr>
          <p:cNvPr id="7" name="TextBox 6">
            <a:extLst>
              <a:ext uri="{FF2B5EF4-FFF2-40B4-BE49-F238E27FC236}">
                <a16:creationId xmlns:a16="http://schemas.microsoft.com/office/drawing/2014/main" id="{AD4FA3DD-6EC7-8838-9CCA-AE8E28144AAE}"/>
              </a:ext>
            </a:extLst>
          </p:cNvPr>
          <p:cNvSpPr txBox="1"/>
          <p:nvPr/>
        </p:nvSpPr>
        <p:spPr bwMode="auto">
          <a:xfrm>
            <a:off x="5614095" y="4501294"/>
            <a:ext cx="6104466" cy="1384995"/>
          </a:xfrm>
          <a:prstGeom prst="rect">
            <a:avLst/>
          </a:prstGeom>
          <a:noFill/>
          <a:ln>
            <a:noFill/>
          </a:ln>
          <a:effectLst/>
        </p:spPr>
        <p:txBody>
          <a:bodyPr wrap="square">
            <a:spAutoFit/>
          </a:bodyPr>
          <a:lstStyle/>
          <a:p>
            <a:r>
              <a:rPr lang="en-US" sz="2800" dirty="0">
                <a:solidFill>
                  <a:srgbClr val="D51067"/>
                </a:solidFill>
                <a:latin typeface="Arial" panose="020B0604020202020204" pitchFamily="34" charset="0"/>
                <a:cs typeface="Arial" panose="020B0604020202020204" pitchFamily="34" charset="0"/>
              </a:rPr>
              <a:t>For Anti-Spoofing to be most effective, it should be configured on all Security Gateway interfaces.</a:t>
            </a:r>
          </a:p>
        </p:txBody>
      </p:sp>
      <p:sp>
        <p:nvSpPr>
          <p:cNvPr id="4" name="Footer Placeholder 3" hidden="1">
            <a:extLst>
              <a:ext uri="{FF2B5EF4-FFF2-40B4-BE49-F238E27FC236}">
                <a16:creationId xmlns:a16="http://schemas.microsoft.com/office/drawing/2014/main" id="{CD87E1BF-DE73-F3BD-A170-B20299472F33}"/>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5869B530-BC35-B2A3-3697-7A1C87E9BA07}"/>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943495398"/>
      </p:ext>
    </p:extLst>
  </p:cSld>
  <p:clrMapOvr>
    <a:masterClrMapping/>
  </p:clrMapOvr>
  <p:transition>
    <p:fade/>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EEC42881-5B63-50F1-BD0E-001159919CD3}"/>
              </a:ext>
            </a:extLst>
          </p:cNvPr>
          <p:cNvSpPr>
            <a:spLocks noGrp="1"/>
          </p:cNvSpPr>
          <p:nvPr>
            <p:ph type="body" sz="quarter" idx="12"/>
          </p:nvPr>
        </p:nvSpPr>
        <p:spPr>
          <a:xfrm>
            <a:off x="609600" y="1399032"/>
            <a:ext cx="4032504" cy="4599432"/>
          </a:xfrm>
        </p:spPr>
        <p:txBody>
          <a:bodyPr/>
          <a:lstStyle/>
          <a:p>
            <a:r>
              <a:rPr lang="en-US" dirty="0"/>
              <a:t>Enforced by all Security Gateways managed by the Security Management Server. </a:t>
            </a:r>
          </a:p>
          <a:p>
            <a:r>
              <a:rPr lang="en-US" dirty="0"/>
              <a:t>Configured from the Global Properties window, which is accessed from the SmartConsole applications menu.</a:t>
            </a:r>
          </a:p>
        </p:txBody>
      </p:sp>
      <p:sp>
        <p:nvSpPr>
          <p:cNvPr id="6" name="Text Placeholder 5">
            <a:extLst>
              <a:ext uri="{FF2B5EF4-FFF2-40B4-BE49-F238E27FC236}">
                <a16:creationId xmlns:a16="http://schemas.microsoft.com/office/drawing/2014/main" id="{29A0DF0E-3E4D-0FD2-5023-FED7EC91AA2E}"/>
              </a:ext>
            </a:extLst>
          </p:cNvPr>
          <p:cNvSpPr>
            <a:spLocks noGrp="1"/>
          </p:cNvSpPr>
          <p:nvPr>
            <p:ph type="body" sz="quarter" idx="16"/>
          </p:nvPr>
        </p:nvSpPr>
        <p:spPr/>
        <p:txBody>
          <a:bodyPr/>
          <a:lstStyle/>
          <a:p>
            <a:r>
              <a:rPr lang="en-US" dirty="0"/>
              <a:t>Global Properties</a:t>
            </a:r>
          </a:p>
          <a:p>
            <a:endParaRPr lang="en-US" dirty="0"/>
          </a:p>
        </p:txBody>
      </p:sp>
      <p:pic>
        <p:nvPicPr>
          <p:cNvPr id="7172" name="Picture 4">
            <a:extLst>
              <a:ext uri="{FF2B5EF4-FFF2-40B4-BE49-F238E27FC236}">
                <a16:creationId xmlns:a16="http://schemas.microsoft.com/office/drawing/2014/main" id="{B022E77C-62BA-B84D-1E54-8467394984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3492" y="464646"/>
            <a:ext cx="4207828" cy="5928708"/>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hidden="1">
            <a:extLst>
              <a:ext uri="{FF2B5EF4-FFF2-40B4-BE49-F238E27FC236}">
                <a16:creationId xmlns:a16="http://schemas.microsoft.com/office/drawing/2014/main" id="{07DDA4AB-FF4B-CA85-AAFA-418458C20BF3}"/>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B01DF54E-DA3B-FCA0-0470-248EC2B9167F}"/>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980541556"/>
      </p:ext>
    </p:extLst>
  </p:cSld>
  <p:clrMapOvr>
    <a:masterClrMapping/>
  </p:clrMapOvr>
  <p:transition>
    <p:fade/>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EEC42881-5B63-50F1-BD0E-001159919CD3}"/>
              </a:ext>
            </a:extLst>
          </p:cNvPr>
          <p:cNvSpPr>
            <a:spLocks noGrp="1"/>
          </p:cNvSpPr>
          <p:nvPr>
            <p:ph type="body" sz="quarter" idx="12"/>
          </p:nvPr>
        </p:nvSpPr>
        <p:spPr>
          <a:xfrm>
            <a:off x="609600" y="1630680"/>
            <a:ext cx="4032504" cy="4367784"/>
          </a:xfrm>
        </p:spPr>
        <p:txBody>
          <a:bodyPr/>
          <a:lstStyle/>
          <a:p>
            <a:r>
              <a:rPr lang="en-US" dirty="0"/>
              <a:t>Settings apply to a variety of Check Point products, services and functions, such as Firewall, NAT, VPN, and Logging and Alerts.</a:t>
            </a:r>
          </a:p>
          <a:p>
            <a:r>
              <a:rPr lang="en-US" dirty="0"/>
              <a:t>Click </a:t>
            </a:r>
            <a:r>
              <a:rPr lang="en-US" b="1" dirty="0"/>
              <a:t>? </a:t>
            </a:r>
            <a:r>
              <a:rPr lang="en-US" dirty="0"/>
              <a:t>(question mark icon) for Help for each setting.</a:t>
            </a:r>
          </a:p>
        </p:txBody>
      </p:sp>
      <p:sp>
        <p:nvSpPr>
          <p:cNvPr id="6" name="Text Placeholder 5">
            <a:extLst>
              <a:ext uri="{FF2B5EF4-FFF2-40B4-BE49-F238E27FC236}">
                <a16:creationId xmlns:a16="http://schemas.microsoft.com/office/drawing/2014/main" id="{29A0DF0E-3E4D-0FD2-5023-FED7EC91AA2E}"/>
              </a:ext>
            </a:extLst>
          </p:cNvPr>
          <p:cNvSpPr>
            <a:spLocks noGrp="1"/>
          </p:cNvSpPr>
          <p:nvPr>
            <p:ph type="body" sz="quarter" idx="16"/>
          </p:nvPr>
        </p:nvSpPr>
        <p:spPr/>
        <p:txBody>
          <a:bodyPr/>
          <a:lstStyle/>
          <a:p>
            <a:r>
              <a:rPr lang="en-US" dirty="0"/>
              <a:t>Global Properties Window</a:t>
            </a:r>
          </a:p>
        </p:txBody>
      </p:sp>
      <p:pic>
        <p:nvPicPr>
          <p:cNvPr id="11266" name="Picture 2">
            <a:extLst>
              <a:ext uri="{FF2B5EF4-FFF2-40B4-BE49-F238E27FC236}">
                <a16:creationId xmlns:a16="http://schemas.microsoft.com/office/drawing/2014/main" id="{66F68976-0028-B097-C9E7-075C54CE12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5516" y="304800"/>
            <a:ext cx="6783663" cy="591312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hidden="1">
            <a:extLst>
              <a:ext uri="{FF2B5EF4-FFF2-40B4-BE49-F238E27FC236}">
                <a16:creationId xmlns:a16="http://schemas.microsoft.com/office/drawing/2014/main" id="{F1F7CEED-0C78-E86B-B4E2-0E36910EE0BB}"/>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4B9452D9-21F3-2D6B-3B44-8CC0D6795887}"/>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896007197"/>
      </p:ext>
    </p:extLst>
  </p:cSld>
  <p:clrMapOvr>
    <a:masterClrMapping/>
  </p:clrMapOvr>
  <p:transition>
    <p:fade/>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E25878B-2160-C435-45E1-FA83434F2889}"/>
              </a:ext>
            </a:extLst>
          </p:cNvPr>
          <p:cNvSpPr>
            <a:spLocks noGrp="1"/>
          </p:cNvSpPr>
          <p:nvPr>
            <p:ph type="body" sz="quarter" idx="18"/>
          </p:nvPr>
        </p:nvSpPr>
        <p:spPr/>
        <p:txBody>
          <a:bodyPr/>
          <a:lstStyle/>
          <a:p>
            <a:r>
              <a:rPr lang="en-US" dirty="0"/>
              <a:t>Policy Packages Overview</a:t>
            </a:r>
          </a:p>
        </p:txBody>
      </p:sp>
      <p:sp>
        <p:nvSpPr>
          <p:cNvPr id="3" name="Content Placeholder 2">
            <a:extLst>
              <a:ext uri="{FF2B5EF4-FFF2-40B4-BE49-F238E27FC236}">
                <a16:creationId xmlns:a16="http://schemas.microsoft.com/office/drawing/2014/main" id="{7292237B-95DD-9721-3C41-74B5FFD24C17}"/>
              </a:ext>
            </a:extLst>
          </p:cNvPr>
          <p:cNvSpPr>
            <a:spLocks noGrp="1"/>
          </p:cNvSpPr>
          <p:nvPr>
            <p:ph sz="half" idx="2"/>
          </p:nvPr>
        </p:nvSpPr>
        <p:spPr>
          <a:xfrm>
            <a:off x="583841" y="1525588"/>
            <a:ext cx="6227775" cy="4875212"/>
          </a:xfrm>
        </p:spPr>
        <p:txBody>
          <a:bodyPr/>
          <a:lstStyle/>
          <a:p>
            <a:r>
              <a:rPr lang="en-US" dirty="0"/>
              <a:t>After policy configuration, it is useful to create policy packages. </a:t>
            </a:r>
          </a:p>
          <a:p>
            <a:r>
              <a:rPr lang="en-US" dirty="0"/>
              <a:t>Policy packages are logical grouping of one or more of these policy types:</a:t>
            </a:r>
          </a:p>
          <a:p>
            <a:pPr lvl="1">
              <a:spcBef>
                <a:spcPts val="0"/>
              </a:spcBef>
            </a:pPr>
            <a:r>
              <a:rPr lang="en-US" dirty="0"/>
              <a:t>Access Control </a:t>
            </a:r>
          </a:p>
          <a:p>
            <a:pPr lvl="1">
              <a:spcBef>
                <a:spcPts val="0"/>
              </a:spcBef>
            </a:pPr>
            <a:r>
              <a:rPr lang="en-US" dirty="0"/>
              <a:t>QoS</a:t>
            </a:r>
          </a:p>
          <a:p>
            <a:pPr lvl="1">
              <a:spcBef>
                <a:spcPts val="0"/>
              </a:spcBef>
            </a:pPr>
            <a:r>
              <a:rPr lang="en-US" dirty="0"/>
              <a:t>Desktop Security</a:t>
            </a:r>
          </a:p>
          <a:p>
            <a:pPr lvl="1">
              <a:spcBef>
                <a:spcPts val="0"/>
              </a:spcBef>
            </a:pPr>
            <a:r>
              <a:rPr lang="en-US" dirty="0"/>
              <a:t>Threat Prevention </a:t>
            </a:r>
          </a:p>
          <a:p>
            <a:endParaRPr lang="en-US" dirty="0"/>
          </a:p>
        </p:txBody>
      </p:sp>
      <p:sp>
        <p:nvSpPr>
          <p:cNvPr id="7" name="TextBox 6">
            <a:extLst>
              <a:ext uri="{FF2B5EF4-FFF2-40B4-BE49-F238E27FC236}">
                <a16:creationId xmlns:a16="http://schemas.microsoft.com/office/drawing/2014/main" id="{4F2144B8-B531-2A0A-A107-8D0D7D58D2C6}"/>
              </a:ext>
            </a:extLst>
          </p:cNvPr>
          <p:cNvSpPr txBox="1"/>
          <p:nvPr/>
        </p:nvSpPr>
        <p:spPr bwMode="auto">
          <a:xfrm>
            <a:off x="7388221" y="2207725"/>
            <a:ext cx="4288667" cy="2246769"/>
          </a:xfrm>
          <a:prstGeom prst="rect">
            <a:avLst/>
          </a:prstGeom>
          <a:noFill/>
          <a:ln>
            <a:noFill/>
          </a:ln>
          <a:effectLst/>
        </p:spPr>
        <p:txBody>
          <a:bodyPr wrap="square">
            <a:spAutoFit/>
          </a:bodyPr>
          <a:lstStyle/>
          <a:p>
            <a:pPr marL="246888" marR="0" lvl="1" algn="l" defTabSz="914400" rtl="0" eaLnBrk="1" fontAlgn="base" latinLnBrk="0" hangingPunct="1">
              <a:lnSpc>
                <a:spcPct val="100000"/>
              </a:lnSpc>
              <a:spcBef>
                <a:spcPts val="1000"/>
              </a:spcBef>
              <a:spcAft>
                <a:spcPts val="800"/>
              </a:spcAft>
              <a:buClr>
                <a:srgbClr val="920053"/>
              </a:buClr>
              <a:buSzPct val="100000"/>
              <a:tabLst/>
              <a:defRPr/>
            </a:pPr>
            <a:r>
              <a:rPr kumimoji="0" lang="en-US" sz="2800" b="0" i="0" u="none" strike="noStrike" kern="0" cap="none" spc="0" normalizeH="0" baseline="0" noProof="0" dirty="0">
                <a:ln>
                  <a:noFill/>
                </a:ln>
                <a:solidFill>
                  <a:srgbClr val="E45785"/>
                </a:solidFill>
                <a:effectLst/>
                <a:uLnTx/>
                <a:uFillTx/>
                <a:latin typeface="Arial" panose="020B0604020202020204" pitchFamily="34" charset="0"/>
                <a:ea typeface="+mn-ea"/>
                <a:cs typeface="Arial" pitchFamily="34" charset="0"/>
              </a:rPr>
              <a:t>Policy packages let you </a:t>
            </a:r>
            <a:r>
              <a:rPr kumimoji="0" lang="en-US" sz="2800" b="0" i="0" u="none" strike="noStrike" kern="0" cap="none" spc="0" normalizeH="0" baseline="0" noProof="0" dirty="0">
                <a:ln>
                  <a:noFill/>
                </a:ln>
                <a:solidFill>
                  <a:srgbClr val="E45785"/>
                </a:solidFill>
                <a:effectLst/>
                <a:uLnTx/>
                <a:uFillTx/>
                <a:latin typeface="Arial" panose="020B0604020202020204" pitchFamily="34" charset="0"/>
              </a:rPr>
              <a:t>install different combinations of policies on an organization's Security Gateways.</a:t>
            </a:r>
          </a:p>
        </p:txBody>
      </p:sp>
      <p:sp>
        <p:nvSpPr>
          <p:cNvPr id="4" name="Footer Placeholder 3" hidden="1">
            <a:extLst>
              <a:ext uri="{FF2B5EF4-FFF2-40B4-BE49-F238E27FC236}">
                <a16:creationId xmlns:a16="http://schemas.microsoft.com/office/drawing/2014/main" id="{546C4B57-22E7-CB4E-ED6E-8982381BBE55}"/>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1D970B81-C7E4-22E1-F2AF-0D567AAF0E0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153865121"/>
      </p:ext>
    </p:extLst>
  </p:cSld>
  <p:clrMapOvr>
    <a:masterClrMapping/>
  </p:clrMapOvr>
  <p:transition>
    <p:fade/>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BEB7BF4-E9DA-23A7-9275-0A6B6C81C20E}"/>
              </a:ext>
            </a:extLst>
          </p:cNvPr>
          <p:cNvSpPr>
            <a:spLocks noGrp="1"/>
          </p:cNvSpPr>
          <p:nvPr>
            <p:ph type="body" sz="quarter" idx="18"/>
          </p:nvPr>
        </p:nvSpPr>
        <p:spPr/>
        <p:txBody>
          <a:bodyPr/>
          <a:lstStyle/>
          <a:p>
            <a:r>
              <a:rPr lang="en-US" dirty="0"/>
              <a:t>Working with Policy Packages</a:t>
            </a:r>
          </a:p>
        </p:txBody>
      </p:sp>
      <p:sp>
        <p:nvSpPr>
          <p:cNvPr id="3" name="Content Placeholder 2">
            <a:extLst>
              <a:ext uri="{FF2B5EF4-FFF2-40B4-BE49-F238E27FC236}">
                <a16:creationId xmlns:a16="http://schemas.microsoft.com/office/drawing/2014/main" id="{310948DE-E8AB-1C54-9A56-AA0D5C6E2A71}"/>
              </a:ext>
            </a:extLst>
          </p:cNvPr>
          <p:cNvSpPr>
            <a:spLocks noGrp="1"/>
          </p:cNvSpPr>
          <p:nvPr>
            <p:ph sz="half" idx="2"/>
          </p:nvPr>
        </p:nvSpPr>
        <p:spPr/>
        <p:txBody>
          <a:bodyPr/>
          <a:lstStyle/>
          <a:p>
            <a:r>
              <a:rPr lang="en-US" dirty="0"/>
              <a:t>Policy packages are configured using SmartConsole:</a:t>
            </a:r>
          </a:p>
        </p:txBody>
      </p:sp>
      <p:pic>
        <p:nvPicPr>
          <p:cNvPr id="1026" name="Picture 2">
            <a:extLst>
              <a:ext uri="{FF2B5EF4-FFF2-40B4-BE49-F238E27FC236}">
                <a16:creationId xmlns:a16="http://schemas.microsoft.com/office/drawing/2014/main" id="{041656BE-FFDF-A54A-DB8F-8B6C72A0B4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4384" y="2334214"/>
            <a:ext cx="792513" cy="55475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ABFC82-ED01-4672-2070-5EA87E8941DF}"/>
              </a:ext>
            </a:extLst>
          </p:cNvPr>
          <p:cNvSpPr txBox="1"/>
          <p:nvPr/>
        </p:nvSpPr>
        <p:spPr bwMode="auto">
          <a:xfrm>
            <a:off x="6600664" y="2897433"/>
            <a:ext cx="4723164" cy="904863"/>
          </a:xfrm>
          <a:prstGeom prst="rect">
            <a:avLst/>
          </a:prstGeom>
          <a:noFill/>
          <a:ln>
            <a:noFill/>
          </a:ln>
          <a:effectLst/>
        </p:spPr>
        <p:txBody>
          <a:bodyPr wrap="square">
            <a:spAutoFit/>
          </a:bodyPr>
          <a:lstStyle/>
          <a:p>
            <a:r>
              <a:rPr kumimoji="0" lang="en-US" sz="2400" b="1"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Applications</a:t>
            </a:r>
            <a:r>
              <a:rPr kumimoji="0" lang="en-US" sz="2400"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 menu → </a:t>
            </a:r>
          </a:p>
          <a:p>
            <a:r>
              <a:rPr kumimoji="0" lang="en-US" sz="2400" b="1"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Manage policies and layers </a:t>
            </a:r>
            <a:endParaRPr lang="en-US" sz="2400" b="1" dirty="0"/>
          </a:p>
        </p:txBody>
      </p:sp>
      <p:pic>
        <p:nvPicPr>
          <p:cNvPr id="1028" name="Picture 4">
            <a:extLst>
              <a:ext uri="{FF2B5EF4-FFF2-40B4-BE49-F238E27FC236}">
                <a16:creationId xmlns:a16="http://schemas.microsoft.com/office/drawing/2014/main" id="{67B4FBDF-E22F-EB02-C8AC-B55A311BFC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247" y="2888973"/>
            <a:ext cx="5452357" cy="118529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hidden="1">
            <a:extLst>
              <a:ext uri="{FF2B5EF4-FFF2-40B4-BE49-F238E27FC236}">
                <a16:creationId xmlns:a16="http://schemas.microsoft.com/office/drawing/2014/main" id="{763C8B8F-FE4B-30DC-B65F-9183B5FE1B88}"/>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0D288BB1-D8BB-6E7E-9208-BAC93BC5667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162869841"/>
      </p:ext>
    </p:extLst>
  </p:cSld>
  <p:clrMapOvr>
    <a:masterClrMapping/>
  </p:clrMapOvr>
  <p:transition>
    <p:fade/>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6B55C08-3019-4F70-D025-2C7063201BDC}"/>
              </a:ext>
            </a:extLst>
          </p:cNvPr>
          <p:cNvSpPr>
            <a:spLocks noGrp="1"/>
          </p:cNvSpPr>
          <p:nvPr>
            <p:ph type="body" sz="quarter" idx="18"/>
          </p:nvPr>
        </p:nvSpPr>
        <p:spPr/>
        <p:txBody>
          <a:bodyPr/>
          <a:lstStyle/>
          <a:p>
            <a:r>
              <a:rPr lang="en-US" dirty="0"/>
              <a:t>Workflow</a:t>
            </a:r>
          </a:p>
        </p:txBody>
      </p:sp>
      <p:graphicFrame>
        <p:nvGraphicFramePr>
          <p:cNvPr id="4" name="Content Placeholder 3">
            <a:extLst>
              <a:ext uri="{FF2B5EF4-FFF2-40B4-BE49-F238E27FC236}">
                <a16:creationId xmlns:a16="http://schemas.microsoft.com/office/drawing/2014/main" id="{02B9481B-E209-8730-6F12-AFB423B69BC9}"/>
              </a:ext>
            </a:extLst>
          </p:cNvPr>
          <p:cNvGraphicFramePr>
            <a:graphicFrameLocks noGrp="1"/>
          </p:cNvGraphicFramePr>
          <p:nvPr>
            <p:ph sz="half" idx="2"/>
          </p:nvPr>
        </p:nvGraphicFramePr>
        <p:xfrm>
          <a:off x="585216" y="2068927"/>
          <a:ext cx="11093450" cy="3377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a:extLst>
              <a:ext uri="{FF2B5EF4-FFF2-40B4-BE49-F238E27FC236}">
                <a16:creationId xmlns:a16="http://schemas.microsoft.com/office/drawing/2014/main" id="{1267C747-7662-009D-D11A-D9136AAF2851}"/>
              </a:ext>
            </a:extLst>
          </p:cNvPr>
          <p:cNvPicPr>
            <a:picLocks noChangeAspect="1"/>
          </p:cNvPicPr>
          <p:nvPr/>
        </p:nvPicPr>
        <p:blipFill>
          <a:blip r:embed="rId8"/>
          <a:stretch>
            <a:fillRect/>
          </a:stretch>
        </p:blipFill>
        <p:spPr>
          <a:xfrm>
            <a:off x="8622254" y="2851193"/>
            <a:ext cx="2121575" cy="597897"/>
          </a:xfrm>
          <a:prstGeom prst="rect">
            <a:avLst/>
          </a:prstGeom>
        </p:spPr>
      </p:pic>
      <p:pic>
        <p:nvPicPr>
          <p:cNvPr id="15" name="Picture 14">
            <a:extLst>
              <a:ext uri="{FF2B5EF4-FFF2-40B4-BE49-F238E27FC236}">
                <a16:creationId xmlns:a16="http://schemas.microsoft.com/office/drawing/2014/main" id="{4FCDABE1-8AAA-8400-8891-79618313BAA5}"/>
              </a:ext>
            </a:extLst>
          </p:cNvPr>
          <p:cNvPicPr>
            <a:picLocks noChangeAspect="1"/>
          </p:cNvPicPr>
          <p:nvPr/>
        </p:nvPicPr>
        <p:blipFill>
          <a:blip r:embed="rId9"/>
          <a:stretch>
            <a:fillRect/>
          </a:stretch>
        </p:blipFill>
        <p:spPr>
          <a:xfrm>
            <a:off x="5074274" y="2851193"/>
            <a:ext cx="2364239" cy="591059"/>
          </a:xfrm>
          <a:prstGeom prst="rect">
            <a:avLst/>
          </a:prstGeom>
        </p:spPr>
      </p:pic>
      <p:pic>
        <p:nvPicPr>
          <p:cNvPr id="2052" name="Picture 4">
            <a:extLst>
              <a:ext uri="{FF2B5EF4-FFF2-40B4-BE49-F238E27FC236}">
                <a16:creationId xmlns:a16="http://schemas.microsoft.com/office/drawing/2014/main" id="{BBBE312B-BFE6-CCDE-3EFB-4A88EFE9B77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81241" y="2756615"/>
            <a:ext cx="748504" cy="672385"/>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hidden="1">
            <a:extLst>
              <a:ext uri="{FF2B5EF4-FFF2-40B4-BE49-F238E27FC236}">
                <a16:creationId xmlns:a16="http://schemas.microsoft.com/office/drawing/2014/main" id="{BBD3CDCB-3DF6-5DD9-850A-56E51F8503D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993B5658-40F1-8B85-3EB4-54432590B85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107430933"/>
      </p:ext>
    </p:extLst>
  </p:cSld>
  <p:clrMapOvr>
    <a:masterClrMapping/>
  </p:clrMapOvr>
  <p:transition>
    <p:fade/>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C02FE92-816B-69C5-1235-9CD160A547F7}"/>
              </a:ext>
            </a:extLst>
          </p:cNvPr>
          <p:cNvSpPr>
            <a:spLocks noGrp="1"/>
          </p:cNvSpPr>
          <p:nvPr>
            <p:ph type="body" sz="quarter" idx="14"/>
          </p:nvPr>
        </p:nvSpPr>
        <p:spPr>
          <a:xfrm>
            <a:off x="4722829" y="980660"/>
            <a:ext cx="7032396" cy="5118481"/>
          </a:xfrm>
        </p:spPr>
        <p:txBody>
          <a:bodyPr/>
          <a:lstStyle/>
          <a:p>
            <a:r>
              <a:rPr lang="en-US" sz="2400" dirty="0"/>
              <a:t>Publishing changes is not the same as saving changes. </a:t>
            </a:r>
          </a:p>
          <a:p>
            <a:r>
              <a:rPr lang="en-US" sz="2400" dirty="0"/>
              <a:t>Changes made during a session in SmartConsole creates a draft of the edited policy on the Security Management Server. </a:t>
            </a:r>
          </a:p>
          <a:p>
            <a:r>
              <a:rPr lang="en-US" sz="2400" dirty="0"/>
              <a:t>Publishing updates the policy on the Security Management Server and/or Log Server and makes the changes visible in SmartConsole. </a:t>
            </a:r>
          </a:p>
          <a:p>
            <a:r>
              <a:rPr lang="en-US" sz="2400" dirty="0"/>
              <a:t>Many organizations amend policy regularly but only publish policy during a change window</a:t>
            </a:r>
            <a:r>
              <a:rPr lang="en-US" dirty="0"/>
              <a:t>.</a:t>
            </a:r>
          </a:p>
        </p:txBody>
      </p:sp>
      <p:sp>
        <p:nvSpPr>
          <p:cNvPr id="3" name="Footer Placeholder 2" hidden="1">
            <a:extLst>
              <a:ext uri="{FF2B5EF4-FFF2-40B4-BE49-F238E27FC236}">
                <a16:creationId xmlns:a16="http://schemas.microsoft.com/office/drawing/2014/main" id="{783CC1AA-C61D-E846-335A-81AD15F0E741}"/>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94DC5530-97D7-EEB4-5248-4EAFC0F6C1FD}"/>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2200656204"/>
      </p:ext>
    </p:extLst>
  </p:cSld>
  <p:clrMapOvr>
    <a:masterClrMapping/>
  </p:clrMapOvr>
  <p:transition>
    <p:fade/>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09600" y="1802296"/>
            <a:ext cx="3336235" cy="3594651"/>
          </a:xfrm>
        </p:spPr>
        <p:txBody>
          <a:bodyPr/>
          <a:lstStyle/>
          <a:p>
            <a:pPr marL="0" indent="0">
              <a:buNone/>
            </a:pPr>
            <a:r>
              <a:rPr lang="en-US" dirty="0"/>
              <a:t>General:</a:t>
            </a:r>
          </a:p>
          <a:p>
            <a:r>
              <a:rPr lang="en-US" dirty="0"/>
              <a:t>Name</a:t>
            </a:r>
          </a:p>
          <a:p>
            <a:r>
              <a:rPr lang="en-US" dirty="0"/>
              <a:t>Description (optional)</a:t>
            </a:r>
          </a:p>
          <a:p>
            <a:r>
              <a:rPr lang="en-US" dirty="0"/>
              <a:t>Policy Types to include/exclude</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5215" y="457200"/>
            <a:ext cx="3456697" cy="1252330"/>
          </a:xfrm>
        </p:spPr>
        <p:txBody>
          <a:bodyPr/>
          <a:lstStyle/>
          <a:p>
            <a:r>
              <a:rPr lang="en-US" b="0" dirty="0"/>
              <a:t>Creating a Policy Package</a:t>
            </a:r>
          </a:p>
        </p:txBody>
      </p:sp>
      <p:pic>
        <p:nvPicPr>
          <p:cNvPr id="3074" name="Picture 2">
            <a:extLst>
              <a:ext uri="{FF2B5EF4-FFF2-40B4-BE49-F238E27FC236}">
                <a16:creationId xmlns:a16="http://schemas.microsoft.com/office/drawing/2014/main" id="{03BFEA12-E50A-73B3-161A-6BBBEE112D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6366" y="727171"/>
            <a:ext cx="6953250" cy="3362325"/>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6">
            <a:extLst>
              <a:ext uri="{FF2B5EF4-FFF2-40B4-BE49-F238E27FC236}">
                <a16:creationId xmlns:a16="http://schemas.microsoft.com/office/drawing/2014/main" id="{D09230D8-F054-88E1-2E73-192CEB16DDC6}"/>
              </a:ext>
            </a:extLst>
          </p:cNvPr>
          <p:cNvSpPr txBox="1">
            <a:spLocks/>
          </p:cNvSpPr>
          <p:nvPr/>
        </p:nvSpPr>
        <p:spPr bwMode="auto">
          <a:xfrm>
            <a:off x="4666417" y="4234067"/>
            <a:ext cx="7153148" cy="844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0" indent="0" algn="ctr" rtl="0" eaLnBrk="1" fontAlgn="base" hangingPunct="1">
              <a:lnSpc>
                <a:spcPct val="95000"/>
              </a:lnSpc>
              <a:spcBef>
                <a:spcPts val="1000"/>
              </a:spcBef>
              <a:spcAft>
                <a:spcPts val="1000"/>
              </a:spcAft>
              <a:buClr>
                <a:schemeClr val="tx2"/>
              </a:buClr>
              <a:buSzPct val="85000"/>
              <a:buFont typeface="Arial" panose="020B0604020202020204" pitchFamily="34" charset="0"/>
              <a:buNone/>
              <a:defRPr lang="en-US" sz="24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spcBef>
                <a:spcPts val="0"/>
              </a:spcBef>
            </a:pPr>
            <a:r>
              <a:rPr lang="en-US" b="1" kern="0" dirty="0">
                <a:sym typeface="Wingdings 3" panose="05040102010807070707" pitchFamily="18" charset="2"/>
              </a:rPr>
              <a:t>New Policy window  * (new )  </a:t>
            </a:r>
            <a:r>
              <a:rPr lang="en-US" b="1" kern="0" dirty="0"/>
              <a:t>General</a:t>
            </a:r>
          </a:p>
        </p:txBody>
      </p:sp>
      <p:sp>
        <p:nvSpPr>
          <p:cNvPr id="3" name="Footer Placeholder 2" hidden="1">
            <a:extLst>
              <a:ext uri="{FF2B5EF4-FFF2-40B4-BE49-F238E27FC236}">
                <a16:creationId xmlns:a16="http://schemas.microsoft.com/office/drawing/2014/main" id="{FF1BAE36-E951-6AA5-A4C6-4BBD18488866}"/>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4633E1E2-8C97-9D65-275D-F5170B859CC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376132095"/>
      </p:ext>
    </p:extLst>
  </p:cSld>
  <p:clrMapOvr>
    <a:masterClrMapping/>
  </p:clrMapOvr>
  <p:transition>
    <p:fade/>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09600" y="2279374"/>
            <a:ext cx="3336235" cy="3117573"/>
          </a:xfrm>
        </p:spPr>
        <p:txBody>
          <a:bodyPr/>
          <a:lstStyle/>
          <a:p>
            <a:pPr marL="0" indent="0">
              <a:buNone/>
            </a:pPr>
            <a:r>
              <a:rPr lang="en-US" dirty="0"/>
              <a:t>Installation Targets:</a:t>
            </a:r>
          </a:p>
          <a:p>
            <a:r>
              <a:rPr lang="en-US" dirty="0"/>
              <a:t>All gateways or specific gateways</a:t>
            </a:r>
          </a:p>
          <a:p>
            <a:r>
              <a:rPr lang="en-US" dirty="0"/>
              <a:t>OK</a:t>
            </a:r>
          </a:p>
          <a:p>
            <a:r>
              <a:rPr lang="en-US" dirty="0"/>
              <a:t>Close</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5215" y="457200"/>
            <a:ext cx="3456697" cy="1822174"/>
          </a:xfrm>
        </p:spPr>
        <p:txBody>
          <a:bodyPr/>
          <a:lstStyle/>
          <a:p>
            <a:r>
              <a:rPr lang="en-US" b="0" dirty="0"/>
              <a:t>Creating a Policy Package (Continued)</a:t>
            </a:r>
          </a:p>
        </p:txBody>
      </p:sp>
      <p:sp>
        <p:nvSpPr>
          <p:cNvPr id="7" name="Content Placeholder 6">
            <a:extLst>
              <a:ext uri="{FF2B5EF4-FFF2-40B4-BE49-F238E27FC236}">
                <a16:creationId xmlns:a16="http://schemas.microsoft.com/office/drawing/2014/main" id="{B1D750CE-0959-A1F7-F137-9A0603167CAF}"/>
              </a:ext>
            </a:extLst>
          </p:cNvPr>
          <p:cNvSpPr>
            <a:spLocks noGrp="1"/>
          </p:cNvSpPr>
          <p:nvPr>
            <p:ph sz="half" idx="17"/>
          </p:nvPr>
        </p:nvSpPr>
        <p:spPr>
          <a:xfrm>
            <a:off x="4666417" y="4075043"/>
            <a:ext cx="7153148" cy="844826"/>
          </a:xfrm>
        </p:spPr>
        <p:txBody>
          <a:bodyPr/>
          <a:lstStyle/>
          <a:p>
            <a:pPr>
              <a:spcBef>
                <a:spcPts val="0"/>
              </a:spcBef>
            </a:pPr>
            <a:r>
              <a:rPr lang="en-US" b="1" kern="0" dirty="0">
                <a:sym typeface="Wingdings 3" panose="05040102010807070707" pitchFamily="18" charset="2"/>
              </a:rPr>
              <a:t>New Policy window  Installation Targets</a:t>
            </a:r>
            <a:endParaRPr lang="en-US" b="1" kern="0" dirty="0"/>
          </a:p>
        </p:txBody>
      </p:sp>
      <p:pic>
        <p:nvPicPr>
          <p:cNvPr id="4" name="Picture 3">
            <a:extLst>
              <a:ext uri="{FF2B5EF4-FFF2-40B4-BE49-F238E27FC236}">
                <a16:creationId xmlns:a16="http://schemas.microsoft.com/office/drawing/2014/main" id="{BAC92545-6732-8BDF-E49F-DFF5A16F260D}"/>
              </a:ext>
            </a:extLst>
          </p:cNvPr>
          <p:cNvPicPr>
            <a:picLocks noChangeAspect="1"/>
          </p:cNvPicPr>
          <p:nvPr/>
        </p:nvPicPr>
        <p:blipFill>
          <a:blip r:embed="rId3"/>
          <a:stretch>
            <a:fillRect/>
          </a:stretch>
        </p:blipFill>
        <p:spPr>
          <a:xfrm>
            <a:off x="4766366" y="788006"/>
            <a:ext cx="6997182" cy="3121385"/>
          </a:xfrm>
          <a:prstGeom prst="rect">
            <a:avLst/>
          </a:prstGeom>
        </p:spPr>
      </p:pic>
      <p:sp>
        <p:nvSpPr>
          <p:cNvPr id="3" name="Footer Placeholder 2" hidden="1">
            <a:extLst>
              <a:ext uri="{FF2B5EF4-FFF2-40B4-BE49-F238E27FC236}">
                <a16:creationId xmlns:a16="http://schemas.microsoft.com/office/drawing/2014/main" id="{9086EF7F-4902-B0EC-6261-B3C53113EC82}"/>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97E4E6DF-A29B-9FA0-6984-37FF8B2B4C9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202908230"/>
      </p:ext>
    </p:extLst>
  </p:cSld>
  <p:clrMapOvr>
    <a:masterClrMapping/>
  </p:clrMapOvr>
  <p:transition>
    <p:fade/>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09600" y="2279374"/>
            <a:ext cx="3336235" cy="3117573"/>
          </a:xfrm>
        </p:spPr>
        <p:txBody>
          <a:bodyPr/>
          <a:lstStyle/>
          <a:p>
            <a:pPr marL="0" indent="0">
              <a:buNone/>
            </a:pPr>
            <a:r>
              <a:rPr lang="en-US" dirty="0"/>
              <a:t>From the Global Toolbar:</a:t>
            </a:r>
          </a:p>
          <a:p>
            <a:r>
              <a:rPr lang="en-US" dirty="0"/>
              <a:t>Click </a:t>
            </a:r>
            <a:r>
              <a:rPr lang="en-US" b="1" dirty="0"/>
              <a:t>Publish</a:t>
            </a:r>
            <a:r>
              <a:rPr lang="en-US" dirty="0"/>
              <a:t>.</a:t>
            </a:r>
          </a:p>
          <a:p>
            <a:r>
              <a:rPr lang="en-US" dirty="0"/>
              <a:t>Type a name.</a:t>
            </a:r>
          </a:p>
          <a:p>
            <a:r>
              <a:rPr lang="en-US" dirty="0"/>
              <a:t>Provide an optional description.</a:t>
            </a:r>
          </a:p>
          <a:p>
            <a:r>
              <a:rPr lang="en-US" dirty="0"/>
              <a:t>Click </a:t>
            </a:r>
            <a:r>
              <a:rPr lang="en-US" b="1" dirty="0"/>
              <a:t>Publish</a:t>
            </a:r>
            <a:r>
              <a:rPr lang="en-US" dirty="0"/>
              <a:t>.</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5215" y="457200"/>
            <a:ext cx="3456697" cy="1822174"/>
          </a:xfrm>
        </p:spPr>
        <p:txBody>
          <a:bodyPr/>
          <a:lstStyle/>
          <a:p>
            <a:r>
              <a:rPr lang="en-US" b="0" dirty="0"/>
              <a:t>Publishing a Policy Package</a:t>
            </a:r>
          </a:p>
        </p:txBody>
      </p:sp>
      <p:pic>
        <p:nvPicPr>
          <p:cNvPr id="4" name="Picture 3"/>
          <p:cNvPicPr>
            <a:picLocks noChangeAspect="1"/>
          </p:cNvPicPr>
          <p:nvPr/>
        </p:nvPicPr>
        <p:blipFill>
          <a:blip r:embed="rId3"/>
          <a:stretch>
            <a:fillRect/>
          </a:stretch>
        </p:blipFill>
        <p:spPr>
          <a:xfrm>
            <a:off x="5267867" y="1634597"/>
            <a:ext cx="5780952" cy="3876190"/>
          </a:xfrm>
          <a:prstGeom prst="rect">
            <a:avLst/>
          </a:prstGeom>
        </p:spPr>
      </p:pic>
      <p:sp>
        <p:nvSpPr>
          <p:cNvPr id="3" name="Footer Placeholder 2" hidden="1">
            <a:extLst>
              <a:ext uri="{FF2B5EF4-FFF2-40B4-BE49-F238E27FC236}">
                <a16:creationId xmlns:a16="http://schemas.microsoft.com/office/drawing/2014/main" id="{263B4626-2201-A2BA-02AA-543C5762496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C1E7BBB2-A2AE-B5B8-685C-B182A3A72931}"/>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555076542"/>
      </p:ext>
    </p:extLst>
  </p:cSld>
  <p:clrMapOvr>
    <a:masterClrMapping/>
  </p:clrMapOvr>
  <p:transition>
    <p:fade/>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09600" y="1802296"/>
            <a:ext cx="3336235" cy="3594651"/>
          </a:xfrm>
        </p:spPr>
        <p:txBody>
          <a:bodyPr/>
          <a:lstStyle/>
          <a:p>
            <a:pPr marL="0" indent="0">
              <a:buNone/>
            </a:pPr>
            <a:r>
              <a:rPr lang="en-US" dirty="0"/>
              <a:t>Global toolbar:</a:t>
            </a:r>
          </a:p>
          <a:p>
            <a:r>
              <a:rPr lang="en-US" dirty="0"/>
              <a:t> Install Policy</a:t>
            </a:r>
          </a:p>
          <a:p>
            <a:pPr marL="0" indent="0">
              <a:buNone/>
            </a:pPr>
            <a:r>
              <a:rPr lang="en-US" dirty="0"/>
              <a:t>Install Policy window:</a:t>
            </a:r>
          </a:p>
          <a:p>
            <a:r>
              <a:rPr lang="en-US" dirty="0"/>
              <a:t>Policy package</a:t>
            </a:r>
          </a:p>
          <a:p>
            <a:r>
              <a:rPr lang="en-US" dirty="0"/>
              <a:t>Install Mode</a:t>
            </a:r>
          </a:p>
          <a:p>
            <a:pPr marL="0" indent="0">
              <a:buNone/>
            </a:pPr>
            <a:r>
              <a:rPr lang="en-US" dirty="0"/>
              <a:t>Install</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5215" y="457200"/>
            <a:ext cx="3456697" cy="1252330"/>
          </a:xfrm>
        </p:spPr>
        <p:txBody>
          <a:bodyPr/>
          <a:lstStyle/>
          <a:p>
            <a:r>
              <a:rPr lang="en-US" b="0" dirty="0"/>
              <a:t>Installing a Policy Package</a:t>
            </a:r>
          </a:p>
        </p:txBody>
      </p:sp>
      <p:sp>
        <p:nvSpPr>
          <p:cNvPr id="12" name="Content Placeholder 6">
            <a:extLst>
              <a:ext uri="{FF2B5EF4-FFF2-40B4-BE49-F238E27FC236}">
                <a16:creationId xmlns:a16="http://schemas.microsoft.com/office/drawing/2014/main" id="{D09230D8-F054-88E1-2E73-192CEB16DDC6}"/>
              </a:ext>
            </a:extLst>
          </p:cNvPr>
          <p:cNvSpPr txBox="1">
            <a:spLocks/>
          </p:cNvSpPr>
          <p:nvPr/>
        </p:nvSpPr>
        <p:spPr bwMode="auto">
          <a:xfrm>
            <a:off x="4576998" y="4359959"/>
            <a:ext cx="7153148" cy="844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0" indent="0" algn="ctr" rtl="0" eaLnBrk="1" fontAlgn="base" hangingPunct="1">
              <a:lnSpc>
                <a:spcPct val="95000"/>
              </a:lnSpc>
              <a:spcBef>
                <a:spcPts val="1000"/>
              </a:spcBef>
              <a:spcAft>
                <a:spcPts val="1000"/>
              </a:spcAft>
              <a:buClr>
                <a:schemeClr val="tx2"/>
              </a:buClr>
              <a:buSzPct val="85000"/>
              <a:buFont typeface="Arial" panose="020B0604020202020204" pitchFamily="34" charset="0"/>
              <a:buNone/>
              <a:defRPr lang="en-US" sz="24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spcBef>
                <a:spcPts val="0"/>
              </a:spcBef>
            </a:pPr>
            <a:r>
              <a:rPr lang="en-US" b="1" kern="0" dirty="0">
                <a:sym typeface="Wingdings 3" panose="05040102010807070707" pitchFamily="18" charset="2"/>
              </a:rPr>
              <a:t>Global toolbar  Install Policy</a:t>
            </a:r>
            <a:endParaRPr lang="en-US" b="1" kern="0" dirty="0"/>
          </a:p>
        </p:txBody>
      </p:sp>
      <p:pic>
        <p:nvPicPr>
          <p:cNvPr id="1026" name="Picture 2">
            <a:extLst>
              <a:ext uri="{FF2B5EF4-FFF2-40B4-BE49-F238E27FC236}">
                <a16:creationId xmlns:a16="http://schemas.microsoft.com/office/drawing/2014/main" id="{74C4E09F-A9ED-726C-6AD2-372335B0CA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2991" y="824951"/>
            <a:ext cx="6906234" cy="140537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0FACD663-08A9-D357-E0EC-E354B1CA6045}"/>
              </a:ext>
            </a:extLst>
          </p:cNvPr>
          <p:cNvPicPr>
            <a:picLocks noChangeAspect="1"/>
          </p:cNvPicPr>
          <p:nvPr/>
        </p:nvPicPr>
        <p:blipFill>
          <a:blip r:embed="rId4"/>
          <a:stretch>
            <a:fillRect/>
          </a:stretch>
        </p:blipFill>
        <p:spPr>
          <a:xfrm>
            <a:off x="4755836" y="2772880"/>
            <a:ext cx="6974310" cy="1312240"/>
          </a:xfrm>
          <a:prstGeom prst="rect">
            <a:avLst/>
          </a:prstGeom>
        </p:spPr>
      </p:pic>
      <p:sp>
        <p:nvSpPr>
          <p:cNvPr id="3" name="Footer Placeholder 2" hidden="1">
            <a:extLst>
              <a:ext uri="{FF2B5EF4-FFF2-40B4-BE49-F238E27FC236}">
                <a16:creationId xmlns:a16="http://schemas.microsoft.com/office/drawing/2014/main" id="{36775137-5786-B8AD-AFF0-C7FBBC8B58B7}"/>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8641542-55E0-680D-2F8D-810A7328794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945521564"/>
      </p:ext>
    </p:extLst>
  </p:cSld>
  <p:clrMapOvr>
    <a:masterClrMapping/>
  </p:clrMapOvr>
  <p:transition>
    <p:fade/>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22180EB-1F2A-B645-4814-85AA19C880E0}"/>
              </a:ext>
            </a:extLst>
          </p:cNvPr>
          <p:cNvSpPr>
            <a:spLocks noGrp="1"/>
          </p:cNvSpPr>
          <p:nvPr>
            <p:ph type="body" sz="quarter" idx="18"/>
          </p:nvPr>
        </p:nvSpPr>
        <p:spPr/>
        <p:txBody>
          <a:bodyPr/>
          <a:lstStyle/>
          <a:p>
            <a:r>
              <a:rPr lang="en-US" dirty="0"/>
              <a:t>Install Modes</a:t>
            </a:r>
          </a:p>
        </p:txBody>
      </p:sp>
      <p:sp>
        <p:nvSpPr>
          <p:cNvPr id="3" name="Content Placeholder 2">
            <a:extLst>
              <a:ext uri="{FF2B5EF4-FFF2-40B4-BE49-F238E27FC236}">
                <a16:creationId xmlns:a16="http://schemas.microsoft.com/office/drawing/2014/main" id="{FE788AF3-8A14-EB06-BA01-17640B7FEBEF}"/>
              </a:ext>
            </a:extLst>
          </p:cNvPr>
          <p:cNvSpPr>
            <a:spLocks noGrp="1"/>
          </p:cNvSpPr>
          <p:nvPr>
            <p:ph sz="half" idx="2"/>
          </p:nvPr>
        </p:nvSpPr>
        <p:spPr/>
        <p:txBody>
          <a:bodyPr/>
          <a:lstStyle/>
          <a:p>
            <a:r>
              <a:rPr lang="en-US" dirty="0"/>
              <a:t>Install on each Gateway independently (default):</a:t>
            </a:r>
          </a:p>
          <a:p>
            <a:pPr lvl="1"/>
            <a:r>
              <a:rPr lang="en-US" dirty="0"/>
              <a:t>If the installation fails on one target Gateway, it does not affect the installation on the rest of the target Gateways.</a:t>
            </a:r>
          </a:p>
          <a:p>
            <a:r>
              <a:rPr lang="en-US" dirty="0"/>
              <a:t>Install on all selected Gateways:</a:t>
            </a:r>
          </a:p>
          <a:p>
            <a:pPr lvl="1"/>
            <a:r>
              <a:rPr lang="en-US" dirty="0"/>
              <a:t>If the policy fails to install on one of the Gateways, the policy is not installed on any of the other target Gateways.</a:t>
            </a:r>
          </a:p>
        </p:txBody>
      </p:sp>
      <p:sp>
        <p:nvSpPr>
          <p:cNvPr id="4" name="Footer Placeholder 3" hidden="1">
            <a:extLst>
              <a:ext uri="{FF2B5EF4-FFF2-40B4-BE49-F238E27FC236}">
                <a16:creationId xmlns:a16="http://schemas.microsoft.com/office/drawing/2014/main" id="{20CE9945-59F7-8D28-1DB1-88F0823C8D77}"/>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6BD223CA-DBBB-79F6-7D68-3F0E098E57C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580299421"/>
      </p:ext>
    </p:extLst>
  </p:cSld>
  <p:clrMapOvr>
    <a:masterClrMapping/>
  </p:clrMapOvr>
  <p:transition>
    <p:fade/>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22180EB-1F2A-B645-4814-85AA19C880E0}"/>
              </a:ext>
            </a:extLst>
          </p:cNvPr>
          <p:cNvSpPr>
            <a:spLocks noGrp="1"/>
          </p:cNvSpPr>
          <p:nvPr>
            <p:ph type="body" sz="quarter" idx="18"/>
          </p:nvPr>
        </p:nvSpPr>
        <p:spPr/>
        <p:txBody>
          <a:bodyPr/>
          <a:lstStyle/>
          <a:p>
            <a:r>
              <a:rPr lang="en-US" dirty="0"/>
              <a:t>Policy Installation - A Closer Look</a:t>
            </a:r>
          </a:p>
        </p:txBody>
      </p:sp>
      <p:sp>
        <p:nvSpPr>
          <p:cNvPr id="3" name="Content Placeholder 2">
            <a:extLst>
              <a:ext uri="{FF2B5EF4-FFF2-40B4-BE49-F238E27FC236}">
                <a16:creationId xmlns:a16="http://schemas.microsoft.com/office/drawing/2014/main" id="{FE788AF3-8A14-EB06-BA01-17640B7FEBEF}"/>
              </a:ext>
            </a:extLst>
          </p:cNvPr>
          <p:cNvSpPr>
            <a:spLocks noGrp="1"/>
          </p:cNvSpPr>
          <p:nvPr>
            <p:ph sz="half" idx="2"/>
          </p:nvPr>
        </p:nvSpPr>
        <p:spPr>
          <a:xfrm>
            <a:off x="583842" y="3562575"/>
            <a:ext cx="11093046" cy="2612937"/>
          </a:xfrm>
        </p:spPr>
        <p:txBody>
          <a:bodyPr/>
          <a:lstStyle/>
          <a:p>
            <a:r>
              <a:rPr lang="en-US" sz="2400" dirty="0"/>
              <a:t>Runs a heuristic verification on rules to make sure they are consistent and that there are no redundant rules. </a:t>
            </a:r>
          </a:p>
          <a:p>
            <a:r>
              <a:rPr lang="en-US" sz="2400" dirty="0"/>
              <a:t>Makes sure each Security Gateways enforce at least one of the rules. If no rules are enforced, the default drop rule is enforced.</a:t>
            </a:r>
          </a:p>
          <a:p>
            <a:r>
              <a:rPr lang="en-US" sz="2400" dirty="0"/>
              <a:t>Distributes the user database and object database to the selected installation targets.</a:t>
            </a:r>
          </a:p>
        </p:txBody>
      </p:sp>
      <p:pic>
        <p:nvPicPr>
          <p:cNvPr id="5" name="Picture 4">
            <a:extLst>
              <a:ext uri="{FF2B5EF4-FFF2-40B4-BE49-F238E27FC236}">
                <a16:creationId xmlns:a16="http://schemas.microsoft.com/office/drawing/2014/main" id="{E0CE98A6-7B4C-FFFB-4159-7C223924B0EF}"/>
              </a:ext>
            </a:extLst>
          </p:cNvPr>
          <p:cNvPicPr>
            <a:picLocks noChangeAspect="1"/>
          </p:cNvPicPr>
          <p:nvPr/>
        </p:nvPicPr>
        <p:blipFill>
          <a:blip r:embed="rId3"/>
          <a:stretch>
            <a:fillRect/>
          </a:stretch>
        </p:blipFill>
        <p:spPr>
          <a:xfrm>
            <a:off x="585216" y="1733774"/>
            <a:ext cx="11151667" cy="1561652"/>
          </a:xfrm>
          <a:prstGeom prst="rect">
            <a:avLst/>
          </a:prstGeom>
        </p:spPr>
      </p:pic>
      <p:sp>
        <p:nvSpPr>
          <p:cNvPr id="4" name="Footer Placeholder 3" hidden="1">
            <a:extLst>
              <a:ext uri="{FF2B5EF4-FFF2-40B4-BE49-F238E27FC236}">
                <a16:creationId xmlns:a16="http://schemas.microsoft.com/office/drawing/2014/main" id="{DDEFA7A5-B768-8FC0-12E8-D141A5FD0B29}"/>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343B6D02-3F85-BF0E-737A-28BE157B59B5}"/>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204302115"/>
      </p:ext>
    </p:extLst>
  </p:cSld>
  <p:clrMapOvr>
    <a:masterClrMapping/>
  </p:clrMapOvr>
  <p:transition>
    <p:fade/>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D34434D-D4E5-A92C-5265-A95EFB943603}"/>
              </a:ext>
            </a:extLst>
          </p:cNvPr>
          <p:cNvSpPr>
            <a:spLocks noGrp="1"/>
          </p:cNvSpPr>
          <p:nvPr>
            <p:ph type="body" sz="quarter" idx="12"/>
          </p:nvPr>
        </p:nvSpPr>
        <p:spPr>
          <a:xfrm>
            <a:off x="609600" y="1868557"/>
            <a:ext cx="3336235" cy="3962400"/>
          </a:xfrm>
        </p:spPr>
        <p:txBody>
          <a:bodyPr/>
          <a:lstStyle/>
          <a:p>
            <a:r>
              <a:rPr lang="en-US" dirty="0"/>
              <a:t>Shows history of all the policy installations so that the administrators can revert to a previous version. </a:t>
            </a:r>
          </a:p>
          <a:p>
            <a:r>
              <a:rPr lang="en-US" dirty="0"/>
              <a:t>Can view as Audit Logs or they can be viewed in a Read Only instance.</a:t>
            </a:r>
          </a:p>
        </p:txBody>
      </p:sp>
      <p:sp>
        <p:nvSpPr>
          <p:cNvPr id="6" name="Text Placeholder 5">
            <a:extLst>
              <a:ext uri="{FF2B5EF4-FFF2-40B4-BE49-F238E27FC236}">
                <a16:creationId xmlns:a16="http://schemas.microsoft.com/office/drawing/2014/main" id="{1FC0D765-A632-7E67-0239-AC1A485D7997}"/>
              </a:ext>
            </a:extLst>
          </p:cNvPr>
          <p:cNvSpPr>
            <a:spLocks noGrp="1"/>
          </p:cNvSpPr>
          <p:nvPr>
            <p:ph type="body" sz="quarter" idx="16"/>
          </p:nvPr>
        </p:nvSpPr>
        <p:spPr>
          <a:xfrm>
            <a:off x="585216" y="457200"/>
            <a:ext cx="2893126" cy="1411357"/>
          </a:xfrm>
        </p:spPr>
        <p:txBody>
          <a:bodyPr/>
          <a:lstStyle/>
          <a:p>
            <a:r>
              <a:rPr lang="en-US" dirty="0"/>
              <a:t>Installation History</a:t>
            </a:r>
          </a:p>
        </p:txBody>
      </p:sp>
      <p:sp>
        <p:nvSpPr>
          <p:cNvPr id="7" name="Content Placeholder 6">
            <a:extLst>
              <a:ext uri="{FF2B5EF4-FFF2-40B4-BE49-F238E27FC236}">
                <a16:creationId xmlns:a16="http://schemas.microsoft.com/office/drawing/2014/main" id="{F57280DA-DD9C-8AA1-0930-66AA6CE12497}"/>
              </a:ext>
            </a:extLst>
          </p:cNvPr>
          <p:cNvSpPr>
            <a:spLocks noGrp="1"/>
          </p:cNvSpPr>
          <p:nvPr>
            <p:ph sz="half" idx="17"/>
          </p:nvPr>
        </p:nvSpPr>
        <p:spPr>
          <a:xfrm>
            <a:off x="4282775" y="5065938"/>
            <a:ext cx="7153148" cy="1162584"/>
          </a:xfrm>
        </p:spPr>
        <p:txBody>
          <a:bodyPr/>
          <a:lstStyle/>
          <a:p>
            <a:r>
              <a:rPr lang="en-US" b="1" dirty="0"/>
              <a:t>SmartConsole Security Policies </a:t>
            </a:r>
            <a:r>
              <a:rPr lang="en-US" dirty="0"/>
              <a:t>view:</a:t>
            </a:r>
          </a:p>
          <a:p>
            <a:pPr>
              <a:spcBef>
                <a:spcPts val="0"/>
              </a:spcBef>
            </a:pPr>
            <a:r>
              <a:rPr lang="en-US" b="1" dirty="0"/>
              <a:t>Access Tools </a:t>
            </a:r>
            <a:r>
              <a:rPr lang="en-US" b="1" dirty="0">
                <a:sym typeface="Wingdings 3" panose="05040102010807070707" pitchFamily="18" charset="2"/>
              </a:rPr>
              <a:t>  Installation History</a:t>
            </a:r>
            <a:endParaRPr lang="en-US" b="1" dirty="0"/>
          </a:p>
        </p:txBody>
      </p:sp>
      <p:pic>
        <p:nvPicPr>
          <p:cNvPr id="5" name="Picture 4">
            <a:extLst>
              <a:ext uri="{FF2B5EF4-FFF2-40B4-BE49-F238E27FC236}">
                <a16:creationId xmlns:a16="http://schemas.microsoft.com/office/drawing/2014/main" id="{24A731B3-0019-C58A-7B86-F4081EF0D67D}"/>
              </a:ext>
            </a:extLst>
          </p:cNvPr>
          <p:cNvPicPr>
            <a:picLocks noChangeAspect="1"/>
          </p:cNvPicPr>
          <p:nvPr/>
        </p:nvPicPr>
        <p:blipFill>
          <a:blip r:embed="rId3"/>
          <a:stretch>
            <a:fillRect/>
          </a:stretch>
        </p:blipFill>
        <p:spPr>
          <a:xfrm>
            <a:off x="5977665" y="815043"/>
            <a:ext cx="3763367" cy="3763367"/>
          </a:xfrm>
          <a:prstGeom prst="rect">
            <a:avLst/>
          </a:prstGeom>
          <a:ln>
            <a:solidFill>
              <a:srgbClr val="0C0C0C"/>
            </a:solidFill>
          </a:ln>
        </p:spPr>
      </p:pic>
      <p:sp>
        <p:nvSpPr>
          <p:cNvPr id="3" name="Footer Placeholder 2" hidden="1">
            <a:extLst>
              <a:ext uri="{FF2B5EF4-FFF2-40B4-BE49-F238E27FC236}">
                <a16:creationId xmlns:a16="http://schemas.microsoft.com/office/drawing/2014/main" id="{A7E5C068-05E4-1B77-85F3-63A04C23663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9789C561-1D59-0686-933E-9A8AC19E5502}"/>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143206692"/>
      </p:ext>
    </p:extLst>
  </p:cSld>
  <p:clrMapOvr>
    <a:masterClrMapping/>
  </p:clrMapOvr>
  <p:transition>
    <p:fade/>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C7A4109-4F8E-2555-9E18-43EFE1442045}"/>
              </a:ext>
            </a:extLst>
          </p:cNvPr>
          <p:cNvSpPr>
            <a:spLocks noGrp="1"/>
          </p:cNvSpPr>
          <p:nvPr>
            <p:ph type="body" sz="quarter" idx="18"/>
          </p:nvPr>
        </p:nvSpPr>
        <p:spPr/>
        <p:txBody>
          <a:bodyPr/>
          <a:lstStyle/>
          <a:p>
            <a:r>
              <a:rPr lang="en-US" dirty="0"/>
              <a:t>Accelerated Policy Installation</a:t>
            </a:r>
          </a:p>
        </p:txBody>
      </p:sp>
      <p:sp>
        <p:nvSpPr>
          <p:cNvPr id="3" name="Content Placeholder 2">
            <a:extLst>
              <a:ext uri="{FF2B5EF4-FFF2-40B4-BE49-F238E27FC236}">
                <a16:creationId xmlns:a16="http://schemas.microsoft.com/office/drawing/2014/main" id="{D74444DD-FDC8-E9E3-0A12-FD7BBFCCE955}"/>
              </a:ext>
            </a:extLst>
          </p:cNvPr>
          <p:cNvSpPr>
            <a:spLocks noGrp="1"/>
          </p:cNvSpPr>
          <p:nvPr>
            <p:ph sz="half" idx="2"/>
          </p:nvPr>
        </p:nvSpPr>
        <p:spPr>
          <a:xfrm>
            <a:off x="583842" y="1525587"/>
            <a:ext cx="11093046" cy="4782447"/>
          </a:xfrm>
        </p:spPr>
        <p:txBody>
          <a:bodyPr/>
          <a:lstStyle/>
          <a:p>
            <a:r>
              <a:rPr lang="en-US" dirty="0"/>
              <a:t>Decreases Access Control policy installation (R81 and higher).</a:t>
            </a:r>
          </a:p>
          <a:p>
            <a:pPr>
              <a:spcBef>
                <a:spcPts val="0"/>
              </a:spcBef>
            </a:pPr>
            <a:r>
              <a:rPr lang="en-US" dirty="0"/>
              <a:t>Example Access Control operations that trigger Accelerated Install Policy:</a:t>
            </a:r>
          </a:p>
          <a:p>
            <a:pPr lvl="1">
              <a:spcBef>
                <a:spcPts val="0"/>
              </a:spcBef>
            </a:pPr>
            <a:r>
              <a:rPr lang="en-US" dirty="0"/>
              <a:t>Access Control Rule</a:t>
            </a:r>
          </a:p>
          <a:p>
            <a:pPr lvl="1">
              <a:spcBef>
                <a:spcPts val="0"/>
              </a:spcBef>
            </a:pPr>
            <a:r>
              <a:rPr lang="en-US" dirty="0"/>
              <a:t>Creating a rule (without editing it)</a:t>
            </a:r>
          </a:p>
          <a:p>
            <a:pPr lvl="1">
              <a:spcBef>
                <a:spcPts val="0"/>
              </a:spcBef>
            </a:pPr>
            <a:r>
              <a:rPr lang="en-US" dirty="0"/>
              <a:t>Editing selected columns, such as Name, Source, Destination, VPN, Services &amp; Applications, Content, Action, Track, and Time</a:t>
            </a:r>
          </a:p>
          <a:p>
            <a:pPr lvl="1">
              <a:spcBef>
                <a:spcPts val="0"/>
              </a:spcBef>
            </a:pPr>
            <a:r>
              <a:rPr lang="en-US" dirty="0"/>
              <a:t>Deleting, enabling, or disabling rule</a:t>
            </a:r>
          </a:p>
          <a:p>
            <a:pPr lvl="1">
              <a:spcBef>
                <a:spcPts val="0"/>
              </a:spcBef>
            </a:pPr>
            <a:r>
              <a:rPr lang="en-US" dirty="0"/>
              <a:t>Access Control Layer:</a:t>
            </a:r>
          </a:p>
          <a:p>
            <a:pPr lvl="1">
              <a:spcBef>
                <a:spcPts val="0"/>
              </a:spcBef>
            </a:pPr>
            <a:r>
              <a:rPr lang="en-US" dirty="0"/>
              <a:t>Creating a layer or editing layer properties</a:t>
            </a:r>
          </a:p>
        </p:txBody>
      </p:sp>
      <p:sp>
        <p:nvSpPr>
          <p:cNvPr id="4" name="Footer Placeholder 3" hidden="1">
            <a:extLst>
              <a:ext uri="{FF2B5EF4-FFF2-40B4-BE49-F238E27FC236}">
                <a16:creationId xmlns:a16="http://schemas.microsoft.com/office/drawing/2014/main" id="{B4EB598B-D3F8-1C6E-8F94-3631C56A8EFE}"/>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7837F69F-3F41-9801-5747-CC7E1BBC95D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986771299"/>
      </p:ext>
    </p:extLst>
  </p:cSld>
  <p:clrMapOvr>
    <a:masterClrMapping/>
  </p:clrMapOvr>
  <p:transition>
    <p:fade/>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97FC0B2-5204-35FB-B7F0-3859743F689C}"/>
              </a:ext>
            </a:extLst>
          </p:cNvPr>
          <p:cNvSpPr>
            <a:spLocks noGrp="1"/>
          </p:cNvSpPr>
          <p:nvPr>
            <p:ph type="body" sz="quarter" idx="14"/>
          </p:nvPr>
        </p:nvSpPr>
        <p:spPr/>
        <p:txBody>
          <a:bodyPr/>
          <a:lstStyle/>
          <a:p>
            <a:pPr>
              <a:spcBef>
                <a:spcPts val="2000"/>
              </a:spcBef>
            </a:pPr>
            <a:r>
              <a:rPr lang="en-US" dirty="0"/>
              <a:t>What type of rules are created by the Security Gateway?</a:t>
            </a:r>
          </a:p>
          <a:p>
            <a:pPr>
              <a:spcBef>
                <a:spcPts val="2000"/>
              </a:spcBef>
            </a:pPr>
            <a:r>
              <a:rPr lang="en-US" dirty="0"/>
              <a:t>What type of rules are created by the administrator?</a:t>
            </a:r>
          </a:p>
          <a:p>
            <a:pPr>
              <a:spcBef>
                <a:spcPts val="2000"/>
              </a:spcBef>
            </a:pPr>
            <a:r>
              <a:rPr lang="en-US" dirty="0"/>
              <a:t>Where should the Cleanup rule be placed?</a:t>
            </a:r>
          </a:p>
        </p:txBody>
      </p:sp>
      <p:sp>
        <p:nvSpPr>
          <p:cNvPr id="3" name="Text Placeholder 2">
            <a:extLst>
              <a:ext uri="{FF2B5EF4-FFF2-40B4-BE49-F238E27FC236}">
                <a16:creationId xmlns:a16="http://schemas.microsoft.com/office/drawing/2014/main" id="{53FAAD7F-C1B1-69C8-EC81-55E19937F207}"/>
              </a:ext>
            </a:extLst>
          </p:cNvPr>
          <p:cNvSpPr>
            <a:spLocks noGrp="1"/>
          </p:cNvSpPr>
          <p:nvPr>
            <p:ph type="body" sz="quarter" idx="16"/>
          </p:nvPr>
        </p:nvSpPr>
        <p:spPr/>
        <p:txBody>
          <a:bodyPr/>
          <a:lstStyle/>
          <a:p>
            <a:r>
              <a:rPr lang="en-US" b="0" dirty="0"/>
              <a:t>Review Questions</a:t>
            </a:r>
          </a:p>
        </p:txBody>
      </p:sp>
      <p:sp>
        <p:nvSpPr>
          <p:cNvPr id="4" name="Footer Placeholder 3" hidden="1">
            <a:extLst>
              <a:ext uri="{FF2B5EF4-FFF2-40B4-BE49-F238E27FC236}">
                <a16:creationId xmlns:a16="http://schemas.microsoft.com/office/drawing/2014/main" id="{4203BB5A-06C5-751A-A4AE-BB472F19890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F3985FFC-784D-DA20-025B-C30375ADB05C}"/>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73829285"/>
      </p:ext>
    </p:extLst>
  </p:cSld>
  <p:clrMapOvr>
    <a:masterClrMapping/>
  </p:clrMapOvr>
  <p:transition>
    <p:fade/>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b="0" dirty="0"/>
              <a:t>Lab 5A</a:t>
            </a:r>
          </a:p>
          <a:p>
            <a:endParaRPr lang="en-US" sz="3200" b="0" dirty="0"/>
          </a:p>
          <a:p>
            <a:r>
              <a:rPr lang="en-US" sz="3200" b="0" dirty="0"/>
              <a:t>Creating a Security Policy</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7920"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lgn="l">
              <a:spcBef>
                <a:spcPts val="0"/>
              </a:spcBef>
            </a:pPr>
            <a:r>
              <a:rPr lang="en-US" sz="600" dirty="0">
                <a:solidFill>
                  <a:schemeClr val="tx1">
                    <a:lumMod val="50000"/>
                    <a:alpha val="25000"/>
                  </a:schemeClr>
                </a:solidFill>
                <a:latin typeface="Stencil" panose="040409050D0802020404" pitchFamily="82" charset="0"/>
              </a:rPr>
              <a:t>LAB</a:t>
            </a:r>
          </a:p>
          <a:p>
            <a:pPr algn="l">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4931" y="85722"/>
            <a:ext cx="7143750" cy="6372215"/>
          </a:xfrm>
          <a:prstGeom prst="rect">
            <a:avLst/>
          </a:prstGeom>
        </p:spPr>
      </p:pic>
      <p:sp>
        <p:nvSpPr>
          <p:cNvPr id="2" name="Footer Placeholder 1" hidden="1">
            <a:extLst>
              <a:ext uri="{FF2B5EF4-FFF2-40B4-BE49-F238E27FC236}">
                <a16:creationId xmlns:a16="http://schemas.microsoft.com/office/drawing/2014/main" id="{47B7CB3A-87F6-7244-97A1-F2DDCD90B668}"/>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627A289C-C454-1AAA-BECF-EBCD1A472E0A}"/>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1891495927"/>
      </p:ext>
    </p:extLst>
  </p:cSld>
  <p:clrMapOvr>
    <a:masterClrMapping/>
  </p:clrMapOvr>
  <p:transition>
    <p:fade/>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b="0" dirty="0"/>
              <a:t>Lab 5B</a:t>
            </a:r>
          </a:p>
          <a:p>
            <a:endParaRPr lang="en-US" sz="3200" b="0" dirty="0"/>
          </a:p>
          <a:p>
            <a:r>
              <a:rPr lang="en-US" sz="3200" b="0" dirty="0"/>
              <a:t>Creating Bravo Security Policy</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7920"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lgn="l">
              <a:spcBef>
                <a:spcPts val="0"/>
              </a:spcBef>
            </a:pPr>
            <a:r>
              <a:rPr lang="en-US" sz="600" dirty="0">
                <a:solidFill>
                  <a:schemeClr val="tx1">
                    <a:lumMod val="50000"/>
                    <a:alpha val="25000"/>
                  </a:schemeClr>
                </a:solidFill>
                <a:latin typeface="Stencil" panose="040409050D0802020404" pitchFamily="82" charset="0"/>
              </a:rPr>
              <a:t>LAB</a:t>
            </a:r>
          </a:p>
          <a:p>
            <a:pPr algn="l">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4931" y="85722"/>
            <a:ext cx="7143750" cy="6372215"/>
          </a:xfrm>
          <a:prstGeom prst="rect">
            <a:avLst/>
          </a:prstGeom>
        </p:spPr>
      </p:pic>
      <p:sp>
        <p:nvSpPr>
          <p:cNvPr id="2" name="Footer Placeholder 1" hidden="1">
            <a:extLst>
              <a:ext uri="{FF2B5EF4-FFF2-40B4-BE49-F238E27FC236}">
                <a16:creationId xmlns:a16="http://schemas.microsoft.com/office/drawing/2014/main" id="{7E065F33-68F9-5B3B-3130-836C188330CB}"/>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363DD23E-6EBE-832F-B078-0938BF54B0AA}"/>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283207973"/>
      </p:ext>
    </p:extLst>
  </p:cSld>
  <p:clrMapOvr>
    <a:masterClrMapping/>
  </p:clrMapOvr>
  <p:transition>
    <p:fade/>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3"/>
          </p:nvPr>
        </p:nvSpPr>
        <p:spPr/>
        <p:txBody>
          <a:bodyPr/>
          <a:lstStyle/>
          <a:p>
            <a:r>
              <a:rPr lang="en-US" sz="3400" dirty="0"/>
              <a:t>POLICY LAYERS</a:t>
            </a:r>
          </a:p>
        </p:txBody>
      </p:sp>
      <p:sp>
        <p:nvSpPr>
          <p:cNvPr id="3" name="Text Placeholder 2"/>
          <p:cNvSpPr>
            <a:spLocks noGrp="1"/>
          </p:cNvSpPr>
          <p:nvPr>
            <p:ph type="body" sz="quarter" idx="16"/>
          </p:nvPr>
        </p:nvSpPr>
        <p:spPr/>
        <p:txBody>
          <a:bodyPr/>
          <a:lstStyle/>
          <a:p>
            <a:r>
              <a:rPr lang="en-US" dirty="0"/>
              <a:t>Chapter 6</a:t>
            </a:r>
          </a:p>
        </p:txBody>
      </p:sp>
      <p:sp>
        <p:nvSpPr>
          <p:cNvPr id="4" name="Footer Placeholder 3" hidden="1">
            <a:extLst>
              <a:ext uri="{FF2B5EF4-FFF2-40B4-BE49-F238E27FC236}">
                <a16:creationId xmlns:a16="http://schemas.microsoft.com/office/drawing/2014/main" id="{A5B542A7-478C-8375-9450-22674092FF11}"/>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D46299FF-4D9F-2574-A8E9-DA17EE3D0209}"/>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177622592"/>
      </p:ext>
    </p:extLst>
  </p:cSld>
  <p:clrMapOvr>
    <a:masterClrMapping/>
  </p:clrMapOvr>
  <p:transition>
    <p:fade/>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753ACE2-8F96-62C8-C3C3-2A69778E81F7}"/>
              </a:ext>
            </a:extLst>
          </p:cNvPr>
          <p:cNvSpPr>
            <a:spLocks noGrp="1"/>
          </p:cNvSpPr>
          <p:nvPr>
            <p:ph type="body" sz="quarter" idx="16"/>
          </p:nvPr>
        </p:nvSpPr>
        <p:spPr/>
        <p:txBody>
          <a:bodyPr/>
          <a:lstStyle/>
          <a:p>
            <a:r>
              <a:rPr lang="en-US" dirty="0"/>
              <a:t>Learning Objectives</a:t>
            </a:r>
          </a:p>
        </p:txBody>
      </p:sp>
      <p:sp>
        <p:nvSpPr>
          <p:cNvPr id="3" name="Content Placeholder 2">
            <a:extLst>
              <a:ext uri="{FF2B5EF4-FFF2-40B4-BE49-F238E27FC236}">
                <a16:creationId xmlns:a16="http://schemas.microsoft.com/office/drawing/2014/main" id="{383F1607-EBFA-186A-64DF-3DF51E5BC26D}"/>
              </a:ext>
            </a:extLst>
          </p:cNvPr>
          <p:cNvSpPr>
            <a:spLocks noGrp="1"/>
          </p:cNvSpPr>
          <p:nvPr>
            <p:ph sz="half" idx="2"/>
          </p:nvPr>
        </p:nvSpPr>
        <p:spPr/>
        <p:txBody>
          <a:bodyPr/>
          <a:lstStyle/>
          <a:p>
            <a:r>
              <a:rPr lang="en-US" dirty="0"/>
              <a:t>Demonstrate understanding of the Check Point policy layer concept.</a:t>
            </a:r>
          </a:p>
          <a:p>
            <a:r>
              <a:rPr lang="en-US" dirty="0"/>
              <a:t>Explain how policy layers affect traffic inspection.</a:t>
            </a:r>
          </a:p>
          <a:p>
            <a:endParaRPr lang="en-US" dirty="0"/>
          </a:p>
        </p:txBody>
      </p:sp>
      <p:sp>
        <p:nvSpPr>
          <p:cNvPr id="4" name="Footer Placeholder 3" hidden="1">
            <a:extLst>
              <a:ext uri="{FF2B5EF4-FFF2-40B4-BE49-F238E27FC236}">
                <a16:creationId xmlns:a16="http://schemas.microsoft.com/office/drawing/2014/main" id="{B18F5DED-9D02-62A3-9E14-A55FEF350D8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77E64DD1-D926-FB1B-EF81-8AE8D44D5B7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428236491"/>
      </p:ext>
    </p:extLst>
  </p:cSld>
  <p:clrMapOvr>
    <a:masterClrMapping/>
  </p:clrMapOvr>
  <p:transition>
    <p:fade/>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D0D0138-1662-F055-A03F-F84443EFEA73}"/>
              </a:ext>
            </a:extLst>
          </p:cNvPr>
          <p:cNvSpPr>
            <a:spLocks noGrp="1"/>
          </p:cNvSpPr>
          <p:nvPr>
            <p:ph type="body" sz="quarter" idx="18"/>
          </p:nvPr>
        </p:nvSpPr>
        <p:spPr/>
        <p:txBody>
          <a:bodyPr/>
          <a:lstStyle/>
          <a:p>
            <a:r>
              <a:rPr lang="en-US" dirty="0"/>
              <a:t>Policy Layer Concept</a:t>
            </a:r>
          </a:p>
        </p:txBody>
      </p:sp>
      <p:sp>
        <p:nvSpPr>
          <p:cNvPr id="3" name="Content Placeholder 2">
            <a:extLst>
              <a:ext uri="{FF2B5EF4-FFF2-40B4-BE49-F238E27FC236}">
                <a16:creationId xmlns:a16="http://schemas.microsoft.com/office/drawing/2014/main" id="{26F00A76-91D8-7694-ADB6-105FED186EAB}"/>
              </a:ext>
            </a:extLst>
          </p:cNvPr>
          <p:cNvSpPr>
            <a:spLocks noGrp="1"/>
          </p:cNvSpPr>
          <p:nvPr>
            <p:ph sz="half" idx="2"/>
          </p:nvPr>
        </p:nvSpPr>
        <p:spPr>
          <a:xfrm>
            <a:off x="583842" y="1636776"/>
            <a:ext cx="7248193" cy="4618250"/>
          </a:xfrm>
        </p:spPr>
        <p:txBody>
          <a:bodyPr/>
          <a:lstStyle/>
          <a:p>
            <a:pPr>
              <a:lnSpc>
                <a:spcPct val="100000"/>
              </a:lnSpc>
              <a:spcAft>
                <a:spcPts val="600"/>
              </a:spcAft>
            </a:pPr>
            <a:r>
              <a:rPr lang="en-US" dirty="0"/>
              <a:t>Set of rules or rulebase in a policy. </a:t>
            </a:r>
          </a:p>
          <a:p>
            <a:pPr>
              <a:lnSpc>
                <a:spcPct val="100000"/>
              </a:lnSpc>
              <a:spcAft>
                <a:spcPts val="600"/>
              </a:spcAft>
            </a:pPr>
            <a:r>
              <a:rPr lang="en-US" dirty="0"/>
              <a:t>Lets you separate Security Policy into smaller, more manageable components. </a:t>
            </a:r>
          </a:p>
          <a:p>
            <a:pPr>
              <a:lnSpc>
                <a:spcPct val="100000"/>
              </a:lnSpc>
              <a:spcAft>
                <a:spcPts val="600"/>
              </a:spcAft>
            </a:pPr>
            <a:r>
              <a:rPr lang="en-US" dirty="0"/>
              <a:t>A layer can contain the following Blades:</a:t>
            </a:r>
          </a:p>
          <a:p>
            <a:pPr lvl="1">
              <a:lnSpc>
                <a:spcPct val="100000"/>
              </a:lnSpc>
              <a:spcAft>
                <a:spcPts val="0"/>
              </a:spcAft>
            </a:pPr>
            <a:r>
              <a:rPr lang="en-US" dirty="0"/>
              <a:t>Firewall (Network Access Control)</a:t>
            </a:r>
          </a:p>
          <a:p>
            <a:pPr lvl="1">
              <a:lnSpc>
                <a:spcPct val="100000"/>
              </a:lnSpc>
              <a:spcAft>
                <a:spcPts val="0"/>
              </a:spcAft>
            </a:pPr>
            <a:r>
              <a:rPr lang="en-US" dirty="0"/>
              <a:t>Application &amp; URL Filtering</a:t>
            </a:r>
          </a:p>
          <a:p>
            <a:pPr lvl="1">
              <a:lnSpc>
                <a:spcPct val="100000"/>
              </a:lnSpc>
              <a:spcAft>
                <a:spcPts val="0"/>
              </a:spcAft>
            </a:pPr>
            <a:r>
              <a:rPr lang="en-US" dirty="0"/>
              <a:t>Content Awareness</a:t>
            </a:r>
          </a:p>
          <a:p>
            <a:pPr lvl="1">
              <a:lnSpc>
                <a:spcPct val="100000"/>
              </a:lnSpc>
              <a:spcAft>
                <a:spcPts val="0"/>
              </a:spcAft>
            </a:pPr>
            <a:r>
              <a:rPr lang="en-US" dirty="0"/>
              <a:t>Mobile Access</a:t>
            </a:r>
          </a:p>
        </p:txBody>
      </p:sp>
      <p:sp>
        <p:nvSpPr>
          <p:cNvPr id="2" name="Footer Placeholder 1" hidden="1">
            <a:extLst>
              <a:ext uri="{FF2B5EF4-FFF2-40B4-BE49-F238E27FC236}">
                <a16:creationId xmlns:a16="http://schemas.microsoft.com/office/drawing/2014/main" id="{C00BE972-16F8-355D-37B6-5619ACBE56EF}"/>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0585AFD-77E5-8543-2550-0EE4153FE999}"/>
              </a:ext>
            </a:extLst>
          </p:cNvPr>
          <p:cNvSpPr>
            <a:spLocks noGrp="1"/>
          </p:cNvSpPr>
          <p:nvPr>
            <p:ph type="dt" sz="half" idx="19"/>
          </p:nvPr>
        </p:nvSpPr>
        <p:spPr/>
        <p:txBody>
          <a:bodyPr/>
          <a:lstStyle/>
          <a:p>
            <a:endParaRPr lang="en-US" dirty="0"/>
          </a:p>
        </p:txBody>
      </p:sp>
      <p:pic>
        <p:nvPicPr>
          <p:cNvPr id="7" name="Picture 6" descr="A red square with a white background  Description automatically generated with low confidence">
            <a:extLst>
              <a:ext uri="{FF2B5EF4-FFF2-40B4-BE49-F238E27FC236}">
                <a16:creationId xmlns:a16="http://schemas.microsoft.com/office/drawing/2014/main" id="{69E8D243-0B78-A1B1-DF02-9B8AED0D330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56534" y="2267712"/>
            <a:ext cx="4370832" cy="2953512"/>
          </a:xfrm>
          <a:prstGeom prst="rect">
            <a:avLst/>
          </a:prstGeom>
        </p:spPr>
      </p:pic>
    </p:spTree>
    <p:extLst>
      <p:ext uri="{BB962C8B-B14F-4D97-AF65-F5344CB8AC3E}">
        <p14:creationId xmlns:p14="http://schemas.microsoft.com/office/powerpoint/2010/main" val="4113519040"/>
      </p:ext>
    </p:extLst>
  </p:cSld>
  <p:clrMapOvr>
    <a:masterClrMapping/>
  </p:clrMapOvr>
  <p:transition>
    <p:fade/>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19DF5D76-E972-0892-169A-A17A3C79D424}"/>
              </a:ext>
            </a:extLst>
          </p:cNvPr>
          <p:cNvSpPr>
            <a:spLocks noGrp="1"/>
          </p:cNvSpPr>
          <p:nvPr>
            <p:ph type="body" sz="quarter" idx="18"/>
          </p:nvPr>
        </p:nvSpPr>
        <p:spPr/>
        <p:txBody>
          <a:bodyPr/>
          <a:lstStyle/>
          <a:p>
            <a:r>
              <a:rPr lang="en-US" dirty="0"/>
              <a:t>Benefits of Policy Layers</a:t>
            </a:r>
          </a:p>
        </p:txBody>
      </p:sp>
      <p:sp>
        <p:nvSpPr>
          <p:cNvPr id="3" name="Content Placeholder 2">
            <a:extLst>
              <a:ext uri="{FF2B5EF4-FFF2-40B4-BE49-F238E27FC236}">
                <a16:creationId xmlns:a16="http://schemas.microsoft.com/office/drawing/2014/main" id="{B43639DD-44B1-BBEC-635D-5E5A836AA0DC}"/>
              </a:ext>
            </a:extLst>
          </p:cNvPr>
          <p:cNvSpPr>
            <a:spLocks noGrp="1"/>
          </p:cNvSpPr>
          <p:nvPr>
            <p:ph sz="half" idx="2"/>
          </p:nvPr>
        </p:nvSpPr>
        <p:spPr>
          <a:xfrm>
            <a:off x="583842" y="1636776"/>
            <a:ext cx="4597758" cy="4422192"/>
          </a:xfrm>
        </p:spPr>
        <p:txBody>
          <a:bodyPr/>
          <a:lstStyle/>
          <a:p>
            <a:r>
              <a:rPr lang="en-US" dirty="0"/>
              <a:t>Helps you visually organize the rulebase.</a:t>
            </a:r>
          </a:p>
          <a:p>
            <a:r>
              <a:rPr lang="en-US" dirty="0"/>
              <a:t>Simplifies Policy management by allowing delegation of ownership of different layers.</a:t>
            </a:r>
          </a:p>
          <a:p>
            <a:r>
              <a:rPr lang="en-US" dirty="0"/>
              <a:t>Improves performance by reducing the number of rules in a layer.</a:t>
            </a:r>
          </a:p>
        </p:txBody>
      </p:sp>
      <p:sp>
        <p:nvSpPr>
          <p:cNvPr id="2" name="Footer Placeholder 1" hidden="1">
            <a:extLst>
              <a:ext uri="{FF2B5EF4-FFF2-40B4-BE49-F238E27FC236}">
                <a16:creationId xmlns:a16="http://schemas.microsoft.com/office/drawing/2014/main" id="{E4A88535-E964-6B7F-0C5E-209967BA257E}"/>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1179445B-1404-A198-11C6-F16437542618}"/>
              </a:ext>
            </a:extLst>
          </p:cNvPr>
          <p:cNvSpPr>
            <a:spLocks noGrp="1"/>
          </p:cNvSpPr>
          <p:nvPr>
            <p:ph type="dt" sz="half" idx="19"/>
          </p:nvPr>
        </p:nvSpPr>
        <p:spPr/>
        <p:txBody>
          <a:bodyPr/>
          <a:lstStyle/>
          <a:p>
            <a:endParaRPr lang="en-US" dirty="0"/>
          </a:p>
        </p:txBody>
      </p:sp>
      <p:pic>
        <p:nvPicPr>
          <p:cNvPr id="7" name="Picture 6" descr="Diagram  Description automatically generated">
            <a:extLst>
              <a:ext uri="{FF2B5EF4-FFF2-40B4-BE49-F238E27FC236}">
                <a16:creationId xmlns:a16="http://schemas.microsoft.com/office/drawing/2014/main" id="{851FABBA-C45E-1A9D-A886-87B70413D02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52823" y="1689888"/>
            <a:ext cx="5852160" cy="4315968"/>
          </a:xfrm>
          <a:prstGeom prst="rect">
            <a:avLst/>
          </a:prstGeom>
        </p:spPr>
      </p:pic>
    </p:spTree>
    <p:extLst>
      <p:ext uri="{BB962C8B-B14F-4D97-AF65-F5344CB8AC3E}">
        <p14:creationId xmlns:p14="http://schemas.microsoft.com/office/powerpoint/2010/main" val="1739204002"/>
      </p:ext>
    </p:extLst>
  </p:cSld>
  <p:clrMapOvr>
    <a:masterClrMapping/>
  </p:clrMapOvr>
  <p:transition>
    <p:fade/>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4E057F3-847F-1C21-470F-43907582BE75}"/>
              </a:ext>
            </a:extLst>
          </p:cNvPr>
          <p:cNvSpPr>
            <a:spLocks noGrp="1"/>
          </p:cNvSpPr>
          <p:nvPr>
            <p:ph type="body" sz="quarter" idx="18"/>
          </p:nvPr>
        </p:nvSpPr>
        <p:spPr>
          <a:xfrm>
            <a:off x="585216" y="457200"/>
            <a:ext cx="9751480" cy="914400"/>
          </a:xfrm>
        </p:spPr>
        <p:txBody>
          <a:bodyPr/>
          <a:lstStyle/>
          <a:p>
            <a:r>
              <a:rPr lang="en-US" dirty="0"/>
              <a:t>Ordered and Inline Layers</a:t>
            </a:r>
          </a:p>
        </p:txBody>
      </p:sp>
      <p:sp>
        <p:nvSpPr>
          <p:cNvPr id="3" name="Content Placeholder 2">
            <a:extLst>
              <a:ext uri="{FF2B5EF4-FFF2-40B4-BE49-F238E27FC236}">
                <a16:creationId xmlns:a16="http://schemas.microsoft.com/office/drawing/2014/main" id="{F2EB0B7F-2B84-2DC9-9F59-B8DA576D27E5}"/>
              </a:ext>
            </a:extLst>
          </p:cNvPr>
          <p:cNvSpPr>
            <a:spLocks noGrp="1"/>
          </p:cNvSpPr>
          <p:nvPr>
            <p:ph sz="half" idx="2"/>
          </p:nvPr>
        </p:nvSpPr>
        <p:spPr>
          <a:xfrm>
            <a:off x="583840" y="1636776"/>
            <a:ext cx="5510571" cy="4422192"/>
          </a:xfrm>
        </p:spPr>
        <p:txBody>
          <a:bodyPr/>
          <a:lstStyle/>
          <a:p>
            <a:r>
              <a:rPr lang="en-US" dirty="0"/>
              <a:t>Ordered layer:</a:t>
            </a:r>
          </a:p>
          <a:p>
            <a:pPr lvl="1"/>
            <a:r>
              <a:rPr lang="en-US" dirty="0"/>
              <a:t>Flat rulebase.</a:t>
            </a:r>
          </a:p>
          <a:p>
            <a:pPr lvl="1"/>
            <a:r>
              <a:rPr lang="en-US" dirty="0"/>
              <a:t>Each layer is processed sequentially for a match.</a:t>
            </a:r>
          </a:p>
          <a:p>
            <a:pPr lvl="1"/>
            <a:r>
              <a:rPr lang="en-US" dirty="0"/>
              <a:t>If an accept match is found, it is processed by the next layer until a final decision is made.</a:t>
            </a:r>
          </a:p>
          <a:p>
            <a:pPr lvl="1"/>
            <a:r>
              <a:rPr lang="en-US" dirty="0"/>
              <a:t>Can contain inline layers.</a:t>
            </a:r>
          </a:p>
        </p:txBody>
      </p:sp>
      <p:sp>
        <p:nvSpPr>
          <p:cNvPr id="9" name="Content Placeholder 2">
            <a:extLst>
              <a:ext uri="{FF2B5EF4-FFF2-40B4-BE49-F238E27FC236}">
                <a16:creationId xmlns:a16="http://schemas.microsoft.com/office/drawing/2014/main" id="{6CE28FB9-C32A-D955-E562-47905AE71DD2}"/>
              </a:ext>
            </a:extLst>
          </p:cNvPr>
          <p:cNvSpPr txBox="1">
            <a:spLocks/>
          </p:cNvSpPr>
          <p:nvPr/>
        </p:nvSpPr>
        <p:spPr bwMode="auto">
          <a:xfrm>
            <a:off x="6246811" y="1636776"/>
            <a:ext cx="5510571" cy="4422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r>
              <a:rPr lang="en-US" kern="0" dirty="0"/>
              <a:t>Inline layer:</a:t>
            </a:r>
          </a:p>
          <a:p>
            <a:pPr lvl="1"/>
            <a:r>
              <a:rPr lang="en-US" kern="0" dirty="0"/>
              <a:t>Sub-policy that is independent of rest of rulebase.</a:t>
            </a:r>
          </a:p>
          <a:p>
            <a:pPr lvl="1"/>
            <a:r>
              <a:rPr lang="en-US" kern="0" dirty="0"/>
              <a:t>Attached to specific rules. </a:t>
            </a:r>
          </a:p>
          <a:p>
            <a:pPr lvl="1"/>
            <a:r>
              <a:rPr lang="en-US" kern="0" dirty="0"/>
              <a:t>If rule is matched, inspection continues in attached sub-policy. </a:t>
            </a:r>
          </a:p>
          <a:p>
            <a:pPr lvl="1"/>
            <a:r>
              <a:rPr lang="en-US" kern="0" dirty="0"/>
              <a:t>If rule is not matched, the sub-policy is bypassed.</a:t>
            </a:r>
          </a:p>
        </p:txBody>
      </p:sp>
      <p:sp>
        <p:nvSpPr>
          <p:cNvPr id="4" name="Footer Placeholder 3" hidden="1">
            <a:extLst>
              <a:ext uri="{FF2B5EF4-FFF2-40B4-BE49-F238E27FC236}">
                <a16:creationId xmlns:a16="http://schemas.microsoft.com/office/drawing/2014/main" id="{4C697FCE-41C4-6E65-30BD-D86E5A193E67}"/>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223B3E6C-D5E8-9044-96F8-479EDEB3239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995305376"/>
      </p:ext>
    </p:extLst>
  </p:cSld>
  <p:clrMapOvr>
    <a:masterClrMapping/>
  </p:clrMapOvr>
  <p:transition>
    <p:fade/>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D87798A-556A-5588-8860-D9681A8CA22A}"/>
              </a:ext>
            </a:extLst>
          </p:cNvPr>
          <p:cNvSpPr>
            <a:spLocks noGrp="1"/>
          </p:cNvSpPr>
          <p:nvPr>
            <p:ph type="title"/>
          </p:nvPr>
        </p:nvSpPr>
        <p:spPr/>
        <p:txBody>
          <a:bodyPr/>
          <a:lstStyle/>
          <a:p>
            <a:r>
              <a:rPr lang="en-US" dirty="0"/>
              <a:t>Inspection of Policy Layers</a:t>
            </a:r>
          </a:p>
        </p:txBody>
      </p:sp>
      <p:graphicFrame>
        <p:nvGraphicFramePr>
          <p:cNvPr id="2" name="Diagram 1"/>
          <p:cNvGraphicFramePr/>
          <p:nvPr/>
        </p:nvGraphicFramePr>
        <p:xfrm>
          <a:off x="1626522" y="1374952"/>
          <a:ext cx="9343111" cy="47470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hidden="1">
            <a:extLst>
              <a:ext uri="{FF2B5EF4-FFF2-40B4-BE49-F238E27FC236}">
                <a16:creationId xmlns:a16="http://schemas.microsoft.com/office/drawing/2014/main" id="{A09FD016-6625-EED2-09F8-AD56BDD3D9B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6856BB91-E409-0B61-4F79-966CBD22C7C5}"/>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3679403941"/>
      </p:ext>
    </p:extLst>
  </p:cSld>
  <p:clrMapOvr>
    <a:masterClrMapping/>
  </p:clrMapOvr>
  <p:transition>
    <p:fade/>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D87798A-556A-5588-8860-D9681A8CA22A}"/>
              </a:ext>
            </a:extLst>
          </p:cNvPr>
          <p:cNvSpPr>
            <a:spLocks noGrp="1"/>
          </p:cNvSpPr>
          <p:nvPr>
            <p:ph type="title"/>
          </p:nvPr>
        </p:nvSpPr>
        <p:spPr/>
        <p:txBody>
          <a:bodyPr/>
          <a:lstStyle/>
          <a:p>
            <a:r>
              <a:rPr lang="en-US" dirty="0"/>
              <a:t>Ordered Layers</a:t>
            </a:r>
          </a:p>
        </p:txBody>
      </p:sp>
      <p:sp>
        <p:nvSpPr>
          <p:cNvPr id="2" name="Footer Placeholder 1" hidden="1">
            <a:extLst>
              <a:ext uri="{FF2B5EF4-FFF2-40B4-BE49-F238E27FC236}">
                <a16:creationId xmlns:a16="http://schemas.microsoft.com/office/drawing/2014/main" id="{03914208-9988-0331-269E-86A300A6D8AB}"/>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30C65C1B-486B-39F9-1A9B-58BB9D5A5DAF}"/>
              </a:ext>
            </a:extLst>
          </p:cNvPr>
          <p:cNvSpPr>
            <a:spLocks noGrp="1"/>
          </p:cNvSpPr>
          <p:nvPr>
            <p:ph type="dt" sz="half" idx="12"/>
          </p:nvPr>
        </p:nvSpPr>
        <p:spPr/>
        <p:txBody>
          <a:bodyPr/>
          <a:lstStyle/>
          <a:p>
            <a:endParaRPr lang="en-US" dirty="0"/>
          </a:p>
        </p:txBody>
      </p:sp>
      <p:pic>
        <p:nvPicPr>
          <p:cNvPr id="5" name="Picture 4" descr="A picture containing graphical user interface  Description automatically generated">
            <a:extLst>
              <a:ext uri="{FF2B5EF4-FFF2-40B4-BE49-F238E27FC236}">
                <a16:creationId xmlns:a16="http://schemas.microsoft.com/office/drawing/2014/main" id="{EEC44ED5-3523-F3E7-5C14-8D353C79A6F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5155" y="1618487"/>
            <a:ext cx="11361058" cy="4089981"/>
          </a:xfrm>
          <a:prstGeom prst="rect">
            <a:avLst/>
          </a:prstGeom>
        </p:spPr>
      </p:pic>
    </p:spTree>
    <p:extLst>
      <p:ext uri="{BB962C8B-B14F-4D97-AF65-F5344CB8AC3E}">
        <p14:creationId xmlns:p14="http://schemas.microsoft.com/office/powerpoint/2010/main" val="3031195147"/>
      </p:ext>
    </p:extLst>
  </p:cSld>
  <p:clrMapOvr>
    <a:masterClrMapping/>
  </p:clrMapOvr>
  <p:transition>
    <p:fade/>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C9443903-6A09-46B6-95CD-50F4FBAAFB2E}"/>
              </a:ext>
            </a:extLst>
          </p:cNvPr>
          <p:cNvSpPr>
            <a:spLocks noGrp="1"/>
          </p:cNvSpPr>
          <p:nvPr>
            <p:ph type="body" sz="quarter" idx="16"/>
          </p:nvPr>
        </p:nvSpPr>
        <p:spPr>
          <a:xfrm>
            <a:off x="585216" y="2067338"/>
            <a:ext cx="4032504" cy="2478157"/>
          </a:xfrm>
        </p:spPr>
        <p:txBody>
          <a:bodyPr/>
          <a:lstStyle/>
          <a:p>
            <a:r>
              <a:rPr lang="en-US" dirty="0"/>
              <a:t>Inline Layers</a:t>
            </a: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4456" y="639050"/>
            <a:ext cx="4711773" cy="56431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hidden="1">
            <a:extLst>
              <a:ext uri="{FF2B5EF4-FFF2-40B4-BE49-F238E27FC236}">
                <a16:creationId xmlns:a16="http://schemas.microsoft.com/office/drawing/2014/main" id="{4C7EB688-9E27-2A7D-C7FB-04A793BEA1A2}"/>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9EC76509-3A4D-2671-3954-97743ADAFA5E}"/>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219065199"/>
      </p:ext>
    </p:extLst>
  </p:cSld>
  <p:clrMapOvr>
    <a:masterClrMapping/>
  </p:clrMapOvr>
  <p:transition>
    <p:fade/>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79CB16D-CC2E-08FE-56B0-F25783E99BD9}"/>
              </a:ext>
            </a:extLst>
          </p:cNvPr>
          <p:cNvSpPr>
            <a:spLocks noGrp="1"/>
          </p:cNvSpPr>
          <p:nvPr>
            <p:ph type="body" sz="quarter" idx="18"/>
          </p:nvPr>
        </p:nvSpPr>
        <p:spPr/>
        <p:txBody>
          <a:bodyPr/>
          <a:lstStyle/>
          <a:p>
            <a:r>
              <a:rPr lang="en-US" dirty="0"/>
              <a:t>Policy Layer Management</a:t>
            </a:r>
          </a:p>
        </p:txBody>
      </p:sp>
      <p:sp>
        <p:nvSpPr>
          <p:cNvPr id="3" name="Content Placeholder 2">
            <a:extLst>
              <a:ext uri="{FF2B5EF4-FFF2-40B4-BE49-F238E27FC236}">
                <a16:creationId xmlns:a16="http://schemas.microsoft.com/office/drawing/2014/main" id="{C0ACE843-EEAB-D452-10EE-8305D817BC5A}"/>
              </a:ext>
            </a:extLst>
          </p:cNvPr>
          <p:cNvSpPr>
            <a:spLocks noGrp="1"/>
          </p:cNvSpPr>
          <p:nvPr>
            <p:ph sz="half" idx="2"/>
          </p:nvPr>
        </p:nvSpPr>
        <p:spPr>
          <a:xfrm>
            <a:off x="583842" y="1636776"/>
            <a:ext cx="10958801" cy="4422192"/>
          </a:xfrm>
        </p:spPr>
        <p:txBody>
          <a:bodyPr/>
          <a:lstStyle/>
          <a:p>
            <a:r>
              <a:rPr lang="en-US" dirty="0"/>
              <a:t>Important factors to consider when creating policy layers:</a:t>
            </a:r>
          </a:p>
          <a:p>
            <a:pPr lvl="1">
              <a:spcAft>
                <a:spcPts val="1200"/>
              </a:spcAft>
            </a:pPr>
            <a:r>
              <a:rPr lang="en-US" dirty="0"/>
              <a:t>Determine the number of layers.</a:t>
            </a:r>
          </a:p>
          <a:p>
            <a:pPr lvl="1">
              <a:spcAft>
                <a:spcPts val="1200"/>
              </a:spcAft>
            </a:pPr>
            <a:r>
              <a:rPr lang="en-US" dirty="0"/>
              <a:t>Determine the Software Blades to enable in each layer.</a:t>
            </a:r>
          </a:p>
          <a:p>
            <a:pPr lvl="1">
              <a:spcAft>
                <a:spcPts val="1200"/>
              </a:spcAft>
            </a:pPr>
            <a:r>
              <a:rPr lang="en-US" dirty="0"/>
              <a:t>Determine the order of rules in each layer.</a:t>
            </a:r>
          </a:p>
          <a:p>
            <a:pPr lvl="1">
              <a:spcAft>
                <a:spcPts val="1200"/>
              </a:spcAft>
            </a:pPr>
            <a:r>
              <a:rPr lang="en-US" dirty="0"/>
              <a:t>Determine the order of layers in a policy.</a:t>
            </a:r>
          </a:p>
        </p:txBody>
      </p:sp>
      <p:sp>
        <p:nvSpPr>
          <p:cNvPr id="4" name="Footer Placeholder 3" hidden="1">
            <a:extLst>
              <a:ext uri="{FF2B5EF4-FFF2-40B4-BE49-F238E27FC236}">
                <a16:creationId xmlns:a16="http://schemas.microsoft.com/office/drawing/2014/main" id="{0922D266-903D-6E78-31BF-298570B41CDF}"/>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DF4FE2CA-D1EF-39A3-11B2-3C73AEB05C9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345979935"/>
      </p:ext>
    </p:extLst>
  </p:cSld>
  <p:clrMapOvr>
    <a:masterClrMapping/>
  </p:clrMapOvr>
  <p:transition>
    <p:fade/>
  </p:transition>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6774C271-3FB1-68D9-E7D9-43241A63FC59}"/>
              </a:ext>
            </a:extLst>
          </p:cNvPr>
          <p:cNvSpPr>
            <a:spLocks noGrp="1"/>
          </p:cNvSpPr>
          <p:nvPr>
            <p:ph type="body" sz="quarter" idx="18"/>
          </p:nvPr>
        </p:nvSpPr>
        <p:spPr/>
        <p:txBody>
          <a:bodyPr/>
          <a:lstStyle/>
          <a:p>
            <a:r>
              <a:rPr lang="en-US" dirty="0"/>
              <a:t>Policy Layer Management (Continued)</a:t>
            </a:r>
          </a:p>
        </p:txBody>
      </p:sp>
      <p:sp>
        <p:nvSpPr>
          <p:cNvPr id="5" name="Content Placeholder 4"/>
          <p:cNvSpPr>
            <a:spLocks noGrp="1"/>
          </p:cNvSpPr>
          <p:nvPr>
            <p:ph sz="half" idx="2"/>
          </p:nvPr>
        </p:nvSpPr>
        <p:spPr>
          <a:xfrm>
            <a:off x="304800" y="1636776"/>
            <a:ext cx="11795168" cy="1663015"/>
          </a:xfrm>
        </p:spPr>
        <p:txBody>
          <a:bodyPr/>
          <a:lstStyle/>
          <a:p>
            <a:r>
              <a:rPr lang="en-US" sz="2400" dirty="0"/>
              <a:t>A policy can have one or more layers as its building blocks.</a:t>
            </a:r>
          </a:p>
          <a:p>
            <a:r>
              <a:rPr lang="en-US" sz="2400" dirty="0"/>
              <a:t>You can move layers up/down the policy list based on security needs. </a:t>
            </a:r>
          </a:p>
          <a:p>
            <a:r>
              <a:rPr lang="en-US" sz="2400" dirty="0"/>
              <a:t>You can also share layers in multiple policies.</a:t>
            </a:r>
          </a:p>
        </p:txBody>
      </p:sp>
      <p:sp>
        <p:nvSpPr>
          <p:cNvPr id="2" name="Footer Placeholder 1" hidden="1">
            <a:extLst>
              <a:ext uri="{FF2B5EF4-FFF2-40B4-BE49-F238E27FC236}">
                <a16:creationId xmlns:a16="http://schemas.microsoft.com/office/drawing/2014/main" id="{579DB758-450A-1818-2929-1F8156024AD9}"/>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B4F4093B-17FD-B868-5D50-ED0A28E4BECA}"/>
              </a:ext>
            </a:extLst>
          </p:cNvPr>
          <p:cNvSpPr>
            <a:spLocks noGrp="1"/>
          </p:cNvSpPr>
          <p:nvPr>
            <p:ph type="dt" sz="half" idx="19"/>
          </p:nvPr>
        </p:nvSpPr>
        <p:spPr/>
        <p:txBody>
          <a:bodyPr/>
          <a:lstStyle/>
          <a:p>
            <a:endParaRPr lang="en-US" dirty="0"/>
          </a:p>
        </p:txBody>
      </p:sp>
      <p:pic>
        <p:nvPicPr>
          <p:cNvPr id="4" name="Picture 3" descr="A picture containing application  Description automatically generated">
            <a:extLst>
              <a:ext uri="{FF2B5EF4-FFF2-40B4-BE49-F238E27FC236}">
                <a16:creationId xmlns:a16="http://schemas.microsoft.com/office/drawing/2014/main" id="{10543D1B-12B9-D7D7-735B-9BE28D6E1EB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5212" y="3589286"/>
            <a:ext cx="10058400" cy="2606040"/>
          </a:xfrm>
          <a:prstGeom prst="rect">
            <a:avLst/>
          </a:prstGeom>
        </p:spPr>
      </p:pic>
    </p:spTree>
    <p:extLst>
      <p:ext uri="{BB962C8B-B14F-4D97-AF65-F5344CB8AC3E}">
        <p14:creationId xmlns:p14="http://schemas.microsoft.com/office/powerpoint/2010/main" val="4015884357"/>
      </p:ext>
    </p:extLst>
  </p:cSld>
  <p:clrMapOvr>
    <a:masterClrMapping/>
  </p:clrMapOvr>
  <p:transition>
    <p:fade/>
  </p:transition>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C6E26CF1-457B-E6DD-7EF2-6D298C34F105}"/>
              </a:ext>
            </a:extLst>
          </p:cNvPr>
          <p:cNvSpPr>
            <a:spLocks noGrp="1"/>
          </p:cNvSpPr>
          <p:nvPr>
            <p:ph type="body" sz="quarter" idx="18"/>
          </p:nvPr>
        </p:nvSpPr>
        <p:spPr/>
        <p:txBody>
          <a:bodyPr/>
          <a:lstStyle/>
          <a:p>
            <a:r>
              <a:rPr lang="en-US" dirty="0"/>
              <a:t>Managing Policy Layers with SmartConsole</a:t>
            </a:r>
          </a:p>
        </p:txBody>
      </p:sp>
      <p:sp>
        <p:nvSpPr>
          <p:cNvPr id="4" name="Content Placeholder 3">
            <a:extLst>
              <a:ext uri="{FF2B5EF4-FFF2-40B4-BE49-F238E27FC236}">
                <a16:creationId xmlns:a16="http://schemas.microsoft.com/office/drawing/2014/main" id="{B376B384-6CDE-9A97-31E4-F198C2506169}"/>
              </a:ext>
            </a:extLst>
          </p:cNvPr>
          <p:cNvSpPr>
            <a:spLocks noGrp="1"/>
          </p:cNvSpPr>
          <p:nvPr>
            <p:ph sz="half" idx="2"/>
          </p:nvPr>
        </p:nvSpPr>
        <p:spPr/>
        <p:txBody>
          <a:bodyPr/>
          <a:lstStyle/>
          <a:p>
            <a:endParaRPr lang="en-US" dirty="0"/>
          </a:p>
        </p:txBody>
      </p:sp>
      <p:pic>
        <p:nvPicPr>
          <p:cNvPr id="8" name="Picture 7" descr="Graphical user interface, text, application&#10;&#10;Description automatically generated">
            <a:extLst>
              <a:ext uri="{FF2B5EF4-FFF2-40B4-BE49-F238E27FC236}">
                <a16:creationId xmlns:a16="http://schemas.microsoft.com/office/drawing/2014/main" id="{8BDC292F-F58F-3F10-646A-A11B8E541F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0347" y="1550522"/>
            <a:ext cx="6884160" cy="4227617"/>
          </a:xfrm>
          <a:prstGeom prst="rect">
            <a:avLst/>
          </a:prstGeom>
          <a:ln>
            <a:solidFill>
              <a:schemeClr val="tx1"/>
            </a:solidFill>
          </a:ln>
        </p:spPr>
      </p:pic>
      <p:sp>
        <p:nvSpPr>
          <p:cNvPr id="9" name="TextBox 8">
            <a:extLst>
              <a:ext uri="{FF2B5EF4-FFF2-40B4-BE49-F238E27FC236}">
                <a16:creationId xmlns:a16="http://schemas.microsoft.com/office/drawing/2014/main" id="{E1DDD427-ACF1-99CB-06EB-63E5EB10F058}"/>
              </a:ext>
            </a:extLst>
          </p:cNvPr>
          <p:cNvSpPr txBox="1"/>
          <p:nvPr/>
        </p:nvSpPr>
        <p:spPr bwMode="auto">
          <a:xfrm>
            <a:off x="1183297" y="3664330"/>
            <a:ext cx="2898914" cy="830997"/>
          </a:xfrm>
          <a:prstGeom prst="rect">
            <a:avLst/>
          </a:prstGeom>
          <a:solidFill>
            <a:srgbClr val="FDDFED"/>
          </a:solidFill>
          <a:ln>
            <a:solidFill>
              <a:schemeClr val="tx1"/>
            </a:solidFill>
          </a:ln>
          <a:effectLst/>
        </p:spPr>
        <p:txBody>
          <a:bodyPr wrap="square">
            <a:spAutoFit/>
          </a:bodyPr>
          <a:lstStyle/>
          <a:p>
            <a:r>
              <a:rPr lang="en-US" sz="2400" dirty="0">
                <a:latin typeface="Arial" panose="020B0604020202020204" pitchFamily="34" charset="0"/>
                <a:cs typeface="Arial" panose="020B0604020202020204" pitchFamily="34" charset="0"/>
              </a:rPr>
              <a:t>Manage policies and layers page</a:t>
            </a:r>
          </a:p>
        </p:txBody>
      </p:sp>
      <p:pic>
        <p:nvPicPr>
          <p:cNvPr id="3" name="Picture 2"/>
          <p:cNvPicPr>
            <a:picLocks noChangeAspect="1"/>
          </p:cNvPicPr>
          <p:nvPr/>
        </p:nvPicPr>
        <p:blipFill>
          <a:blip r:embed="rId4"/>
          <a:stretch>
            <a:fillRect/>
          </a:stretch>
        </p:blipFill>
        <p:spPr>
          <a:xfrm>
            <a:off x="4551401" y="3208675"/>
            <a:ext cx="7207783" cy="2834640"/>
          </a:xfrm>
          <a:prstGeom prst="rect">
            <a:avLst/>
          </a:prstGeom>
        </p:spPr>
      </p:pic>
      <p:sp>
        <p:nvSpPr>
          <p:cNvPr id="2" name="Footer Placeholder 1" hidden="1">
            <a:extLst>
              <a:ext uri="{FF2B5EF4-FFF2-40B4-BE49-F238E27FC236}">
                <a16:creationId xmlns:a16="http://schemas.microsoft.com/office/drawing/2014/main" id="{1944E96D-E852-9E6A-C206-27053BF0B17C}"/>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512E54C3-5BDC-C665-3922-4C7EDB04BE90}"/>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855745763"/>
      </p:ext>
    </p:extLst>
  </p:cSld>
  <p:clrMapOvr>
    <a:masterClrMapping/>
  </p:clrMapOvr>
  <p:transition>
    <p:fade/>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C6E26CF1-457B-E6DD-7EF2-6D298C34F105}"/>
              </a:ext>
            </a:extLst>
          </p:cNvPr>
          <p:cNvSpPr>
            <a:spLocks noGrp="1"/>
          </p:cNvSpPr>
          <p:nvPr>
            <p:ph type="body" sz="quarter" idx="18"/>
          </p:nvPr>
        </p:nvSpPr>
        <p:spPr>
          <a:xfrm>
            <a:off x="585216" y="457200"/>
            <a:ext cx="11278538" cy="914400"/>
          </a:xfrm>
        </p:spPr>
        <p:txBody>
          <a:bodyPr/>
          <a:lstStyle/>
          <a:p>
            <a:r>
              <a:rPr lang="en-US" dirty="0"/>
              <a:t>Managing Policy Layers with SmartConsole (Continued)</a:t>
            </a:r>
          </a:p>
        </p:txBody>
      </p:sp>
      <p:pic>
        <p:nvPicPr>
          <p:cNvPr id="6" name="Picture 5"/>
          <p:cNvPicPr>
            <a:picLocks noChangeAspect="1"/>
          </p:cNvPicPr>
          <p:nvPr/>
        </p:nvPicPr>
        <p:blipFill>
          <a:blip r:embed="rId3"/>
          <a:stretch>
            <a:fillRect/>
          </a:stretch>
        </p:blipFill>
        <p:spPr>
          <a:xfrm>
            <a:off x="2484888" y="1636776"/>
            <a:ext cx="7219048" cy="4190476"/>
          </a:xfrm>
          <a:prstGeom prst="rect">
            <a:avLst/>
          </a:prstGeom>
        </p:spPr>
      </p:pic>
      <p:sp>
        <p:nvSpPr>
          <p:cNvPr id="9" name="TextBox 8">
            <a:extLst>
              <a:ext uri="{FF2B5EF4-FFF2-40B4-BE49-F238E27FC236}">
                <a16:creationId xmlns:a16="http://schemas.microsoft.com/office/drawing/2014/main" id="{E1DDD427-ACF1-99CB-06EB-63E5EB10F058}"/>
              </a:ext>
            </a:extLst>
          </p:cNvPr>
          <p:cNvSpPr txBox="1"/>
          <p:nvPr/>
        </p:nvSpPr>
        <p:spPr bwMode="auto">
          <a:xfrm>
            <a:off x="3299210" y="5967834"/>
            <a:ext cx="5850549" cy="461665"/>
          </a:xfrm>
          <a:prstGeom prst="rect">
            <a:avLst/>
          </a:prstGeom>
          <a:solidFill>
            <a:srgbClr val="FDDFED"/>
          </a:solidFill>
          <a:ln>
            <a:solidFill>
              <a:schemeClr val="tx1"/>
            </a:solidFill>
          </a:ln>
          <a:effectLst/>
        </p:spPr>
        <p:txBody>
          <a:bodyPr wrap="square">
            <a:spAutoFit/>
          </a:bodyPr>
          <a:lstStyle/>
          <a:p>
            <a:r>
              <a:rPr lang="en-US" sz="2400" dirty="0">
                <a:latin typeface="Arial" panose="020B0604020202020204" pitchFamily="34" charset="0"/>
                <a:cs typeface="Arial" panose="020B0604020202020204" pitchFamily="34" charset="0"/>
              </a:rPr>
              <a:t>Select a layer to view its details</a:t>
            </a:r>
          </a:p>
        </p:txBody>
      </p:sp>
      <p:sp>
        <p:nvSpPr>
          <p:cNvPr id="2" name="Footer Placeholder 1" hidden="1">
            <a:extLst>
              <a:ext uri="{FF2B5EF4-FFF2-40B4-BE49-F238E27FC236}">
                <a16:creationId xmlns:a16="http://schemas.microsoft.com/office/drawing/2014/main" id="{83D4B76E-13B2-3B37-67D8-997D37A94736}"/>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32A2C91D-3CD3-D7DA-70A8-CE4FE9852E2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145932943"/>
      </p:ext>
    </p:extLst>
  </p:cSld>
  <p:clrMapOvr>
    <a:masterClrMapping/>
  </p:clrMapOvr>
  <p:transition>
    <p:fade/>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Creating a New Policy Layer</a:t>
            </a:r>
          </a:p>
        </p:txBody>
      </p:sp>
      <p:sp>
        <p:nvSpPr>
          <p:cNvPr id="3" name="Content Placeholder 2"/>
          <p:cNvSpPr>
            <a:spLocks noGrp="1"/>
          </p:cNvSpPr>
          <p:nvPr>
            <p:ph sz="half" idx="2"/>
          </p:nvPr>
        </p:nvSpPr>
        <p:spPr>
          <a:xfrm>
            <a:off x="583841" y="1636776"/>
            <a:ext cx="3495789" cy="4422192"/>
          </a:xfrm>
        </p:spPr>
        <p:txBody>
          <a:bodyPr/>
          <a:lstStyle/>
          <a:p>
            <a:pPr marL="0" indent="0">
              <a:buNone/>
            </a:pPr>
            <a:r>
              <a:rPr lang="en-US" dirty="0"/>
              <a:t>From the </a:t>
            </a:r>
            <a:r>
              <a:rPr lang="en-US" dirty="0">
                <a:solidFill>
                  <a:schemeClr val="bg2"/>
                </a:solidFill>
              </a:rPr>
              <a:t>Application</a:t>
            </a:r>
            <a:r>
              <a:rPr lang="en-US" dirty="0"/>
              <a:t> menu:</a:t>
            </a:r>
          </a:p>
          <a:p>
            <a:pPr marL="514350" indent="-514350">
              <a:buFont typeface="+mj-lt"/>
              <a:buAutoNum type="arabicPeriod"/>
            </a:pPr>
            <a:r>
              <a:rPr lang="en-US" dirty="0"/>
              <a:t>Select Manage policies and layers.</a:t>
            </a:r>
          </a:p>
          <a:p>
            <a:pPr marL="514350" indent="-514350">
              <a:buFont typeface="+mj-lt"/>
              <a:buAutoNum type="arabicPeriod"/>
            </a:pPr>
            <a:r>
              <a:rPr lang="en-US" dirty="0"/>
              <a:t>Click the </a:t>
            </a:r>
            <a:r>
              <a:rPr lang="en-US" b="1" dirty="0"/>
              <a:t>New </a:t>
            </a:r>
            <a:r>
              <a:rPr lang="en-US" dirty="0"/>
              <a:t>icon.</a:t>
            </a:r>
          </a:p>
          <a:p>
            <a:pPr marL="514350" indent="-514350">
              <a:buFont typeface="+mj-lt"/>
              <a:buAutoNum type="arabicPeriod"/>
            </a:pPr>
            <a:r>
              <a:rPr lang="en-US" dirty="0"/>
              <a:t>Configure policy details. </a:t>
            </a:r>
          </a:p>
        </p:txBody>
      </p:sp>
      <p:pic>
        <p:nvPicPr>
          <p:cNvPr id="4" name="Picture 3"/>
          <p:cNvPicPr>
            <a:picLocks noChangeAspect="1"/>
          </p:cNvPicPr>
          <p:nvPr/>
        </p:nvPicPr>
        <p:blipFill>
          <a:blip r:embed="rId3"/>
          <a:stretch>
            <a:fillRect/>
          </a:stretch>
        </p:blipFill>
        <p:spPr>
          <a:xfrm>
            <a:off x="4291773" y="1528862"/>
            <a:ext cx="7616903" cy="4846320"/>
          </a:xfrm>
          <a:prstGeom prst="rect">
            <a:avLst/>
          </a:prstGeom>
        </p:spPr>
      </p:pic>
      <p:sp>
        <p:nvSpPr>
          <p:cNvPr id="5" name="Footer Placeholder 4" hidden="1">
            <a:extLst>
              <a:ext uri="{FF2B5EF4-FFF2-40B4-BE49-F238E27FC236}">
                <a16:creationId xmlns:a16="http://schemas.microsoft.com/office/drawing/2014/main" id="{74097F68-7567-BEEE-47DE-650BBEE263A3}"/>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8CC8156C-38C5-3686-22C6-4B8F4E383CE7}"/>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597341046"/>
      </p:ext>
    </p:extLst>
  </p:cSld>
  <p:clrMapOvr>
    <a:masterClrMapping/>
  </p:clrMapOvr>
  <p:transition>
    <p:fade/>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3E282629-04CC-E333-4AE7-6F9F8F13F9C9}"/>
              </a:ext>
            </a:extLst>
          </p:cNvPr>
          <p:cNvSpPr>
            <a:spLocks noGrp="1"/>
          </p:cNvSpPr>
          <p:nvPr>
            <p:ph type="body" sz="quarter" idx="18"/>
          </p:nvPr>
        </p:nvSpPr>
        <p:spPr/>
        <p:txBody>
          <a:bodyPr/>
          <a:lstStyle/>
          <a:p>
            <a:r>
              <a:rPr lang="en-US" dirty="0"/>
              <a:t>Adding an Inline Policy Layer</a:t>
            </a:r>
          </a:p>
        </p:txBody>
      </p:sp>
      <p:sp>
        <p:nvSpPr>
          <p:cNvPr id="3" name="Content Placeholder 2">
            <a:extLst>
              <a:ext uri="{FF2B5EF4-FFF2-40B4-BE49-F238E27FC236}">
                <a16:creationId xmlns:a16="http://schemas.microsoft.com/office/drawing/2014/main" id="{C31E0C9D-3740-AD32-12AF-F6A45A463988}"/>
              </a:ext>
            </a:extLst>
          </p:cNvPr>
          <p:cNvSpPr>
            <a:spLocks noGrp="1"/>
          </p:cNvSpPr>
          <p:nvPr>
            <p:ph sz="half" idx="2"/>
          </p:nvPr>
        </p:nvSpPr>
        <p:spPr>
          <a:xfrm>
            <a:off x="583842" y="1636776"/>
            <a:ext cx="4014662" cy="2868963"/>
          </a:xfrm>
        </p:spPr>
        <p:txBody>
          <a:bodyPr/>
          <a:lstStyle/>
          <a:p>
            <a:pPr>
              <a:spcAft>
                <a:spcPts val="0"/>
              </a:spcAft>
            </a:pPr>
            <a:r>
              <a:rPr lang="en-US" dirty="0"/>
              <a:t>Select parent rule. </a:t>
            </a:r>
          </a:p>
          <a:p>
            <a:pPr>
              <a:spcAft>
                <a:spcPts val="0"/>
              </a:spcAft>
            </a:pPr>
            <a:r>
              <a:rPr lang="en-US" dirty="0"/>
              <a:t>Under Action column of parent, select Inline Layer.</a:t>
            </a:r>
          </a:p>
          <a:p>
            <a:pPr>
              <a:spcAft>
                <a:spcPts val="0"/>
              </a:spcAft>
            </a:pPr>
            <a:r>
              <a:rPr lang="en-US" dirty="0"/>
              <a:t>Select or create new layer to be added.</a:t>
            </a:r>
          </a:p>
        </p:txBody>
      </p:sp>
      <p:pic>
        <p:nvPicPr>
          <p:cNvPr id="1843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r="1046"/>
          <a:stretch/>
        </p:blipFill>
        <p:spPr bwMode="auto">
          <a:xfrm>
            <a:off x="5165591" y="1532596"/>
            <a:ext cx="6697120" cy="45263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a:extLst>
              <a:ext uri="{FF2B5EF4-FFF2-40B4-BE49-F238E27FC236}">
                <a16:creationId xmlns:a16="http://schemas.microsoft.com/office/drawing/2014/main" id="{0E0F3FAE-CDF9-963D-B543-4D2D11761875}"/>
              </a:ext>
            </a:extLst>
          </p:cNvPr>
          <p:cNvSpPr txBox="1"/>
          <p:nvPr/>
        </p:nvSpPr>
        <p:spPr bwMode="auto">
          <a:xfrm>
            <a:off x="834131" y="4525410"/>
            <a:ext cx="3988904" cy="1631216"/>
          </a:xfrm>
          <a:prstGeom prst="rect">
            <a:avLst/>
          </a:prstGeom>
          <a:noFill/>
          <a:ln>
            <a:noFill/>
          </a:ln>
          <a:effectLst/>
        </p:spPr>
        <p:txBody>
          <a:bodyPr wrap="square">
            <a:spAutoFit/>
          </a:bodyPr>
          <a:lstStyle/>
          <a:p>
            <a:r>
              <a:rPr lang="en-US" sz="2000" b="1" dirty="0">
                <a:latin typeface="Arial" panose="020B0604020202020204" pitchFamily="34" charset="0"/>
                <a:cs typeface="Arial" panose="020B0604020202020204" pitchFamily="34" charset="0"/>
              </a:rPr>
              <a:t>Note</a:t>
            </a:r>
            <a:r>
              <a:rPr lang="en-US" sz="2000" dirty="0">
                <a:latin typeface="Arial" panose="020B0604020202020204" pitchFamily="34" charset="0"/>
                <a:cs typeface="Arial" panose="020B0604020202020204" pitchFamily="34" charset="0"/>
              </a:rPr>
              <a:t>: It is possible for a layer to function as an ordered layer in one policy package and as an inline layer in another policy package.</a:t>
            </a:r>
          </a:p>
        </p:txBody>
      </p:sp>
      <p:sp>
        <p:nvSpPr>
          <p:cNvPr id="2" name="Footer Placeholder 1" hidden="1">
            <a:extLst>
              <a:ext uri="{FF2B5EF4-FFF2-40B4-BE49-F238E27FC236}">
                <a16:creationId xmlns:a16="http://schemas.microsoft.com/office/drawing/2014/main" id="{39931528-5CC1-87E5-ADD9-04E160FDE4A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9A4C1294-6673-0578-B40B-90A96AB86AF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705221982"/>
      </p:ext>
    </p:extLst>
  </p:cSld>
  <p:clrMapOvr>
    <a:masterClrMapping/>
  </p:clrMapOvr>
  <p:transition>
    <p:fade/>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Modifying an Existing Policy Layer</a:t>
            </a:r>
          </a:p>
        </p:txBody>
      </p:sp>
      <p:sp>
        <p:nvSpPr>
          <p:cNvPr id="3" name="Content Placeholder 2"/>
          <p:cNvSpPr>
            <a:spLocks noGrp="1"/>
          </p:cNvSpPr>
          <p:nvPr>
            <p:ph sz="half" idx="2"/>
          </p:nvPr>
        </p:nvSpPr>
        <p:spPr>
          <a:xfrm>
            <a:off x="712795" y="1371600"/>
            <a:ext cx="4761882" cy="4422192"/>
          </a:xfrm>
        </p:spPr>
        <p:txBody>
          <a:bodyPr/>
          <a:lstStyle/>
          <a:p>
            <a:pPr marL="0" indent="0">
              <a:buNone/>
            </a:pPr>
            <a:r>
              <a:rPr lang="en-US" dirty="0"/>
              <a:t>From the </a:t>
            </a:r>
            <a:r>
              <a:rPr lang="en-US" dirty="0">
                <a:solidFill>
                  <a:schemeClr val="bg2"/>
                </a:solidFill>
              </a:rPr>
              <a:t>Manage policies and layers </a:t>
            </a:r>
            <a:r>
              <a:rPr lang="en-US" dirty="0"/>
              <a:t>window:</a:t>
            </a:r>
          </a:p>
          <a:p>
            <a:pPr marL="514350" indent="-514350">
              <a:buFont typeface="+mj-lt"/>
              <a:buAutoNum type="arabicPeriod"/>
            </a:pPr>
            <a:r>
              <a:rPr lang="en-US" dirty="0"/>
              <a:t>Select </a:t>
            </a:r>
            <a:r>
              <a:rPr lang="en-US" b="1" dirty="0"/>
              <a:t>Access Control</a:t>
            </a:r>
            <a:r>
              <a:rPr lang="en-US" dirty="0"/>
              <a:t>. </a:t>
            </a:r>
          </a:p>
          <a:p>
            <a:pPr marL="514350" indent="-514350">
              <a:buFont typeface="+mj-lt"/>
              <a:buAutoNum type="arabicPeriod"/>
            </a:pPr>
            <a:r>
              <a:rPr lang="en-US" dirty="0"/>
              <a:t>Open the layer and edit settings.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93902" y="1636776"/>
            <a:ext cx="5297038" cy="4572000"/>
          </a:xfrm>
          <a:prstGeom prst="rect">
            <a:avLst/>
          </a:prstGeom>
        </p:spPr>
      </p:pic>
      <p:sp>
        <p:nvSpPr>
          <p:cNvPr id="6" name="Content Placeholder 2"/>
          <p:cNvSpPr txBox="1">
            <a:spLocks/>
          </p:cNvSpPr>
          <p:nvPr/>
        </p:nvSpPr>
        <p:spPr>
          <a:xfrm>
            <a:off x="2552480" y="4278921"/>
            <a:ext cx="3788767" cy="2487331"/>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lnSpc>
                <a:spcPct val="100000"/>
              </a:lnSpc>
              <a:buFont typeface="Arial" panose="020B0604020202020204" pitchFamily="34" charset="0"/>
              <a:buNone/>
            </a:pPr>
            <a:r>
              <a:rPr lang="en-US" sz="2000" kern="0" dirty="0"/>
              <a:t>When possible, it is a best practice to share policy layers with other policy packages. To enable this, check the </a:t>
            </a:r>
            <a:r>
              <a:rPr lang="en-US" sz="2000" b="1" kern="0" dirty="0"/>
              <a:t>Multiple policies and rules can use this layer</a:t>
            </a:r>
            <a:r>
              <a:rPr lang="en-US" sz="2000" kern="0" dirty="0"/>
              <a:t> checkbox.</a:t>
            </a:r>
          </a:p>
          <a:p>
            <a:pPr>
              <a:lnSpc>
                <a:spcPct val="100000"/>
              </a:lnSpc>
            </a:pPr>
            <a:endParaRPr lang="en-US" sz="1800" kern="0" dirty="0"/>
          </a:p>
        </p:txBody>
      </p:sp>
      <p:pic>
        <p:nvPicPr>
          <p:cNvPr id="7" name="Picture 6"/>
          <p:cNvPicPr>
            <a:picLocks noChangeAspect="1"/>
          </p:cNvPicPr>
          <p:nvPr/>
        </p:nvPicPr>
        <p:blipFill rotWithShape="1">
          <a:blip r:embed="rId4" cstate="print">
            <a:extLst>
              <a:ext uri="{28A0092B-C50C-407E-A947-70E740481C1C}">
                <a14:useLocalDpi xmlns:a14="http://schemas.microsoft.com/office/drawing/2010/main" val="0"/>
              </a:ext>
            </a:extLst>
          </a:blip>
          <a:srcRect l="18400" t="17778" r="8951" b="9060"/>
          <a:stretch/>
        </p:blipFill>
        <p:spPr>
          <a:xfrm>
            <a:off x="583841" y="4379976"/>
            <a:ext cx="1815984" cy="1828800"/>
          </a:xfrm>
          <a:prstGeom prst="rect">
            <a:avLst/>
          </a:prstGeom>
          <a:ln>
            <a:solidFill>
              <a:srgbClr val="0C0C0C"/>
            </a:solidFill>
          </a:ln>
        </p:spPr>
      </p:pic>
      <p:sp>
        <p:nvSpPr>
          <p:cNvPr id="4" name="Footer Placeholder 3" hidden="1">
            <a:extLst>
              <a:ext uri="{FF2B5EF4-FFF2-40B4-BE49-F238E27FC236}">
                <a16:creationId xmlns:a16="http://schemas.microsoft.com/office/drawing/2014/main" id="{D4F699C9-7429-BBB9-0932-02A333B6DBE4}"/>
              </a:ext>
            </a:extLst>
          </p:cNvPr>
          <p:cNvSpPr>
            <a:spLocks noGrp="1"/>
          </p:cNvSpPr>
          <p:nvPr>
            <p:ph type="ftr" sz="quarter" idx="11"/>
          </p:nvPr>
        </p:nvSpPr>
        <p:spPr/>
        <p:txBody>
          <a:bodyPr/>
          <a:lstStyle/>
          <a:p>
            <a:endParaRPr lang="en-US" dirty="0"/>
          </a:p>
        </p:txBody>
      </p:sp>
      <p:sp>
        <p:nvSpPr>
          <p:cNvPr id="8" name="Date Placeholder 7" hidden="1">
            <a:extLst>
              <a:ext uri="{FF2B5EF4-FFF2-40B4-BE49-F238E27FC236}">
                <a16:creationId xmlns:a16="http://schemas.microsoft.com/office/drawing/2014/main" id="{8E79F4E7-A3F1-5A8A-CF34-442588F69F42}"/>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11692530"/>
      </p:ext>
    </p:extLst>
  </p:cSld>
  <p:clrMapOvr>
    <a:masterClrMapping/>
  </p:clrMapOvr>
  <p:transition>
    <p:fade/>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Exporting Layer Rules</a:t>
            </a:r>
          </a:p>
        </p:txBody>
      </p:sp>
      <p:sp>
        <p:nvSpPr>
          <p:cNvPr id="3" name="Content Placeholder 2"/>
          <p:cNvSpPr>
            <a:spLocks noGrp="1"/>
          </p:cNvSpPr>
          <p:nvPr>
            <p:ph sz="half" idx="2"/>
          </p:nvPr>
        </p:nvSpPr>
        <p:spPr>
          <a:xfrm>
            <a:off x="583841" y="1636776"/>
            <a:ext cx="5008067" cy="2794547"/>
          </a:xfrm>
        </p:spPr>
        <p:txBody>
          <a:bodyPr/>
          <a:lstStyle/>
          <a:p>
            <a:pPr marL="0" indent="0">
              <a:buNone/>
            </a:pPr>
            <a:r>
              <a:rPr lang="en-US" sz="2400" dirty="0"/>
              <a:t>To export to a CSV file:</a:t>
            </a:r>
          </a:p>
          <a:p>
            <a:pPr marL="514350" indent="-514350">
              <a:buFont typeface="+mj-lt"/>
              <a:buAutoNum type="arabicPeriod"/>
            </a:pPr>
            <a:r>
              <a:rPr lang="en-US" sz="2400" dirty="0"/>
              <a:t>Select </a:t>
            </a:r>
            <a:r>
              <a:rPr lang="en-US" sz="2400" b="1" dirty="0"/>
              <a:t>Menu </a:t>
            </a:r>
            <a:r>
              <a:rPr lang="en-US" sz="2400" b="1" dirty="0">
                <a:latin typeface="Wingdings 3" panose="05040102010807070707" pitchFamily="18" charset="2"/>
              </a:rPr>
              <a:t>g</a:t>
            </a:r>
            <a:r>
              <a:rPr lang="en-US" sz="2400" b="1" dirty="0"/>
              <a:t> Manage policies and layers</a:t>
            </a:r>
            <a:r>
              <a:rPr lang="en-US" sz="2400" dirty="0"/>
              <a:t>. </a:t>
            </a:r>
          </a:p>
          <a:p>
            <a:pPr marL="514350" indent="-514350">
              <a:buFont typeface="+mj-lt"/>
              <a:buAutoNum type="arabicPeriod"/>
            </a:pPr>
            <a:r>
              <a:rPr lang="en-US" sz="2400" dirty="0"/>
              <a:t>Select a layer and then select </a:t>
            </a:r>
            <a:r>
              <a:rPr lang="en-US" sz="2400" b="1" dirty="0"/>
              <a:t>Actions </a:t>
            </a:r>
            <a:r>
              <a:rPr lang="en-US" sz="2400" b="1" dirty="0">
                <a:latin typeface="Wingdings 3" panose="05040102010807070707" pitchFamily="18" charset="2"/>
              </a:rPr>
              <a:t>g</a:t>
            </a:r>
            <a:r>
              <a:rPr lang="en-US" sz="2400" b="1" dirty="0"/>
              <a:t> Export</a:t>
            </a:r>
            <a:r>
              <a:rPr lang="en-US" sz="2400" dirty="0"/>
              <a:t>.</a:t>
            </a:r>
          </a:p>
          <a:p>
            <a:pPr marL="514350" indent="-514350">
              <a:buFont typeface="+mj-lt"/>
              <a:buAutoNum type="arabicPeriod"/>
            </a:pPr>
            <a:r>
              <a:rPr lang="en-US" sz="2400" dirty="0"/>
              <a:t>Type a path and file name. </a:t>
            </a: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91908" y="1636776"/>
            <a:ext cx="5889179" cy="4206240"/>
          </a:xfrm>
          <a:prstGeom prst="rect">
            <a:avLst/>
          </a:prstGeom>
        </p:spPr>
      </p:pic>
      <p:sp>
        <p:nvSpPr>
          <p:cNvPr id="4" name="Footer Placeholder 3" hidden="1">
            <a:extLst>
              <a:ext uri="{FF2B5EF4-FFF2-40B4-BE49-F238E27FC236}">
                <a16:creationId xmlns:a16="http://schemas.microsoft.com/office/drawing/2014/main" id="{CF8F7CA8-C1DE-FE9F-26D3-CFB3AABE0D09}"/>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6B1D1016-A7BE-4956-3753-A5B7F4AF4025}"/>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149775441"/>
      </p:ext>
    </p:extLst>
  </p:cSld>
  <p:clrMapOvr>
    <a:masterClrMapping/>
  </p:clrMapOvr>
  <p:transition>
    <p:fade/>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436EF56-1EE3-B0D9-AB5E-328F45376614}"/>
              </a:ext>
            </a:extLst>
          </p:cNvPr>
          <p:cNvSpPr>
            <a:spLocks noGrp="1"/>
          </p:cNvSpPr>
          <p:nvPr>
            <p:ph type="body" sz="quarter" idx="14"/>
          </p:nvPr>
        </p:nvSpPr>
        <p:spPr/>
        <p:txBody>
          <a:bodyPr/>
          <a:lstStyle/>
          <a:p>
            <a:pPr>
              <a:spcAft>
                <a:spcPts val="1000"/>
              </a:spcAft>
            </a:pPr>
            <a:r>
              <a:rPr lang="en-US" dirty="0"/>
              <a:t>What is the purpose of Policy layers?</a:t>
            </a:r>
          </a:p>
          <a:p>
            <a:pPr>
              <a:spcAft>
                <a:spcPts val="1000"/>
              </a:spcAft>
            </a:pPr>
            <a:r>
              <a:rPr lang="en-US" dirty="0"/>
              <a:t>What type of Policy layer is independent of the rest of the rulebase?</a:t>
            </a:r>
          </a:p>
        </p:txBody>
      </p:sp>
      <p:sp>
        <p:nvSpPr>
          <p:cNvPr id="3" name="Text Placeholder 2">
            <a:extLst>
              <a:ext uri="{FF2B5EF4-FFF2-40B4-BE49-F238E27FC236}">
                <a16:creationId xmlns:a16="http://schemas.microsoft.com/office/drawing/2014/main" id="{87BA3EF8-9571-0232-1DCF-F0102D7B2071}"/>
              </a:ext>
            </a:extLst>
          </p:cNvPr>
          <p:cNvSpPr>
            <a:spLocks noGrp="1"/>
          </p:cNvSpPr>
          <p:nvPr>
            <p:ph type="body" sz="quarter" idx="16"/>
          </p:nvPr>
        </p:nvSpPr>
        <p:spPr/>
        <p:txBody>
          <a:bodyPr/>
          <a:lstStyle/>
          <a:p>
            <a:r>
              <a:rPr lang="en-US" b="0" dirty="0"/>
              <a:t>Review Questions</a:t>
            </a:r>
          </a:p>
        </p:txBody>
      </p:sp>
      <p:sp>
        <p:nvSpPr>
          <p:cNvPr id="4" name="Footer Placeholder 3" hidden="1">
            <a:extLst>
              <a:ext uri="{FF2B5EF4-FFF2-40B4-BE49-F238E27FC236}">
                <a16:creationId xmlns:a16="http://schemas.microsoft.com/office/drawing/2014/main" id="{E771E957-8250-8C3F-69E5-BF942DA0F127}"/>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63C96A2F-2017-3CA0-C712-9DDB33993AB2}"/>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183003946"/>
      </p:ext>
    </p:extLst>
  </p:cSld>
  <p:clrMapOvr>
    <a:masterClrMapping/>
  </p:clrMapOvr>
  <p:transition>
    <p:fade/>
  </p:transition>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b="0" dirty="0"/>
              <a:t>Lab 6A</a:t>
            </a:r>
          </a:p>
          <a:p>
            <a:endParaRPr lang="en-US" sz="3200" b="0" dirty="0"/>
          </a:p>
          <a:p>
            <a:r>
              <a:rPr lang="en-US" sz="3200" b="0" dirty="0"/>
              <a:t>Configuring Ordered Layers</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7920"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lgn="l">
              <a:spcBef>
                <a:spcPts val="0"/>
              </a:spcBef>
            </a:pPr>
            <a:r>
              <a:rPr lang="en-US" sz="600" dirty="0">
                <a:solidFill>
                  <a:schemeClr val="tx1">
                    <a:lumMod val="50000"/>
                    <a:alpha val="25000"/>
                  </a:schemeClr>
                </a:solidFill>
                <a:latin typeface="Stencil" panose="040409050D0802020404" pitchFamily="82" charset="0"/>
              </a:rPr>
              <a:t>LAB</a:t>
            </a:r>
          </a:p>
          <a:p>
            <a:pPr algn="l">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4931" y="85722"/>
            <a:ext cx="7143750" cy="6372215"/>
          </a:xfrm>
          <a:prstGeom prst="rect">
            <a:avLst/>
          </a:prstGeom>
        </p:spPr>
      </p:pic>
      <p:sp>
        <p:nvSpPr>
          <p:cNvPr id="2" name="Footer Placeholder 1" hidden="1">
            <a:extLst>
              <a:ext uri="{FF2B5EF4-FFF2-40B4-BE49-F238E27FC236}">
                <a16:creationId xmlns:a16="http://schemas.microsoft.com/office/drawing/2014/main" id="{6914256F-66C8-E0B5-3E9E-7AF78D97B2C9}"/>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ED0CA1EC-0645-85AD-942B-7B3DA4AD592A}"/>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2020476592"/>
      </p:ext>
    </p:extLst>
  </p:cSld>
  <p:clrMapOvr>
    <a:masterClrMapping/>
  </p:clrMapOvr>
  <p:transition>
    <p:fade/>
  </p:transition>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b="0" dirty="0"/>
              <a:t>Lab 6B</a:t>
            </a:r>
          </a:p>
          <a:p>
            <a:endParaRPr lang="en-US" sz="3200" b="0" dirty="0"/>
          </a:p>
          <a:p>
            <a:r>
              <a:rPr lang="en-US" sz="3200" b="0" dirty="0"/>
              <a:t>Configuring a Shared Inline Layer</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7920"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lgn="l">
              <a:spcBef>
                <a:spcPts val="0"/>
              </a:spcBef>
            </a:pPr>
            <a:r>
              <a:rPr lang="en-US" sz="600" dirty="0">
                <a:solidFill>
                  <a:schemeClr val="tx1">
                    <a:lumMod val="50000"/>
                    <a:alpha val="25000"/>
                  </a:schemeClr>
                </a:solidFill>
                <a:latin typeface="Stencil" panose="040409050D0802020404" pitchFamily="82" charset="0"/>
              </a:rPr>
              <a:t>LAB</a:t>
            </a:r>
          </a:p>
          <a:p>
            <a:pPr algn="l">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4931" y="85722"/>
            <a:ext cx="7143750" cy="6372215"/>
          </a:xfrm>
          <a:prstGeom prst="rect">
            <a:avLst/>
          </a:prstGeom>
        </p:spPr>
      </p:pic>
      <p:sp>
        <p:nvSpPr>
          <p:cNvPr id="2" name="Footer Placeholder 1" hidden="1">
            <a:extLst>
              <a:ext uri="{FF2B5EF4-FFF2-40B4-BE49-F238E27FC236}">
                <a16:creationId xmlns:a16="http://schemas.microsoft.com/office/drawing/2014/main" id="{C2051F3E-5AF2-0735-9D1C-83DD5F67C864}"/>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D6132ECA-524E-63AA-9C15-C366E683FDD6}"/>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3987818169"/>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CP_CorpTemp2020 (1)">
  <a:themeElements>
    <a:clrScheme name="Check Point 2022">
      <a:dk1>
        <a:srgbClr val="4D4D4F"/>
      </a:dk1>
      <a:lt1>
        <a:srgbClr val="FFFFFF"/>
      </a:lt1>
      <a:dk2>
        <a:srgbClr val="920053"/>
      </a:dk2>
      <a:lt2>
        <a:srgbClr val="DA1572"/>
      </a:lt2>
      <a:accent1>
        <a:srgbClr val="DA1572"/>
      </a:accent1>
      <a:accent2>
        <a:srgbClr val="3075FF"/>
      </a:accent2>
      <a:accent3>
        <a:srgbClr val="B6DB19"/>
      </a:accent3>
      <a:accent4>
        <a:srgbClr val="FFC000"/>
      </a:accent4>
      <a:accent5>
        <a:srgbClr val="FF6600"/>
      </a:accent5>
      <a:accent6>
        <a:srgbClr val="293896"/>
      </a:accent6>
      <a:hlink>
        <a:srgbClr val="293896"/>
      </a:hlink>
      <a:folHlink>
        <a:srgbClr val="00B0F0"/>
      </a:folHlink>
    </a:clrScheme>
    <a:fontScheme name="Check Point 2016">
      <a:majorFont>
        <a:latin typeface="Calibri"/>
        <a:ea typeface=""/>
        <a:cs typeface=""/>
      </a:majorFont>
      <a:minorFont>
        <a:latin typeface="Calibri"/>
        <a:ea typeface=""/>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2"/>
        </a:solidFill>
        <a:ln w="12700" algn="ctr">
          <a:noFill/>
          <a:miter lim="800000"/>
          <a:headEnd/>
          <a:tailEnd/>
        </a:ln>
        <a:effectLst/>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lnSpc>
            <a:spcPct val="80000"/>
          </a:lnSpc>
          <a:spcBef>
            <a:spcPts val="1200"/>
          </a:spcBef>
          <a:spcAft>
            <a:spcPts val="0"/>
          </a:spcAft>
          <a:buSzPct val="115000"/>
          <a:defRPr sz="2400" dirty="0" err="1" smtClean="0">
            <a:latin typeface="+mn-lt"/>
          </a:defRPr>
        </a:defPPr>
      </a:lstStyle>
    </a:spDef>
    <a:lnDef>
      <a:spPr bwMode="auto">
        <a:solidFill>
          <a:schemeClr val="bg1"/>
        </a:solidFill>
        <a:ln w="3810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a:lstStyle/>
    </a:lnDef>
    <a:txDef>
      <a:spPr bwMode="auto">
        <a:noFill/>
        <a:ln>
          <a:noFill/>
        </a:ln>
        <a:effectLst/>
      </a:spPr>
      <a:bodyPr vert="horz" wrap="none" lIns="91440" tIns="45720" rIns="91440" bIns="45720" numCol="1" rtlCol="0" anchor="ctr" anchorCtr="0" compatLnSpc="1">
        <a:prstTxWarp prst="textNoShape">
          <a:avLst/>
        </a:prstTxWarp>
        <a:spAutoFit/>
      </a:bodyPr>
      <a:lstStyle>
        <a:defPPr>
          <a:spcBef>
            <a:spcPts val="0"/>
          </a:spcBef>
          <a:defRPr sz="2400" dirty="0" err="1" smtClean="0">
            <a:solidFill>
              <a:schemeClr val="bg2">
                <a:lumMod val="50000"/>
              </a:schemeClr>
            </a:solidFill>
            <a:latin typeface="Arial" panose="020B0604020202020204" pitchFamily="34" charset="0"/>
            <a:cs typeface="Arial" panose="020B0604020202020204" pitchFamily="34" charset="0"/>
          </a:defRPr>
        </a:defPPr>
      </a:lstStyle>
    </a:txDef>
  </a:objectDefaults>
  <a:extraClrSchemeLst>
    <a:extraClrScheme>
      <a:clrScheme name="PPTtemplates_10_01_26_r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PTtemplates_10_01_26_rp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PTtemplates_10_01_26_rp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PTtemplates_10_01_26_rp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PTtemplates_10_01_26_rp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PTtemplates_10_01_26_rp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PTtemplates_10_01_26_rp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PTtemplates_10_01_26_rp 8">
        <a:dk1>
          <a:srgbClr val="4E4E4E"/>
        </a:dk1>
        <a:lt1>
          <a:srgbClr val="FFFFFF"/>
        </a:lt1>
        <a:dk2>
          <a:srgbClr val="245491"/>
        </a:dk2>
        <a:lt2>
          <a:srgbClr val="777777"/>
        </a:lt2>
        <a:accent1>
          <a:srgbClr val="6553A0"/>
        </a:accent1>
        <a:accent2>
          <a:srgbClr val="000073"/>
        </a:accent2>
        <a:accent3>
          <a:srgbClr val="FFFFFF"/>
        </a:accent3>
        <a:accent4>
          <a:srgbClr val="414141"/>
        </a:accent4>
        <a:accent5>
          <a:srgbClr val="B8B3CD"/>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
      <a:clrScheme name="PPTtemplates_10_01_26_rp 9">
        <a:dk1>
          <a:srgbClr val="4E4E4E"/>
        </a:dk1>
        <a:lt1>
          <a:srgbClr val="FFFFFF"/>
        </a:lt1>
        <a:dk2>
          <a:srgbClr val="245491"/>
        </a:dk2>
        <a:lt2>
          <a:srgbClr val="777777"/>
        </a:lt2>
        <a:accent1>
          <a:srgbClr val="95B8CF"/>
        </a:accent1>
        <a:accent2>
          <a:srgbClr val="000073"/>
        </a:accent2>
        <a:accent3>
          <a:srgbClr val="FFFFFF"/>
        </a:accent3>
        <a:accent4>
          <a:srgbClr val="414141"/>
        </a:accent4>
        <a:accent5>
          <a:srgbClr val="C8D8E4"/>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2" id="{B89A83D1-2383-4488-8014-B7835870D471}" vid="{553F8269-7BDF-4F6B-B27C-793DA9056301}"/>
    </a:ext>
  </a:extLst>
</a:theme>
</file>

<file path=ppt/theme/theme2.xml><?xml version="1.0" encoding="utf-8"?>
<a:theme xmlns:a="http://schemas.openxmlformats.org/drawingml/2006/main" name="Office Theme">
  <a:themeElements>
    <a:clrScheme name="Checkpoint">
      <a:dk1>
        <a:srgbClr val="4D4D4F"/>
      </a:dk1>
      <a:lt1>
        <a:srgbClr val="FFFFFF"/>
      </a:lt1>
      <a:dk2>
        <a:srgbClr val="777777"/>
      </a:dk2>
      <a:lt2>
        <a:srgbClr val="D5D5D5"/>
      </a:lt2>
      <a:accent1>
        <a:srgbClr val="F599B1"/>
      </a:accent1>
      <a:accent2>
        <a:srgbClr val="E45785"/>
      </a:accent2>
      <a:accent3>
        <a:srgbClr val="A82B52"/>
      </a:accent3>
      <a:accent4>
        <a:srgbClr val="72173D"/>
      </a:accent4>
      <a:accent5>
        <a:srgbClr val="E06025"/>
      </a:accent5>
      <a:accent6>
        <a:srgbClr val="FFE600"/>
      </a:accent6>
      <a:hlink>
        <a:srgbClr val="293896"/>
      </a:hlink>
      <a:folHlink>
        <a:srgbClr val="59235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eckpoint">
      <a:dk1>
        <a:srgbClr val="4D4D4F"/>
      </a:dk1>
      <a:lt1>
        <a:srgbClr val="FFFFFF"/>
      </a:lt1>
      <a:dk2>
        <a:srgbClr val="777777"/>
      </a:dk2>
      <a:lt2>
        <a:srgbClr val="D5D5D5"/>
      </a:lt2>
      <a:accent1>
        <a:srgbClr val="F599B1"/>
      </a:accent1>
      <a:accent2>
        <a:srgbClr val="E45785"/>
      </a:accent2>
      <a:accent3>
        <a:srgbClr val="A82B52"/>
      </a:accent3>
      <a:accent4>
        <a:srgbClr val="72173D"/>
      </a:accent4>
      <a:accent5>
        <a:srgbClr val="E06025"/>
      </a:accent5>
      <a:accent6>
        <a:srgbClr val="FFE600"/>
      </a:accent6>
      <a:hlink>
        <a:srgbClr val="293896"/>
      </a:hlink>
      <a:folHlink>
        <a:srgbClr val="592351"/>
      </a:folHlink>
    </a:clrScheme>
    <a:fontScheme name="Checkpoin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Metadata/LabelInfo.xml><?xml version="1.0" encoding="utf-8"?>
<clbl:labelList xmlns:clbl="http://schemas.microsoft.com/office/2020/mipLabelMetadata">
  <clbl:label id="{e0cf9a1c-2cb1-4d38-9733-321b2d511f49}" enabled="1" method="Standard" siteId="{612a5289-89a8-45c2-a40d-f36fadb6d37c}" contentBits="0" removed="0"/>
</clbl:labelList>
</file>

<file path=docProps/app.xml><?xml version="1.0" encoding="utf-8"?>
<Properties xmlns="http://schemas.openxmlformats.org/officeDocument/2006/extended-properties" xmlns:vt="http://schemas.openxmlformats.org/officeDocument/2006/docPropsVTypes">
  <Template>DOC-Template-Instructor Slides-V2.0</Template>
  <TotalTime>0</TotalTime>
  <Words>9538</Words>
  <Application>Microsoft Office PowerPoint</Application>
  <PresentationFormat>Custom</PresentationFormat>
  <Paragraphs>1204</Paragraphs>
  <Slides>124</Slides>
  <Notes>121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124</vt:i4>
      </vt:variant>
    </vt:vector>
  </HeadingPairs>
  <TitlesOfParts>
    <vt:vector size="133" baseType="lpstr">
      <vt:lpstr>Ciscolight</vt:lpstr>
      <vt:lpstr>MicrosoftSansSerif</vt:lpstr>
      <vt:lpstr>Arial</vt:lpstr>
      <vt:lpstr>Calibri</vt:lpstr>
      <vt:lpstr>Helvetica</vt:lpstr>
      <vt:lpstr>Stencil</vt:lpstr>
      <vt:lpstr>Wingdings</vt:lpstr>
      <vt:lpstr>Wingdings 3</vt:lpstr>
      <vt:lpstr>CP_CorpTemp2020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Security Zones and Topology 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Inspection of Policy Layers</vt:lpstr>
      <vt:lpstr>Ordered Layers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Check Point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Check Point</dc:creator>
  <cp:lastModifiedBy>Munyaradzi Nicholas Murira</cp:lastModifiedBy>
  <cp:revision>1644</cp:revision>
  <cp:lastPrinted>2013-06-12T23:53:29Z</cp:lastPrinted>
  <dcterms:created xsi:type="dcterms:W3CDTF">2020-03-13T15:28:24Z</dcterms:created>
  <dcterms:modified xsi:type="dcterms:W3CDTF">2024-03-11T12:26:35Z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
    <vt:lpwstr>NoClassification</vt:lpwstr>
  </property>
  <property fmtid="{D5CDD505-2E9C-101B-9397-08002B2CF9AE}" pid="3" name="ClassificationDisplay">
    <vt:lpwstr>[No Classification] </vt:lpwstr>
  </property>
  <property fmtid="{D5CDD505-2E9C-101B-9397-08002B2CF9AE}" pid="4" name="ClassificationEntries">
    <vt:lpwstr>50</vt:lpwstr>
  </property>
  <property fmtid="{D5CDD505-2E9C-101B-9397-08002B2CF9AE}" pid="5" name="Classification_1">
    <vt:lpwstr>WGB8ZnR5dHdGZkpmfmpwanSJPnOXICeDOz0rm46QczeDLSQubzs0Nj4nVFE=</vt:lpwstr>
  </property>
  <property fmtid="{D5CDD505-2E9C-101B-9397-08002B2CF9AE}" pid="6" name="Classification_2">
    <vt:lpwstr>WGB8ZnR5dHdGZEpifGp2YXSJPnOGKjqRIDAtgZ+dKSlIOjUgNYJfIS8pJSpATw==</vt:lpwstr>
  </property>
  <property fmtid="{D5CDD505-2E9C-101B-9397-08002B2CF9AE}" pid="7" name="Classification_3">
    <vt:lpwstr>WGB8ZnR5dHdGZEpifGp2Z3SJPnOVNzuDLDc8io9POjWWKS5+hjkhMjRcVA==</vt:lpwstr>
  </property>
  <property fmtid="{D5CDD505-2E9C-101B-9397-08002B2CF9AE}" pid="8" name="Classification_4">
    <vt:lpwstr>WGB8ZnR5dHdGZEpifGp2ZHSJPnONLDOfJS1oPY6HPDeaKzEgMFKWg5qNj1oiLyQ0NEBC</vt:lpwstr>
  </property>
  <property fmtid="{D5CDD505-2E9C-101B-9397-08002B2CF9AE}" pid="9" name="Classification_5">
    <vt:lpwstr>WGB1f2l7dXVVd0FidWJ8aGduU4mIfoaSOiA6hoiALSFIOjUgNYJfIS8pJSpATw==</vt:lpwstr>
  </property>
  <property fmtid="{D5CDD505-2E9C-101B-9397-08002B2CF9AE}" pid="10" name="Verifier">
    <vt:lpwstr>IyCHJSc6Ni2APpMzOzkqPA==</vt:lpwstr>
  </property>
  <property fmtid="{D5CDD505-2E9C-101B-9397-08002B2CF9AE}" pid="11" name="PolicyName">
    <vt:lpwstr>IyBkiiooNjePMZkxLiQsPTo=</vt:lpwstr>
  </property>
  <property fmtid="{D5CDD505-2E9C-101B-9397-08002B2CF9AE}" pid="12" name="Version">
    <vt:lpwstr>Xw==</vt:lpwstr>
  </property>
  <property fmtid="{D5CDD505-2E9C-101B-9397-08002B2CF9AE}" pid="13" name="PolicyID">
    <vt:lpwstr/>
  </property>
  <property fmtid="{D5CDD505-2E9C-101B-9397-08002B2CF9AE}" pid="14" name="DomainID">
    <vt:lpwstr/>
  </property>
  <property fmtid="{D5CDD505-2E9C-101B-9397-08002B2CF9AE}" pid="15" name="HText">
    <vt:lpwstr/>
  </property>
  <property fmtid="{D5CDD505-2E9C-101B-9397-08002B2CF9AE}" pid="16" name="FText">
    <vt:lpwstr/>
  </property>
  <property fmtid="{D5CDD505-2E9C-101B-9397-08002B2CF9AE}" pid="17" name="WMark">
    <vt:lpwstr/>
  </property>
  <property fmtid="{D5CDD505-2E9C-101B-9397-08002B2CF9AE}" pid="18" name="Set">
    <vt:lpwstr>Ky4oOiM=</vt:lpwstr>
  </property>
  <property fmtid="{D5CDD505-2E9C-101B-9397-08002B2CF9AE}" pid="19" name="Classification_6">
    <vt:lpwstr>W2B1eml7dXVVd0FidWR8aGZpU4mIfoaSOiA6hoiALSFILC4wJoaAkj+PjISTlJGalp6GQZOKn08tLiY8OigtIFY=</vt:lpwstr>
  </property>
  <property fmtid="{D5CDD505-2E9C-101B-9397-08002B2CF9AE}" pid="20" name="Classification_7">
    <vt:lpwstr>VWBzZnR5dHBGbkphfmp0anSYPnOGKjqRIDAtgZ+dKSlIKy8sNSmHm5qPj5Gflo+BUZOdgksmOD0oSDcrOSA=</vt:lpwstr>
  </property>
  <property fmtid="{D5CDD505-2E9C-101B-9397-08002B2CF9AE}" pid="21" name="Classification_8">
    <vt:lpwstr>VWBzZnR5dHBGbkpneGp0ZHSYPnOVNzuDLDc8io9PKy+aKYUmPIyHmI+DjY+EUYKakksxJTkkXzAsKT8=</vt:lpwstr>
  </property>
  <property fmtid="{D5CDD505-2E9C-101B-9397-08002B2CF9AE}" pid="22" name="Classification_9">
    <vt:lpwstr>VWBzZnR5dHBGZkBofmB/YGZ5MoV+jT2QITgxTzmROzGBISYxMY1fkJWFhSGTl4SWlICdhp6RXJeGiEgtPyUtPSIyMzs=</vt:lpwstr>
  </property>
  <property fmtid="{D5CDD505-2E9C-101B-9397-08002B2CF9AE}" pid="23" name="Classification_10">
    <vt:lpwstr>VWB8ZnR5dHBGZkpnfWp2YnSJPnOGKjqRIDAtgZ+dKSlIKy8sNSmHm5qPj5Gflo+BUZOdgksmOD0oSDcrOSA=</vt:lpwstr>
  </property>
  <property fmtid="{D5CDD505-2E9C-101B-9397-08002B2CF9AE}" pid="24" name="Classification_11">
    <vt:lpwstr>VWB8ZnR5dHBGZkpne2p3ZHSJPnOVNzuDLDc8io9PKy+aKYUmPIyHmI+DjY+EUYKakksxJTkkXzAsKT8=</vt:lpwstr>
  </property>
  <property fmtid="{D5CDD505-2E9C-101B-9397-08002B2CF9AE}" pid="25" name="Classification_12">
    <vt:lpwstr>VGB9ZnR5dHBGY0pgd2p0a3SJPnOGKjqRIDAtgZ+dKSlIKy8sNSmHm5qPj5Gflo+BUZOdgksmOD0oSD5YQlxcPVZH</vt:lpwstr>
  </property>
  <property fmtid="{D5CDD505-2E9C-101B-9397-08002B2CF9AE}" pid="26" name="Classification_13">
    <vt:lpwstr>VGB9ZnR5dHBGY0pgd2p2YXSJPnOVNzuDLDc8io9PKy+aKYUmPIyHmI+DjY+EUYKakksxJTkkXzlfUkNeWFxc</vt:lpwstr>
  </property>
  <property fmtid="{D5CDD505-2E9C-101B-9397-08002B2CF9AE}" pid="27" name="Classification_14">
    <vt:lpwstr>XH5re3Zmd3RXY1BhdWVyaGRgU5iIfpeYJzIhi46aPCySJH4mPoCFM5yEgYKbj46ckYRcjJ+ISTcjLDJDOFpbIFZaT0Y=</vt:lpwstr>
  </property>
  <property fmtid="{D5CDD505-2E9C-101B-9397-08002B2CF9AE}" pid="28" name="Classification_15">
    <vt:lpwstr>XH5re3Zmd3RXY1BmdWBxaGVuU5iIfoSFJiAtjJ+RLH6QIiwklIqMlpyHlI6ZkZVbnJ+fVDMvOzVEKEVZRVxBIFc=</vt:lpwstr>
  </property>
  <property fmtid="{D5CDD505-2E9C-101B-9397-08002B2CF9AE}" pid="29" name="Classification_16">
    <vt:lpwstr>XH1rfWl7dXVSd0FidWF8aGZhU4mIfoaSOiA6hoiALSFIKy8sNSmHm5qPj5Gflo+BUZOdgksmOD0oSD5YQlxcPVZG</vt:lpwstr>
  </property>
  <property fmtid="{D5CDD505-2E9C-101B-9397-08002B2CF9AE}" pid="30" name="Classification_17">
    <vt:lpwstr>XH1rfWl7dXVSd0FidWF8aGdhU4mIfoSFJiAtjJ+RLH6QIiwklIqMlpyHlI6ZkZVbnJ+fVDMvOzVEKEVZRVxBIFc=</vt:lpwstr>
  </property>
  <property fmtid="{D5CDD505-2E9C-101B-9397-08002B2CF9AE}" pid="31" name="Classification_18">
    <vt:lpwstr>XH1rfWl7dXVSd0FidWNzaGFpU4mIfpeYJzIhi46aPCySJH4mPoCFM5yEgYKbj46ckYRcjJ+ISTcjLDJDOFpbIFZaT0Y=</vt:lpwstr>
  </property>
  <property fmtid="{D5CDD505-2E9C-101B-9397-08002B2CF9AE}" pid="32" name="Classification_19">
    <vt:lpwstr>XH1rfWl7dXVSd0FidWN9aGRtU4mIfoSFJiAtjJ+RLH6QIiwklIqMlpyHlI6ZkZVbnJ+fVDMvOzVEKEVZRVxBIFc=</vt:lpwstr>
  </property>
  <property fmtid="{D5CDD505-2E9C-101B-9397-08002B2CF9AE}" pid="33" name="Classification_20">
    <vt:lpwstr>XH1rcWl7dXVSd0NofmR/Z2x5I4V+iztXijgpnJidLiyQKTEsO4dfmYuEi4yAjI41nJiXjJuVnZ2HkV2NmoFXWjI/MDogLCBPLiAvOENc</vt:lpwstr>
  </property>
  <property fmtid="{D5CDD505-2E9C-101B-9397-08002B2CF9AE}" pid="34" name="Classification_21">
    <vt:lpwstr>XH1reHBmd3RXY1Bjf2p1ZW5sQWiEiG8lLCc8nYKXPCCXc36PgCErPi8/K0w0Oi05T0E=</vt:lpwstr>
  </property>
  <property fmtid="{D5CDD505-2E9C-101B-9397-08002B2CF9AE}" pid="35" name="Classification_22">
    <vt:lpwstr>XH1reHBmd3RXY1Bjf2p1am5pR2iEiG8nOzs8ioiALSFIIjEtO4SUgJAsh4mVnIqFkJmcm16GnZlSLycmOiE8QylaOzI8M19T</vt:lpwstr>
  </property>
  <property fmtid="{D5CDD505-2E9C-101B-9397-08002B2CF9AE}" pid="36" name="Classification_23">
    <vt:lpwstr>XH1re3Nmd3RXY1BjfWpxYm5rR2iViG85JnSLg4qHOyyVISYkIICLnUSei4SZjCGWl5WRhICKm5qdS5CBmFc/US41Pjw6LQ==</vt:lpwstr>
  </property>
  <property fmtid="{D5CDD505-2E9C-101B-9397-08002B2CF9AE}" pid="37" name="Classification_24">
    <vt:lpwstr>XGB1cGl7dXVTd0FidWN3aGBqU4mIfoaSOiA6hoiALSFIc4aPnShJPklbVFFdT1A=</vt:lpwstr>
  </property>
  <property fmtid="{D5CDD505-2E9C-101B-9397-08002B2CF9AE}" pid="38" name="Classification_25">
    <vt:lpwstr>XGB1cGl7dXVTd0FidWR8aGZvU4mIfoSFJiAtjJ+RLH6QIiwklIqMlpyHlI6ZkZVbnJ+fVDMvOzVEKEVZRVxBIFc=</vt:lpwstr>
  </property>
  <property fmtid="{D5CDD505-2E9C-101B-9397-08002B2CF9AE}" pid="39" name="Classification_26">
    <vt:lpwstr>XGB1cGl7dXVTd0FidWV1aGdrU4mIfpeYJzIhi46aPCySJH4mPoCFM5yEgYKbj46ckYRcjJ+ISTcjLDJDOFpbIFZaT0Y=</vt:lpwstr>
  </property>
  <property fmtid="{D5CDD505-2E9C-101B-9397-08002B2CF9AE}" pid="40" name="Classification_27">
    <vt:lpwstr>XGB1cGl7dXVTd0FidWV0aGZgU4mIfoSFJiAtjJ+RLH6QIiwklIqMlpyHlI6ZkZVbnJ+fVDMvOzVEKEVZRVxBIFc=</vt:lpwstr>
  </property>
  <property fmtid="{D5CDD505-2E9C-101B-9397-08002B2CF9AE}" pid="41" name="Classification_28">
    <vt:lpwstr>XGB2eWl7dXVTd0lofml/Ymx5MoV+iztXijgpnJidLiyQKTEsO4dfkJWFhSGTl4SWlICdhp6RXJeGiEgtPyUtPStBSEdAUl9T</vt:lpwstr>
  </property>
  <property fmtid="{D5CDD505-2E9C-101B-9397-08002B2CF9AE}" pid="42" name="Classification_29">
    <vt:lpwstr>XGB2eWl7dXVTd0lofWd/Y2d5MoV+lzGEPSYhjJ+RLH5Ii4+MlUQpRUhcVExATg==</vt:lpwstr>
  </property>
  <property fmtid="{D5CDD505-2E9C-101B-9397-08002B2CF9AE}" pid="43" name="Classification_30">
    <vt:lpwstr>XGB2eWl7dXVTd0lofWh/Z2x5MoV+iztXijgpnJidLiyQKTEsO4dfkJWFhSGTl4SWlICdhp6RXJeGiEgtPyUtPStBSEdAUl9T</vt:lpwstr>
  </property>
  <property fmtid="{D5CDD505-2E9C-101B-9397-08002B2CF9AE}" pid="44" name="Classification_31">
    <vt:lpwstr>XGB2eWl7dXVTd0lofGR/YWd5MoV+lzGEPSYhjJ+RLH5Ii4+MlUQpRUhcVExATg==</vt:lpwstr>
  </property>
  <property fmtid="{D5CDD505-2E9C-101B-9397-08002B2CF9AE}" pid="45" name="Classification_32">
    <vt:lpwstr>XGB2eWl7dXVTd0lofGV/Ym15MoV+iztXijgpnJidLiyQKTEsO4dfkJWFhSGTl4SWlICdhp6RXJeGiEgtPyUtPStBSEdAUl9T</vt:lpwstr>
  </property>
  <property fmtid="{D5CDD505-2E9C-101B-9397-08002B2CF9AE}" pid="46" name="Classification_33">
    <vt:lpwstr>XGB2eWl7dXVTd0loe2B/Y2R5MoV+lzGEPSYhjJ+RLH5Ii4+MlUQpRUhcVExATg==</vt:lpwstr>
  </property>
  <property fmtid="{D5CDD505-2E9C-101B-9397-08002B2CF9AE}" pid="47" name="Classification_34">
    <vt:lpwstr>XGB2eWl7dXVTd0loe2J/YWZ5MoV+iztXijgpnJidLiyQKTEsO4dfkJWFhSGTl4SWlICdhp6RXJeGiEgtPyUtPStBSEdAUl9T</vt:lpwstr>
  </property>
  <property fmtid="{D5CDD505-2E9C-101B-9397-08002B2CF9AE}" pid="48" name="Classification_35">
    <vt:lpwstr>XGB2eWl7dXVTd0Fof2F/Z2d5I4V+lzGEPSYhjJ+RLH5Ii4+MlUQpRUhcVExATg==</vt:lpwstr>
  </property>
  <property fmtid="{D5CDD505-2E9C-101B-9397-08002B2CF9AE}" pid="49" name="Classification_36">
    <vt:lpwstr>XGB2eWl7dXVTd0FoemB/Ymd5I4V+iztXijgpnJidLiyQKTEsO4dfmYuEi4yAjI41nJiXjJuVnZ2HkV2NmoFXWjI/MDogLCBPLiAvOENc</vt:lpwstr>
  </property>
  <property fmtid="{D5CDD505-2E9C-101B-9397-08002B2CF9AE}" pid="50" name="Classification_37">
    <vt:lpwstr>XGB2eWl7dXVTd0Nofmd/Y2B5I4V+lzGEPSYhjJ+RLH5Ii4+MlUQpRUhcVExATg==</vt:lpwstr>
  </property>
  <property fmtid="{D5CDD505-2E9C-101B-9397-08002B2CF9AE}" pid="51" name="Classification_38">
    <vt:lpwstr>XGB2eWl7dXVTd0Nofmd/YGV5I4V+iztXijgpnJidLiyQKTEsO4dfkJWFhSGTl4SWlICdhp6RXJeGiEgtPyUtPStBSEdAUl9T</vt:lpwstr>
  </property>
  <property fmtid="{D5CDD505-2E9C-101B-9397-08002B2CF9AE}" pid="52" name="Classification_39">
    <vt:lpwstr>XGB2eWl7dXVTd0NofGZ/Y2N5I4V+lzGEPSYhjJ+RLH5IgpGNmyQ0IDBBICQ8M1FE</vt:lpwstr>
  </property>
  <property fmtid="{D5CDD505-2E9C-101B-9397-08002B2CF9AE}" pid="53" name="Classification_40">
    <vt:lpwstr>XGB2eWl7dXVTd0dof2Z/YWd5I4V+iztXijgpnJidLiyQKTEsO4dfkJWFhSGTl4SWlICdhp6RXJeGiEgtPyUtPStBSEdAUl9T</vt:lpwstr>
  </property>
  <property fmtid="{D5CDD505-2E9C-101B-9397-08002B2CF9AE}" pid="54" name="Classification_41">
    <vt:lpwstr>XGB2eGl7dXVTd0lofmd/ZmN5MoV+lzGEPSYhjJ+RLH5Ii4+MlUQpRUhcVExATg==</vt:lpwstr>
  </property>
  <property fmtid="{D5CDD505-2E9C-101B-9397-08002B2CF9AE}" pid="55" name="Classification_42">
    <vt:lpwstr>XGB2eGl7dXVTd0FidWF2aGFuU4mIfpqYaZckjpiHISOaKyQxPYaKSJyGjYAwnImQnJuCgJmLhlqKip5VNiYlUUs6SUBAT0JSWw==</vt:lpwstr>
  </property>
  <property fmtid="{D5CDD505-2E9C-101B-9397-08002B2CF9AE}" pid="56" name="Classification_43">
    <vt:lpwstr>XGB2eGl7dXVTd0FidWFxaGdgU4mIfoaSOiA6hoiALSFIKy8sNSmHm5qPj5Gflo+BUZOdgksmOD0oSD5YQlxcPVZG</vt:lpwstr>
  </property>
  <property fmtid="{D5CDD505-2E9C-101B-9397-08002B2CF9AE}" pid="57" name="Classification_44">
    <vt:lpwstr>XGB2eGl7dXVTd0FidWFwaGFvU4mIfoSFJiAtjJ+RLH6QIiwklIqMlpyHlI6ZkZVbnJ+fVDMvOzVEKEVZRVxBIFc=</vt:lpwstr>
  </property>
  <property fmtid="{D5CDD505-2E9C-101B-9397-08002B2CF9AE}" pid="58" name="Classification_45">
    <vt:lpwstr>XGB2eGl7dXVTd0FidWFyaGRhU4mIfpqYaZckjpiHISOaKyQxPYaKSJyGjYAwnImQnJuCgJmLhlqKip5VNiYlUUs6SUBAT0JSWw==</vt:lpwstr>
  </property>
  <property fmtid="{D5CDD505-2E9C-101B-9397-08002B2CF9AE}" pid="59" name="Classification_46">
    <vt:lpwstr>XGB2cWl7dXVTd0FidWN3aGdtU4mIfpeYJzIhi46aPCySJH4mPoCFM5yEgYKbj46ckYRcjJ+ISTcjLDJDOFpbIFZaT0Y=</vt:lpwstr>
  </property>
  <property fmtid="{D5CDD505-2E9C-101B-9397-08002B2CF9AE}" pid="60" name="Classification_47">
    <vt:lpwstr>XGB2cWl7dXVTd0FidWN3aGBhU4mIfoSFJiAtjJ+RLH6QIiwklIqMlpyHlI6ZkZVbnJ+fVDMvOzVEKEVZRVxBIFc=</vt:lpwstr>
  </property>
  <property fmtid="{D5CDD505-2E9C-101B-9397-08002B2CF9AE}" pid="61" name="Classification_48">
    <vt:lpwstr>XGB2cWl7dXVTd0FidWN3aGFuU4mIfpqYaZckjpiHISOaKyQxPYaKSJyGjYAwnImQnJuCgJmLhlqKip5VNiYlUUs6SUBAT0JSWw==</vt:lpwstr>
  </property>
  <property fmtid="{D5CDD505-2E9C-101B-9397-08002B2CF9AE}" pid="62" name="Classification_49">
    <vt:lpwstr>XGB2cWl7dXVTd0FidWN2aGRqU4mIfoaSOiA6hoiALSFIKy8sNSmHm5qPj5Gflo+BUZOdgksmOD0oSD5YQlxcPVZG</vt:lpwstr>
  </property>
  <property fmtid="{D5CDD505-2E9C-101B-9397-08002B2CF9AE}" pid="63" name="Classification_50">
    <vt:lpwstr>XGB2cWl7dXVTd0FidWN2aGRgU4mIfoSFJiAtjJ+RLH6QIiwklIqMlpyHlI6ZkZVbnJ+fVDMvOzVEKEVZRVxBIFc=</vt:lpwstr>
  </property>
  <property fmtid="{D5CDD505-2E9C-101B-9397-08002B2CF9AE}" pid="64" name="lqminfo">
    <vt:i4>3</vt:i4>
  </property>
  <property fmtid="{D5CDD505-2E9C-101B-9397-08002B2CF9AE}" pid="65" name="lqmsess">
    <vt:lpwstr>1a5f720e-7d00-4620-88a5-38245ece3927</vt:lpwstr>
  </property>
</Properties>
</file>