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sldIdLst>
    <p:sldId id="256" r:id="rId5"/>
    <p:sldId id="258" r:id="rId6"/>
    <p:sldId id="259" r:id="rId7"/>
    <p:sldId id="260" r:id="rId8"/>
    <p:sldId id="274" r:id="rId9"/>
    <p:sldId id="275" r:id="rId10"/>
    <p:sldId id="277" r:id="rId11"/>
    <p:sldId id="276" r:id="rId12"/>
    <p:sldId id="278" r:id="rId13"/>
    <p:sldId id="279" r:id="rId14"/>
    <p:sldId id="280" r:id="rId15"/>
    <p:sldId id="281" r:id="rId16"/>
    <p:sldId id="282" r:id="rId17"/>
    <p:sldId id="273" r:id="rId18"/>
    <p:sldId id="26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32" autoAdjust="0"/>
    <p:restoredTop sz="94660" autoAdjust="0"/>
  </p:normalViewPr>
  <p:slideViewPr>
    <p:cSldViewPr snapToGrid="0">
      <p:cViewPr varScale="1">
        <p:scale>
          <a:sx n="82" d="100"/>
          <a:sy n="82" d="100"/>
        </p:scale>
        <p:origin x="75" y="8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Neaga" userId="13ef5b0c-644d-4705-8b70-f94d4b718805" providerId="ADAL" clId="{60895F9B-EDBD-4302-BC8D-FD983E2D44A9}"/>
    <pc:docChg chg="modSld">
      <pc:chgData name="Irina Neaga" userId="13ef5b0c-644d-4705-8b70-f94d4b718805" providerId="ADAL" clId="{60895F9B-EDBD-4302-BC8D-FD983E2D44A9}" dt="2025-02-27T12:27:24.784" v="4" actId="1076"/>
      <pc:docMkLst>
        <pc:docMk/>
      </pc:docMkLst>
      <pc:sldChg chg="modSp mod">
        <pc:chgData name="Irina Neaga" userId="13ef5b0c-644d-4705-8b70-f94d4b718805" providerId="ADAL" clId="{60895F9B-EDBD-4302-BC8D-FD983E2D44A9}" dt="2025-02-27T12:25:38.021" v="1" actId="14100"/>
        <pc:sldMkLst>
          <pc:docMk/>
          <pc:sldMk cId="4202195155" sldId="274"/>
        </pc:sldMkLst>
        <pc:picChg chg="mod">
          <ac:chgData name="Irina Neaga" userId="13ef5b0c-644d-4705-8b70-f94d4b718805" providerId="ADAL" clId="{60895F9B-EDBD-4302-BC8D-FD983E2D44A9}" dt="2025-02-27T12:25:38.021" v="1" actId="14100"/>
          <ac:picMkLst>
            <pc:docMk/>
            <pc:sldMk cId="4202195155" sldId="274"/>
            <ac:picMk id="6" creationId="{1E9FD772-C29C-472E-89A3-0DFDBE94684D}"/>
          </ac:picMkLst>
        </pc:picChg>
      </pc:sldChg>
      <pc:sldChg chg="modSp mod">
        <pc:chgData name="Irina Neaga" userId="13ef5b0c-644d-4705-8b70-f94d4b718805" providerId="ADAL" clId="{60895F9B-EDBD-4302-BC8D-FD983E2D44A9}" dt="2025-02-27T12:27:24.784" v="4" actId="1076"/>
        <pc:sldMkLst>
          <pc:docMk/>
          <pc:sldMk cId="1164424298" sldId="279"/>
        </pc:sldMkLst>
        <pc:spChg chg="mod">
          <ac:chgData name="Irina Neaga" userId="13ef5b0c-644d-4705-8b70-f94d4b718805" providerId="ADAL" clId="{60895F9B-EDBD-4302-BC8D-FD983E2D44A9}" dt="2025-02-27T12:27:24.784" v="4" actId="1076"/>
          <ac:spMkLst>
            <pc:docMk/>
            <pc:sldMk cId="1164424298" sldId="279"/>
            <ac:spMk id="2" creationId="{C213C7B8-E1B1-4BB0-814A-A8319688B6FE}"/>
          </ac:spMkLst>
        </pc:spChg>
        <pc:spChg chg="mod">
          <ac:chgData name="Irina Neaga" userId="13ef5b0c-644d-4705-8b70-f94d4b718805" providerId="ADAL" clId="{60895F9B-EDBD-4302-BC8D-FD983E2D44A9}" dt="2025-02-27T12:26:53.030" v="2" actId="14100"/>
          <ac:spMkLst>
            <pc:docMk/>
            <pc:sldMk cId="1164424298" sldId="279"/>
            <ac:spMk id="6" creationId="{A5989C36-659C-4BE1-8415-4337944D546E}"/>
          </ac:spMkLst>
        </pc:spChg>
        <pc:picChg chg="mod">
          <ac:chgData name="Irina Neaga" userId="13ef5b0c-644d-4705-8b70-f94d4b718805" providerId="ADAL" clId="{60895F9B-EDBD-4302-BC8D-FD983E2D44A9}" dt="2025-02-27T12:26:56.597" v="3" actId="14100"/>
          <ac:picMkLst>
            <pc:docMk/>
            <pc:sldMk cId="1164424298" sldId="279"/>
            <ac:picMk id="7" creationId="{0B747059-7F39-4E80-B3DB-761A87209F9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839E13-4E61-4B47-A1CB-C810ED1B5CD1}" type="datetimeFigureOut">
              <a:rPr lang="en-GB" smtClean="0"/>
              <a:pPr/>
              <a:t>27/02/2025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A2E16E-B8DF-4FF5-8EF7-7FB20C952B0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492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Front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itl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4763" y="0"/>
            <a:ext cx="12188825" cy="69842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673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ack 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inal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053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agement &amp; Leadership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274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01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5774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rketing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003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Logistics &amp; Operation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221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ivider Slide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Divider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935038"/>
            <a:ext cx="76771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3840163"/>
            <a:ext cx="76771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3806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285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 userDrawn="1"/>
        </p:nvSpPr>
        <p:spPr>
          <a:xfrm>
            <a:off x="3182112" y="6051550"/>
            <a:ext cx="648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892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720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3546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6222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8687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nt 2 - Gener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rporate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4143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eadership &amp; manag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nagement &amp; Leadership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8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HR &amp; Coach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R &amp; Coach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2634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Marketing &amp; P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arketing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1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6641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Logistics &amp; Opera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istics &amp; Operation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8460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- Entrepreneurship &amp; Care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Entrepreneurship &amp; Careers slide.jpg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7929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155700" y="6051550"/>
            <a:ext cx="12319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39400" y="6051550"/>
            <a:ext cx="914400" cy="365125"/>
          </a:xfrm>
        </p:spPr>
        <p:txBody>
          <a:bodyPr/>
          <a:lstStyle>
            <a:lvl1pPr>
              <a:defRPr sz="1400" b="1">
                <a:solidFill>
                  <a:schemeClr val="bg1"/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94944" y="365125"/>
            <a:ext cx="106588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/>
          <p:cNvSpPr>
            <a:spLocks noGrp="1"/>
          </p:cNvSpPr>
          <p:nvPr>
            <p:ph sz="half" idx="1"/>
          </p:nvPr>
        </p:nvSpPr>
        <p:spPr>
          <a:xfrm>
            <a:off x="694944" y="1825625"/>
            <a:ext cx="541324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Content Placeholder 3"/>
          <p:cNvSpPr>
            <a:spLocks noGrp="1"/>
          </p:cNvSpPr>
          <p:nvPr>
            <p:ph sz="half" idx="2"/>
          </p:nvPr>
        </p:nvSpPr>
        <p:spPr>
          <a:xfrm>
            <a:off x="6108192" y="1825625"/>
            <a:ext cx="5245608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849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B616E-AC95-4102-8D3D-E5F3062BBE69}" type="datetimeFigureOut">
              <a:rPr lang="en-GB" smtClean="0"/>
              <a:pPr/>
              <a:t>27/02/2025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4B4E-6EBF-4710-A1E8-E6F650B0C7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004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4" r:id="rId2"/>
    <p:sldLayoutId id="2147483649" r:id="rId3"/>
    <p:sldLayoutId id="2147483660" r:id="rId4"/>
    <p:sldLayoutId id="2147483661" r:id="rId5"/>
    <p:sldLayoutId id="2147483662" r:id="rId6"/>
    <p:sldLayoutId id="2147483663" r:id="rId7"/>
    <p:sldLayoutId id="2147483650" r:id="rId8"/>
    <p:sldLayoutId id="2147483665" r:id="rId9"/>
    <p:sldLayoutId id="2147483666" r:id="rId10"/>
    <p:sldLayoutId id="2147483667" r:id="rId11"/>
    <p:sldLayoutId id="2147483668" r:id="rId12"/>
    <p:sldLayoutId id="2147483669" r:id="rId13"/>
    <p:sldLayoutId id="2147483652" r:id="rId14"/>
    <p:sldLayoutId id="2147483670" r:id="rId15"/>
    <p:sldLayoutId id="2147483671" r:id="rId16"/>
    <p:sldLayoutId id="2147483672" r:id="rId17"/>
    <p:sldLayoutId id="2147483673" r:id="rId18"/>
    <p:sldLayoutId id="2147483674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454992"/>
            <a:ext cx="7677150" cy="1055591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B0F0"/>
                </a:solidFill>
              </a:rPr>
              <a:t>Supply Chain Analytics and Modelling </a:t>
            </a:r>
            <a:br>
              <a:rPr lang="en-GB" sz="2800" dirty="0"/>
            </a:br>
            <a:r>
              <a:rPr lang="en-GB" sz="2800" dirty="0"/>
              <a:t>by Nicoleta Tipi</a:t>
            </a:r>
            <a:endParaRPr lang="en-GB" sz="2800" i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49" y="2510583"/>
            <a:ext cx="10401009" cy="1500187"/>
          </a:xfrm>
        </p:spPr>
        <p:txBody>
          <a:bodyPr>
            <a:noAutofit/>
          </a:bodyPr>
          <a:lstStyle/>
          <a:p>
            <a:r>
              <a:rPr lang="en-GB" sz="2800" dirty="0"/>
              <a:t>Part 1:</a:t>
            </a:r>
          </a:p>
          <a:p>
            <a:r>
              <a:rPr lang="en-GB" sz="2800" b="1" dirty="0"/>
              <a:t>INTRODUCTION TO BUSINESS ANALYTICS AND MODELLING IN THE SUPPLY CHAIN</a:t>
            </a:r>
          </a:p>
          <a:p>
            <a:endParaRPr lang="en-GB" sz="2800" b="1" dirty="0"/>
          </a:p>
          <a:p>
            <a:r>
              <a:rPr lang="en-GB" sz="3600" b="1" dirty="0">
                <a:solidFill>
                  <a:srgbClr val="FFFF00"/>
                </a:solidFill>
              </a:rPr>
              <a:t>Chapter 2 The role of modelling in the supply chain </a:t>
            </a:r>
          </a:p>
          <a:p>
            <a:endParaRPr lang="en-GB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A0E321-2B6E-4D72-80B2-E0BDFABA8F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Provide an understanding of supply chains as systems. </a:t>
            </a:r>
          </a:p>
          <a:p>
            <a:r>
              <a:rPr lang="en-GB" sz="3200" dirty="0"/>
              <a:t>Ask and reflect on questions related to supply chain modelling. </a:t>
            </a:r>
          </a:p>
          <a:p>
            <a:r>
              <a:rPr lang="en-GB" sz="3200" dirty="0"/>
              <a:t>Understand supply chain complexity and issues associated with modelling complexity. </a:t>
            </a:r>
          </a:p>
          <a:p>
            <a:r>
              <a:rPr lang="en-GB" sz="3200" dirty="0"/>
              <a:t>Identify steps in developing a supply chain model.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52E3979-0BEE-4FB8-A208-FD43816D9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2822299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F493B-DECB-4996-B8E7-0AA90218C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Supply chain modelling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05EB7-B6FE-4504-AB4E-5106BA601D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1050" y="1690688"/>
            <a:ext cx="10629900" cy="397827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1200" b="1" dirty="0">
                <a:solidFill>
                  <a:srgbClr val="FF0000"/>
                </a:solidFill>
              </a:rPr>
              <a:t>Questions</a:t>
            </a:r>
          </a:p>
          <a:p>
            <a:r>
              <a:rPr lang="en-GB" sz="8800" dirty="0"/>
              <a:t>What is a supply chain system? </a:t>
            </a:r>
          </a:p>
          <a:p>
            <a:r>
              <a:rPr lang="en-GB" sz="8800" dirty="0"/>
              <a:t>What is a supply chain network? </a:t>
            </a:r>
          </a:p>
          <a:p>
            <a:r>
              <a:rPr lang="en-GB" sz="8800" dirty="0"/>
              <a:t>What defines complexity within a supply chain system? </a:t>
            </a:r>
          </a:p>
          <a:p>
            <a:r>
              <a:rPr lang="en-GB" sz="8800" dirty="0"/>
              <a:t>How can ‘good’ and ‘bad’ complexity be identified in a supply chain? </a:t>
            </a:r>
          </a:p>
          <a:p>
            <a:r>
              <a:rPr lang="en-GB" sz="8800" dirty="0"/>
              <a:t>What are the key elements that need to be considered when modelling a supply chain system? </a:t>
            </a:r>
          </a:p>
          <a:p>
            <a:r>
              <a:rPr lang="en-GB" sz="8800" dirty="0"/>
              <a:t>How can a supply chain model be to verified and validated? 	</a:t>
            </a:r>
          </a:p>
          <a:p>
            <a:r>
              <a:rPr lang="en-GB" sz="8800" dirty="0"/>
              <a:t>What skills are required to model, verify, validate and implement a supply chain model? 	</a:t>
            </a:r>
          </a:p>
          <a:p>
            <a:r>
              <a:rPr lang="en-GB" sz="8800" dirty="0"/>
              <a:t>What defines an overall objective when modelling a supply chain system? 	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672727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6D7C8-DC97-44A2-B802-78B102EC1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the supply 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74484-6F91-479A-BE05-F93C2F93B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1050" y="1690688"/>
            <a:ext cx="10629900" cy="39782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Characteristics </a:t>
            </a:r>
          </a:p>
          <a:p>
            <a:pPr lvl="1"/>
            <a:r>
              <a:rPr lang="en-GB" dirty="0"/>
              <a:t>physical flow </a:t>
            </a:r>
          </a:p>
          <a:p>
            <a:pPr lvl="1"/>
            <a:r>
              <a:rPr lang="en-GB" dirty="0"/>
              <a:t>data and information flow </a:t>
            </a:r>
          </a:p>
          <a:p>
            <a:pPr lvl="1"/>
            <a:r>
              <a:rPr lang="en-GB" dirty="0"/>
              <a:t>service flow </a:t>
            </a:r>
          </a:p>
          <a:p>
            <a:pPr lvl="1"/>
            <a:r>
              <a:rPr lang="en-GB" dirty="0"/>
              <a:t>financial flow </a:t>
            </a:r>
          </a:p>
          <a:p>
            <a:pPr lvl="1"/>
            <a:r>
              <a:rPr lang="en-GB" dirty="0"/>
              <a:t>knowledge </a:t>
            </a:r>
          </a:p>
          <a:p>
            <a:pPr lvl="1"/>
            <a:r>
              <a:rPr lang="en-GB" dirty="0"/>
              <a:t>personnel or social flow</a:t>
            </a:r>
          </a:p>
        </p:txBody>
      </p:sp>
    </p:spTree>
    <p:extLst>
      <p:ext uri="{BB962C8B-B14F-4D97-AF65-F5344CB8AC3E}">
        <p14:creationId xmlns:p14="http://schemas.microsoft.com/office/powerpoint/2010/main" val="3377508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1E9FD772-C29C-472E-89A3-0DFDBE9468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025" y="803985"/>
            <a:ext cx="11126311" cy="4844495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54509047-F7B7-41C8-BE9D-0C3FA1E95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503" y="-141108"/>
            <a:ext cx="10800127" cy="1350628"/>
          </a:xfrm>
        </p:spPr>
        <p:txBody>
          <a:bodyPr>
            <a:normAutofit/>
          </a:bodyPr>
          <a:lstStyle/>
          <a:p>
            <a:r>
              <a:rPr lang="en-GB" sz="2400" b="1" dirty="0"/>
              <a:t>Figure 2.1 A general representation of supply chain flows</a:t>
            </a:r>
          </a:p>
        </p:txBody>
      </p:sp>
    </p:spTree>
    <p:extLst>
      <p:ext uri="{BB962C8B-B14F-4D97-AF65-F5344CB8AC3E}">
        <p14:creationId xmlns:p14="http://schemas.microsoft.com/office/powerpoint/2010/main" val="4202195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A7603E4-86E3-4200-B732-3C502DB02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451" y="222512"/>
            <a:ext cx="10629900" cy="1325563"/>
          </a:xfrm>
        </p:spPr>
        <p:txBody>
          <a:bodyPr/>
          <a:lstStyle/>
          <a:p>
            <a:r>
              <a:rPr lang="en-GB" dirty="0"/>
              <a:t>Modelling a supply chain from a system point of view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5EC0A9D-E789-4EC2-8E4B-EA4673BA7294}"/>
              </a:ext>
            </a:extLst>
          </p:cNvPr>
          <p:cNvSpPr/>
          <p:nvPr/>
        </p:nvSpPr>
        <p:spPr>
          <a:xfrm>
            <a:off x="220909" y="1803715"/>
            <a:ext cx="1155432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Sabon LT Std"/>
              </a:rPr>
              <a:t>Entities (or organizations in this case) for which data is available and known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>
              <a:latin typeface="Sabon LT Std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Sabon LT Std"/>
              </a:rPr>
              <a:t>The links between these entities (organizations) are well established and their position and characteristics in the chain are known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>
              <a:latin typeface="Sabon LT Std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Sabon LT Std"/>
              </a:rPr>
              <a:t>The system may be influenced by external factors, other entities, or the environment, but the analysis could still be carried out in its entirety on the selected system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>
              <a:latin typeface="Sabon LT Std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Sabon LT Std"/>
              </a:rPr>
              <a:t>A system can be a sub-system of a bigger system and depends on where the boundary is being considered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3539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9B2A4-A066-4407-B1C1-36385074C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Modelling the supply chains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4A3FA-FD62-4826-B963-E0CDDD959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5"/>
            <a:ext cx="3922745" cy="397827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System</a:t>
            </a:r>
          </a:p>
          <a:p>
            <a:endParaRPr lang="en-GB" dirty="0"/>
          </a:p>
          <a:p>
            <a:r>
              <a:rPr lang="en-GB" dirty="0"/>
              <a:t>Network</a:t>
            </a:r>
          </a:p>
          <a:p>
            <a:pPr lvl="1"/>
            <a:r>
              <a:rPr lang="en-GB" dirty="0"/>
              <a:t>There are system related elements</a:t>
            </a:r>
          </a:p>
          <a:p>
            <a:endParaRPr lang="en-GB" dirty="0"/>
          </a:p>
          <a:p>
            <a:pPr lvl="1"/>
            <a:r>
              <a:rPr lang="en-GB" dirty="0"/>
              <a:t>known, or unknown entities, that have an influence on the known system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16CEE1-8713-4244-90AF-8CFBDC4601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0033" y="1598441"/>
            <a:ext cx="6580011" cy="3591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1074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783EE-4D95-45EE-B89C-F7E8546BF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supply chain as a complex system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560A3E7-5692-484E-9A35-C718E21EF2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172236"/>
              </p:ext>
            </p:extLst>
          </p:nvPr>
        </p:nvGraphicFramePr>
        <p:xfrm>
          <a:off x="930479" y="2084109"/>
          <a:ext cx="9983598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46162">
                  <a:extLst>
                    <a:ext uri="{9D8B030D-6E8A-4147-A177-3AD203B41FA5}">
                      <a16:colId xmlns:a16="http://schemas.microsoft.com/office/drawing/2014/main" val="1913487327"/>
                    </a:ext>
                  </a:extLst>
                </a:gridCol>
                <a:gridCol w="5037436">
                  <a:extLst>
                    <a:ext uri="{9D8B030D-6E8A-4147-A177-3AD203B41FA5}">
                      <a16:colId xmlns:a16="http://schemas.microsoft.com/office/drawing/2014/main" val="23688009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Weaver (1948) -  complexity captured as: 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systems of organized simplicity 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systems of disorganized complexity 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systems of organized complexity 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Wilding (1998)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deterministic chaos 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parallel interactions</a:t>
                      </a:r>
                    </a:p>
                    <a:p>
                      <a:pPr marL="800100" lvl="1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demand amplifications 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57013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Choi and Krause (2006) – from a supply base point of view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number of suppliers in the base 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level of differentiation of these suppliers 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level of connectivity, or interrelationship, between these</a:t>
                      </a:r>
                      <a:endParaRPr lang="en-GB" sz="4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Milgate</a:t>
                      </a: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(2001)</a:t>
                      </a:r>
                    </a:p>
                    <a:p>
                      <a:pPr marL="800100" lvl="1" indent="-34290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technological intricacy </a:t>
                      </a:r>
                    </a:p>
                    <a:p>
                      <a:pPr marL="800100" lvl="1" indent="-342900" algn="l" defTabSz="914400" rtl="0" eaLnBrk="1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organizational systems  </a:t>
                      </a:r>
                    </a:p>
                    <a:p>
                      <a:endParaRPr lang="en-GB" sz="1800" b="0" i="0" u="none" strike="noStrike" kern="1200" baseline="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complexity is related more to the type and the level of interaction in the system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uncertainty is linked to the variations in the system  </a:t>
                      </a:r>
                      <a:endParaRPr lang="en-GB" sz="4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7373024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AA0B64A4-188E-4645-BAAA-D65F34F3D125}"/>
              </a:ext>
            </a:extLst>
          </p:cNvPr>
          <p:cNvSpPr/>
          <p:nvPr/>
        </p:nvSpPr>
        <p:spPr>
          <a:xfrm>
            <a:off x="838200" y="1518066"/>
            <a:ext cx="16385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Sabon LT Std"/>
              </a:rPr>
              <a:t>Examples 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4268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7E57E-6641-4271-9E6F-1FE78167F0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Flood and Jackson (1991) (referenced in </a:t>
            </a:r>
            <a:r>
              <a:rPr lang="en-GB" dirty="0" err="1"/>
              <a:t>Skyttner</a:t>
            </a:r>
            <a:r>
              <a:rPr lang="en-GB" dirty="0"/>
              <a:t> 1996, p 66) attribute particular characteristics to a complex system such as:</a:t>
            </a:r>
          </a:p>
          <a:p>
            <a:pPr marL="0" indent="0">
              <a:buNone/>
            </a:pPr>
            <a:endParaRPr lang="en-GB" dirty="0"/>
          </a:p>
          <a:p>
            <a:pPr marL="228600" lvl="1">
              <a:spcBef>
                <a:spcPts val="1000"/>
              </a:spcBef>
            </a:pPr>
            <a:r>
              <a:rPr lang="en-GB" sz="2800" dirty="0"/>
              <a:t>A supply chain is formed of a large number of entities</a:t>
            </a:r>
          </a:p>
          <a:p>
            <a:r>
              <a:rPr lang="en-GB" dirty="0"/>
              <a:t>A supply chain system/network has many interactions between elements</a:t>
            </a:r>
          </a:p>
          <a:p>
            <a:r>
              <a:rPr lang="en-GB" dirty="0"/>
              <a:t>The attributes in supply chain interactions are predetermined. </a:t>
            </a:r>
          </a:p>
          <a:p>
            <a:r>
              <a:rPr lang="en-GB" dirty="0"/>
              <a:t>There are many interactions between elements. </a:t>
            </a:r>
          </a:p>
          <a:p>
            <a:r>
              <a:rPr lang="en-GB" dirty="0"/>
              <a:t>The supply chain system evolves over a period of time</a:t>
            </a:r>
          </a:p>
          <a:p>
            <a:r>
              <a:rPr lang="en-GB" dirty="0"/>
              <a:t>The supply chain is form of a number of sub-systems</a:t>
            </a:r>
          </a:p>
          <a:p>
            <a:r>
              <a:rPr lang="en-GB" dirty="0"/>
              <a:t>The supply chain is subject to behavioural influences and is largely open to the environment 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B199C29-F4DF-4147-8274-CCD962643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/>
          <a:lstStyle/>
          <a:p>
            <a:r>
              <a:rPr lang="en-GB" dirty="0"/>
              <a:t>The supply chain as a complex system </a:t>
            </a:r>
          </a:p>
        </p:txBody>
      </p:sp>
    </p:spTree>
    <p:extLst>
      <p:ext uri="{BB962C8B-B14F-4D97-AF65-F5344CB8AC3E}">
        <p14:creationId xmlns:p14="http://schemas.microsoft.com/office/powerpoint/2010/main" val="2364305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3C7B8-E1B1-4BB0-814A-A8319688B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960" y="246674"/>
            <a:ext cx="5257022" cy="1325563"/>
          </a:xfrm>
        </p:spPr>
        <p:txBody>
          <a:bodyPr/>
          <a:lstStyle/>
          <a:p>
            <a:r>
              <a:rPr lang="en-GB" b="1" dirty="0"/>
              <a:t>Supply chain models and modelling 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5989C36-659C-4BE1-8415-4337944D54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5"/>
            <a:ext cx="4976082" cy="3978275"/>
          </a:xfrm>
        </p:spPr>
        <p:txBody>
          <a:bodyPr/>
          <a:lstStyle/>
          <a:p>
            <a:r>
              <a:rPr lang="en-GB" dirty="0"/>
              <a:t>A large set of models have been identified for modelling the supply chain (see for example Ch 2, Table 2.2)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B747059-7F39-4E80-B3DB-761A87209F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6190" y="0"/>
            <a:ext cx="6033612" cy="6611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424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035F6-3ECC-4239-8118-AA2F9BA51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Stages in developing a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BA733-ED12-4AFB-87CF-BDA40F12DA3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AutoNum type="arabicParenBoth"/>
            </a:pPr>
            <a:r>
              <a:rPr lang="en-GB" dirty="0">
                <a:solidFill>
                  <a:srgbClr val="C00000"/>
                </a:solidFill>
              </a:rPr>
              <a:t>Understanding reality, identifying the problem</a:t>
            </a:r>
          </a:p>
          <a:p>
            <a:pPr lvl="1"/>
            <a:r>
              <a:rPr lang="en-GB" dirty="0"/>
              <a:t>Evaluate current situation</a:t>
            </a:r>
          </a:p>
          <a:p>
            <a:pPr lvl="1"/>
            <a:r>
              <a:rPr lang="en-GB" dirty="0"/>
              <a:t>Identify elements leading to effectiveness, efficiency, sustainability and resilience </a:t>
            </a:r>
          </a:p>
          <a:p>
            <a:pPr lvl="1"/>
            <a:r>
              <a:rPr lang="en-GB" dirty="0"/>
              <a:t>Identify problems/ issues that hinder effectiveness, efficiency, sustainability and resilience </a:t>
            </a:r>
          </a:p>
          <a:p>
            <a:pPr lvl="1"/>
            <a:r>
              <a:rPr lang="en-GB" dirty="0"/>
              <a:t>Group problem areas in categories</a:t>
            </a:r>
          </a:p>
          <a:p>
            <a:pPr marL="971550" lvl="1" indent="-514350">
              <a:buAutoNum type="arabicParenBoth"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1D7110-70CD-4330-A956-D1A6CF2328B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(2) Conceptualisation stage</a:t>
            </a:r>
          </a:p>
          <a:p>
            <a:pPr lvl="1"/>
            <a:r>
              <a:rPr lang="en-GB" dirty="0"/>
              <a:t>Identify the need to model</a:t>
            </a:r>
          </a:p>
          <a:p>
            <a:pPr lvl="1"/>
            <a:r>
              <a:rPr lang="en-GB" dirty="0"/>
              <a:t>Define the structure of the supply chain under investigation </a:t>
            </a:r>
          </a:p>
          <a:p>
            <a:pPr lvl="1"/>
            <a:r>
              <a:rPr lang="en-GB" dirty="0"/>
              <a:t>Understand the characteristics of the supply chain system </a:t>
            </a:r>
          </a:p>
          <a:p>
            <a:pPr lvl="1"/>
            <a:r>
              <a:rPr lang="en-GB" dirty="0"/>
              <a:t>Consider the type of investigation</a:t>
            </a:r>
          </a:p>
          <a:p>
            <a:pPr lvl="1"/>
            <a:r>
              <a:rPr lang="en-GB" dirty="0"/>
              <a:t>Define the supply chain’s objectives</a:t>
            </a:r>
          </a:p>
          <a:p>
            <a:pPr lvl="1"/>
            <a:r>
              <a:rPr lang="en-GB" dirty="0"/>
              <a:t>Identify the organisational performance measures and the overall supply chain performance measures</a:t>
            </a:r>
          </a:p>
        </p:txBody>
      </p:sp>
    </p:spTree>
    <p:extLst>
      <p:ext uri="{BB962C8B-B14F-4D97-AF65-F5344CB8AC3E}">
        <p14:creationId xmlns:p14="http://schemas.microsoft.com/office/powerpoint/2010/main" val="42074588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035F6-3ECC-4239-8118-AA2F9BA51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Stages in developing a model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BA733-ED12-4AFB-87CF-BDA40F12DA3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(3) Modelling stage</a:t>
            </a:r>
          </a:p>
          <a:p>
            <a:pPr lvl="1"/>
            <a:r>
              <a:rPr lang="en-GB" dirty="0"/>
              <a:t>Determine the model’s scope</a:t>
            </a:r>
          </a:p>
          <a:p>
            <a:pPr lvl="1"/>
            <a:r>
              <a:rPr lang="en-GB" dirty="0"/>
              <a:t>Identify and collect the required input data</a:t>
            </a:r>
          </a:p>
          <a:p>
            <a:pPr lvl="1"/>
            <a:r>
              <a:rPr lang="en-GB" dirty="0"/>
              <a:t>Select the modelling technique(s) to be used that fit to the model’s objective</a:t>
            </a:r>
          </a:p>
          <a:p>
            <a:pPr lvl="1"/>
            <a:r>
              <a:rPr lang="en-GB" dirty="0"/>
              <a:t>Select the most appropriate software tool(s) that could provide a solution to the model developed</a:t>
            </a:r>
          </a:p>
          <a:p>
            <a:pPr lvl="1"/>
            <a:r>
              <a:rPr lang="en-GB" dirty="0"/>
              <a:t>Develop the conceptual model</a:t>
            </a:r>
          </a:p>
          <a:p>
            <a:pPr lvl="1"/>
            <a:r>
              <a:rPr lang="en-GB" dirty="0"/>
              <a:t>Verify and validate the model developed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1D7110-70CD-4330-A956-D1A6CF2328B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(4) Analysis stage</a:t>
            </a:r>
          </a:p>
          <a:p>
            <a:pPr lvl="1"/>
            <a:r>
              <a:rPr lang="en-GB" dirty="0"/>
              <a:t>Solve the model and extract the solution provided</a:t>
            </a:r>
          </a:p>
          <a:p>
            <a:pPr lvl="1"/>
            <a:r>
              <a:rPr lang="en-GB" dirty="0"/>
              <a:t>Analyse the solution provided and compare this with the intended objective of the conceptual model</a:t>
            </a:r>
          </a:p>
          <a:p>
            <a:pPr lvl="1"/>
            <a:r>
              <a:rPr lang="en-GB" dirty="0"/>
              <a:t>Develop alternative scenarios and compare the solution with the conceptual model’s intended objectives</a:t>
            </a:r>
            <a:endParaRPr lang="en-GB" dirty="0">
              <a:solidFill>
                <a:srgbClr val="C00000"/>
              </a:solidFill>
            </a:endParaRP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2683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035F6-3ECC-4239-8118-AA2F9BA51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Stages in developing a model (cont..)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BA733-ED12-4AFB-87CF-BDA40F12DA3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(5) Implementation stage</a:t>
            </a:r>
          </a:p>
          <a:p>
            <a:pPr lvl="1"/>
            <a:r>
              <a:rPr lang="en-GB" dirty="0"/>
              <a:t>Identify the most appropriate solution based on the developed scenarios</a:t>
            </a:r>
          </a:p>
          <a:p>
            <a:pPr lvl="1"/>
            <a:r>
              <a:rPr lang="en-GB" dirty="0"/>
              <a:t>Implement the model and/or the model’s solution</a:t>
            </a:r>
          </a:p>
          <a:p>
            <a:pPr lvl="1"/>
            <a:r>
              <a:rPr lang="en-GB" dirty="0"/>
              <a:t>Monitor and improve the model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1D7110-70CD-4330-A956-D1A6CF2328B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(6) Post Implementation stage</a:t>
            </a:r>
          </a:p>
          <a:p>
            <a:pPr lvl="1"/>
            <a:r>
              <a:rPr lang="en-GB" dirty="0"/>
              <a:t>Review the business benefits generated by the implemented model</a:t>
            </a:r>
          </a:p>
          <a:p>
            <a:pPr lvl="1"/>
            <a:r>
              <a:rPr lang="en-GB" dirty="0"/>
              <a:t>Develop a plan for reviewing the model’s objectives and the data used</a:t>
            </a:r>
          </a:p>
        </p:txBody>
      </p:sp>
    </p:spTree>
    <p:extLst>
      <p:ext uri="{BB962C8B-B14F-4D97-AF65-F5344CB8AC3E}">
        <p14:creationId xmlns:p14="http://schemas.microsoft.com/office/powerpoint/2010/main" val="19598625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7FF8F-B15B-4384-BFC7-C8817A33D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87BA-428E-40EF-BD6F-42E7A6046F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Models have advanced in recent years, however they are still limited in</a:t>
            </a:r>
          </a:p>
          <a:p>
            <a:pPr lvl="1"/>
            <a:r>
              <a:rPr lang="en-GB" dirty="0"/>
              <a:t> their ability to integrate all functions in a supply chain system</a:t>
            </a:r>
          </a:p>
          <a:p>
            <a:pPr lvl="1"/>
            <a:r>
              <a:rPr lang="en-GB" dirty="0"/>
              <a:t>find trade-offs between multi-objectives </a:t>
            </a:r>
          </a:p>
          <a:p>
            <a:r>
              <a:rPr lang="en-GB" dirty="0"/>
              <a:t>Modelling a supply chain from a focal company point of view cannot be effective unless its effect to other links in the chain can be evaluated</a:t>
            </a:r>
          </a:p>
          <a:p>
            <a:r>
              <a:rPr lang="en-GB" dirty="0"/>
              <a:t>The need for more theoretical examples is still there where new advances to the area of modelling is still in demand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56384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67038-EA6D-47E9-ACD1-ED969ABB4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10759-921C-446E-B287-FFBD2FC563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Choi, T Y and Krause, D R (2006) The supply base and its complexity: Implications for transaction costs, risks, responsiveness, and innovation, </a:t>
            </a:r>
            <a:r>
              <a:rPr lang="en-GB" i="1" dirty="0"/>
              <a:t>Journal of Operations Management</a:t>
            </a:r>
            <a:r>
              <a:rPr lang="en-GB" dirty="0"/>
              <a:t>, 24, 637–52</a:t>
            </a:r>
          </a:p>
          <a:p>
            <a:r>
              <a:rPr lang="en-GB" dirty="0" err="1"/>
              <a:t>Milgate</a:t>
            </a:r>
            <a:r>
              <a:rPr lang="en-GB" dirty="0"/>
              <a:t>, M (2001) Supply chain complexity and delivery performance: An international exploratory study, </a:t>
            </a:r>
            <a:r>
              <a:rPr lang="en-GB" i="1" dirty="0"/>
              <a:t>Supply Chain Management: An international journal</a:t>
            </a:r>
            <a:r>
              <a:rPr lang="en-GB" dirty="0"/>
              <a:t>, 6, 106–18</a:t>
            </a:r>
          </a:p>
          <a:p>
            <a:r>
              <a:rPr lang="en-GB" dirty="0" err="1"/>
              <a:t>Skyttner</a:t>
            </a:r>
            <a:r>
              <a:rPr lang="en-GB" dirty="0"/>
              <a:t>, L (1996) </a:t>
            </a:r>
            <a:r>
              <a:rPr lang="en-GB" i="1" dirty="0"/>
              <a:t>General System Theory: An introduction</a:t>
            </a:r>
            <a:r>
              <a:rPr lang="en-GB" dirty="0"/>
              <a:t>, Antony Rowe Ltd, Chippenham </a:t>
            </a:r>
          </a:p>
          <a:p>
            <a:r>
              <a:rPr lang="en-GB" dirty="0"/>
              <a:t>Weaver, W (1948) Science and complexity, </a:t>
            </a:r>
            <a:r>
              <a:rPr lang="en-GB" i="1" dirty="0"/>
              <a:t>American Scientist</a:t>
            </a:r>
            <a:r>
              <a:rPr lang="en-GB" dirty="0"/>
              <a:t>, 36, 536–44 </a:t>
            </a:r>
          </a:p>
          <a:p>
            <a:r>
              <a:rPr lang="en-GB" dirty="0"/>
              <a:t>Wilding, R (1998) The supply chain complexity triangle: Uncertainty generation in the supply chain, </a:t>
            </a:r>
            <a:r>
              <a:rPr lang="en-GB" i="1" dirty="0"/>
              <a:t>International Journal of Physical Distribution and Logistics Management</a:t>
            </a:r>
            <a:r>
              <a:rPr lang="en-GB" dirty="0"/>
              <a:t>, 28(8), 599–616</a:t>
            </a:r>
          </a:p>
        </p:txBody>
      </p:sp>
    </p:spTree>
    <p:extLst>
      <p:ext uri="{BB962C8B-B14F-4D97-AF65-F5344CB8AC3E}">
        <p14:creationId xmlns:p14="http://schemas.microsoft.com/office/powerpoint/2010/main" val="3230380449"/>
      </p:ext>
    </p:extLst>
  </p:cSld>
  <p:clrMapOvr>
    <a:masterClrMapping/>
  </p:clrMapOvr>
</p:sld>
</file>

<file path=ppt/theme/theme1.xml><?xml version="1.0" encoding="utf-8"?>
<a:theme xmlns:a="http://schemas.openxmlformats.org/drawingml/2006/main" name="Kogan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10B89CF8B69594395F377FFD082DF27" ma:contentTypeVersion="10" ma:contentTypeDescription="Create a new document." ma:contentTypeScope="" ma:versionID="b29d941402b8d00b884e7d273a591c6d">
  <xsd:schema xmlns:xsd="http://www.w3.org/2001/XMLSchema" xmlns:xs="http://www.w3.org/2001/XMLSchema" xmlns:p="http://schemas.microsoft.com/office/2006/metadata/properties" xmlns:ns3="f7844dd1-04c9-4839-972e-6df541f80463" targetNamespace="http://schemas.microsoft.com/office/2006/metadata/properties" ma:root="true" ma:fieldsID="f4107a594fb8e3978358cba8447bc955" ns3:_="">
    <xsd:import namespace="f7844dd1-04c9-4839-972e-6df541f8046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844dd1-04c9-4839-972e-6df541f8046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6592DA5-3159-43D4-97FD-E823176FE60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844dd1-04c9-4839-972e-6df541f8046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FA4866B-F23E-4F96-B372-538B661A2545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f7844dd1-04c9-4839-972e-6df541f80463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8A4285FC-888F-4A34-BD93-07127EDD13A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1049</Words>
  <Application>Microsoft Office PowerPoint</Application>
  <PresentationFormat>Widescreen</PresentationFormat>
  <Paragraphs>123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Sabon LT Std</vt:lpstr>
      <vt:lpstr>Arial</vt:lpstr>
      <vt:lpstr>Calibri</vt:lpstr>
      <vt:lpstr>Calibri Light</vt:lpstr>
      <vt:lpstr>Kogan Page</vt:lpstr>
      <vt:lpstr>Supply Chain Analytics and Modelling  by Nicoleta Tipi</vt:lpstr>
      <vt:lpstr>Learning Objectives</vt:lpstr>
      <vt:lpstr>Supply chain modelling</vt:lpstr>
      <vt:lpstr>Defining the supply chain</vt:lpstr>
      <vt:lpstr>Figure 2.1 A general representation of supply chain flows</vt:lpstr>
      <vt:lpstr>Modelling a supply chain from a system point of view</vt:lpstr>
      <vt:lpstr>Modelling the supply chains</vt:lpstr>
      <vt:lpstr>The supply chain as a complex system </vt:lpstr>
      <vt:lpstr>The supply chain as a complex system </vt:lpstr>
      <vt:lpstr>Supply chain models and modelling </vt:lpstr>
      <vt:lpstr>Stages in developing a model</vt:lpstr>
      <vt:lpstr>Stages in developing a model (cont.)</vt:lpstr>
      <vt:lpstr>Stages in developing a model (cont..)</vt:lpstr>
      <vt:lpstr>Summary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Katleen Richardson</dc:creator>
  <cp:lastModifiedBy>Irina Neaga</cp:lastModifiedBy>
  <cp:revision>41</cp:revision>
  <dcterms:created xsi:type="dcterms:W3CDTF">2014-09-03T10:23:02Z</dcterms:created>
  <dcterms:modified xsi:type="dcterms:W3CDTF">2025-02-27T12:27:33Z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0x010100410B89CF8B69594395F377FFD082DF27</vt:lpwstr>
  </property>
</Properties>
</file>