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8"/>
  </p:notesMasterIdLst>
  <p:sldIdLst>
    <p:sldId id="288" r:id="rId2"/>
    <p:sldId id="393" r:id="rId3"/>
    <p:sldId id="309" r:id="rId4"/>
    <p:sldId id="445" r:id="rId5"/>
    <p:sldId id="450" r:id="rId6"/>
    <p:sldId id="314" r:id="rId7"/>
    <p:sldId id="335" r:id="rId8"/>
    <p:sldId id="428" r:id="rId9"/>
    <p:sldId id="438" r:id="rId10"/>
    <p:sldId id="439" r:id="rId11"/>
    <p:sldId id="449" r:id="rId12"/>
    <p:sldId id="451" r:id="rId13"/>
    <p:sldId id="452" r:id="rId14"/>
    <p:sldId id="448" r:id="rId15"/>
    <p:sldId id="447" r:id="rId16"/>
    <p:sldId id="455" r:id="rId17"/>
    <p:sldId id="446" r:id="rId18"/>
    <p:sldId id="456" r:id="rId19"/>
    <p:sldId id="457" r:id="rId20"/>
    <p:sldId id="458" r:id="rId21"/>
    <p:sldId id="259" r:id="rId22"/>
    <p:sldId id="459" r:id="rId23"/>
    <p:sldId id="460" r:id="rId24"/>
    <p:sldId id="461" r:id="rId25"/>
    <p:sldId id="462" r:id="rId26"/>
    <p:sldId id="463" r:id="rId27"/>
    <p:sldId id="464" r:id="rId28"/>
    <p:sldId id="465" r:id="rId29"/>
    <p:sldId id="466" r:id="rId30"/>
    <p:sldId id="467" r:id="rId31"/>
    <p:sldId id="468" r:id="rId32"/>
    <p:sldId id="469" r:id="rId33"/>
    <p:sldId id="470" r:id="rId34"/>
    <p:sldId id="471" r:id="rId35"/>
    <p:sldId id="472" r:id="rId36"/>
    <p:sldId id="47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2802"/>
    <a:srgbClr val="00905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90"/>
    <p:restoredTop sz="50907"/>
  </p:normalViewPr>
  <p:slideViewPr>
    <p:cSldViewPr snapToGrid="0">
      <p:cViewPr varScale="1">
        <p:scale>
          <a:sx n="44" d="100"/>
          <a:sy n="44" d="100"/>
        </p:scale>
        <p:origin x="2656" y="19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1B5F10-B0BE-4BF2-8E76-13FC64017155}" type="doc">
      <dgm:prSet loTypeId="urn:microsoft.com/office/officeart/2005/8/layout/venn3" loCatId="process" qsTypeId="urn:microsoft.com/office/officeart/2005/8/quickstyle/3d2" qsCatId="3D" csTypeId="urn:microsoft.com/office/officeart/2005/8/colors/accent1_2" csCatId="accent1" phldr="1"/>
      <dgm:spPr/>
      <dgm:t>
        <a:bodyPr/>
        <a:lstStyle/>
        <a:p>
          <a:endParaRPr lang="en-US"/>
        </a:p>
      </dgm:t>
    </dgm:pt>
    <dgm:pt modelId="{93F18A81-24B1-47DC-8A44-5A07CFDDA309}">
      <dgm:prSet custT="1"/>
      <dgm:spPr>
        <a:solidFill>
          <a:schemeClr val="bg1">
            <a:alpha val="81000"/>
          </a:schemeClr>
        </a:solidFill>
      </dgm:spPr>
      <dgm:t>
        <a:bodyPr/>
        <a:lstStyle/>
        <a:p>
          <a:r>
            <a:rPr lang="en-US" sz="2800" b="0" dirty="0"/>
            <a:t>What?</a:t>
          </a:r>
        </a:p>
      </dgm:t>
    </dgm:pt>
    <dgm:pt modelId="{3A345E38-9A4B-4718-9A3D-CF5DEEADA55F}" type="parTrans" cxnId="{AA5D5874-E1CA-40F6-AB39-874AB519EDEC}">
      <dgm:prSet/>
      <dgm:spPr/>
      <dgm:t>
        <a:bodyPr/>
        <a:lstStyle/>
        <a:p>
          <a:endParaRPr lang="en-US"/>
        </a:p>
      </dgm:t>
    </dgm:pt>
    <dgm:pt modelId="{5AE7E947-A635-4ABE-A147-E89306641309}" type="sibTrans" cxnId="{AA5D5874-E1CA-40F6-AB39-874AB519EDEC}">
      <dgm:prSet/>
      <dgm:spPr/>
      <dgm:t>
        <a:bodyPr/>
        <a:lstStyle/>
        <a:p>
          <a:endParaRPr lang="en-US"/>
        </a:p>
      </dgm:t>
    </dgm:pt>
    <dgm:pt modelId="{13A7C4FE-2B67-4A3E-872D-E7C384B34DFD}">
      <dgm:prSet custT="1"/>
      <dgm:spPr>
        <a:solidFill>
          <a:schemeClr val="bg1">
            <a:alpha val="81000"/>
          </a:schemeClr>
        </a:solidFill>
      </dgm:spPr>
      <dgm:t>
        <a:bodyPr/>
        <a:lstStyle/>
        <a:p>
          <a:r>
            <a:rPr lang="en-US" sz="2800" b="0" dirty="0"/>
            <a:t>Why?</a:t>
          </a:r>
        </a:p>
      </dgm:t>
    </dgm:pt>
    <dgm:pt modelId="{BE78DC6F-27C6-4EC3-B16D-7CE901E8E645}" type="parTrans" cxnId="{4265943D-9F60-4560-846E-AF442EB7DAEC}">
      <dgm:prSet/>
      <dgm:spPr/>
      <dgm:t>
        <a:bodyPr/>
        <a:lstStyle/>
        <a:p>
          <a:endParaRPr lang="en-US"/>
        </a:p>
      </dgm:t>
    </dgm:pt>
    <dgm:pt modelId="{7ABFA44A-2508-4ED9-AE95-877F8126DCD3}" type="sibTrans" cxnId="{4265943D-9F60-4560-846E-AF442EB7DAEC}">
      <dgm:prSet/>
      <dgm:spPr/>
      <dgm:t>
        <a:bodyPr/>
        <a:lstStyle/>
        <a:p>
          <a:endParaRPr lang="en-US"/>
        </a:p>
      </dgm:t>
    </dgm:pt>
    <dgm:pt modelId="{1258E151-E809-45E7-AC8B-00399AC4EF63}">
      <dgm:prSet custT="1"/>
      <dgm:spPr>
        <a:solidFill>
          <a:schemeClr val="bg1">
            <a:alpha val="81000"/>
          </a:schemeClr>
        </a:solidFill>
      </dgm:spPr>
      <dgm:t>
        <a:bodyPr/>
        <a:lstStyle/>
        <a:p>
          <a:r>
            <a:rPr lang="en-US" sz="2800" b="0" dirty="0"/>
            <a:t>How?</a:t>
          </a:r>
        </a:p>
      </dgm:t>
    </dgm:pt>
    <dgm:pt modelId="{56B61776-0B9B-44C9-A3AD-A48F1522230D}" type="parTrans" cxnId="{8E4CA7BD-9438-4A5A-A591-E8A859992F9F}">
      <dgm:prSet/>
      <dgm:spPr/>
      <dgm:t>
        <a:bodyPr/>
        <a:lstStyle/>
        <a:p>
          <a:endParaRPr lang="en-US"/>
        </a:p>
      </dgm:t>
    </dgm:pt>
    <dgm:pt modelId="{FE641EE8-CA40-481B-B21D-F7AAEA34A4E0}" type="sibTrans" cxnId="{8E4CA7BD-9438-4A5A-A591-E8A859992F9F}">
      <dgm:prSet/>
      <dgm:spPr/>
      <dgm:t>
        <a:bodyPr/>
        <a:lstStyle/>
        <a:p>
          <a:endParaRPr lang="en-US"/>
        </a:p>
      </dgm:t>
    </dgm:pt>
    <dgm:pt modelId="{80C5624E-B0B8-4CAB-A08B-4FE3D13E2217}">
      <dgm:prSet custT="1"/>
      <dgm:spPr>
        <a:solidFill>
          <a:schemeClr val="bg1">
            <a:alpha val="81000"/>
          </a:schemeClr>
        </a:solidFill>
      </dgm:spPr>
      <dgm:t>
        <a:bodyPr/>
        <a:lstStyle/>
        <a:p>
          <a:r>
            <a:rPr lang="en-US" sz="2800" b="0"/>
            <a:t>Meaning</a:t>
          </a:r>
        </a:p>
      </dgm:t>
    </dgm:pt>
    <dgm:pt modelId="{C7E58A9E-27D0-4BA2-8854-FB1EDB702BF2}" type="parTrans" cxnId="{C2282D60-860D-4D24-987D-F3A062D463B3}">
      <dgm:prSet/>
      <dgm:spPr/>
      <dgm:t>
        <a:bodyPr/>
        <a:lstStyle/>
        <a:p>
          <a:endParaRPr lang="en-US"/>
        </a:p>
      </dgm:t>
    </dgm:pt>
    <dgm:pt modelId="{D05A111C-E085-45A7-AFCB-4F81875B67A8}" type="sibTrans" cxnId="{C2282D60-860D-4D24-987D-F3A062D463B3}">
      <dgm:prSet/>
      <dgm:spPr/>
      <dgm:t>
        <a:bodyPr/>
        <a:lstStyle/>
        <a:p>
          <a:endParaRPr lang="en-US"/>
        </a:p>
      </dgm:t>
    </dgm:pt>
    <dgm:pt modelId="{35F375B2-3946-4BD1-8ADC-4C96D022CF60}">
      <dgm:prSet custT="1"/>
      <dgm:spPr>
        <a:solidFill>
          <a:schemeClr val="bg1">
            <a:alpha val="81000"/>
          </a:schemeClr>
        </a:solidFill>
      </dgm:spPr>
      <dgm:t>
        <a:bodyPr/>
        <a:lstStyle/>
        <a:p>
          <a:r>
            <a:rPr lang="en-US" sz="2800" b="0"/>
            <a:t>Theory</a:t>
          </a:r>
          <a:endParaRPr lang="en-US" sz="2800" b="0" dirty="0"/>
        </a:p>
      </dgm:t>
    </dgm:pt>
    <dgm:pt modelId="{3F297DD3-59B7-4428-92FC-4084183E6181}" type="parTrans" cxnId="{09F0E0EC-78CA-4291-8C3C-918765446D6F}">
      <dgm:prSet/>
      <dgm:spPr/>
      <dgm:t>
        <a:bodyPr/>
        <a:lstStyle/>
        <a:p>
          <a:endParaRPr lang="en-US"/>
        </a:p>
      </dgm:t>
    </dgm:pt>
    <dgm:pt modelId="{8C275354-23A0-4CE1-AE9E-A22C51D077DB}" type="sibTrans" cxnId="{09F0E0EC-78CA-4291-8C3C-918765446D6F}">
      <dgm:prSet/>
      <dgm:spPr/>
      <dgm:t>
        <a:bodyPr/>
        <a:lstStyle/>
        <a:p>
          <a:endParaRPr lang="en-US"/>
        </a:p>
      </dgm:t>
    </dgm:pt>
    <dgm:pt modelId="{8266FEB6-0B1A-5F41-80F6-56474AA19DB1}" type="pres">
      <dgm:prSet presAssocID="{7B1B5F10-B0BE-4BF2-8E76-13FC64017155}" presName="Name0" presStyleCnt="0">
        <dgm:presLayoutVars>
          <dgm:dir/>
          <dgm:resizeHandles val="exact"/>
        </dgm:presLayoutVars>
      </dgm:prSet>
      <dgm:spPr/>
    </dgm:pt>
    <dgm:pt modelId="{E9CC405B-13A3-2D49-9F87-2E49308866CF}" type="pres">
      <dgm:prSet presAssocID="{93F18A81-24B1-47DC-8A44-5A07CFDDA309}" presName="Name5" presStyleLbl="vennNode1" presStyleIdx="0" presStyleCnt="5">
        <dgm:presLayoutVars>
          <dgm:bulletEnabled val="1"/>
        </dgm:presLayoutVars>
      </dgm:prSet>
      <dgm:spPr/>
    </dgm:pt>
    <dgm:pt modelId="{C9AD6B1B-B099-6848-BA08-C06D495E66D7}" type="pres">
      <dgm:prSet presAssocID="{5AE7E947-A635-4ABE-A147-E89306641309}" presName="space" presStyleCnt="0"/>
      <dgm:spPr/>
    </dgm:pt>
    <dgm:pt modelId="{F605090A-E541-EB46-ACA4-1B11BA893511}" type="pres">
      <dgm:prSet presAssocID="{13A7C4FE-2B67-4A3E-872D-E7C384B34DFD}" presName="Name5" presStyleLbl="vennNode1" presStyleIdx="1" presStyleCnt="5">
        <dgm:presLayoutVars>
          <dgm:bulletEnabled val="1"/>
        </dgm:presLayoutVars>
      </dgm:prSet>
      <dgm:spPr/>
    </dgm:pt>
    <dgm:pt modelId="{CC1349D5-C055-A145-B5C8-55C22C5DB16A}" type="pres">
      <dgm:prSet presAssocID="{7ABFA44A-2508-4ED9-AE95-877F8126DCD3}" presName="space" presStyleCnt="0"/>
      <dgm:spPr/>
    </dgm:pt>
    <dgm:pt modelId="{A240DE33-3279-7642-8C30-548FDADC8ABF}" type="pres">
      <dgm:prSet presAssocID="{1258E151-E809-45E7-AC8B-00399AC4EF63}" presName="Name5" presStyleLbl="vennNode1" presStyleIdx="2" presStyleCnt="5">
        <dgm:presLayoutVars>
          <dgm:bulletEnabled val="1"/>
        </dgm:presLayoutVars>
      </dgm:prSet>
      <dgm:spPr/>
    </dgm:pt>
    <dgm:pt modelId="{A34EA39B-AEA5-6243-80BA-D9CAF795448F}" type="pres">
      <dgm:prSet presAssocID="{FE641EE8-CA40-481B-B21D-F7AAEA34A4E0}" presName="space" presStyleCnt="0"/>
      <dgm:spPr/>
    </dgm:pt>
    <dgm:pt modelId="{5A581952-A24D-F044-B845-55382A031EB7}" type="pres">
      <dgm:prSet presAssocID="{80C5624E-B0B8-4CAB-A08B-4FE3D13E2217}" presName="Name5" presStyleLbl="vennNode1" presStyleIdx="3" presStyleCnt="5">
        <dgm:presLayoutVars>
          <dgm:bulletEnabled val="1"/>
        </dgm:presLayoutVars>
      </dgm:prSet>
      <dgm:spPr/>
    </dgm:pt>
    <dgm:pt modelId="{4FDCD53E-11E9-A24B-B900-8FA1F8380814}" type="pres">
      <dgm:prSet presAssocID="{D05A111C-E085-45A7-AFCB-4F81875B67A8}" presName="space" presStyleCnt="0"/>
      <dgm:spPr/>
    </dgm:pt>
    <dgm:pt modelId="{48866FD6-5CD3-F745-B7FF-51B7F619302C}" type="pres">
      <dgm:prSet presAssocID="{35F375B2-3946-4BD1-8ADC-4C96D022CF60}" presName="Name5" presStyleLbl="vennNode1" presStyleIdx="4" presStyleCnt="5">
        <dgm:presLayoutVars>
          <dgm:bulletEnabled val="1"/>
        </dgm:presLayoutVars>
      </dgm:prSet>
      <dgm:spPr/>
    </dgm:pt>
  </dgm:ptLst>
  <dgm:cxnLst>
    <dgm:cxn modelId="{45152801-2392-614C-BF64-5F26AEC8828B}" type="presOf" srcId="{35F375B2-3946-4BD1-8ADC-4C96D022CF60}" destId="{48866FD6-5CD3-F745-B7FF-51B7F619302C}" srcOrd="0" destOrd="0" presId="urn:microsoft.com/office/officeart/2005/8/layout/venn3"/>
    <dgm:cxn modelId="{CEAA6401-C7E4-3845-A864-66B4FC8DE7D8}" type="presOf" srcId="{1258E151-E809-45E7-AC8B-00399AC4EF63}" destId="{A240DE33-3279-7642-8C30-548FDADC8ABF}" srcOrd="0" destOrd="0" presId="urn:microsoft.com/office/officeart/2005/8/layout/venn3"/>
    <dgm:cxn modelId="{4265943D-9F60-4560-846E-AF442EB7DAEC}" srcId="{7B1B5F10-B0BE-4BF2-8E76-13FC64017155}" destId="{13A7C4FE-2B67-4A3E-872D-E7C384B34DFD}" srcOrd="1" destOrd="0" parTransId="{BE78DC6F-27C6-4EC3-B16D-7CE901E8E645}" sibTransId="{7ABFA44A-2508-4ED9-AE95-877F8126DCD3}"/>
    <dgm:cxn modelId="{2567E05A-FBC5-FD48-BA9B-E15084A8B728}" type="presOf" srcId="{13A7C4FE-2B67-4A3E-872D-E7C384B34DFD}" destId="{F605090A-E541-EB46-ACA4-1B11BA893511}" srcOrd="0" destOrd="0" presId="urn:microsoft.com/office/officeart/2005/8/layout/venn3"/>
    <dgm:cxn modelId="{C2282D60-860D-4D24-987D-F3A062D463B3}" srcId="{7B1B5F10-B0BE-4BF2-8E76-13FC64017155}" destId="{80C5624E-B0B8-4CAB-A08B-4FE3D13E2217}" srcOrd="3" destOrd="0" parTransId="{C7E58A9E-27D0-4BA2-8854-FB1EDB702BF2}" sibTransId="{D05A111C-E085-45A7-AFCB-4F81875B67A8}"/>
    <dgm:cxn modelId="{AA5D5874-E1CA-40F6-AB39-874AB519EDEC}" srcId="{7B1B5F10-B0BE-4BF2-8E76-13FC64017155}" destId="{93F18A81-24B1-47DC-8A44-5A07CFDDA309}" srcOrd="0" destOrd="0" parTransId="{3A345E38-9A4B-4718-9A3D-CF5DEEADA55F}" sibTransId="{5AE7E947-A635-4ABE-A147-E89306641309}"/>
    <dgm:cxn modelId="{CEEB2375-9B87-2047-A0B5-188D31AF5F9F}" type="presOf" srcId="{93F18A81-24B1-47DC-8A44-5A07CFDDA309}" destId="{E9CC405B-13A3-2D49-9F87-2E49308866CF}" srcOrd="0" destOrd="0" presId="urn:microsoft.com/office/officeart/2005/8/layout/venn3"/>
    <dgm:cxn modelId="{5262EEA8-8556-594F-84B7-75D7481E7354}" type="presOf" srcId="{7B1B5F10-B0BE-4BF2-8E76-13FC64017155}" destId="{8266FEB6-0B1A-5F41-80F6-56474AA19DB1}" srcOrd="0" destOrd="0" presId="urn:microsoft.com/office/officeart/2005/8/layout/venn3"/>
    <dgm:cxn modelId="{F09393BB-0A99-FD4A-B13B-3BA1E0EC1B9A}" type="presOf" srcId="{80C5624E-B0B8-4CAB-A08B-4FE3D13E2217}" destId="{5A581952-A24D-F044-B845-55382A031EB7}" srcOrd="0" destOrd="0" presId="urn:microsoft.com/office/officeart/2005/8/layout/venn3"/>
    <dgm:cxn modelId="{8E4CA7BD-9438-4A5A-A591-E8A859992F9F}" srcId="{7B1B5F10-B0BE-4BF2-8E76-13FC64017155}" destId="{1258E151-E809-45E7-AC8B-00399AC4EF63}" srcOrd="2" destOrd="0" parTransId="{56B61776-0B9B-44C9-A3AD-A48F1522230D}" sibTransId="{FE641EE8-CA40-481B-B21D-F7AAEA34A4E0}"/>
    <dgm:cxn modelId="{09F0E0EC-78CA-4291-8C3C-918765446D6F}" srcId="{7B1B5F10-B0BE-4BF2-8E76-13FC64017155}" destId="{35F375B2-3946-4BD1-8ADC-4C96D022CF60}" srcOrd="4" destOrd="0" parTransId="{3F297DD3-59B7-4428-92FC-4084183E6181}" sibTransId="{8C275354-23A0-4CE1-AE9E-A22C51D077DB}"/>
    <dgm:cxn modelId="{BD0F03E7-FFEF-2145-83B1-23916AE966BC}" type="presParOf" srcId="{8266FEB6-0B1A-5F41-80F6-56474AA19DB1}" destId="{E9CC405B-13A3-2D49-9F87-2E49308866CF}" srcOrd="0" destOrd="0" presId="urn:microsoft.com/office/officeart/2005/8/layout/venn3"/>
    <dgm:cxn modelId="{4870B6B8-C02A-2C46-B0F4-4620591C00A8}" type="presParOf" srcId="{8266FEB6-0B1A-5F41-80F6-56474AA19DB1}" destId="{C9AD6B1B-B099-6848-BA08-C06D495E66D7}" srcOrd="1" destOrd="0" presId="urn:microsoft.com/office/officeart/2005/8/layout/venn3"/>
    <dgm:cxn modelId="{A149E928-D9FF-4948-AFE3-45171A8E1FC4}" type="presParOf" srcId="{8266FEB6-0B1A-5F41-80F6-56474AA19DB1}" destId="{F605090A-E541-EB46-ACA4-1B11BA893511}" srcOrd="2" destOrd="0" presId="urn:microsoft.com/office/officeart/2005/8/layout/venn3"/>
    <dgm:cxn modelId="{B7796A2E-9979-D44A-974A-DE7B412BC88F}" type="presParOf" srcId="{8266FEB6-0B1A-5F41-80F6-56474AA19DB1}" destId="{CC1349D5-C055-A145-B5C8-55C22C5DB16A}" srcOrd="3" destOrd="0" presId="urn:microsoft.com/office/officeart/2005/8/layout/venn3"/>
    <dgm:cxn modelId="{6FDD8D6F-C18F-7546-A104-6E9E0DC550B8}" type="presParOf" srcId="{8266FEB6-0B1A-5F41-80F6-56474AA19DB1}" destId="{A240DE33-3279-7642-8C30-548FDADC8ABF}" srcOrd="4" destOrd="0" presId="urn:microsoft.com/office/officeart/2005/8/layout/venn3"/>
    <dgm:cxn modelId="{426B4661-05DE-0144-A4AD-A06C82CD0D00}" type="presParOf" srcId="{8266FEB6-0B1A-5F41-80F6-56474AA19DB1}" destId="{A34EA39B-AEA5-6243-80BA-D9CAF795448F}" srcOrd="5" destOrd="0" presId="urn:microsoft.com/office/officeart/2005/8/layout/venn3"/>
    <dgm:cxn modelId="{E1E6A188-5FC4-8E47-9FC1-41A96C8CE9E4}" type="presParOf" srcId="{8266FEB6-0B1A-5F41-80F6-56474AA19DB1}" destId="{5A581952-A24D-F044-B845-55382A031EB7}" srcOrd="6" destOrd="0" presId="urn:microsoft.com/office/officeart/2005/8/layout/venn3"/>
    <dgm:cxn modelId="{295B9054-CE37-9344-8174-6E5AD206E8AC}" type="presParOf" srcId="{8266FEB6-0B1A-5F41-80F6-56474AA19DB1}" destId="{4FDCD53E-11E9-A24B-B900-8FA1F8380814}" srcOrd="7" destOrd="0" presId="urn:microsoft.com/office/officeart/2005/8/layout/venn3"/>
    <dgm:cxn modelId="{89E4E6E4-DB82-0745-8B0F-7432900D739A}" type="presParOf" srcId="{8266FEB6-0B1A-5F41-80F6-56474AA19DB1}" destId="{48866FD6-5CD3-F745-B7FF-51B7F619302C}" srcOrd="8" destOrd="0" presId="urn:microsoft.com/office/officeart/2005/8/layout/venn3"/>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42CC80-7135-0042-B8F9-8C1480F919F7}" type="doc">
      <dgm:prSet loTypeId="urn:microsoft.com/office/officeart/2005/8/layout/hList1" loCatId="icon" qsTypeId="urn:microsoft.com/office/officeart/2005/8/quickstyle/simple1" qsCatId="simple" csTypeId="urn:microsoft.com/office/officeart/2005/8/colors/accent1_2" csCatId="accent1" phldr="1"/>
      <dgm:spPr/>
      <dgm:t>
        <a:bodyPr/>
        <a:lstStyle/>
        <a:p>
          <a:endParaRPr lang="en-GB"/>
        </a:p>
      </dgm:t>
    </dgm:pt>
    <dgm:pt modelId="{6EEC87FD-6BCA-2E42-8382-662F4496395C}">
      <dgm:prSet phldrT="[Text]"/>
      <dgm:spPr>
        <a:solidFill>
          <a:schemeClr val="accent3">
            <a:lumMod val="50000"/>
            <a:alpha val="90000"/>
          </a:schemeClr>
        </a:solidFill>
      </dgm:spPr>
      <dgm:t>
        <a:bodyPr/>
        <a:lstStyle/>
        <a:p>
          <a:r>
            <a:rPr lang="en-GB" dirty="0"/>
            <a:t>Knowledge in Action</a:t>
          </a:r>
        </a:p>
      </dgm:t>
    </dgm:pt>
    <dgm:pt modelId="{D9302860-DD2F-544E-9FA8-5589922BEBB4}" type="parTrans" cxnId="{938A73E0-CB72-A847-942C-707E84C97366}">
      <dgm:prSet/>
      <dgm:spPr/>
      <dgm:t>
        <a:bodyPr/>
        <a:lstStyle/>
        <a:p>
          <a:endParaRPr lang="en-GB"/>
        </a:p>
      </dgm:t>
    </dgm:pt>
    <dgm:pt modelId="{53EBDAEB-0FD7-3643-B942-33BD46FE0663}" type="sibTrans" cxnId="{938A73E0-CB72-A847-942C-707E84C97366}">
      <dgm:prSet/>
      <dgm:spPr/>
      <dgm:t>
        <a:bodyPr/>
        <a:lstStyle/>
        <a:p>
          <a:endParaRPr lang="en-GB"/>
        </a:p>
      </dgm:t>
    </dgm:pt>
    <dgm:pt modelId="{893F6DDB-C124-4449-9CBD-2FE76F5140AF}">
      <dgm:prSet phldrT="[Text]"/>
      <dgm:spPr>
        <a:solidFill>
          <a:schemeClr val="accent1">
            <a:tint val="40000"/>
            <a:hueOff val="0"/>
            <a:satOff val="0"/>
            <a:lumOff val="0"/>
            <a:alpha val="85000"/>
          </a:schemeClr>
        </a:solidFill>
      </dgm:spPr>
      <dgm:t>
        <a:bodyPr/>
        <a:lstStyle/>
        <a:p>
          <a:r>
            <a:rPr lang="en-GB" dirty="0"/>
            <a:t>What do you already know?</a:t>
          </a:r>
        </a:p>
      </dgm:t>
    </dgm:pt>
    <dgm:pt modelId="{DB0F8487-F9BA-6A4C-911D-9EFEE403E812}" type="parTrans" cxnId="{0C784E47-AA63-7249-AF18-69873414C597}">
      <dgm:prSet/>
      <dgm:spPr/>
      <dgm:t>
        <a:bodyPr/>
        <a:lstStyle/>
        <a:p>
          <a:endParaRPr lang="en-GB"/>
        </a:p>
      </dgm:t>
    </dgm:pt>
    <dgm:pt modelId="{96D0BA10-D645-E042-A226-43DD96AA9353}" type="sibTrans" cxnId="{0C784E47-AA63-7249-AF18-69873414C597}">
      <dgm:prSet/>
      <dgm:spPr/>
      <dgm:t>
        <a:bodyPr/>
        <a:lstStyle/>
        <a:p>
          <a:endParaRPr lang="en-GB"/>
        </a:p>
      </dgm:t>
    </dgm:pt>
    <dgm:pt modelId="{F85BF1F2-7111-1A40-B8A3-1BE2AA887BF4}">
      <dgm:prSet phldrT="[Text]"/>
      <dgm:spPr>
        <a:solidFill>
          <a:schemeClr val="accent1">
            <a:tint val="40000"/>
            <a:hueOff val="0"/>
            <a:satOff val="0"/>
            <a:lumOff val="0"/>
            <a:alpha val="85000"/>
          </a:schemeClr>
        </a:solidFill>
      </dgm:spPr>
      <dgm:t>
        <a:bodyPr/>
        <a:lstStyle/>
        <a:p>
          <a:r>
            <a:rPr lang="en-GB" dirty="0"/>
            <a:t>How is that helpful?</a:t>
          </a:r>
        </a:p>
      </dgm:t>
    </dgm:pt>
    <dgm:pt modelId="{CBC87942-7E83-7043-88D6-6CDF32AD2D8F}" type="parTrans" cxnId="{A20A551C-4503-0541-8D16-8695B2D70961}">
      <dgm:prSet/>
      <dgm:spPr/>
      <dgm:t>
        <a:bodyPr/>
        <a:lstStyle/>
        <a:p>
          <a:endParaRPr lang="en-GB"/>
        </a:p>
      </dgm:t>
    </dgm:pt>
    <dgm:pt modelId="{93B4D681-DCD0-A74E-8FED-AC51A94192F4}" type="sibTrans" cxnId="{A20A551C-4503-0541-8D16-8695B2D70961}">
      <dgm:prSet/>
      <dgm:spPr/>
      <dgm:t>
        <a:bodyPr/>
        <a:lstStyle/>
        <a:p>
          <a:endParaRPr lang="en-GB"/>
        </a:p>
      </dgm:t>
    </dgm:pt>
    <dgm:pt modelId="{FC3687D5-64DF-3849-BE4C-65F5780BACB2}">
      <dgm:prSet phldrT="[Text]"/>
      <dgm:spPr>
        <a:solidFill>
          <a:schemeClr val="accent3">
            <a:lumMod val="50000"/>
            <a:alpha val="90000"/>
          </a:schemeClr>
        </a:solidFill>
      </dgm:spPr>
      <dgm:t>
        <a:bodyPr/>
        <a:lstStyle/>
        <a:p>
          <a:r>
            <a:rPr lang="en-GB" dirty="0"/>
            <a:t>Reflection ON Action</a:t>
          </a:r>
        </a:p>
      </dgm:t>
    </dgm:pt>
    <dgm:pt modelId="{682AAFF1-4AA7-E840-A202-06AFF7C9452D}" type="parTrans" cxnId="{2F2B089E-CAB9-D842-BD29-038782D693A2}">
      <dgm:prSet/>
      <dgm:spPr/>
      <dgm:t>
        <a:bodyPr/>
        <a:lstStyle/>
        <a:p>
          <a:endParaRPr lang="en-GB"/>
        </a:p>
      </dgm:t>
    </dgm:pt>
    <dgm:pt modelId="{47353E3A-1A85-E843-B9D2-FA2705DEAD1E}" type="sibTrans" cxnId="{2F2B089E-CAB9-D842-BD29-038782D693A2}">
      <dgm:prSet/>
      <dgm:spPr/>
      <dgm:t>
        <a:bodyPr/>
        <a:lstStyle/>
        <a:p>
          <a:endParaRPr lang="en-GB"/>
        </a:p>
      </dgm:t>
    </dgm:pt>
    <dgm:pt modelId="{A093C839-7CA7-9541-B814-C83EA301BC1D}">
      <dgm:prSet phldrT="[Text]"/>
      <dgm:spPr>
        <a:solidFill>
          <a:schemeClr val="accent1">
            <a:tint val="40000"/>
            <a:hueOff val="0"/>
            <a:satOff val="0"/>
            <a:lumOff val="0"/>
            <a:alpha val="85000"/>
          </a:schemeClr>
        </a:solidFill>
      </dgm:spPr>
      <dgm:t>
        <a:bodyPr/>
        <a:lstStyle/>
        <a:p>
          <a:r>
            <a:rPr lang="en-GB" dirty="0"/>
            <a:t>What happened?</a:t>
          </a:r>
        </a:p>
      </dgm:t>
    </dgm:pt>
    <dgm:pt modelId="{4191219B-7422-E849-9933-2BEC21E5D9B7}" type="parTrans" cxnId="{8DB93725-FF80-4844-A8A9-4B0E072FDFA0}">
      <dgm:prSet/>
      <dgm:spPr/>
      <dgm:t>
        <a:bodyPr/>
        <a:lstStyle/>
        <a:p>
          <a:endParaRPr lang="en-GB"/>
        </a:p>
      </dgm:t>
    </dgm:pt>
    <dgm:pt modelId="{A8A24B37-EDC5-3C4B-B933-7F361414C8E5}" type="sibTrans" cxnId="{8DB93725-FF80-4844-A8A9-4B0E072FDFA0}">
      <dgm:prSet/>
      <dgm:spPr/>
      <dgm:t>
        <a:bodyPr/>
        <a:lstStyle/>
        <a:p>
          <a:endParaRPr lang="en-GB"/>
        </a:p>
      </dgm:t>
    </dgm:pt>
    <dgm:pt modelId="{E93DCC97-5EB6-FB4F-ADA1-E7CD51AD99D2}">
      <dgm:prSet phldrT="[Text]"/>
      <dgm:spPr>
        <a:solidFill>
          <a:schemeClr val="accent3">
            <a:lumMod val="50000"/>
            <a:alpha val="90000"/>
          </a:schemeClr>
        </a:solidFill>
      </dgm:spPr>
      <dgm:t>
        <a:bodyPr/>
        <a:lstStyle/>
        <a:p>
          <a:r>
            <a:rPr lang="en-GB" dirty="0"/>
            <a:t>Double Loop Learning</a:t>
          </a:r>
        </a:p>
      </dgm:t>
    </dgm:pt>
    <dgm:pt modelId="{98601298-10C7-E042-8C25-6D332327B6C3}" type="parTrans" cxnId="{93B52934-DBFA-C84B-90DE-6E6F95DAE470}">
      <dgm:prSet/>
      <dgm:spPr/>
      <dgm:t>
        <a:bodyPr/>
        <a:lstStyle/>
        <a:p>
          <a:endParaRPr lang="en-GB"/>
        </a:p>
      </dgm:t>
    </dgm:pt>
    <dgm:pt modelId="{1430B72E-A46A-454F-9E03-DDF2A4BF8149}" type="sibTrans" cxnId="{93B52934-DBFA-C84B-90DE-6E6F95DAE470}">
      <dgm:prSet/>
      <dgm:spPr/>
      <dgm:t>
        <a:bodyPr/>
        <a:lstStyle/>
        <a:p>
          <a:endParaRPr lang="en-GB"/>
        </a:p>
      </dgm:t>
    </dgm:pt>
    <dgm:pt modelId="{F8033F7B-589B-CC42-B95B-6156D52A6513}">
      <dgm:prSet phldrT="[Text]"/>
      <dgm:spPr>
        <a:solidFill>
          <a:schemeClr val="accent1">
            <a:tint val="40000"/>
            <a:hueOff val="0"/>
            <a:satOff val="0"/>
            <a:lumOff val="0"/>
            <a:alpha val="85000"/>
          </a:schemeClr>
        </a:solidFill>
      </dgm:spPr>
      <dgm:t>
        <a:bodyPr/>
        <a:lstStyle/>
        <a:p>
          <a:r>
            <a:rPr lang="en-GB" dirty="0"/>
            <a:t>What assumptions am I making?</a:t>
          </a:r>
        </a:p>
      </dgm:t>
    </dgm:pt>
    <dgm:pt modelId="{DAC70E6D-3FB4-D941-B853-395290E9944C}" type="parTrans" cxnId="{81BB21C0-BA20-524D-8DA6-13892CA79E33}">
      <dgm:prSet/>
      <dgm:spPr/>
      <dgm:t>
        <a:bodyPr/>
        <a:lstStyle/>
        <a:p>
          <a:endParaRPr lang="en-GB"/>
        </a:p>
      </dgm:t>
    </dgm:pt>
    <dgm:pt modelId="{8A06D47A-B98B-A34B-9B34-FF0437756D6F}" type="sibTrans" cxnId="{81BB21C0-BA20-524D-8DA6-13892CA79E33}">
      <dgm:prSet/>
      <dgm:spPr/>
      <dgm:t>
        <a:bodyPr/>
        <a:lstStyle/>
        <a:p>
          <a:endParaRPr lang="en-GB"/>
        </a:p>
      </dgm:t>
    </dgm:pt>
    <dgm:pt modelId="{E00A11B6-C603-134D-A297-949D18A7CD2F}">
      <dgm:prSet/>
      <dgm:spPr>
        <a:solidFill>
          <a:schemeClr val="accent3">
            <a:lumMod val="50000"/>
            <a:alpha val="90000"/>
          </a:schemeClr>
        </a:solidFill>
      </dgm:spPr>
      <dgm:t>
        <a:bodyPr/>
        <a:lstStyle/>
        <a:p>
          <a:r>
            <a:rPr lang="en-GB" dirty="0"/>
            <a:t>Reflection IN Action</a:t>
          </a:r>
        </a:p>
      </dgm:t>
    </dgm:pt>
    <dgm:pt modelId="{BBFC851D-486A-5646-8DB0-6FC586E245B4}" type="parTrans" cxnId="{2B335834-EF43-494B-8B82-03585CAF14CB}">
      <dgm:prSet/>
      <dgm:spPr/>
      <dgm:t>
        <a:bodyPr/>
        <a:lstStyle/>
        <a:p>
          <a:endParaRPr lang="en-GB"/>
        </a:p>
      </dgm:t>
    </dgm:pt>
    <dgm:pt modelId="{10BE44DE-1D83-7A4A-BB6E-13E9609825B3}" type="sibTrans" cxnId="{2B335834-EF43-494B-8B82-03585CAF14CB}">
      <dgm:prSet/>
      <dgm:spPr/>
      <dgm:t>
        <a:bodyPr/>
        <a:lstStyle/>
        <a:p>
          <a:endParaRPr lang="en-GB"/>
        </a:p>
      </dgm:t>
    </dgm:pt>
    <dgm:pt modelId="{FA734D92-735B-874A-A44A-0BE6B89D34A5}">
      <dgm:prSet/>
      <dgm:spPr>
        <a:solidFill>
          <a:schemeClr val="accent1">
            <a:tint val="40000"/>
            <a:hueOff val="0"/>
            <a:satOff val="0"/>
            <a:lumOff val="0"/>
            <a:alpha val="85000"/>
          </a:schemeClr>
        </a:solidFill>
      </dgm:spPr>
      <dgm:t>
        <a:bodyPr/>
        <a:lstStyle/>
        <a:p>
          <a:r>
            <a:rPr lang="en-GB" dirty="0"/>
            <a:t>What is happening?</a:t>
          </a:r>
        </a:p>
      </dgm:t>
    </dgm:pt>
    <dgm:pt modelId="{9F0D77BD-0986-F740-A79A-32505A0281AE}" type="parTrans" cxnId="{FDB485EA-9EE2-7649-BE13-EAF8D97A9C23}">
      <dgm:prSet/>
      <dgm:spPr/>
      <dgm:t>
        <a:bodyPr/>
        <a:lstStyle/>
        <a:p>
          <a:endParaRPr lang="en-GB"/>
        </a:p>
      </dgm:t>
    </dgm:pt>
    <dgm:pt modelId="{86B07D06-4D83-7F49-A480-71A1801AA0FF}" type="sibTrans" cxnId="{FDB485EA-9EE2-7649-BE13-EAF8D97A9C23}">
      <dgm:prSet/>
      <dgm:spPr/>
      <dgm:t>
        <a:bodyPr/>
        <a:lstStyle/>
        <a:p>
          <a:endParaRPr lang="en-GB"/>
        </a:p>
      </dgm:t>
    </dgm:pt>
    <dgm:pt modelId="{F6DB09F6-C320-4742-96C8-30E984BA01BB}">
      <dgm:prSet/>
      <dgm:spPr>
        <a:solidFill>
          <a:schemeClr val="accent1">
            <a:tint val="40000"/>
            <a:hueOff val="0"/>
            <a:satOff val="0"/>
            <a:lumOff val="0"/>
            <a:alpha val="85000"/>
          </a:schemeClr>
        </a:solidFill>
      </dgm:spPr>
      <dgm:t>
        <a:bodyPr/>
        <a:lstStyle/>
        <a:p>
          <a:r>
            <a:rPr lang="en-GB" dirty="0"/>
            <a:t>What are you feeling?</a:t>
          </a:r>
        </a:p>
      </dgm:t>
    </dgm:pt>
    <dgm:pt modelId="{4158B7C9-7245-AD41-BA8E-372A5DDEBD11}" type="parTrans" cxnId="{00BF985C-1530-134D-A92B-12629885E51B}">
      <dgm:prSet/>
      <dgm:spPr/>
      <dgm:t>
        <a:bodyPr/>
        <a:lstStyle/>
        <a:p>
          <a:endParaRPr lang="en-GB"/>
        </a:p>
      </dgm:t>
    </dgm:pt>
    <dgm:pt modelId="{F17779B4-8718-2B41-A657-3795D685A3F0}" type="sibTrans" cxnId="{00BF985C-1530-134D-A92B-12629885E51B}">
      <dgm:prSet/>
      <dgm:spPr/>
      <dgm:t>
        <a:bodyPr/>
        <a:lstStyle/>
        <a:p>
          <a:endParaRPr lang="en-GB"/>
        </a:p>
      </dgm:t>
    </dgm:pt>
    <dgm:pt modelId="{FB9E9F78-B52E-A642-A15C-B763948DD734}">
      <dgm:prSet/>
      <dgm:spPr>
        <a:solidFill>
          <a:schemeClr val="accent1">
            <a:tint val="40000"/>
            <a:hueOff val="0"/>
            <a:satOff val="0"/>
            <a:lumOff val="0"/>
            <a:alpha val="85000"/>
          </a:schemeClr>
        </a:solidFill>
      </dgm:spPr>
      <dgm:t>
        <a:bodyPr/>
        <a:lstStyle/>
        <a:p>
          <a:r>
            <a:rPr lang="en-GB" dirty="0"/>
            <a:t>What other factors are involved?</a:t>
          </a:r>
        </a:p>
      </dgm:t>
    </dgm:pt>
    <dgm:pt modelId="{9ABD10D5-C195-2A4B-BB12-048FEC4E56B7}" type="parTrans" cxnId="{69DA30A9-C0C9-D24F-8E52-62362DDD7813}">
      <dgm:prSet/>
      <dgm:spPr/>
      <dgm:t>
        <a:bodyPr/>
        <a:lstStyle/>
        <a:p>
          <a:endParaRPr lang="en-GB"/>
        </a:p>
      </dgm:t>
    </dgm:pt>
    <dgm:pt modelId="{563536FD-5E60-4741-8D78-2B50529292BF}" type="sibTrans" cxnId="{69DA30A9-C0C9-D24F-8E52-62362DDD7813}">
      <dgm:prSet/>
      <dgm:spPr/>
      <dgm:t>
        <a:bodyPr/>
        <a:lstStyle/>
        <a:p>
          <a:endParaRPr lang="en-GB"/>
        </a:p>
      </dgm:t>
    </dgm:pt>
    <dgm:pt modelId="{0A743E7F-DE60-6F43-BC37-D0C0054EBE37}">
      <dgm:prSet phldrT="[Text]"/>
      <dgm:spPr>
        <a:solidFill>
          <a:schemeClr val="accent1">
            <a:tint val="40000"/>
            <a:hueOff val="0"/>
            <a:satOff val="0"/>
            <a:lumOff val="0"/>
            <a:alpha val="85000"/>
          </a:schemeClr>
        </a:solidFill>
      </dgm:spPr>
      <dgm:t>
        <a:bodyPr/>
        <a:lstStyle/>
        <a:p>
          <a:r>
            <a:rPr lang="en-GB" dirty="0"/>
            <a:t>Why did it happen?</a:t>
          </a:r>
        </a:p>
      </dgm:t>
    </dgm:pt>
    <dgm:pt modelId="{2F4143DF-D152-7849-81DB-EDFE7851DE6D}" type="parTrans" cxnId="{2FBEBC86-923D-CB44-87B6-F2BE18E566BC}">
      <dgm:prSet/>
      <dgm:spPr/>
      <dgm:t>
        <a:bodyPr/>
        <a:lstStyle/>
        <a:p>
          <a:endParaRPr lang="en-GB"/>
        </a:p>
      </dgm:t>
    </dgm:pt>
    <dgm:pt modelId="{79EABACF-0999-2741-9F30-FC220DB2F780}" type="sibTrans" cxnId="{2FBEBC86-923D-CB44-87B6-F2BE18E566BC}">
      <dgm:prSet/>
      <dgm:spPr/>
      <dgm:t>
        <a:bodyPr/>
        <a:lstStyle/>
        <a:p>
          <a:endParaRPr lang="en-GB"/>
        </a:p>
      </dgm:t>
    </dgm:pt>
    <dgm:pt modelId="{2259D88D-C2C5-6448-8C07-81CFD6900DD8}">
      <dgm:prSet phldrT="[Text]"/>
      <dgm:spPr>
        <a:solidFill>
          <a:schemeClr val="accent1">
            <a:tint val="40000"/>
            <a:hueOff val="0"/>
            <a:satOff val="0"/>
            <a:lumOff val="0"/>
            <a:alpha val="85000"/>
          </a:schemeClr>
        </a:solidFill>
      </dgm:spPr>
      <dgm:t>
        <a:bodyPr/>
        <a:lstStyle/>
        <a:p>
          <a:r>
            <a:rPr lang="en-GB" dirty="0"/>
            <a:t>How can you deal with this in the future?</a:t>
          </a:r>
        </a:p>
      </dgm:t>
    </dgm:pt>
    <dgm:pt modelId="{EB30996F-9DD0-FF41-AC68-D717B9D36EB0}" type="parTrans" cxnId="{30AFEF06-DC20-F146-BECD-452C59F98654}">
      <dgm:prSet/>
      <dgm:spPr/>
      <dgm:t>
        <a:bodyPr/>
        <a:lstStyle/>
        <a:p>
          <a:endParaRPr lang="en-GB"/>
        </a:p>
      </dgm:t>
    </dgm:pt>
    <dgm:pt modelId="{644682F9-1139-9440-BCFE-03DAA6B4BAAB}" type="sibTrans" cxnId="{30AFEF06-DC20-F146-BECD-452C59F98654}">
      <dgm:prSet/>
      <dgm:spPr/>
      <dgm:t>
        <a:bodyPr/>
        <a:lstStyle/>
        <a:p>
          <a:endParaRPr lang="en-GB"/>
        </a:p>
      </dgm:t>
    </dgm:pt>
    <dgm:pt modelId="{093B2EC3-C3CC-FB48-9D6F-E2F0B1E3D2C2}">
      <dgm:prSet phldrT="[Text]"/>
      <dgm:spPr>
        <a:solidFill>
          <a:schemeClr val="accent1">
            <a:tint val="40000"/>
            <a:hueOff val="0"/>
            <a:satOff val="0"/>
            <a:lumOff val="0"/>
            <a:alpha val="85000"/>
          </a:schemeClr>
        </a:solidFill>
      </dgm:spPr>
      <dgm:t>
        <a:bodyPr/>
        <a:lstStyle/>
        <a:p>
          <a:r>
            <a:rPr lang="en-GB" dirty="0"/>
            <a:t>Are my assumptions justifiable?</a:t>
          </a:r>
        </a:p>
      </dgm:t>
    </dgm:pt>
    <dgm:pt modelId="{EA4087EA-246A-8B4B-A207-398350B22C37}" type="parTrans" cxnId="{2F07B9BB-65DD-874B-81D0-7E02F342EA4E}">
      <dgm:prSet/>
      <dgm:spPr/>
      <dgm:t>
        <a:bodyPr/>
        <a:lstStyle/>
        <a:p>
          <a:endParaRPr lang="en-GB"/>
        </a:p>
      </dgm:t>
    </dgm:pt>
    <dgm:pt modelId="{88C3CC11-F925-2E48-BB8A-568FE55C816C}" type="sibTrans" cxnId="{2F07B9BB-65DD-874B-81D0-7E02F342EA4E}">
      <dgm:prSet/>
      <dgm:spPr/>
      <dgm:t>
        <a:bodyPr/>
        <a:lstStyle/>
        <a:p>
          <a:endParaRPr lang="en-GB"/>
        </a:p>
      </dgm:t>
    </dgm:pt>
    <dgm:pt modelId="{E08DC8B6-091B-A540-BE5B-EFB74096CEC3}">
      <dgm:prSet phldrT="[Text]"/>
      <dgm:spPr>
        <a:solidFill>
          <a:schemeClr val="accent1">
            <a:tint val="40000"/>
            <a:hueOff val="0"/>
            <a:satOff val="0"/>
            <a:lumOff val="0"/>
            <a:alpha val="85000"/>
          </a:schemeClr>
        </a:solidFill>
      </dgm:spPr>
      <dgm:t>
        <a:bodyPr/>
        <a:lstStyle/>
        <a:p>
          <a:r>
            <a:rPr lang="en-GB" dirty="0"/>
            <a:t>Do my perceptions need to change? </a:t>
          </a:r>
        </a:p>
      </dgm:t>
    </dgm:pt>
    <dgm:pt modelId="{90F7D290-C290-104B-926A-9381E1624763}" type="parTrans" cxnId="{87C5F48B-3B16-3347-8D5C-5FD85120204A}">
      <dgm:prSet/>
      <dgm:spPr/>
      <dgm:t>
        <a:bodyPr/>
        <a:lstStyle/>
        <a:p>
          <a:endParaRPr lang="en-GB"/>
        </a:p>
      </dgm:t>
    </dgm:pt>
    <dgm:pt modelId="{EF3B65A6-52C5-8B43-B9BC-D8D5C8846BC4}" type="sibTrans" cxnId="{87C5F48B-3B16-3347-8D5C-5FD85120204A}">
      <dgm:prSet/>
      <dgm:spPr/>
      <dgm:t>
        <a:bodyPr/>
        <a:lstStyle/>
        <a:p>
          <a:endParaRPr lang="en-GB"/>
        </a:p>
      </dgm:t>
    </dgm:pt>
    <dgm:pt modelId="{56EBC889-2679-EB42-854C-0DEBEB370BA0}" type="pres">
      <dgm:prSet presAssocID="{9842CC80-7135-0042-B8F9-8C1480F919F7}" presName="Name0" presStyleCnt="0">
        <dgm:presLayoutVars>
          <dgm:dir/>
          <dgm:animLvl val="lvl"/>
          <dgm:resizeHandles val="exact"/>
        </dgm:presLayoutVars>
      </dgm:prSet>
      <dgm:spPr/>
    </dgm:pt>
    <dgm:pt modelId="{210DD87B-D3A1-9649-B5F2-E36658F34CF3}" type="pres">
      <dgm:prSet presAssocID="{6EEC87FD-6BCA-2E42-8382-662F4496395C}" presName="composite" presStyleCnt="0"/>
      <dgm:spPr/>
    </dgm:pt>
    <dgm:pt modelId="{3AE17A0A-E608-3D45-93D5-2F857E54CAFE}" type="pres">
      <dgm:prSet presAssocID="{6EEC87FD-6BCA-2E42-8382-662F4496395C}" presName="parTx" presStyleLbl="alignNode1" presStyleIdx="0" presStyleCnt="4">
        <dgm:presLayoutVars>
          <dgm:chMax val="0"/>
          <dgm:chPref val="0"/>
          <dgm:bulletEnabled val="1"/>
        </dgm:presLayoutVars>
      </dgm:prSet>
      <dgm:spPr/>
    </dgm:pt>
    <dgm:pt modelId="{C05240B1-2FDC-6240-86B9-9FDC8CFAB185}" type="pres">
      <dgm:prSet presAssocID="{6EEC87FD-6BCA-2E42-8382-662F4496395C}" presName="desTx" presStyleLbl="alignAccFollowNode1" presStyleIdx="0" presStyleCnt="4">
        <dgm:presLayoutVars>
          <dgm:bulletEnabled val="1"/>
        </dgm:presLayoutVars>
      </dgm:prSet>
      <dgm:spPr/>
    </dgm:pt>
    <dgm:pt modelId="{CD7BDBF0-3E1B-4C47-ABF1-CC862DCE4BDD}" type="pres">
      <dgm:prSet presAssocID="{53EBDAEB-0FD7-3643-B942-33BD46FE0663}" presName="space" presStyleCnt="0"/>
      <dgm:spPr/>
    </dgm:pt>
    <dgm:pt modelId="{A910FF3B-B39E-D147-968B-D114315CD9A7}" type="pres">
      <dgm:prSet presAssocID="{E00A11B6-C603-134D-A297-949D18A7CD2F}" presName="composite" presStyleCnt="0"/>
      <dgm:spPr/>
    </dgm:pt>
    <dgm:pt modelId="{5835EF84-13B0-DF45-8117-7FC21D562824}" type="pres">
      <dgm:prSet presAssocID="{E00A11B6-C603-134D-A297-949D18A7CD2F}" presName="parTx" presStyleLbl="alignNode1" presStyleIdx="1" presStyleCnt="4">
        <dgm:presLayoutVars>
          <dgm:chMax val="0"/>
          <dgm:chPref val="0"/>
          <dgm:bulletEnabled val="1"/>
        </dgm:presLayoutVars>
      </dgm:prSet>
      <dgm:spPr/>
    </dgm:pt>
    <dgm:pt modelId="{8178AA57-E0B9-264A-9077-B7E3C151F071}" type="pres">
      <dgm:prSet presAssocID="{E00A11B6-C603-134D-A297-949D18A7CD2F}" presName="desTx" presStyleLbl="alignAccFollowNode1" presStyleIdx="1" presStyleCnt="4">
        <dgm:presLayoutVars>
          <dgm:bulletEnabled val="1"/>
        </dgm:presLayoutVars>
      </dgm:prSet>
      <dgm:spPr/>
    </dgm:pt>
    <dgm:pt modelId="{BD4BD2D2-9ABD-D64A-B819-13A4ACCA4CB3}" type="pres">
      <dgm:prSet presAssocID="{10BE44DE-1D83-7A4A-BB6E-13E9609825B3}" presName="space" presStyleCnt="0"/>
      <dgm:spPr/>
    </dgm:pt>
    <dgm:pt modelId="{EDA9DC56-01DF-1842-A09C-42B6EDB4310D}" type="pres">
      <dgm:prSet presAssocID="{FC3687D5-64DF-3849-BE4C-65F5780BACB2}" presName="composite" presStyleCnt="0"/>
      <dgm:spPr/>
    </dgm:pt>
    <dgm:pt modelId="{E8284156-2D78-4745-A821-C214FDB53E1B}" type="pres">
      <dgm:prSet presAssocID="{FC3687D5-64DF-3849-BE4C-65F5780BACB2}" presName="parTx" presStyleLbl="alignNode1" presStyleIdx="2" presStyleCnt="4">
        <dgm:presLayoutVars>
          <dgm:chMax val="0"/>
          <dgm:chPref val="0"/>
          <dgm:bulletEnabled val="1"/>
        </dgm:presLayoutVars>
      </dgm:prSet>
      <dgm:spPr/>
    </dgm:pt>
    <dgm:pt modelId="{06DDFAF6-68CA-1E43-9AAB-50A68FB96581}" type="pres">
      <dgm:prSet presAssocID="{FC3687D5-64DF-3849-BE4C-65F5780BACB2}" presName="desTx" presStyleLbl="alignAccFollowNode1" presStyleIdx="2" presStyleCnt="4">
        <dgm:presLayoutVars>
          <dgm:bulletEnabled val="1"/>
        </dgm:presLayoutVars>
      </dgm:prSet>
      <dgm:spPr/>
    </dgm:pt>
    <dgm:pt modelId="{C5C58390-495F-9E40-99FA-EE6D39F833A3}" type="pres">
      <dgm:prSet presAssocID="{47353E3A-1A85-E843-B9D2-FA2705DEAD1E}" presName="space" presStyleCnt="0"/>
      <dgm:spPr/>
    </dgm:pt>
    <dgm:pt modelId="{F5604F49-B898-2C49-B0CC-9DA82CBFE887}" type="pres">
      <dgm:prSet presAssocID="{E93DCC97-5EB6-FB4F-ADA1-E7CD51AD99D2}" presName="composite" presStyleCnt="0"/>
      <dgm:spPr/>
    </dgm:pt>
    <dgm:pt modelId="{A45E697B-0C0B-5C40-A041-8F847A4089A1}" type="pres">
      <dgm:prSet presAssocID="{E93DCC97-5EB6-FB4F-ADA1-E7CD51AD99D2}" presName="parTx" presStyleLbl="alignNode1" presStyleIdx="3" presStyleCnt="4">
        <dgm:presLayoutVars>
          <dgm:chMax val="0"/>
          <dgm:chPref val="0"/>
          <dgm:bulletEnabled val="1"/>
        </dgm:presLayoutVars>
      </dgm:prSet>
      <dgm:spPr/>
    </dgm:pt>
    <dgm:pt modelId="{4C8EBDC3-DF83-BB41-AABF-930125069556}" type="pres">
      <dgm:prSet presAssocID="{E93DCC97-5EB6-FB4F-ADA1-E7CD51AD99D2}" presName="desTx" presStyleLbl="alignAccFollowNode1" presStyleIdx="3" presStyleCnt="4">
        <dgm:presLayoutVars>
          <dgm:bulletEnabled val="1"/>
        </dgm:presLayoutVars>
      </dgm:prSet>
      <dgm:spPr/>
    </dgm:pt>
  </dgm:ptLst>
  <dgm:cxnLst>
    <dgm:cxn modelId="{30AFEF06-DC20-F146-BECD-452C59F98654}" srcId="{FC3687D5-64DF-3849-BE4C-65F5780BACB2}" destId="{2259D88D-C2C5-6448-8C07-81CFD6900DD8}" srcOrd="2" destOrd="0" parTransId="{EB30996F-9DD0-FF41-AC68-D717B9D36EB0}" sibTransId="{644682F9-1139-9440-BCFE-03DAA6B4BAAB}"/>
    <dgm:cxn modelId="{7CDEFC15-7F7A-E64F-AC70-15D64DFC6F71}" type="presOf" srcId="{F8033F7B-589B-CC42-B95B-6156D52A6513}" destId="{4C8EBDC3-DF83-BB41-AABF-930125069556}" srcOrd="0" destOrd="0" presId="urn:microsoft.com/office/officeart/2005/8/layout/hList1"/>
    <dgm:cxn modelId="{A20A551C-4503-0541-8D16-8695B2D70961}" srcId="{6EEC87FD-6BCA-2E42-8382-662F4496395C}" destId="{F85BF1F2-7111-1A40-B8A3-1BE2AA887BF4}" srcOrd="1" destOrd="0" parTransId="{CBC87942-7E83-7043-88D6-6CDF32AD2D8F}" sibTransId="{93B4D681-DCD0-A74E-8FED-AC51A94192F4}"/>
    <dgm:cxn modelId="{F55D3E21-08F8-6B4E-AB11-EEC0C1E34BEC}" type="presOf" srcId="{6EEC87FD-6BCA-2E42-8382-662F4496395C}" destId="{3AE17A0A-E608-3D45-93D5-2F857E54CAFE}" srcOrd="0" destOrd="0" presId="urn:microsoft.com/office/officeart/2005/8/layout/hList1"/>
    <dgm:cxn modelId="{8DB93725-FF80-4844-A8A9-4B0E072FDFA0}" srcId="{FC3687D5-64DF-3849-BE4C-65F5780BACB2}" destId="{A093C839-7CA7-9541-B814-C83EA301BC1D}" srcOrd="0" destOrd="0" parTransId="{4191219B-7422-E849-9933-2BEC21E5D9B7}" sibTransId="{A8A24B37-EDC5-3C4B-B933-7F361414C8E5}"/>
    <dgm:cxn modelId="{93B52934-DBFA-C84B-90DE-6E6F95DAE470}" srcId="{9842CC80-7135-0042-B8F9-8C1480F919F7}" destId="{E93DCC97-5EB6-FB4F-ADA1-E7CD51AD99D2}" srcOrd="3" destOrd="0" parTransId="{98601298-10C7-E042-8C25-6D332327B6C3}" sibTransId="{1430B72E-A46A-454F-9E03-DDF2A4BF8149}"/>
    <dgm:cxn modelId="{2B335834-EF43-494B-8B82-03585CAF14CB}" srcId="{9842CC80-7135-0042-B8F9-8C1480F919F7}" destId="{E00A11B6-C603-134D-A297-949D18A7CD2F}" srcOrd="1" destOrd="0" parTransId="{BBFC851D-486A-5646-8DB0-6FC586E245B4}" sibTransId="{10BE44DE-1D83-7A4A-BB6E-13E9609825B3}"/>
    <dgm:cxn modelId="{0C784E47-AA63-7249-AF18-69873414C597}" srcId="{6EEC87FD-6BCA-2E42-8382-662F4496395C}" destId="{893F6DDB-C124-4449-9CBD-2FE76F5140AF}" srcOrd="0" destOrd="0" parTransId="{DB0F8487-F9BA-6A4C-911D-9EFEE403E812}" sibTransId="{96D0BA10-D645-E042-A226-43DD96AA9353}"/>
    <dgm:cxn modelId="{D354DB4E-E6A3-A24C-9BB8-208B77F55D2C}" type="presOf" srcId="{2259D88D-C2C5-6448-8C07-81CFD6900DD8}" destId="{06DDFAF6-68CA-1E43-9AAB-50A68FB96581}" srcOrd="0" destOrd="2" presId="urn:microsoft.com/office/officeart/2005/8/layout/hList1"/>
    <dgm:cxn modelId="{00BF985C-1530-134D-A92B-12629885E51B}" srcId="{E00A11B6-C603-134D-A297-949D18A7CD2F}" destId="{F6DB09F6-C320-4742-96C8-30E984BA01BB}" srcOrd="1" destOrd="0" parTransId="{4158B7C9-7245-AD41-BA8E-372A5DDEBD11}" sibTransId="{F17779B4-8718-2B41-A657-3795D685A3F0}"/>
    <dgm:cxn modelId="{0A3A4A61-6F81-3741-BA0A-75239B2E222B}" type="presOf" srcId="{FA734D92-735B-874A-A44A-0BE6B89D34A5}" destId="{8178AA57-E0B9-264A-9077-B7E3C151F071}" srcOrd="0" destOrd="0" presId="urn:microsoft.com/office/officeart/2005/8/layout/hList1"/>
    <dgm:cxn modelId="{CB38B16A-43DC-D243-907A-3E0958C799AC}" type="presOf" srcId="{E93DCC97-5EB6-FB4F-ADA1-E7CD51AD99D2}" destId="{A45E697B-0C0B-5C40-A041-8F847A4089A1}" srcOrd="0" destOrd="0" presId="urn:microsoft.com/office/officeart/2005/8/layout/hList1"/>
    <dgm:cxn modelId="{E80A9273-B34C-DF45-944E-64AA43B92F6D}" type="presOf" srcId="{FC3687D5-64DF-3849-BE4C-65F5780BACB2}" destId="{E8284156-2D78-4745-A821-C214FDB53E1B}" srcOrd="0" destOrd="0" presId="urn:microsoft.com/office/officeart/2005/8/layout/hList1"/>
    <dgm:cxn modelId="{DBEA2675-5AF2-C447-A885-D8B3F4E12DAF}" type="presOf" srcId="{0A743E7F-DE60-6F43-BC37-D0C0054EBE37}" destId="{06DDFAF6-68CA-1E43-9AAB-50A68FB96581}" srcOrd="0" destOrd="1" presId="urn:microsoft.com/office/officeart/2005/8/layout/hList1"/>
    <dgm:cxn modelId="{8838F878-5AEC-8C4A-8BEE-979F289DB281}" type="presOf" srcId="{E08DC8B6-091B-A540-BE5B-EFB74096CEC3}" destId="{4C8EBDC3-DF83-BB41-AABF-930125069556}" srcOrd="0" destOrd="2" presId="urn:microsoft.com/office/officeart/2005/8/layout/hList1"/>
    <dgm:cxn modelId="{C5D89C7E-348A-224D-9EBA-E3AEF335123F}" type="presOf" srcId="{FB9E9F78-B52E-A642-A15C-B763948DD734}" destId="{8178AA57-E0B9-264A-9077-B7E3C151F071}" srcOrd="0" destOrd="2" presId="urn:microsoft.com/office/officeart/2005/8/layout/hList1"/>
    <dgm:cxn modelId="{2FBEBC86-923D-CB44-87B6-F2BE18E566BC}" srcId="{FC3687D5-64DF-3849-BE4C-65F5780BACB2}" destId="{0A743E7F-DE60-6F43-BC37-D0C0054EBE37}" srcOrd="1" destOrd="0" parTransId="{2F4143DF-D152-7849-81DB-EDFE7851DE6D}" sibTransId="{79EABACF-0999-2741-9F30-FC220DB2F780}"/>
    <dgm:cxn modelId="{87C5F48B-3B16-3347-8D5C-5FD85120204A}" srcId="{E93DCC97-5EB6-FB4F-ADA1-E7CD51AD99D2}" destId="{E08DC8B6-091B-A540-BE5B-EFB74096CEC3}" srcOrd="2" destOrd="0" parTransId="{90F7D290-C290-104B-926A-9381E1624763}" sibTransId="{EF3B65A6-52C5-8B43-B9BC-D8D5C8846BC4}"/>
    <dgm:cxn modelId="{0511DD91-7B22-8740-9A8D-21EE8BBD3CCF}" type="presOf" srcId="{893F6DDB-C124-4449-9CBD-2FE76F5140AF}" destId="{C05240B1-2FDC-6240-86B9-9FDC8CFAB185}" srcOrd="0" destOrd="0" presId="urn:microsoft.com/office/officeart/2005/8/layout/hList1"/>
    <dgm:cxn modelId="{BE098C92-22F8-FD41-945F-443FAC66B10C}" type="presOf" srcId="{E00A11B6-C603-134D-A297-949D18A7CD2F}" destId="{5835EF84-13B0-DF45-8117-7FC21D562824}" srcOrd="0" destOrd="0" presId="urn:microsoft.com/office/officeart/2005/8/layout/hList1"/>
    <dgm:cxn modelId="{C64ED398-4138-EB40-9B8D-8D84CA5584DA}" type="presOf" srcId="{F85BF1F2-7111-1A40-B8A3-1BE2AA887BF4}" destId="{C05240B1-2FDC-6240-86B9-9FDC8CFAB185}" srcOrd="0" destOrd="1" presId="urn:microsoft.com/office/officeart/2005/8/layout/hList1"/>
    <dgm:cxn modelId="{2F2B089E-CAB9-D842-BD29-038782D693A2}" srcId="{9842CC80-7135-0042-B8F9-8C1480F919F7}" destId="{FC3687D5-64DF-3849-BE4C-65F5780BACB2}" srcOrd="2" destOrd="0" parTransId="{682AAFF1-4AA7-E840-A202-06AFF7C9452D}" sibTransId="{47353E3A-1A85-E843-B9D2-FA2705DEAD1E}"/>
    <dgm:cxn modelId="{69DA30A9-C0C9-D24F-8E52-62362DDD7813}" srcId="{E00A11B6-C603-134D-A297-949D18A7CD2F}" destId="{FB9E9F78-B52E-A642-A15C-B763948DD734}" srcOrd="2" destOrd="0" parTransId="{9ABD10D5-C195-2A4B-BB12-048FEC4E56B7}" sibTransId="{563536FD-5E60-4741-8D78-2B50529292BF}"/>
    <dgm:cxn modelId="{2F07B9BB-65DD-874B-81D0-7E02F342EA4E}" srcId="{E93DCC97-5EB6-FB4F-ADA1-E7CD51AD99D2}" destId="{093B2EC3-C3CC-FB48-9D6F-E2F0B1E3D2C2}" srcOrd="1" destOrd="0" parTransId="{EA4087EA-246A-8B4B-A207-398350B22C37}" sibTransId="{88C3CC11-F925-2E48-BB8A-568FE55C816C}"/>
    <dgm:cxn modelId="{077312BE-BB1A-A34B-BB0A-030C400AF479}" type="presOf" srcId="{093B2EC3-C3CC-FB48-9D6F-E2F0B1E3D2C2}" destId="{4C8EBDC3-DF83-BB41-AABF-930125069556}" srcOrd="0" destOrd="1" presId="urn:microsoft.com/office/officeart/2005/8/layout/hList1"/>
    <dgm:cxn modelId="{81BB21C0-BA20-524D-8DA6-13892CA79E33}" srcId="{E93DCC97-5EB6-FB4F-ADA1-E7CD51AD99D2}" destId="{F8033F7B-589B-CC42-B95B-6156D52A6513}" srcOrd="0" destOrd="0" parTransId="{DAC70E6D-3FB4-D941-B853-395290E9944C}" sibTransId="{8A06D47A-B98B-A34B-9B34-FF0437756D6F}"/>
    <dgm:cxn modelId="{CAB657C4-A615-D34A-80CE-B1D20FEECAF1}" type="presOf" srcId="{9842CC80-7135-0042-B8F9-8C1480F919F7}" destId="{56EBC889-2679-EB42-854C-0DEBEB370BA0}" srcOrd="0" destOrd="0" presId="urn:microsoft.com/office/officeart/2005/8/layout/hList1"/>
    <dgm:cxn modelId="{508C93C5-5A52-D04F-A6DC-C4DBB8ED09C2}" type="presOf" srcId="{F6DB09F6-C320-4742-96C8-30E984BA01BB}" destId="{8178AA57-E0B9-264A-9077-B7E3C151F071}" srcOrd="0" destOrd="1" presId="urn:microsoft.com/office/officeart/2005/8/layout/hList1"/>
    <dgm:cxn modelId="{938A73E0-CB72-A847-942C-707E84C97366}" srcId="{9842CC80-7135-0042-B8F9-8C1480F919F7}" destId="{6EEC87FD-6BCA-2E42-8382-662F4496395C}" srcOrd="0" destOrd="0" parTransId="{D9302860-DD2F-544E-9FA8-5589922BEBB4}" sibTransId="{53EBDAEB-0FD7-3643-B942-33BD46FE0663}"/>
    <dgm:cxn modelId="{FDB485EA-9EE2-7649-BE13-EAF8D97A9C23}" srcId="{E00A11B6-C603-134D-A297-949D18A7CD2F}" destId="{FA734D92-735B-874A-A44A-0BE6B89D34A5}" srcOrd="0" destOrd="0" parTransId="{9F0D77BD-0986-F740-A79A-32505A0281AE}" sibTransId="{86B07D06-4D83-7F49-A480-71A1801AA0FF}"/>
    <dgm:cxn modelId="{4D026CF3-725C-3142-ABC0-C5CC8183AFC6}" type="presOf" srcId="{A093C839-7CA7-9541-B814-C83EA301BC1D}" destId="{06DDFAF6-68CA-1E43-9AAB-50A68FB96581}" srcOrd="0" destOrd="0" presId="urn:microsoft.com/office/officeart/2005/8/layout/hList1"/>
    <dgm:cxn modelId="{7E7AACEF-1040-6D49-853D-55BA8EA2E754}" type="presParOf" srcId="{56EBC889-2679-EB42-854C-0DEBEB370BA0}" destId="{210DD87B-D3A1-9649-B5F2-E36658F34CF3}" srcOrd="0" destOrd="0" presId="urn:microsoft.com/office/officeart/2005/8/layout/hList1"/>
    <dgm:cxn modelId="{0BF57D17-C962-BE45-BF82-13320B583AC8}" type="presParOf" srcId="{210DD87B-D3A1-9649-B5F2-E36658F34CF3}" destId="{3AE17A0A-E608-3D45-93D5-2F857E54CAFE}" srcOrd="0" destOrd="0" presId="urn:microsoft.com/office/officeart/2005/8/layout/hList1"/>
    <dgm:cxn modelId="{BFE67BDD-1FCB-C74C-86D6-07A3B1CE66C7}" type="presParOf" srcId="{210DD87B-D3A1-9649-B5F2-E36658F34CF3}" destId="{C05240B1-2FDC-6240-86B9-9FDC8CFAB185}" srcOrd="1" destOrd="0" presId="urn:microsoft.com/office/officeart/2005/8/layout/hList1"/>
    <dgm:cxn modelId="{B3E8BF27-51D3-CD41-A16A-7E160DC9AB10}" type="presParOf" srcId="{56EBC889-2679-EB42-854C-0DEBEB370BA0}" destId="{CD7BDBF0-3E1B-4C47-ABF1-CC862DCE4BDD}" srcOrd="1" destOrd="0" presId="urn:microsoft.com/office/officeart/2005/8/layout/hList1"/>
    <dgm:cxn modelId="{D69D58B8-7F4E-9949-8651-E84E28559DA5}" type="presParOf" srcId="{56EBC889-2679-EB42-854C-0DEBEB370BA0}" destId="{A910FF3B-B39E-D147-968B-D114315CD9A7}" srcOrd="2" destOrd="0" presId="urn:microsoft.com/office/officeart/2005/8/layout/hList1"/>
    <dgm:cxn modelId="{98AA16A4-AAE7-3D4F-83F6-ABAC24C301C5}" type="presParOf" srcId="{A910FF3B-B39E-D147-968B-D114315CD9A7}" destId="{5835EF84-13B0-DF45-8117-7FC21D562824}" srcOrd="0" destOrd="0" presId="urn:microsoft.com/office/officeart/2005/8/layout/hList1"/>
    <dgm:cxn modelId="{F68C2AE2-954B-854C-BC33-295BB3F5FBFF}" type="presParOf" srcId="{A910FF3B-B39E-D147-968B-D114315CD9A7}" destId="{8178AA57-E0B9-264A-9077-B7E3C151F071}" srcOrd="1" destOrd="0" presId="urn:microsoft.com/office/officeart/2005/8/layout/hList1"/>
    <dgm:cxn modelId="{DC8FA485-3E16-6E4E-96D3-DE427935FC98}" type="presParOf" srcId="{56EBC889-2679-EB42-854C-0DEBEB370BA0}" destId="{BD4BD2D2-9ABD-D64A-B819-13A4ACCA4CB3}" srcOrd="3" destOrd="0" presId="urn:microsoft.com/office/officeart/2005/8/layout/hList1"/>
    <dgm:cxn modelId="{0535522B-6286-8842-9755-FAE150FD558F}" type="presParOf" srcId="{56EBC889-2679-EB42-854C-0DEBEB370BA0}" destId="{EDA9DC56-01DF-1842-A09C-42B6EDB4310D}" srcOrd="4" destOrd="0" presId="urn:microsoft.com/office/officeart/2005/8/layout/hList1"/>
    <dgm:cxn modelId="{9054ADB4-2C07-3B4E-BD7B-1E6D07962B0C}" type="presParOf" srcId="{EDA9DC56-01DF-1842-A09C-42B6EDB4310D}" destId="{E8284156-2D78-4745-A821-C214FDB53E1B}" srcOrd="0" destOrd="0" presId="urn:microsoft.com/office/officeart/2005/8/layout/hList1"/>
    <dgm:cxn modelId="{A8CAC18C-EBC7-5247-9889-6F2A736DF1CE}" type="presParOf" srcId="{EDA9DC56-01DF-1842-A09C-42B6EDB4310D}" destId="{06DDFAF6-68CA-1E43-9AAB-50A68FB96581}" srcOrd="1" destOrd="0" presId="urn:microsoft.com/office/officeart/2005/8/layout/hList1"/>
    <dgm:cxn modelId="{0149ECA2-B5D2-6848-96E4-903FC57410DF}" type="presParOf" srcId="{56EBC889-2679-EB42-854C-0DEBEB370BA0}" destId="{C5C58390-495F-9E40-99FA-EE6D39F833A3}" srcOrd="5" destOrd="0" presId="urn:microsoft.com/office/officeart/2005/8/layout/hList1"/>
    <dgm:cxn modelId="{4530EB85-141C-8345-93A2-4825337111CC}" type="presParOf" srcId="{56EBC889-2679-EB42-854C-0DEBEB370BA0}" destId="{F5604F49-B898-2C49-B0CC-9DA82CBFE887}" srcOrd="6" destOrd="0" presId="urn:microsoft.com/office/officeart/2005/8/layout/hList1"/>
    <dgm:cxn modelId="{91654844-F345-8D48-89A8-435879D383E1}" type="presParOf" srcId="{F5604F49-B898-2C49-B0CC-9DA82CBFE887}" destId="{A45E697B-0C0B-5C40-A041-8F847A4089A1}" srcOrd="0" destOrd="0" presId="urn:microsoft.com/office/officeart/2005/8/layout/hList1"/>
    <dgm:cxn modelId="{70563CE1-C26F-7C41-AC7F-3E7441693ADB}" type="presParOf" srcId="{F5604F49-B898-2C49-B0CC-9DA82CBFE887}" destId="{4C8EBDC3-DF83-BB41-AABF-930125069556}"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B314F872-A9C6-4CD5-B0B2-270689F87CC1}" type="doc">
      <dgm:prSet loTypeId="urn:microsoft.com/office/officeart/2005/8/layout/cycle2" loCatId="icon" qsTypeId="urn:microsoft.com/office/officeart/2005/8/quickstyle/simple5" qsCatId="simple" csTypeId="urn:microsoft.com/office/officeart/2005/8/colors/accent0_1" csCatId="mainScheme" phldr="1"/>
      <dgm:spPr/>
      <dgm:t>
        <a:bodyPr/>
        <a:lstStyle/>
        <a:p>
          <a:endParaRPr lang="en-US"/>
        </a:p>
      </dgm:t>
    </dgm:pt>
    <dgm:pt modelId="{0F79ACF5-F312-4791-A7BA-9B0E9BE0285C}">
      <dgm:prSet/>
      <dgm:spPr/>
      <dgm:t>
        <a:bodyPr/>
        <a:lstStyle/>
        <a:p>
          <a:r>
            <a:rPr lang="en-US" b="1" dirty="0"/>
            <a:t>Description</a:t>
          </a:r>
        </a:p>
      </dgm:t>
    </dgm:pt>
    <dgm:pt modelId="{08818125-598E-4132-A971-BE7650D34CA9}" type="parTrans" cxnId="{7B0EC3CE-69D1-40D5-AE4D-312C2D954046}">
      <dgm:prSet/>
      <dgm:spPr/>
      <dgm:t>
        <a:bodyPr/>
        <a:lstStyle/>
        <a:p>
          <a:endParaRPr lang="en-US"/>
        </a:p>
      </dgm:t>
    </dgm:pt>
    <dgm:pt modelId="{2050A8BB-F576-4A0E-B54E-4EC7AA8C453C}" type="sibTrans" cxnId="{7B0EC3CE-69D1-40D5-AE4D-312C2D954046}">
      <dgm:prSet/>
      <dgm:spPr/>
      <dgm:t>
        <a:bodyPr/>
        <a:lstStyle/>
        <a:p>
          <a:endParaRPr lang="en-US"/>
        </a:p>
      </dgm:t>
    </dgm:pt>
    <dgm:pt modelId="{8DFF650C-A298-4CA4-9E5C-C570E3E674C6}">
      <dgm:prSet/>
      <dgm:spPr/>
      <dgm:t>
        <a:bodyPr/>
        <a:lstStyle/>
        <a:p>
          <a:r>
            <a:rPr lang="en-US" b="1"/>
            <a:t>Feelings</a:t>
          </a:r>
        </a:p>
      </dgm:t>
    </dgm:pt>
    <dgm:pt modelId="{65759C7E-7999-4916-A807-0B6E4E21936A}" type="parTrans" cxnId="{817B9014-859B-45A7-B60C-8457814ACBCD}">
      <dgm:prSet/>
      <dgm:spPr/>
      <dgm:t>
        <a:bodyPr/>
        <a:lstStyle/>
        <a:p>
          <a:endParaRPr lang="en-US"/>
        </a:p>
      </dgm:t>
    </dgm:pt>
    <dgm:pt modelId="{046E1A3C-9649-4525-BB62-FE84F91873B8}" type="sibTrans" cxnId="{817B9014-859B-45A7-B60C-8457814ACBCD}">
      <dgm:prSet/>
      <dgm:spPr/>
      <dgm:t>
        <a:bodyPr/>
        <a:lstStyle/>
        <a:p>
          <a:endParaRPr lang="en-US"/>
        </a:p>
      </dgm:t>
    </dgm:pt>
    <dgm:pt modelId="{55E73A2D-94FF-484E-9F5D-EFC0A36BF440}">
      <dgm:prSet/>
      <dgm:spPr/>
      <dgm:t>
        <a:bodyPr/>
        <a:lstStyle/>
        <a:p>
          <a:r>
            <a:rPr lang="en-US" b="1"/>
            <a:t>Evaluation</a:t>
          </a:r>
        </a:p>
      </dgm:t>
    </dgm:pt>
    <dgm:pt modelId="{C66D4C49-83FD-4E0B-8C83-93E1CD901C41}" type="parTrans" cxnId="{AE1B3926-4684-485A-A0B7-0ED16E596187}">
      <dgm:prSet/>
      <dgm:spPr/>
      <dgm:t>
        <a:bodyPr/>
        <a:lstStyle/>
        <a:p>
          <a:endParaRPr lang="en-US"/>
        </a:p>
      </dgm:t>
    </dgm:pt>
    <dgm:pt modelId="{C3CA9CFB-06E3-4D55-93B6-470E0225E554}" type="sibTrans" cxnId="{AE1B3926-4684-485A-A0B7-0ED16E596187}">
      <dgm:prSet/>
      <dgm:spPr/>
      <dgm:t>
        <a:bodyPr/>
        <a:lstStyle/>
        <a:p>
          <a:endParaRPr lang="en-US"/>
        </a:p>
      </dgm:t>
    </dgm:pt>
    <dgm:pt modelId="{21F7EF8C-F48D-42CC-8539-17A97F49DE98}">
      <dgm:prSet/>
      <dgm:spPr/>
      <dgm:t>
        <a:bodyPr/>
        <a:lstStyle/>
        <a:p>
          <a:r>
            <a:rPr lang="en-US" b="1"/>
            <a:t>Analysis</a:t>
          </a:r>
        </a:p>
      </dgm:t>
    </dgm:pt>
    <dgm:pt modelId="{EED75138-F6EC-4A62-AA69-EEFCC5407791}" type="parTrans" cxnId="{EE3D59DF-08B5-40EC-A9A1-B838C33C62DF}">
      <dgm:prSet/>
      <dgm:spPr/>
      <dgm:t>
        <a:bodyPr/>
        <a:lstStyle/>
        <a:p>
          <a:endParaRPr lang="en-US"/>
        </a:p>
      </dgm:t>
    </dgm:pt>
    <dgm:pt modelId="{1F4B40A3-BC7A-4DAE-92D3-54881377AA4F}" type="sibTrans" cxnId="{EE3D59DF-08B5-40EC-A9A1-B838C33C62DF}">
      <dgm:prSet/>
      <dgm:spPr/>
      <dgm:t>
        <a:bodyPr/>
        <a:lstStyle/>
        <a:p>
          <a:endParaRPr lang="en-US"/>
        </a:p>
      </dgm:t>
    </dgm:pt>
    <dgm:pt modelId="{4F727009-758A-4B04-852E-BE057F8BADEF}">
      <dgm:prSet/>
      <dgm:spPr/>
      <dgm:t>
        <a:bodyPr/>
        <a:lstStyle/>
        <a:p>
          <a:r>
            <a:rPr lang="en-US" b="1"/>
            <a:t>Conclusions</a:t>
          </a:r>
        </a:p>
      </dgm:t>
    </dgm:pt>
    <dgm:pt modelId="{CFCE21FD-68EA-4981-A529-CBA165E54A92}" type="parTrans" cxnId="{0B68F783-BC05-4388-8D1E-28A3926D986E}">
      <dgm:prSet/>
      <dgm:spPr/>
      <dgm:t>
        <a:bodyPr/>
        <a:lstStyle/>
        <a:p>
          <a:endParaRPr lang="en-US"/>
        </a:p>
      </dgm:t>
    </dgm:pt>
    <dgm:pt modelId="{22B36716-814F-45E0-923C-3E232190B379}" type="sibTrans" cxnId="{0B68F783-BC05-4388-8D1E-28A3926D986E}">
      <dgm:prSet/>
      <dgm:spPr/>
      <dgm:t>
        <a:bodyPr/>
        <a:lstStyle/>
        <a:p>
          <a:endParaRPr lang="en-US"/>
        </a:p>
      </dgm:t>
    </dgm:pt>
    <dgm:pt modelId="{A28001AF-2502-47DD-B8EA-0B540040D11D}">
      <dgm:prSet/>
      <dgm:spPr/>
      <dgm:t>
        <a:bodyPr/>
        <a:lstStyle/>
        <a:p>
          <a:r>
            <a:rPr lang="en-US" b="1"/>
            <a:t>Action plan</a:t>
          </a:r>
        </a:p>
      </dgm:t>
    </dgm:pt>
    <dgm:pt modelId="{34E25B72-5288-433C-9687-DF3E2DD66E16}" type="parTrans" cxnId="{75532D9B-65B1-417B-B741-1D76D1D36099}">
      <dgm:prSet/>
      <dgm:spPr/>
      <dgm:t>
        <a:bodyPr/>
        <a:lstStyle/>
        <a:p>
          <a:endParaRPr lang="en-US"/>
        </a:p>
      </dgm:t>
    </dgm:pt>
    <dgm:pt modelId="{21BFB219-3E86-4385-ACA4-0407AB192E55}" type="sibTrans" cxnId="{75532D9B-65B1-417B-B741-1D76D1D36099}">
      <dgm:prSet/>
      <dgm:spPr/>
      <dgm:t>
        <a:bodyPr/>
        <a:lstStyle/>
        <a:p>
          <a:endParaRPr lang="en-US"/>
        </a:p>
      </dgm:t>
    </dgm:pt>
    <dgm:pt modelId="{CA1AADFC-81AD-BA4C-A920-B77A9773D598}" type="pres">
      <dgm:prSet presAssocID="{B314F872-A9C6-4CD5-B0B2-270689F87CC1}" presName="cycle" presStyleCnt="0">
        <dgm:presLayoutVars>
          <dgm:dir/>
          <dgm:resizeHandles val="exact"/>
        </dgm:presLayoutVars>
      </dgm:prSet>
      <dgm:spPr/>
    </dgm:pt>
    <dgm:pt modelId="{92C4122D-3BF1-C640-B5B6-562673C1E96E}" type="pres">
      <dgm:prSet presAssocID="{0F79ACF5-F312-4791-A7BA-9B0E9BE0285C}" presName="node" presStyleLbl="node1" presStyleIdx="0" presStyleCnt="6">
        <dgm:presLayoutVars>
          <dgm:bulletEnabled val="1"/>
        </dgm:presLayoutVars>
      </dgm:prSet>
      <dgm:spPr/>
    </dgm:pt>
    <dgm:pt modelId="{CEF064C7-D028-EE42-96F0-A14AD21E0D8B}" type="pres">
      <dgm:prSet presAssocID="{2050A8BB-F576-4A0E-B54E-4EC7AA8C453C}" presName="sibTrans" presStyleLbl="sibTrans2D1" presStyleIdx="0" presStyleCnt="6"/>
      <dgm:spPr/>
    </dgm:pt>
    <dgm:pt modelId="{4F7E6E9F-1CD6-E04D-8623-BBEB91558943}" type="pres">
      <dgm:prSet presAssocID="{2050A8BB-F576-4A0E-B54E-4EC7AA8C453C}" presName="connectorText" presStyleLbl="sibTrans2D1" presStyleIdx="0" presStyleCnt="6"/>
      <dgm:spPr/>
    </dgm:pt>
    <dgm:pt modelId="{9D5B42F6-9B2C-8647-B5FC-88D3A33B8E13}" type="pres">
      <dgm:prSet presAssocID="{8DFF650C-A298-4CA4-9E5C-C570E3E674C6}" presName="node" presStyleLbl="node1" presStyleIdx="1" presStyleCnt="6">
        <dgm:presLayoutVars>
          <dgm:bulletEnabled val="1"/>
        </dgm:presLayoutVars>
      </dgm:prSet>
      <dgm:spPr/>
    </dgm:pt>
    <dgm:pt modelId="{D48C366A-B921-F54A-A348-3D3F1F0FC9FE}" type="pres">
      <dgm:prSet presAssocID="{046E1A3C-9649-4525-BB62-FE84F91873B8}" presName="sibTrans" presStyleLbl="sibTrans2D1" presStyleIdx="1" presStyleCnt="6"/>
      <dgm:spPr/>
    </dgm:pt>
    <dgm:pt modelId="{0EB6D86F-9754-BA4C-87E5-F60AF108DEF0}" type="pres">
      <dgm:prSet presAssocID="{046E1A3C-9649-4525-BB62-FE84F91873B8}" presName="connectorText" presStyleLbl="sibTrans2D1" presStyleIdx="1" presStyleCnt="6"/>
      <dgm:spPr/>
    </dgm:pt>
    <dgm:pt modelId="{22AF9895-5EB3-4B45-B9F7-43815BBFEF3A}" type="pres">
      <dgm:prSet presAssocID="{55E73A2D-94FF-484E-9F5D-EFC0A36BF440}" presName="node" presStyleLbl="node1" presStyleIdx="2" presStyleCnt="6">
        <dgm:presLayoutVars>
          <dgm:bulletEnabled val="1"/>
        </dgm:presLayoutVars>
      </dgm:prSet>
      <dgm:spPr/>
    </dgm:pt>
    <dgm:pt modelId="{B88B9DC0-B7D2-FA41-AA16-C45CB80258B2}" type="pres">
      <dgm:prSet presAssocID="{C3CA9CFB-06E3-4D55-93B6-470E0225E554}" presName="sibTrans" presStyleLbl="sibTrans2D1" presStyleIdx="2" presStyleCnt="6"/>
      <dgm:spPr/>
    </dgm:pt>
    <dgm:pt modelId="{26DAA55E-DADB-E944-9CD2-27D6C6DEA7C2}" type="pres">
      <dgm:prSet presAssocID="{C3CA9CFB-06E3-4D55-93B6-470E0225E554}" presName="connectorText" presStyleLbl="sibTrans2D1" presStyleIdx="2" presStyleCnt="6"/>
      <dgm:spPr/>
    </dgm:pt>
    <dgm:pt modelId="{3ADE4563-51E5-C54F-B138-C0E7BBFBBB3A}" type="pres">
      <dgm:prSet presAssocID="{21F7EF8C-F48D-42CC-8539-17A97F49DE98}" presName="node" presStyleLbl="node1" presStyleIdx="3" presStyleCnt="6">
        <dgm:presLayoutVars>
          <dgm:bulletEnabled val="1"/>
        </dgm:presLayoutVars>
      </dgm:prSet>
      <dgm:spPr/>
    </dgm:pt>
    <dgm:pt modelId="{C8DC0DED-D8A9-2747-8A9E-5316B74B21BE}" type="pres">
      <dgm:prSet presAssocID="{1F4B40A3-BC7A-4DAE-92D3-54881377AA4F}" presName="sibTrans" presStyleLbl="sibTrans2D1" presStyleIdx="3" presStyleCnt="6"/>
      <dgm:spPr/>
    </dgm:pt>
    <dgm:pt modelId="{C64073C4-C6DE-9947-AA2D-F89D6BD479C8}" type="pres">
      <dgm:prSet presAssocID="{1F4B40A3-BC7A-4DAE-92D3-54881377AA4F}" presName="connectorText" presStyleLbl="sibTrans2D1" presStyleIdx="3" presStyleCnt="6"/>
      <dgm:spPr/>
    </dgm:pt>
    <dgm:pt modelId="{E2C418C8-AC30-A142-81D8-0F6CA09690C6}" type="pres">
      <dgm:prSet presAssocID="{4F727009-758A-4B04-852E-BE057F8BADEF}" presName="node" presStyleLbl="node1" presStyleIdx="4" presStyleCnt="6">
        <dgm:presLayoutVars>
          <dgm:bulletEnabled val="1"/>
        </dgm:presLayoutVars>
      </dgm:prSet>
      <dgm:spPr/>
    </dgm:pt>
    <dgm:pt modelId="{8F16218D-D163-0649-A828-8303CAC1CC0E}" type="pres">
      <dgm:prSet presAssocID="{22B36716-814F-45E0-923C-3E232190B379}" presName="sibTrans" presStyleLbl="sibTrans2D1" presStyleIdx="4" presStyleCnt="6"/>
      <dgm:spPr/>
    </dgm:pt>
    <dgm:pt modelId="{2748D168-316C-B742-95D7-BBFDE1221BA6}" type="pres">
      <dgm:prSet presAssocID="{22B36716-814F-45E0-923C-3E232190B379}" presName="connectorText" presStyleLbl="sibTrans2D1" presStyleIdx="4" presStyleCnt="6"/>
      <dgm:spPr/>
    </dgm:pt>
    <dgm:pt modelId="{315240E2-6303-5A44-9798-401759817D78}" type="pres">
      <dgm:prSet presAssocID="{A28001AF-2502-47DD-B8EA-0B540040D11D}" presName="node" presStyleLbl="node1" presStyleIdx="5" presStyleCnt="6">
        <dgm:presLayoutVars>
          <dgm:bulletEnabled val="1"/>
        </dgm:presLayoutVars>
      </dgm:prSet>
      <dgm:spPr/>
    </dgm:pt>
    <dgm:pt modelId="{C47EFE1B-0990-C048-90B8-E0F54DE185B8}" type="pres">
      <dgm:prSet presAssocID="{21BFB219-3E86-4385-ACA4-0407AB192E55}" presName="sibTrans" presStyleLbl="sibTrans2D1" presStyleIdx="5" presStyleCnt="6"/>
      <dgm:spPr/>
    </dgm:pt>
    <dgm:pt modelId="{F45D4CD9-F177-034E-B32C-28F994690A34}" type="pres">
      <dgm:prSet presAssocID="{21BFB219-3E86-4385-ACA4-0407AB192E55}" presName="connectorText" presStyleLbl="sibTrans2D1" presStyleIdx="5" presStyleCnt="6"/>
      <dgm:spPr/>
    </dgm:pt>
  </dgm:ptLst>
  <dgm:cxnLst>
    <dgm:cxn modelId="{817B9014-859B-45A7-B60C-8457814ACBCD}" srcId="{B314F872-A9C6-4CD5-B0B2-270689F87CC1}" destId="{8DFF650C-A298-4CA4-9E5C-C570E3E674C6}" srcOrd="1" destOrd="0" parTransId="{65759C7E-7999-4916-A807-0B6E4E21936A}" sibTransId="{046E1A3C-9649-4525-BB62-FE84F91873B8}"/>
    <dgm:cxn modelId="{19282315-C1A1-3544-9F17-69AB06BC2501}" type="presOf" srcId="{21BFB219-3E86-4385-ACA4-0407AB192E55}" destId="{C47EFE1B-0990-C048-90B8-E0F54DE185B8}" srcOrd="0" destOrd="0" presId="urn:microsoft.com/office/officeart/2005/8/layout/cycle2"/>
    <dgm:cxn modelId="{AE1B3926-4684-485A-A0B7-0ED16E596187}" srcId="{B314F872-A9C6-4CD5-B0B2-270689F87CC1}" destId="{55E73A2D-94FF-484E-9F5D-EFC0A36BF440}" srcOrd="2" destOrd="0" parTransId="{C66D4C49-83FD-4E0B-8C83-93E1CD901C41}" sibTransId="{C3CA9CFB-06E3-4D55-93B6-470E0225E554}"/>
    <dgm:cxn modelId="{47B0442C-BBDD-0B48-9753-9FDEEC092405}" type="presOf" srcId="{2050A8BB-F576-4A0E-B54E-4EC7AA8C453C}" destId="{CEF064C7-D028-EE42-96F0-A14AD21E0D8B}" srcOrd="0" destOrd="0" presId="urn:microsoft.com/office/officeart/2005/8/layout/cycle2"/>
    <dgm:cxn modelId="{00522347-B9D1-824C-A3D6-E8EC02274214}" type="presOf" srcId="{1F4B40A3-BC7A-4DAE-92D3-54881377AA4F}" destId="{C64073C4-C6DE-9947-AA2D-F89D6BD479C8}" srcOrd="1" destOrd="0" presId="urn:microsoft.com/office/officeart/2005/8/layout/cycle2"/>
    <dgm:cxn modelId="{372CB758-6E19-DD42-BB5D-50948F9F4BD6}" type="presOf" srcId="{A28001AF-2502-47DD-B8EA-0B540040D11D}" destId="{315240E2-6303-5A44-9798-401759817D78}" srcOrd="0" destOrd="0" presId="urn:microsoft.com/office/officeart/2005/8/layout/cycle2"/>
    <dgm:cxn modelId="{F6FD465E-48EE-6841-B299-5E5CAE885FDD}" type="presOf" srcId="{1F4B40A3-BC7A-4DAE-92D3-54881377AA4F}" destId="{C8DC0DED-D8A9-2747-8A9E-5316B74B21BE}" srcOrd="0" destOrd="0" presId="urn:microsoft.com/office/officeart/2005/8/layout/cycle2"/>
    <dgm:cxn modelId="{BF510862-9ED5-3B42-94BE-E3D25F0FC2D5}" type="presOf" srcId="{4F727009-758A-4B04-852E-BE057F8BADEF}" destId="{E2C418C8-AC30-A142-81D8-0F6CA09690C6}" srcOrd="0" destOrd="0" presId="urn:microsoft.com/office/officeart/2005/8/layout/cycle2"/>
    <dgm:cxn modelId="{5C247D6B-C2FD-4446-98BD-776522CB43DF}" type="presOf" srcId="{C3CA9CFB-06E3-4D55-93B6-470E0225E554}" destId="{26DAA55E-DADB-E944-9CD2-27D6C6DEA7C2}" srcOrd="1" destOrd="0" presId="urn:microsoft.com/office/officeart/2005/8/layout/cycle2"/>
    <dgm:cxn modelId="{19387380-B4B1-A244-8442-EC2C1065EFD9}" type="presOf" srcId="{C3CA9CFB-06E3-4D55-93B6-470E0225E554}" destId="{B88B9DC0-B7D2-FA41-AA16-C45CB80258B2}" srcOrd="0" destOrd="0" presId="urn:microsoft.com/office/officeart/2005/8/layout/cycle2"/>
    <dgm:cxn modelId="{0B68F783-BC05-4388-8D1E-28A3926D986E}" srcId="{B314F872-A9C6-4CD5-B0B2-270689F87CC1}" destId="{4F727009-758A-4B04-852E-BE057F8BADEF}" srcOrd="4" destOrd="0" parTransId="{CFCE21FD-68EA-4981-A529-CBA165E54A92}" sibTransId="{22B36716-814F-45E0-923C-3E232190B379}"/>
    <dgm:cxn modelId="{8B838891-B3DB-2A4B-AE4D-8CB08983FB7D}" type="presOf" srcId="{046E1A3C-9649-4525-BB62-FE84F91873B8}" destId="{0EB6D86F-9754-BA4C-87E5-F60AF108DEF0}" srcOrd="1" destOrd="0" presId="urn:microsoft.com/office/officeart/2005/8/layout/cycle2"/>
    <dgm:cxn modelId="{16374F96-283B-6A47-AC01-FDF33B8B2467}" type="presOf" srcId="{21BFB219-3E86-4385-ACA4-0407AB192E55}" destId="{F45D4CD9-F177-034E-B32C-28F994690A34}" srcOrd="1" destOrd="0" presId="urn:microsoft.com/office/officeart/2005/8/layout/cycle2"/>
    <dgm:cxn modelId="{75532D9B-65B1-417B-B741-1D76D1D36099}" srcId="{B314F872-A9C6-4CD5-B0B2-270689F87CC1}" destId="{A28001AF-2502-47DD-B8EA-0B540040D11D}" srcOrd="5" destOrd="0" parTransId="{34E25B72-5288-433C-9687-DF3E2DD66E16}" sibTransId="{21BFB219-3E86-4385-ACA4-0407AB192E55}"/>
    <dgm:cxn modelId="{23386BA6-1B18-CE4B-83D7-A42E2A3BB982}" type="presOf" srcId="{046E1A3C-9649-4525-BB62-FE84F91873B8}" destId="{D48C366A-B921-F54A-A348-3D3F1F0FC9FE}" srcOrd="0" destOrd="0" presId="urn:microsoft.com/office/officeart/2005/8/layout/cycle2"/>
    <dgm:cxn modelId="{B8EE0BAA-C3AB-6C47-B49B-9EE98CE445D6}" type="presOf" srcId="{8DFF650C-A298-4CA4-9E5C-C570E3E674C6}" destId="{9D5B42F6-9B2C-8647-B5FC-88D3A33B8E13}" srcOrd="0" destOrd="0" presId="urn:microsoft.com/office/officeart/2005/8/layout/cycle2"/>
    <dgm:cxn modelId="{F0FFA9B6-FFAB-614D-BAD5-7B55CFF268CB}" type="presOf" srcId="{0F79ACF5-F312-4791-A7BA-9B0E9BE0285C}" destId="{92C4122D-3BF1-C640-B5B6-562673C1E96E}" srcOrd="0" destOrd="0" presId="urn:microsoft.com/office/officeart/2005/8/layout/cycle2"/>
    <dgm:cxn modelId="{3FE90BB8-01F1-A742-9516-9A893F738888}" type="presOf" srcId="{2050A8BB-F576-4A0E-B54E-4EC7AA8C453C}" destId="{4F7E6E9F-1CD6-E04D-8623-BBEB91558943}" srcOrd="1" destOrd="0" presId="urn:microsoft.com/office/officeart/2005/8/layout/cycle2"/>
    <dgm:cxn modelId="{17F0AFBA-9337-064A-84C8-3D14EAE0243E}" type="presOf" srcId="{22B36716-814F-45E0-923C-3E232190B379}" destId="{2748D168-316C-B742-95D7-BBFDE1221BA6}" srcOrd="1" destOrd="0" presId="urn:microsoft.com/office/officeart/2005/8/layout/cycle2"/>
    <dgm:cxn modelId="{7B0EC3CE-69D1-40D5-AE4D-312C2D954046}" srcId="{B314F872-A9C6-4CD5-B0B2-270689F87CC1}" destId="{0F79ACF5-F312-4791-A7BA-9B0E9BE0285C}" srcOrd="0" destOrd="0" parTransId="{08818125-598E-4132-A971-BE7650D34CA9}" sibTransId="{2050A8BB-F576-4A0E-B54E-4EC7AA8C453C}"/>
    <dgm:cxn modelId="{9FC932D3-5307-7C45-A262-D4448F0CDFC5}" type="presOf" srcId="{B314F872-A9C6-4CD5-B0B2-270689F87CC1}" destId="{CA1AADFC-81AD-BA4C-A920-B77A9773D598}" srcOrd="0" destOrd="0" presId="urn:microsoft.com/office/officeart/2005/8/layout/cycle2"/>
    <dgm:cxn modelId="{0CCACDD8-96FC-264B-8901-37E1D86309BD}" type="presOf" srcId="{22B36716-814F-45E0-923C-3E232190B379}" destId="{8F16218D-D163-0649-A828-8303CAC1CC0E}" srcOrd="0" destOrd="0" presId="urn:microsoft.com/office/officeart/2005/8/layout/cycle2"/>
    <dgm:cxn modelId="{EE3D59DF-08B5-40EC-A9A1-B838C33C62DF}" srcId="{B314F872-A9C6-4CD5-B0B2-270689F87CC1}" destId="{21F7EF8C-F48D-42CC-8539-17A97F49DE98}" srcOrd="3" destOrd="0" parTransId="{EED75138-F6EC-4A62-AA69-EEFCC5407791}" sibTransId="{1F4B40A3-BC7A-4DAE-92D3-54881377AA4F}"/>
    <dgm:cxn modelId="{C8522CE3-7D1B-D847-B0DA-277643639503}" type="presOf" srcId="{21F7EF8C-F48D-42CC-8539-17A97F49DE98}" destId="{3ADE4563-51E5-C54F-B138-C0E7BBFBBB3A}" srcOrd="0" destOrd="0" presId="urn:microsoft.com/office/officeart/2005/8/layout/cycle2"/>
    <dgm:cxn modelId="{7FF702FE-6AAA-634D-88C9-CF307D2717BE}" type="presOf" srcId="{55E73A2D-94FF-484E-9F5D-EFC0A36BF440}" destId="{22AF9895-5EB3-4B45-B9F7-43815BBFEF3A}" srcOrd="0" destOrd="0" presId="urn:microsoft.com/office/officeart/2005/8/layout/cycle2"/>
    <dgm:cxn modelId="{FD3A4927-D18A-014F-AEF3-AF74350EE874}" type="presParOf" srcId="{CA1AADFC-81AD-BA4C-A920-B77A9773D598}" destId="{92C4122D-3BF1-C640-B5B6-562673C1E96E}" srcOrd="0" destOrd="0" presId="urn:microsoft.com/office/officeart/2005/8/layout/cycle2"/>
    <dgm:cxn modelId="{C9CFC1E6-460E-AA4D-B729-EDD7BC14F4FD}" type="presParOf" srcId="{CA1AADFC-81AD-BA4C-A920-B77A9773D598}" destId="{CEF064C7-D028-EE42-96F0-A14AD21E0D8B}" srcOrd="1" destOrd="0" presId="urn:microsoft.com/office/officeart/2005/8/layout/cycle2"/>
    <dgm:cxn modelId="{29F6D496-75C5-5046-BB68-CA5ACE334E3E}" type="presParOf" srcId="{CEF064C7-D028-EE42-96F0-A14AD21E0D8B}" destId="{4F7E6E9F-1CD6-E04D-8623-BBEB91558943}" srcOrd="0" destOrd="0" presId="urn:microsoft.com/office/officeart/2005/8/layout/cycle2"/>
    <dgm:cxn modelId="{FCF909B1-52B1-A940-8725-1EC719C3D511}" type="presParOf" srcId="{CA1AADFC-81AD-BA4C-A920-B77A9773D598}" destId="{9D5B42F6-9B2C-8647-B5FC-88D3A33B8E13}" srcOrd="2" destOrd="0" presId="urn:microsoft.com/office/officeart/2005/8/layout/cycle2"/>
    <dgm:cxn modelId="{7A6E2715-A574-364B-BA05-4DF4F58B41BD}" type="presParOf" srcId="{CA1AADFC-81AD-BA4C-A920-B77A9773D598}" destId="{D48C366A-B921-F54A-A348-3D3F1F0FC9FE}" srcOrd="3" destOrd="0" presId="urn:microsoft.com/office/officeart/2005/8/layout/cycle2"/>
    <dgm:cxn modelId="{41CAC0E5-1759-6F4C-B12F-18A3A47A74D0}" type="presParOf" srcId="{D48C366A-B921-F54A-A348-3D3F1F0FC9FE}" destId="{0EB6D86F-9754-BA4C-87E5-F60AF108DEF0}" srcOrd="0" destOrd="0" presId="urn:microsoft.com/office/officeart/2005/8/layout/cycle2"/>
    <dgm:cxn modelId="{93674B1A-BC71-344E-9B5D-6A3172C7D724}" type="presParOf" srcId="{CA1AADFC-81AD-BA4C-A920-B77A9773D598}" destId="{22AF9895-5EB3-4B45-B9F7-43815BBFEF3A}" srcOrd="4" destOrd="0" presId="urn:microsoft.com/office/officeart/2005/8/layout/cycle2"/>
    <dgm:cxn modelId="{85A27E35-EE79-B24C-B2EA-1D3692A42B3B}" type="presParOf" srcId="{CA1AADFC-81AD-BA4C-A920-B77A9773D598}" destId="{B88B9DC0-B7D2-FA41-AA16-C45CB80258B2}" srcOrd="5" destOrd="0" presId="urn:microsoft.com/office/officeart/2005/8/layout/cycle2"/>
    <dgm:cxn modelId="{00BF4902-144F-A64B-8077-4EB93C8BED00}" type="presParOf" srcId="{B88B9DC0-B7D2-FA41-AA16-C45CB80258B2}" destId="{26DAA55E-DADB-E944-9CD2-27D6C6DEA7C2}" srcOrd="0" destOrd="0" presId="urn:microsoft.com/office/officeart/2005/8/layout/cycle2"/>
    <dgm:cxn modelId="{EDAC4B9F-85BF-E947-A3B0-62651111AFC0}" type="presParOf" srcId="{CA1AADFC-81AD-BA4C-A920-B77A9773D598}" destId="{3ADE4563-51E5-C54F-B138-C0E7BBFBBB3A}" srcOrd="6" destOrd="0" presId="urn:microsoft.com/office/officeart/2005/8/layout/cycle2"/>
    <dgm:cxn modelId="{6770B67E-6D80-8B4B-AFD5-C6515DB09FA7}" type="presParOf" srcId="{CA1AADFC-81AD-BA4C-A920-B77A9773D598}" destId="{C8DC0DED-D8A9-2747-8A9E-5316B74B21BE}" srcOrd="7" destOrd="0" presId="urn:microsoft.com/office/officeart/2005/8/layout/cycle2"/>
    <dgm:cxn modelId="{4AB98664-2918-CA46-B375-174522276EAA}" type="presParOf" srcId="{C8DC0DED-D8A9-2747-8A9E-5316B74B21BE}" destId="{C64073C4-C6DE-9947-AA2D-F89D6BD479C8}" srcOrd="0" destOrd="0" presId="urn:microsoft.com/office/officeart/2005/8/layout/cycle2"/>
    <dgm:cxn modelId="{5A52CED7-E05D-424D-A267-CD66DF10617C}" type="presParOf" srcId="{CA1AADFC-81AD-BA4C-A920-B77A9773D598}" destId="{E2C418C8-AC30-A142-81D8-0F6CA09690C6}" srcOrd="8" destOrd="0" presId="urn:microsoft.com/office/officeart/2005/8/layout/cycle2"/>
    <dgm:cxn modelId="{9B47E90E-DD25-0B47-ADAB-76F59806EF30}" type="presParOf" srcId="{CA1AADFC-81AD-BA4C-A920-B77A9773D598}" destId="{8F16218D-D163-0649-A828-8303CAC1CC0E}" srcOrd="9" destOrd="0" presId="urn:microsoft.com/office/officeart/2005/8/layout/cycle2"/>
    <dgm:cxn modelId="{25FCC1A1-5982-4E4A-B53A-D80FA8D32FD1}" type="presParOf" srcId="{8F16218D-D163-0649-A828-8303CAC1CC0E}" destId="{2748D168-316C-B742-95D7-BBFDE1221BA6}" srcOrd="0" destOrd="0" presId="urn:microsoft.com/office/officeart/2005/8/layout/cycle2"/>
    <dgm:cxn modelId="{3C15919E-F82E-E045-8349-047CB7B3305A}" type="presParOf" srcId="{CA1AADFC-81AD-BA4C-A920-B77A9773D598}" destId="{315240E2-6303-5A44-9798-401759817D78}" srcOrd="10" destOrd="0" presId="urn:microsoft.com/office/officeart/2005/8/layout/cycle2"/>
    <dgm:cxn modelId="{98ABA4BF-1093-2B46-A162-C2B6A73BDE04}" type="presParOf" srcId="{CA1AADFC-81AD-BA4C-A920-B77A9773D598}" destId="{C47EFE1B-0990-C048-90B8-E0F54DE185B8}" srcOrd="11" destOrd="0" presId="urn:microsoft.com/office/officeart/2005/8/layout/cycle2"/>
    <dgm:cxn modelId="{E494C235-000C-4A4F-B28E-7463B4761244}" type="presParOf" srcId="{C47EFE1B-0990-C048-90B8-E0F54DE185B8}" destId="{F45D4CD9-F177-034E-B32C-28F994690A34}"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C405B-13A3-2D49-9F87-2E49308866CF}">
      <dsp:nvSpPr>
        <dsp:cNvPr id="0" name=""/>
        <dsp:cNvSpPr/>
      </dsp:nvSpPr>
      <dsp:spPr>
        <a:xfrm>
          <a:off x="1370" y="997122"/>
          <a:ext cx="2673004" cy="2673004"/>
        </a:xfrm>
        <a:prstGeom prst="ellipse">
          <a:avLst/>
        </a:prstGeom>
        <a:solidFill>
          <a:schemeClr val="bg1">
            <a:alpha val="81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7104" tIns="35560" rIns="147104" bIns="35560" numCol="1" spcCol="1270" anchor="ctr" anchorCtr="0">
          <a:noAutofit/>
        </a:bodyPr>
        <a:lstStyle/>
        <a:p>
          <a:pPr marL="0" lvl="0" indent="0" algn="ctr" defTabSz="1244600">
            <a:lnSpc>
              <a:spcPct val="90000"/>
            </a:lnSpc>
            <a:spcBef>
              <a:spcPct val="0"/>
            </a:spcBef>
            <a:spcAft>
              <a:spcPct val="35000"/>
            </a:spcAft>
            <a:buNone/>
          </a:pPr>
          <a:r>
            <a:rPr lang="en-US" sz="2800" b="0" kern="1200" dirty="0"/>
            <a:t>What?</a:t>
          </a:r>
        </a:p>
      </dsp:txBody>
      <dsp:txXfrm>
        <a:off x="392822" y="1388574"/>
        <a:ext cx="1890100" cy="1890100"/>
      </dsp:txXfrm>
    </dsp:sp>
    <dsp:sp modelId="{F605090A-E541-EB46-ACA4-1B11BA893511}">
      <dsp:nvSpPr>
        <dsp:cNvPr id="0" name=""/>
        <dsp:cNvSpPr/>
      </dsp:nvSpPr>
      <dsp:spPr>
        <a:xfrm>
          <a:off x="2139774" y="997122"/>
          <a:ext cx="2673004" cy="2673004"/>
        </a:xfrm>
        <a:prstGeom prst="ellipse">
          <a:avLst/>
        </a:prstGeom>
        <a:solidFill>
          <a:schemeClr val="bg1">
            <a:alpha val="81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7104" tIns="35560" rIns="147104" bIns="35560" numCol="1" spcCol="1270" anchor="ctr" anchorCtr="0">
          <a:noAutofit/>
        </a:bodyPr>
        <a:lstStyle/>
        <a:p>
          <a:pPr marL="0" lvl="0" indent="0" algn="ctr" defTabSz="1244600">
            <a:lnSpc>
              <a:spcPct val="90000"/>
            </a:lnSpc>
            <a:spcBef>
              <a:spcPct val="0"/>
            </a:spcBef>
            <a:spcAft>
              <a:spcPct val="35000"/>
            </a:spcAft>
            <a:buNone/>
          </a:pPr>
          <a:r>
            <a:rPr lang="en-US" sz="2800" b="0" kern="1200" dirty="0"/>
            <a:t>Why?</a:t>
          </a:r>
        </a:p>
      </dsp:txBody>
      <dsp:txXfrm>
        <a:off x="2531226" y="1388574"/>
        <a:ext cx="1890100" cy="1890100"/>
      </dsp:txXfrm>
    </dsp:sp>
    <dsp:sp modelId="{A240DE33-3279-7642-8C30-548FDADC8ABF}">
      <dsp:nvSpPr>
        <dsp:cNvPr id="0" name=""/>
        <dsp:cNvSpPr/>
      </dsp:nvSpPr>
      <dsp:spPr>
        <a:xfrm>
          <a:off x="4278177" y="997122"/>
          <a:ext cx="2673004" cy="2673004"/>
        </a:xfrm>
        <a:prstGeom prst="ellipse">
          <a:avLst/>
        </a:prstGeom>
        <a:solidFill>
          <a:schemeClr val="bg1">
            <a:alpha val="81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7104" tIns="35560" rIns="147104" bIns="35560" numCol="1" spcCol="1270" anchor="ctr" anchorCtr="0">
          <a:noAutofit/>
        </a:bodyPr>
        <a:lstStyle/>
        <a:p>
          <a:pPr marL="0" lvl="0" indent="0" algn="ctr" defTabSz="1244600">
            <a:lnSpc>
              <a:spcPct val="90000"/>
            </a:lnSpc>
            <a:spcBef>
              <a:spcPct val="0"/>
            </a:spcBef>
            <a:spcAft>
              <a:spcPct val="35000"/>
            </a:spcAft>
            <a:buNone/>
          </a:pPr>
          <a:r>
            <a:rPr lang="en-US" sz="2800" b="0" kern="1200" dirty="0"/>
            <a:t>How?</a:t>
          </a:r>
        </a:p>
      </dsp:txBody>
      <dsp:txXfrm>
        <a:off x="4669629" y="1388574"/>
        <a:ext cx="1890100" cy="1890100"/>
      </dsp:txXfrm>
    </dsp:sp>
    <dsp:sp modelId="{5A581952-A24D-F044-B845-55382A031EB7}">
      <dsp:nvSpPr>
        <dsp:cNvPr id="0" name=""/>
        <dsp:cNvSpPr/>
      </dsp:nvSpPr>
      <dsp:spPr>
        <a:xfrm>
          <a:off x="6416581" y="997122"/>
          <a:ext cx="2673004" cy="2673004"/>
        </a:xfrm>
        <a:prstGeom prst="ellipse">
          <a:avLst/>
        </a:prstGeom>
        <a:solidFill>
          <a:schemeClr val="bg1">
            <a:alpha val="81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7104" tIns="35560" rIns="147104" bIns="35560" numCol="1" spcCol="1270" anchor="ctr" anchorCtr="0">
          <a:noAutofit/>
        </a:bodyPr>
        <a:lstStyle/>
        <a:p>
          <a:pPr marL="0" lvl="0" indent="0" algn="ctr" defTabSz="1244600">
            <a:lnSpc>
              <a:spcPct val="90000"/>
            </a:lnSpc>
            <a:spcBef>
              <a:spcPct val="0"/>
            </a:spcBef>
            <a:spcAft>
              <a:spcPct val="35000"/>
            </a:spcAft>
            <a:buNone/>
          </a:pPr>
          <a:r>
            <a:rPr lang="en-US" sz="2800" b="0" kern="1200"/>
            <a:t>Meaning</a:t>
          </a:r>
        </a:p>
      </dsp:txBody>
      <dsp:txXfrm>
        <a:off x="6808033" y="1388574"/>
        <a:ext cx="1890100" cy="1890100"/>
      </dsp:txXfrm>
    </dsp:sp>
    <dsp:sp modelId="{48866FD6-5CD3-F745-B7FF-51B7F619302C}">
      <dsp:nvSpPr>
        <dsp:cNvPr id="0" name=""/>
        <dsp:cNvSpPr/>
      </dsp:nvSpPr>
      <dsp:spPr>
        <a:xfrm>
          <a:off x="8554984" y="997122"/>
          <a:ext cx="2673004" cy="2673004"/>
        </a:xfrm>
        <a:prstGeom prst="ellipse">
          <a:avLst/>
        </a:prstGeom>
        <a:solidFill>
          <a:schemeClr val="bg1">
            <a:alpha val="81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147104" tIns="35560" rIns="147104" bIns="35560" numCol="1" spcCol="1270" anchor="ctr" anchorCtr="0">
          <a:noAutofit/>
        </a:bodyPr>
        <a:lstStyle/>
        <a:p>
          <a:pPr marL="0" lvl="0" indent="0" algn="ctr" defTabSz="1244600">
            <a:lnSpc>
              <a:spcPct val="90000"/>
            </a:lnSpc>
            <a:spcBef>
              <a:spcPct val="0"/>
            </a:spcBef>
            <a:spcAft>
              <a:spcPct val="35000"/>
            </a:spcAft>
            <a:buNone/>
          </a:pPr>
          <a:r>
            <a:rPr lang="en-US" sz="2800" b="0" kern="1200"/>
            <a:t>Theory</a:t>
          </a:r>
          <a:endParaRPr lang="en-US" sz="2800" b="0" kern="1200" dirty="0"/>
        </a:p>
      </dsp:txBody>
      <dsp:txXfrm>
        <a:off x="8946436" y="1388574"/>
        <a:ext cx="1890100" cy="1890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17A0A-E608-3D45-93D5-2F857E54CAFE}">
      <dsp:nvSpPr>
        <dsp:cNvPr id="0" name=""/>
        <dsp:cNvSpPr/>
      </dsp:nvSpPr>
      <dsp:spPr>
        <a:xfrm>
          <a:off x="4369" y="207504"/>
          <a:ext cx="2627669" cy="832442"/>
        </a:xfrm>
        <a:prstGeom prst="rect">
          <a:avLst/>
        </a:prstGeom>
        <a:solidFill>
          <a:schemeClr val="accent3">
            <a:lumMod val="5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dirty="0"/>
            <a:t>Knowledge in Action</a:t>
          </a:r>
        </a:p>
      </dsp:txBody>
      <dsp:txXfrm>
        <a:off x="4369" y="207504"/>
        <a:ext cx="2627669" cy="832442"/>
      </dsp:txXfrm>
    </dsp:sp>
    <dsp:sp modelId="{C05240B1-2FDC-6240-86B9-9FDC8CFAB185}">
      <dsp:nvSpPr>
        <dsp:cNvPr id="0" name=""/>
        <dsp:cNvSpPr/>
      </dsp:nvSpPr>
      <dsp:spPr>
        <a:xfrm>
          <a:off x="4369" y="1039946"/>
          <a:ext cx="2627669" cy="3333084"/>
        </a:xfrm>
        <a:prstGeom prst="rect">
          <a:avLst/>
        </a:prstGeom>
        <a:solidFill>
          <a:schemeClr val="accent1">
            <a:tint val="40000"/>
            <a:hueOff val="0"/>
            <a:satOff val="0"/>
            <a:lumOff val="0"/>
            <a:alpha val="85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do you already know?</a:t>
          </a:r>
        </a:p>
        <a:p>
          <a:pPr marL="228600" lvl="1" indent="-228600" algn="l" defTabSz="1022350">
            <a:lnSpc>
              <a:spcPct val="90000"/>
            </a:lnSpc>
            <a:spcBef>
              <a:spcPct val="0"/>
            </a:spcBef>
            <a:spcAft>
              <a:spcPct val="15000"/>
            </a:spcAft>
            <a:buChar char="•"/>
          </a:pPr>
          <a:r>
            <a:rPr lang="en-GB" sz="2300" kern="1200" dirty="0"/>
            <a:t>How is that helpful?</a:t>
          </a:r>
        </a:p>
      </dsp:txBody>
      <dsp:txXfrm>
        <a:off x="4369" y="1039946"/>
        <a:ext cx="2627669" cy="3333084"/>
      </dsp:txXfrm>
    </dsp:sp>
    <dsp:sp modelId="{5835EF84-13B0-DF45-8117-7FC21D562824}">
      <dsp:nvSpPr>
        <dsp:cNvPr id="0" name=""/>
        <dsp:cNvSpPr/>
      </dsp:nvSpPr>
      <dsp:spPr>
        <a:xfrm>
          <a:off x="2999913" y="207504"/>
          <a:ext cx="2627669" cy="832442"/>
        </a:xfrm>
        <a:prstGeom prst="rect">
          <a:avLst/>
        </a:prstGeom>
        <a:solidFill>
          <a:schemeClr val="accent3">
            <a:lumMod val="5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dirty="0"/>
            <a:t>Reflection IN Action</a:t>
          </a:r>
        </a:p>
      </dsp:txBody>
      <dsp:txXfrm>
        <a:off x="2999913" y="207504"/>
        <a:ext cx="2627669" cy="832442"/>
      </dsp:txXfrm>
    </dsp:sp>
    <dsp:sp modelId="{8178AA57-E0B9-264A-9077-B7E3C151F071}">
      <dsp:nvSpPr>
        <dsp:cNvPr id="0" name=""/>
        <dsp:cNvSpPr/>
      </dsp:nvSpPr>
      <dsp:spPr>
        <a:xfrm>
          <a:off x="2999913" y="1039946"/>
          <a:ext cx="2627669" cy="3333084"/>
        </a:xfrm>
        <a:prstGeom prst="rect">
          <a:avLst/>
        </a:prstGeom>
        <a:solidFill>
          <a:schemeClr val="accent1">
            <a:tint val="40000"/>
            <a:hueOff val="0"/>
            <a:satOff val="0"/>
            <a:lumOff val="0"/>
            <a:alpha val="85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is happening?</a:t>
          </a:r>
        </a:p>
        <a:p>
          <a:pPr marL="228600" lvl="1" indent="-228600" algn="l" defTabSz="1022350">
            <a:lnSpc>
              <a:spcPct val="90000"/>
            </a:lnSpc>
            <a:spcBef>
              <a:spcPct val="0"/>
            </a:spcBef>
            <a:spcAft>
              <a:spcPct val="15000"/>
            </a:spcAft>
            <a:buChar char="•"/>
          </a:pPr>
          <a:r>
            <a:rPr lang="en-GB" sz="2300" kern="1200" dirty="0"/>
            <a:t>What are you feeling?</a:t>
          </a:r>
        </a:p>
        <a:p>
          <a:pPr marL="228600" lvl="1" indent="-228600" algn="l" defTabSz="1022350">
            <a:lnSpc>
              <a:spcPct val="90000"/>
            </a:lnSpc>
            <a:spcBef>
              <a:spcPct val="0"/>
            </a:spcBef>
            <a:spcAft>
              <a:spcPct val="15000"/>
            </a:spcAft>
            <a:buChar char="•"/>
          </a:pPr>
          <a:r>
            <a:rPr lang="en-GB" sz="2300" kern="1200" dirty="0"/>
            <a:t>What other factors are involved?</a:t>
          </a:r>
        </a:p>
      </dsp:txBody>
      <dsp:txXfrm>
        <a:off x="2999913" y="1039946"/>
        <a:ext cx="2627669" cy="3333084"/>
      </dsp:txXfrm>
    </dsp:sp>
    <dsp:sp modelId="{E8284156-2D78-4745-A821-C214FDB53E1B}">
      <dsp:nvSpPr>
        <dsp:cNvPr id="0" name=""/>
        <dsp:cNvSpPr/>
      </dsp:nvSpPr>
      <dsp:spPr>
        <a:xfrm>
          <a:off x="5995456" y="207504"/>
          <a:ext cx="2627669" cy="832442"/>
        </a:xfrm>
        <a:prstGeom prst="rect">
          <a:avLst/>
        </a:prstGeom>
        <a:solidFill>
          <a:schemeClr val="accent3">
            <a:lumMod val="5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dirty="0"/>
            <a:t>Reflection ON Action</a:t>
          </a:r>
        </a:p>
      </dsp:txBody>
      <dsp:txXfrm>
        <a:off x="5995456" y="207504"/>
        <a:ext cx="2627669" cy="832442"/>
      </dsp:txXfrm>
    </dsp:sp>
    <dsp:sp modelId="{06DDFAF6-68CA-1E43-9AAB-50A68FB96581}">
      <dsp:nvSpPr>
        <dsp:cNvPr id="0" name=""/>
        <dsp:cNvSpPr/>
      </dsp:nvSpPr>
      <dsp:spPr>
        <a:xfrm>
          <a:off x="5995456" y="1039946"/>
          <a:ext cx="2627669" cy="3333084"/>
        </a:xfrm>
        <a:prstGeom prst="rect">
          <a:avLst/>
        </a:prstGeom>
        <a:solidFill>
          <a:schemeClr val="accent1">
            <a:tint val="40000"/>
            <a:hueOff val="0"/>
            <a:satOff val="0"/>
            <a:lumOff val="0"/>
            <a:alpha val="85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happened?</a:t>
          </a:r>
        </a:p>
        <a:p>
          <a:pPr marL="228600" lvl="1" indent="-228600" algn="l" defTabSz="1022350">
            <a:lnSpc>
              <a:spcPct val="90000"/>
            </a:lnSpc>
            <a:spcBef>
              <a:spcPct val="0"/>
            </a:spcBef>
            <a:spcAft>
              <a:spcPct val="15000"/>
            </a:spcAft>
            <a:buChar char="•"/>
          </a:pPr>
          <a:r>
            <a:rPr lang="en-GB" sz="2300" kern="1200" dirty="0"/>
            <a:t>Why did it happen?</a:t>
          </a:r>
        </a:p>
        <a:p>
          <a:pPr marL="228600" lvl="1" indent="-228600" algn="l" defTabSz="1022350">
            <a:lnSpc>
              <a:spcPct val="90000"/>
            </a:lnSpc>
            <a:spcBef>
              <a:spcPct val="0"/>
            </a:spcBef>
            <a:spcAft>
              <a:spcPct val="15000"/>
            </a:spcAft>
            <a:buChar char="•"/>
          </a:pPr>
          <a:r>
            <a:rPr lang="en-GB" sz="2300" kern="1200" dirty="0"/>
            <a:t>How can you deal with this in the future?</a:t>
          </a:r>
        </a:p>
      </dsp:txBody>
      <dsp:txXfrm>
        <a:off x="5995456" y="1039946"/>
        <a:ext cx="2627669" cy="3333084"/>
      </dsp:txXfrm>
    </dsp:sp>
    <dsp:sp modelId="{A45E697B-0C0B-5C40-A041-8F847A4089A1}">
      <dsp:nvSpPr>
        <dsp:cNvPr id="0" name=""/>
        <dsp:cNvSpPr/>
      </dsp:nvSpPr>
      <dsp:spPr>
        <a:xfrm>
          <a:off x="8991000" y="207504"/>
          <a:ext cx="2627669" cy="832442"/>
        </a:xfrm>
        <a:prstGeom prst="rect">
          <a:avLst/>
        </a:prstGeom>
        <a:solidFill>
          <a:schemeClr val="accent3">
            <a:lumMod val="5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kern="1200" dirty="0"/>
            <a:t>Double Loop Learning</a:t>
          </a:r>
        </a:p>
      </dsp:txBody>
      <dsp:txXfrm>
        <a:off x="8991000" y="207504"/>
        <a:ext cx="2627669" cy="832442"/>
      </dsp:txXfrm>
    </dsp:sp>
    <dsp:sp modelId="{4C8EBDC3-DF83-BB41-AABF-930125069556}">
      <dsp:nvSpPr>
        <dsp:cNvPr id="0" name=""/>
        <dsp:cNvSpPr/>
      </dsp:nvSpPr>
      <dsp:spPr>
        <a:xfrm>
          <a:off x="8991000" y="1039946"/>
          <a:ext cx="2627669" cy="3333084"/>
        </a:xfrm>
        <a:prstGeom prst="rect">
          <a:avLst/>
        </a:prstGeom>
        <a:solidFill>
          <a:schemeClr val="accent1">
            <a:tint val="40000"/>
            <a:hueOff val="0"/>
            <a:satOff val="0"/>
            <a:lumOff val="0"/>
            <a:alpha val="85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What assumptions am I making?</a:t>
          </a:r>
        </a:p>
        <a:p>
          <a:pPr marL="228600" lvl="1" indent="-228600" algn="l" defTabSz="1022350">
            <a:lnSpc>
              <a:spcPct val="90000"/>
            </a:lnSpc>
            <a:spcBef>
              <a:spcPct val="0"/>
            </a:spcBef>
            <a:spcAft>
              <a:spcPct val="15000"/>
            </a:spcAft>
            <a:buChar char="•"/>
          </a:pPr>
          <a:r>
            <a:rPr lang="en-GB" sz="2300" kern="1200" dirty="0"/>
            <a:t>Are my assumptions justifiable?</a:t>
          </a:r>
        </a:p>
        <a:p>
          <a:pPr marL="228600" lvl="1" indent="-228600" algn="l" defTabSz="1022350">
            <a:lnSpc>
              <a:spcPct val="90000"/>
            </a:lnSpc>
            <a:spcBef>
              <a:spcPct val="0"/>
            </a:spcBef>
            <a:spcAft>
              <a:spcPct val="15000"/>
            </a:spcAft>
            <a:buChar char="•"/>
          </a:pPr>
          <a:r>
            <a:rPr lang="en-GB" sz="2300" kern="1200" dirty="0"/>
            <a:t>Do my perceptions need to change? </a:t>
          </a:r>
        </a:p>
      </dsp:txBody>
      <dsp:txXfrm>
        <a:off x="8991000" y="1039946"/>
        <a:ext cx="2627669" cy="3333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4122D-3BF1-C640-B5B6-562673C1E96E}">
      <dsp:nvSpPr>
        <dsp:cNvPr id="0" name=""/>
        <dsp:cNvSpPr/>
      </dsp:nvSpPr>
      <dsp:spPr>
        <a:xfrm>
          <a:off x="4495091" y="2392"/>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t>Description</a:t>
          </a:r>
        </a:p>
      </dsp:txBody>
      <dsp:txXfrm>
        <a:off x="4705759" y="213060"/>
        <a:ext cx="1017195" cy="1017195"/>
      </dsp:txXfrm>
    </dsp:sp>
    <dsp:sp modelId="{CEF064C7-D028-EE42-96F0-A14AD21E0D8B}">
      <dsp:nvSpPr>
        <dsp:cNvPr id="0" name=""/>
        <dsp:cNvSpPr/>
      </dsp:nvSpPr>
      <dsp:spPr>
        <a:xfrm rot="1800000">
          <a:off x="5948941" y="1013242"/>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956614" y="1081706"/>
        <a:ext cx="267278" cy="291302"/>
      </dsp:txXfrm>
    </dsp:sp>
    <dsp:sp modelId="{9D5B42F6-9B2C-8647-B5FC-88D3A33B8E13}">
      <dsp:nvSpPr>
        <dsp:cNvPr id="0" name=""/>
        <dsp:cNvSpPr/>
      </dsp:nvSpPr>
      <dsp:spPr>
        <a:xfrm>
          <a:off x="6364804" y="1081871"/>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t>Feelings</a:t>
          </a:r>
        </a:p>
      </dsp:txBody>
      <dsp:txXfrm>
        <a:off x="6575472" y="1292539"/>
        <a:ext cx="1017195" cy="1017195"/>
      </dsp:txXfrm>
    </dsp:sp>
    <dsp:sp modelId="{D48C366A-B921-F54A-A348-3D3F1F0FC9FE}">
      <dsp:nvSpPr>
        <dsp:cNvPr id="0" name=""/>
        <dsp:cNvSpPr/>
      </dsp:nvSpPr>
      <dsp:spPr>
        <a:xfrm rot="5400000">
          <a:off x="6893156" y="2627057"/>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950430" y="2666884"/>
        <a:ext cx="267278" cy="291302"/>
      </dsp:txXfrm>
    </dsp:sp>
    <dsp:sp modelId="{22AF9895-5EB3-4B45-B9F7-43815BBFEF3A}">
      <dsp:nvSpPr>
        <dsp:cNvPr id="0" name=""/>
        <dsp:cNvSpPr/>
      </dsp:nvSpPr>
      <dsp:spPr>
        <a:xfrm>
          <a:off x="6364804" y="3240830"/>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t>Evaluation</a:t>
          </a:r>
        </a:p>
      </dsp:txBody>
      <dsp:txXfrm>
        <a:off x="6575472" y="3451498"/>
        <a:ext cx="1017195" cy="1017195"/>
      </dsp:txXfrm>
    </dsp:sp>
    <dsp:sp modelId="{B88B9DC0-B7D2-FA41-AA16-C45CB80258B2}">
      <dsp:nvSpPr>
        <dsp:cNvPr id="0" name=""/>
        <dsp:cNvSpPr/>
      </dsp:nvSpPr>
      <dsp:spPr>
        <a:xfrm rot="9000000">
          <a:off x="5967658" y="4251680"/>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6074533" y="4320144"/>
        <a:ext cx="267278" cy="291302"/>
      </dsp:txXfrm>
    </dsp:sp>
    <dsp:sp modelId="{3ADE4563-51E5-C54F-B138-C0E7BBFBBB3A}">
      <dsp:nvSpPr>
        <dsp:cNvPr id="0" name=""/>
        <dsp:cNvSpPr/>
      </dsp:nvSpPr>
      <dsp:spPr>
        <a:xfrm>
          <a:off x="4495091" y="4320309"/>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t>Analysis</a:t>
          </a:r>
        </a:p>
      </dsp:txBody>
      <dsp:txXfrm>
        <a:off x="4705759" y="4530977"/>
        <a:ext cx="1017195" cy="1017195"/>
      </dsp:txXfrm>
    </dsp:sp>
    <dsp:sp modelId="{C8DC0DED-D8A9-2747-8A9E-5316B74B21BE}">
      <dsp:nvSpPr>
        <dsp:cNvPr id="0" name=""/>
        <dsp:cNvSpPr/>
      </dsp:nvSpPr>
      <dsp:spPr>
        <a:xfrm rot="12600000">
          <a:off x="4097945" y="4262486"/>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204820" y="4388224"/>
        <a:ext cx="267278" cy="291302"/>
      </dsp:txXfrm>
    </dsp:sp>
    <dsp:sp modelId="{E2C418C8-AC30-A142-81D8-0F6CA09690C6}">
      <dsp:nvSpPr>
        <dsp:cNvPr id="0" name=""/>
        <dsp:cNvSpPr/>
      </dsp:nvSpPr>
      <dsp:spPr>
        <a:xfrm>
          <a:off x="2625378" y="3240830"/>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t>Conclusions</a:t>
          </a:r>
        </a:p>
      </dsp:txBody>
      <dsp:txXfrm>
        <a:off x="2836046" y="3451498"/>
        <a:ext cx="1017195" cy="1017195"/>
      </dsp:txXfrm>
    </dsp:sp>
    <dsp:sp modelId="{8F16218D-D163-0649-A828-8303CAC1CC0E}">
      <dsp:nvSpPr>
        <dsp:cNvPr id="0" name=""/>
        <dsp:cNvSpPr/>
      </dsp:nvSpPr>
      <dsp:spPr>
        <a:xfrm rot="16200000">
          <a:off x="3153730" y="2648670"/>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211004" y="2803045"/>
        <a:ext cx="267278" cy="291302"/>
      </dsp:txXfrm>
    </dsp:sp>
    <dsp:sp modelId="{315240E2-6303-5A44-9798-401759817D78}">
      <dsp:nvSpPr>
        <dsp:cNvPr id="0" name=""/>
        <dsp:cNvSpPr/>
      </dsp:nvSpPr>
      <dsp:spPr>
        <a:xfrm>
          <a:off x="2625378" y="1081871"/>
          <a:ext cx="1438531" cy="143853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a:t>Action plan</a:t>
          </a:r>
        </a:p>
      </dsp:txBody>
      <dsp:txXfrm>
        <a:off x="2836046" y="1292539"/>
        <a:ext cx="1017195" cy="1017195"/>
      </dsp:txXfrm>
    </dsp:sp>
    <dsp:sp modelId="{C47EFE1B-0990-C048-90B8-E0F54DE185B8}">
      <dsp:nvSpPr>
        <dsp:cNvPr id="0" name=""/>
        <dsp:cNvSpPr/>
      </dsp:nvSpPr>
      <dsp:spPr>
        <a:xfrm rot="19800000">
          <a:off x="4079228" y="1024048"/>
          <a:ext cx="381826" cy="485504"/>
        </a:xfrm>
        <a:prstGeom prst="rightArrow">
          <a:avLst>
            <a:gd name="adj1" fmla="val 60000"/>
            <a:gd name="adj2" fmla="val 50000"/>
          </a:avLst>
        </a:prstGeom>
        <a:gradFill rotWithShape="0">
          <a:gsLst>
            <a:gs pos="0">
              <a:schemeClr val="dk1">
                <a:tint val="60000"/>
                <a:hueOff val="0"/>
                <a:satOff val="0"/>
                <a:lumOff val="0"/>
                <a:alphaOff val="0"/>
                <a:satMod val="103000"/>
                <a:lumMod val="102000"/>
                <a:tint val="94000"/>
              </a:schemeClr>
            </a:gs>
            <a:gs pos="50000">
              <a:schemeClr val="dk1">
                <a:tint val="60000"/>
                <a:hueOff val="0"/>
                <a:satOff val="0"/>
                <a:lumOff val="0"/>
                <a:alphaOff val="0"/>
                <a:satMod val="110000"/>
                <a:lumMod val="100000"/>
                <a:shade val="100000"/>
              </a:schemeClr>
            </a:gs>
            <a:gs pos="100000">
              <a:schemeClr val="dk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086901" y="1149786"/>
        <a:ext cx="267278" cy="29130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24C97-3C00-F046-B5FD-862191BD1C87}" type="datetimeFigureOut">
              <a:rPr lang="en-US" smtClean="0"/>
              <a:t>11/10/24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076927-187F-1342-9612-632DFF5026EE}" type="slidenum">
              <a:rPr lang="en-US" smtClean="0"/>
              <a:t>‹#›</a:t>
            </a:fld>
            <a:endParaRPr lang="en-US"/>
          </a:p>
        </p:txBody>
      </p:sp>
    </p:spTree>
    <p:extLst>
      <p:ext uri="{BB962C8B-B14F-4D97-AF65-F5344CB8AC3E}">
        <p14:creationId xmlns:p14="http://schemas.microsoft.com/office/powerpoint/2010/main" val="322927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076927-187F-1342-9612-632DFF5026EE}" type="slidenum">
              <a:rPr lang="en-US" smtClean="0"/>
              <a:t>1</a:t>
            </a:fld>
            <a:endParaRPr lang="en-US"/>
          </a:p>
        </p:txBody>
      </p:sp>
    </p:spTree>
    <p:extLst>
      <p:ext uri="{BB962C8B-B14F-4D97-AF65-F5344CB8AC3E}">
        <p14:creationId xmlns:p14="http://schemas.microsoft.com/office/powerpoint/2010/main" val="1764753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494D9-64F1-2E5C-7A0B-15AE4424A7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87E224-E0CA-9A32-6308-2BB7A91334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4A2BE0-36E7-4BA7-413A-CA82D224AAF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Hannah</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Explaining my understanding of reflective practice (RP).</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Reflecting on a particular transition in my life using Donald Schön’s Reflective Practice model.</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Telling my personal story and considering my life journey that got me to this point in my life.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Touching upon how this has had a profound impact on my life, personal development and growing edge.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Conclude - strengths and limitations of Schön’s model and comparing/contracting with other models.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a:extLst>
              <a:ext uri="{FF2B5EF4-FFF2-40B4-BE49-F238E27FC236}">
                <a16:creationId xmlns:a16="http://schemas.microsoft.com/office/drawing/2014/main" id="{0BC447BC-1D25-2AD7-99DF-F72B49BBD6AA}"/>
              </a:ext>
            </a:extLst>
          </p:cNvPr>
          <p:cNvSpPr>
            <a:spLocks noGrp="1"/>
          </p:cNvSpPr>
          <p:nvPr>
            <p:ph type="sldNum" sz="quarter" idx="5"/>
          </p:nvPr>
        </p:nvSpPr>
        <p:spPr/>
        <p:txBody>
          <a:bodyPr/>
          <a:lstStyle/>
          <a:p>
            <a:fld id="{FF076927-187F-1342-9612-632DFF5026EE}" type="slidenum">
              <a:rPr lang="en-US" smtClean="0"/>
              <a:t>2</a:t>
            </a:fld>
            <a:endParaRPr lang="en-US"/>
          </a:p>
        </p:txBody>
      </p:sp>
    </p:spTree>
    <p:extLst>
      <p:ext uri="{BB962C8B-B14F-4D97-AF65-F5344CB8AC3E}">
        <p14:creationId xmlns:p14="http://schemas.microsoft.com/office/powerpoint/2010/main" val="3313756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b="1" u="sng" dirty="0"/>
              <a:t>Reflective Practice is…</a:t>
            </a:r>
          </a:p>
          <a:p>
            <a:pPr marL="171450" indent="-171450">
              <a:buFontTx/>
              <a:buChar char="-"/>
            </a:pPr>
            <a:endParaRPr lang="en-US" dirty="0"/>
          </a:p>
          <a:p>
            <a:r>
              <a:rPr lang="en-US" b="1" dirty="0"/>
              <a:t>What – RP is…</a:t>
            </a:r>
          </a:p>
          <a:p>
            <a:pPr marL="171450" indent="-171450">
              <a:buFontTx/>
              <a:buChar char="-"/>
            </a:pPr>
            <a:r>
              <a:rPr lang="en-US" dirty="0"/>
              <a:t>To stop, think, deeply and carefully, look back, consider our thoughts, assumptions, feelings, emotions and responses to experiences, situations, events and people </a:t>
            </a:r>
            <a:r>
              <a:rPr lang="en-GB" sz="1800" dirty="0">
                <a:effectLst/>
                <a:latin typeface="Times New Roman" panose="02020603050405020304" pitchFamily="18" charset="0"/>
              </a:rPr>
              <a:t>(Oxford Learners Dictionaries, 2024)</a:t>
            </a:r>
            <a:r>
              <a:rPr lang="en-US" dirty="0"/>
              <a:t>. </a:t>
            </a:r>
          </a:p>
          <a:p>
            <a:pPr marL="171450" indent="-171450">
              <a:buFontTx/>
              <a:buChar char="-"/>
            </a:pPr>
            <a:r>
              <a:rPr lang="en-US" dirty="0"/>
              <a:t>It can be applied to professional or personal life. </a:t>
            </a:r>
          </a:p>
          <a:p>
            <a:pPr marL="171450" indent="-171450">
              <a:buFontTx/>
              <a:buChar char="-"/>
            </a:pPr>
            <a:r>
              <a:rPr lang="en-US" dirty="0"/>
              <a:t>Help us to think about wider contexts such as: relationship dynamics, values and bias, beliefs and ethics, politics and wider societal and cultural awareness. </a:t>
            </a:r>
          </a:p>
          <a:p>
            <a:pPr marL="171450" indent="-171450">
              <a:buFontTx/>
              <a:buChar char="-"/>
            </a:pPr>
            <a:r>
              <a:rPr lang="en-US" dirty="0"/>
              <a:t>Facilitates learning from experiences, it becomes a state of mind and shapes your ongoing attitude to life and work. </a:t>
            </a:r>
            <a:r>
              <a:rPr lang="en-GB" sz="1800" dirty="0">
                <a:effectLst/>
                <a:latin typeface="Times New Roman" panose="02020603050405020304" pitchFamily="18" charset="0"/>
              </a:rPr>
              <a:t>(Bolton and </a:t>
            </a:r>
            <a:r>
              <a:rPr lang="en-GB" sz="1800" dirty="0" err="1">
                <a:effectLst/>
                <a:latin typeface="Times New Roman" panose="02020603050405020304" pitchFamily="18" charset="0"/>
              </a:rPr>
              <a:t>Delderfield</a:t>
            </a:r>
            <a:r>
              <a:rPr lang="en-GB" sz="1800" dirty="0">
                <a:effectLst/>
                <a:latin typeface="Times New Roman" panose="02020603050405020304" pitchFamily="18" charset="0"/>
              </a:rPr>
              <a:t>, 2014, p.27)</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Why – We do it to…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 G</a:t>
            </a:r>
            <a:r>
              <a:rPr lang="en-US" dirty="0"/>
              <a:t>ain a deeper understanding and fuller picture of self, become aware of our assumptions, known and unknown thoughts, seeing ourselves from unfamiliar angles.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How – Various way in which we can reflect, such as…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Reflecting with others e.g. 4 lenses model, gaining multiple perspectives on what we think and do. </a:t>
            </a:r>
            <a:r>
              <a:rPr lang="en-GB" sz="1200" dirty="0">
                <a:effectLst/>
                <a:latin typeface="Times New Roman" panose="02020603050405020304" pitchFamily="18" charset="0"/>
              </a:rPr>
              <a:t>(Brookfield, 2017, pp.61–62)</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We can have conversations with supervisors or line managers.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Self-reflecting from different angles e.g. metaphorical mirrors </a:t>
            </a:r>
            <a:r>
              <a:rPr lang="en-GB" sz="1800" dirty="0">
                <a:effectLst/>
                <a:latin typeface="Times New Roman" panose="02020603050405020304" pitchFamily="18" charset="0"/>
              </a:rPr>
              <a:t>(</a:t>
            </a: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2020a, p.6)</a:t>
            </a:r>
            <a:endParaRPr lang="en-US" sz="1800"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Or reflective writing, allowing us explore the unknown, supporting things to fall into place and giving us a new insight (Bolton, Field and Thompson, </a:t>
            </a:r>
            <a:r>
              <a:rPr lang="en-GB" sz="1200" dirty="0">
                <a:effectLst/>
                <a:latin typeface="Times New Roman" panose="02020603050405020304" pitchFamily="18" charset="0"/>
              </a:rPr>
              <a:t>2006, pp.16, 142.).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dirty="0">
                <a:effectLst/>
                <a:latin typeface="Times New Roman" panose="02020603050405020304" pitchFamily="18" charset="0"/>
              </a:rPr>
              <a:t>RP is not not limited to these methods, it could also be through other means such as </a:t>
            </a:r>
            <a:r>
              <a:rPr lang="en-US" dirty="0"/>
              <a:t>art, activity, life maps so 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 feel that…</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Reflective Practice is a continual ongoing journey.</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It supports us to identify problems or even positive events too.</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By giving us the tools to make changes and break the cycle of whatever it is that is causing any issues.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It can be applied to all parts of life, including direct and indirect issues.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RP supports us to learn from past experience and thus hopefully having better experiences in the future.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It may not be an event that we can change such as a bereavement but can allow us to process difficult experiences, thoughts and feelings.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References:</a:t>
            </a: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B. (2020a) </a:t>
            </a:r>
            <a:r>
              <a:rPr lang="en-GB" sz="1800" i="1" dirty="0">
                <a:effectLst/>
                <a:latin typeface="Times New Roman" panose="02020603050405020304" pitchFamily="18" charset="0"/>
              </a:rPr>
              <a:t>The reflective journal</a:t>
            </a:r>
            <a:r>
              <a:rPr lang="en-GB" sz="1800" dirty="0">
                <a:effectLst/>
                <a:latin typeface="Times New Roman" panose="02020603050405020304" pitchFamily="18" charset="0"/>
              </a:rPr>
              <a:t>. London: Red Globe Press An Imprint Of Macmillan Education, p.6.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Bolton, G. and </a:t>
            </a:r>
            <a:r>
              <a:rPr lang="en-GB" sz="1800" dirty="0" err="1">
                <a:effectLst/>
                <a:latin typeface="Times New Roman" panose="02020603050405020304" pitchFamily="18" charset="0"/>
              </a:rPr>
              <a:t>Delderfield</a:t>
            </a:r>
            <a:r>
              <a:rPr lang="en-GB" sz="1800" dirty="0">
                <a:effectLst/>
                <a:latin typeface="Times New Roman" panose="02020603050405020304" pitchFamily="18" charset="0"/>
              </a:rPr>
              <a:t>, R. (2014) </a:t>
            </a:r>
            <a:r>
              <a:rPr lang="en-GB" sz="1800" i="1" dirty="0">
                <a:effectLst/>
                <a:latin typeface="Times New Roman" panose="02020603050405020304" pitchFamily="18" charset="0"/>
              </a:rPr>
              <a:t>Reflective practice: Writing and Professional Development</a:t>
            </a:r>
            <a:r>
              <a:rPr lang="en-GB" sz="1800" dirty="0">
                <a:effectLst/>
                <a:latin typeface="Times New Roman" panose="02020603050405020304" pitchFamily="18" charset="0"/>
              </a:rPr>
              <a:t>. 4th ed. London: Sage Publications Ltd, p.27.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a:lnSpc>
                <a:spcPct val="150000"/>
              </a:lnSpc>
            </a:pPr>
            <a:r>
              <a:rPr lang="en-GB" sz="1800" dirty="0">
                <a:effectLst/>
                <a:latin typeface="Times New Roman" panose="02020603050405020304" pitchFamily="18" charset="0"/>
              </a:rPr>
              <a:t>Bolton, G., Field, V. and Thompson, K. (2006) </a:t>
            </a:r>
            <a:r>
              <a:rPr lang="en-GB" sz="1800" i="1" dirty="0">
                <a:effectLst/>
                <a:latin typeface="Times New Roman" panose="02020603050405020304" pitchFamily="18" charset="0"/>
              </a:rPr>
              <a:t>Writing works : a resource handbook for therapeutic writing workshops and activities</a:t>
            </a:r>
            <a:r>
              <a:rPr lang="en-GB" sz="1800" dirty="0">
                <a:effectLst/>
                <a:latin typeface="Times New Roman" panose="02020603050405020304" pitchFamily="18" charset="0"/>
              </a:rPr>
              <a:t>. London: Jessica Kingsley Publishers, pp.16, 142.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Brookfield, S. (2017) </a:t>
            </a:r>
            <a:r>
              <a:rPr lang="en-GB" sz="1800" i="1" dirty="0">
                <a:effectLst/>
                <a:latin typeface="Times New Roman" panose="02020603050405020304" pitchFamily="18" charset="0"/>
              </a:rPr>
              <a:t>Becoming a Critically Reflective Teacher</a:t>
            </a:r>
            <a:r>
              <a:rPr lang="en-GB" sz="1800" dirty="0">
                <a:effectLst/>
                <a:latin typeface="Times New Roman" panose="02020603050405020304" pitchFamily="18" charset="0"/>
              </a:rPr>
              <a:t>. 2nd ed. San Francisco: Jossey-Bass, pp.61–62.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a:lnSpc>
                <a:spcPct val="150000"/>
              </a:lnSpc>
              <a:spcBef>
                <a:spcPts val="400"/>
              </a:spcBef>
            </a:pPr>
            <a:r>
              <a:rPr lang="en-GB" sz="1800" dirty="0">
                <a:effectLst/>
              </a:rPr>
              <a:t>Oxford Learners Dictionaries (2024) </a:t>
            </a:r>
            <a:r>
              <a:rPr lang="en-GB" sz="1800" i="1" dirty="0">
                <a:effectLst/>
              </a:rPr>
              <a:t>Reflect Verb - Definition, pictures, pronunciation and usage notes. </a:t>
            </a:r>
            <a:r>
              <a:rPr lang="en-GB" sz="1800" dirty="0">
                <a:effectLst/>
              </a:rPr>
              <a:t>Available at: https://</a:t>
            </a:r>
            <a:r>
              <a:rPr lang="en-GB" sz="1800" dirty="0" err="1">
                <a:effectLst/>
              </a:rPr>
              <a:t>www.oxfordlearnersdictionaries.com</a:t>
            </a:r>
            <a:r>
              <a:rPr lang="en-GB" sz="1800" dirty="0">
                <a:effectLst/>
              </a:rPr>
              <a:t>/definition/</a:t>
            </a:r>
            <a:r>
              <a:rPr lang="en-GB" sz="1800" dirty="0" err="1">
                <a:effectLst/>
              </a:rPr>
              <a:t>english</a:t>
            </a:r>
            <a:r>
              <a:rPr lang="en-GB" sz="1800" dirty="0">
                <a:effectLst/>
              </a:rPr>
              <a:t>/reflect (Accessed: 31st October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FF076927-187F-1342-9612-632DFF5026EE}" type="slidenum">
              <a:rPr lang="en-US" smtClean="0"/>
              <a:t>3</a:t>
            </a:fld>
            <a:endParaRPr lang="en-US"/>
          </a:p>
        </p:txBody>
      </p:sp>
    </p:spTree>
    <p:extLst>
      <p:ext uri="{BB962C8B-B14F-4D97-AF65-F5344CB8AC3E}">
        <p14:creationId xmlns:p14="http://schemas.microsoft.com/office/powerpoint/2010/main" val="2529619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DD52D-BACD-5734-ADCC-8B3405908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4C0BE-F403-5F12-F69F-1AF6E91E6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D07BFB-3301-427E-CC46-C572446E5522}"/>
              </a:ext>
            </a:extLst>
          </p:cNvPr>
          <p:cNvSpPr>
            <a:spLocks noGrp="1"/>
          </p:cNvSpPr>
          <p:nvPr>
            <p:ph type="body" idx="1"/>
          </p:nvPr>
        </p:nvSpPr>
        <p:spPr/>
        <p:txBody>
          <a:bodyPr/>
          <a:lstStyle/>
          <a:p>
            <a:pPr marL="0" indent="0">
              <a:buFontTx/>
              <a:buNone/>
            </a:pPr>
            <a:r>
              <a:rPr lang="en-US" b="1" u="sng" dirty="0"/>
              <a:t>Donald Sch</a:t>
            </a:r>
            <a:r>
              <a:rPr lang="en-GB" b="1" u="sng" dirty="0" err="1"/>
              <a:t>ö</a:t>
            </a:r>
            <a:r>
              <a:rPr lang="en-US" b="1" u="sng" dirty="0"/>
              <a:t>n’s model</a:t>
            </a:r>
          </a:p>
          <a:p>
            <a:pPr marL="0" indent="0">
              <a:buFontTx/>
              <a:buNone/>
            </a:pPr>
            <a:endParaRPr lang="en-US" b="0" u="none"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dirty="0"/>
              <a:t>Knowledge in action </a:t>
            </a:r>
            <a:r>
              <a:rPr lang="en-US" sz="1800" b="1" dirty="0"/>
              <a:t>– writing on slide </a:t>
            </a:r>
            <a:r>
              <a:rPr lang="en-GB" sz="1800" dirty="0">
                <a:effectLst/>
                <a:latin typeface="Times New Roman" panose="02020603050405020304" pitchFamily="18" charset="0"/>
              </a:rPr>
              <a:t>(Robinson, 2022)</a:t>
            </a:r>
            <a:r>
              <a:rPr lang="en-US" sz="1800" b="1" dirty="0">
                <a:effectLst/>
                <a:latin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Times New Roman" panose="02020603050405020304" pitchFamily="18" charset="0"/>
              </a:rPr>
              <a:t>Previously acquired knowledge that you access in action.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sz="1200" b="0"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effectLst/>
                <a:latin typeface="Courier" panose="02070309020205020404" pitchFamily="49" charset="0"/>
              </a:rPr>
              <a:t>When we have learned how to do something, we can execute smooth sequences of activity, recognition, decision, and adjustment without having, as we say, to "think about it.” </a:t>
            </a:r>
            <a:r>
              <a:rPr lang="en-GB" sz="1200" dirty="0">
                <a:effectLst/>
                <a:latin typeface="Times New Roman" panose="02020603050405020304" pitchFamily="18" charset="0"/>
              </a:rPr>
              <a:t>(Schön, 1987a, p.26)</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sz="1200"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effectLst/>
                <a:latin typeface="Times"/>
              </a:rPr>
              <a:t>Application of knowledge is instrumental to decision making. Often we cannot say what it is that we know. Our knowing is in our action. Reflection on knowing-in-action goes together with reflection on the stuff at hand. </a:t>
            </a:r>
            <a:r>
              <a:rPr lang="en-GB" sz="1800" dirty="0">
                <a:effectLst/>
                <a:latin typeface="Times New Roman" panose="02020603050405020304" pitchFamily="18" charset="0"/>
              </a:rPr>
              <a:t>(Schön, 1983b, pp.49–50)</a:t>
            </a:r>
            <a:endParaRPr lang="en-GB" sz="1200" b="0"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sz="1200" b="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ffectLst/>
                <a:latin typeface="Times New Roman" panose="02020603050405020304" pitchFamily="18" charset="0"/>
              </a:rPr>
              <a:t>An intuitive process that you conduct in the moment.</a:t>
            </a:r>
            <a:endParaRPr lang="en-GB" sz="1200" b="1" dirty="0">
              <a:effectLst/>
              <a:latin typeface="Courier" panose="02070309020205020404" pitchFamily="49"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effectLst/>
              <a:latin typeface="Courier" panose="02070309020205020404" pitchFamily="49"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effectLst/>
                <a:latin typeface="Courier" panose="02070309020205020404" pitchFamily="49" charset="0"/>
              </a:rPr>
              <a:t>Our spontaneous knowing-in-action usually gets us through the day. We may reflect in the midst of action without interrupting it. </a:t>
            </a:r>
            <a:r>
              <a:rPr lang="en-GB" sz="1200" dirty="0">
                <a:effectLst/>
                <a:latin typeface="Times New Roman" panose="02020603050405020304" pitchFamily="18" charset="0"/>
              </a:rPr>
              <a:t>(Schön, 1987a, p.26). </a:t>
            </a:r>
            <a:endParaRPr lang="en-US" sz="1200" b="1"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Reflection IN action – writing on slide </a:t>
            </a:r>
            <a:r>
              <a:rPr lang="en-GB" sz="1800" dirty="0">
                <a:effectLst/>
                <a:latin typeface="Times New Roman" panose="02020603050405020304" pitchFamily="18" charset="0"/>
              </a:rPr>
              <a:t>(Robinson,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rPr>
              <a:t>In the moment.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 ‘</a:t>
            </a:r>
            <a:r>
              <a:rPr lang="en-GB" dirty="0">
                <a:effectLst/>
                <a:latin typeface="Times"/>
              </a:rPr>
              <a:t>think about doing something while doing it’, ‘noticing’, ‘thinking’, ‘observing’, ‘manifesting a ”feel for”, ‘making on the spot adjustments’ </a:t>
            </a:r>
            <a:r>
              <a:rPr lang="en-GB" sz="1800" dirty="0">
                <a:effectLst/>
                <a:latin typeface="Times New Roman" panose="02020603050405020304" pitchFamily="18" charset="0"/>
              </a:rPr>
              <a:t>(Schön, 1983a, pp.54–55)</a:t>
            </a:r>
            <a:r>
              <a:rPr lang="en-GB" sz="1800" dirty="0">
                <a:effectLst/>
                <a:latin typeface="Time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Courier" panose="02070309020205020404" pitchFamily="49" charset="0"/>
              </a:rPr>
              <a:t>- “We can still make a difference to the situation at hand — our thinking serves to reshape what we are doing while we are doing it… we reflect-in-action” </a:t>
            </a:r>
            <a:r>
              <a:rPr lang="en-GB" sz="1800" dirty="0">
                <a:effectLst/>
                <a:latin typeface="Times New Roman" panose="02020603050405020304" pitchFamily="18" charset="0"/>
              </a:rPr>
              <a:t>(Schön, 1987a, p.26).</a:t>
            </a:r>
            <a:endParaRPr lang="en-GB" sz="1800" b="0" dirty="0">
              <a:effectLst/>
              <a:latin typeface="Courier" panose="02070309020205020404" pitchFamily="49"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endParaRPr lang="en-US" b="1" dirty="0"/>
          </a:p>
          <a:p>
            <a:r>
              <a:rPr lang="en-US" b="1" dirty="0"/>
              <a:t>Reflection ON action </a:t>
            </a:r>
            <a:r>
              <a:rPr lang="en-US" sz="1800" b="1" dirty="0"/>
              <a:t>– writing on slide </a:t>
            </a:r>
            <a:r>
              <a:rPr lang="en-GB" sz="1800" dirty="0">
                <a:effectLst/>
                <a:latin typeface="Times New Roman" panose="02020603050405020304" pitchFamily="18" charset="0"/>
              </a:rPr>
              <a:t>(Robinson, 2022).</a:t>
            </a:r>
          </a:p>
          <a:p>
            <a:endParaRPr lang="en-GB" sz="1800" b="1" dirty="0">
              <a:effectLst/>
              <a:latin typeface="Times New Roman" panose="02020603050405020304" pitchFamily="18" charset="0"/>
            </a:endParaRPr>
          </a:p>
          <a:p>
            <a:r>
              <a:rPr lang="en-GB" sz="1800" b="1" dirty="0">
                <a:effectLst/>
                <a:latin typeface="Times New Roman" panose="02020603050405020304" pitchFamily="18" charset="0"/>
              </a:rPr>
              <a:t>Afterwards, looking back.</a:t>
            </a:r>
          </a:p>
          <a:p>
            <a:pPr marL="285750" indent="-285750">
              <a:buFontTx/>
              <a:buChar char="-"/>
            </a:pPr>
            <a:endParaRPr lang="en-GB" sz="1800" b="1" dirty="0">
              <a:effectLst/>
              <a:latin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200" dirty="0">
                <a:effectLst/>
                <a:latin typeface="Times New Roman" panose="02020603050405020304" pitchFamily="18" charset="0"/>
              </a:rPr>
              <a:t>Reflecting-on is something we do when looking back on a situation, experience or our work – reflecting on what did I do right and where did I go wrong? </a:t>
            </a:r>
            <a:r>
              <a:rPr lang="en-GB" sz="1800" dirty="0">
                <a:effectLst/>
                <a:latin typeface="Times New Roman" panose="02020603050405020304" pitchFamily="18" charset="0"/>
              </a:rPr>
              <a:t>(</a:t>
            </a:r>
            <a:r>
              <a:rPr lang="en-GB" sz="1800" dirty="0" err="1">
                <a:effectLst/>
                <a:latin typeface="Times New Roman" panose="02020603050405020304" pitchFamily="18" charset="0"/>
              </a:rPr>
              <a:t>Bager</a:t>
            </a:r>
            <a:r>
              <a:rPr lang="en-GB" sz="1800" dirty="0">
                <a:effectLst/>
                <a:latin typeface="Times New Roman" panose="02020603050405020304" pitchFamily="18" charset="0"/>
              </a:rPr>
              <a:t>-Charleson, 2010, p.17)</a:t>
            </a:r>
          </a:p>
          <a:p>
            <a:pPr marL="285750" indent="-285750">
              <a:buFontTx/>
              <a:buChar char="-"/>
            </a:pPr>
            <a:endParaRPr lang="en-GB" dirty="0">
              <a:effectLst/>
              <a:latin typeface="Courier" panose="02070309020205020404" pitchFamily="49" charset="0"/>
            </a:endParaRPr>
          </a:p>
          <a:p>
            <a:pPr marL="285750" indent="-285750">
              <a:buFontTx/>
              <a:buChar char="-"/>
            </a:pPr>
            <a:r>
              <a:rPr lang="en-GB" dirty="0">
                <a:effectLst/>
                <a:latin typeface="Courier" panose="02070309020205020404" pitchFamily="49" charset="0"/>
              </a:rPr>
              <a:t>We may reflect on action, thinking back on what we have done in order to discover how our knowing-in-action may have contributed to an unexpected outcome </a:t>
            </a:r>
            <a:r>
              <a:rPr lang="en-GB" sz="1200" dirty="0">
                <a:effectLst/>
                <a:latin typeface="Times New Roman" panose="02020603050405020304" pitchFamily="18" charset="0"/>
              </a:rPr>
              <a:t>(Schön, 1987a, p.26).</a:t>
            </a:r>
          </a:p>
          <a:p>
            <a:pPr marL="171450" indent="-171450">
              <a:buFontTx/>
              <a:buChar char="-"/>
            </a:pPr>
            <a:endParaRPr lang="en-GB" sz="1800" b="0" dirty="0">
              <a:effectLst/>
              <a:latin typeface="Times New Roman" panose="02020603050405020304" pitchFamily="18" charset="0"/>
            </a:endParaRPr>
          </a:p>
          <a:p>
            <a:pPr marL="171450" indent="-171450">
              <a:buFontTx/>
              <a:buChar char="-"/>
            </a:pPr>
            <a:r>
              <a:rPr lang="en-GB" sz="1800" b="0" dirty="0">
                <a:effectLst/>
                <a:latin typeface="Times New Roman" panose="02020603050405020304" pitchFamily="18" charset="0"/>
              </a:rPr>
              <a:t>Taking time to reflect on what happened, in order to learn from the experience, looking back on a situation in order to make sense of it and deal with feelings that arose. </a:t>
            </a:r>
            <a:r>
              <a:rPr lang="en-GB" sz="1800" dirty="0">
                <a:effectLst/>
                <a:latin typeface="Times New Roman" panose="02020603050405020304" pitchFamily="18" charset="0"/>
              </a:rPr>
              <a:t>(</a:t>
            </a:r>
            <a:r>
              <a:rPr lang="en-GB" sz="1800" dirty="0" err="1">
                <a:effectLst/>
                <a:latin typeface="Times New Roman" panose="02020603050405020304" pitchFamily="18" charset="0"/>
              </a:rPr>
              <a:t>Stedmon</a:t>
            </a:r>
            <a:r>
              <a:rPr lang="en-GB" sz="1800" dirty="0">
                <a:effectLst/>
                <a:latin typeface="Times New Roman" panose="02020603050405020304" pitchFamily="18" charset="0"/>
              </a:rPr>
              <a:t> and </a:t>
            </a:r>
            <a:r>
              <a:rPr lang="en-GB" sz="1800" dirty="0" err="1">
                <a:effectLst/>
                <a:latin typeface="Times New Roman" panose="02020603050405020304" pitchFamily="18" charset="0"/>
              </a:rPr>
              <a:t>Dallos</a:t>
            </a:r>
            <a:r>
              <a:rPr lang="en-GB" sz="1800" dirty="0">
                <a:effectLst/>
                <a:latin typeface="Times New Roman" panose="02020603050405020304" pitchFamily="18" charset="0"/>
              </a:rPr>
              <a:t>, 2009, p.14)</a:t>
            </a:r>
            <a:endParaRPr lang="en-GB" sz="1200" b="0" dirty="0">
              <a:effectLst/>
              <a:latin typeface="Times New Roman" panose="02020603050405020304" pitchFamily="18" charset="0"/>
            </a:endParaRPr>
          </a:p>
          <a:p>
            <a:pPr marL="171450" indent="-171450">
              <a:buFontTx/>
              <a:buChar char="-"/>
            </a:pPr>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Double loop learning </a:t>
            </a:r>
            <a:r>
              <a:rPr lang="en-US" sz="1800" b="1" dirty="0"/>
              <a:t>– writing on slide </a:t>
            </a:r>
            <a:r>
              <a:rPr lang="en-GB" sz="1800" dirty="0">
                <a:effectLst/>
                <a:latin typeface="Times New Roman" panose="02020603050405020304" pitchFamily="18" charset="0"/>
              </a:rPr>
              <a:t>(</a:t>
            </a: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2020c, pp.78–79).</a:t>
            </a:r>
            <a:endParaRPr lang="en-US" sz="18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1" dirty="0">
              <a:effectLst/>
              <a:latin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The work of Chris Argyris and Donald Schön (1974, cited </a:t>
            </a:r>
            <a:r>
              <a:rPr lang="en-GB" b="0" dirty="0" err="1">
                <a:effectLst/>
                <a:latin typeface="Times New Roman" panose="02020603050405020304" pitchFamily="18" charset="0"/>
              </a:rPr>
              <a:t>Bassot</a:t>
            </a:r>
            <a:r>
              <a:rPr lang="en-GB" b="0" dirty="0">
                <a:effectLst/>
                <a:latin typeface="Times New Roman" panose="02020603050405020304" pitchFamily="18" charset="0"/>
              </a:rPr>
              <a:t>, 2020b, pp.78–79) on double loop learning notes that we need to take our learning to a deeper level, challenging our assumptions and established habits. </a:t>
            </a: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Schön concludes that reflection </a:t>
            </a:r>
            <a:r>
              <a:rPr lang="en-GB" dirty="0">
                <a:effectLst/>
                <a:latin typeface="Courier" panose="02070309020205020404" pitchFamily="49" charset="0"/>
              </a:rPr>
              <a:t>on our past reflection-in-action may indirectly shape our future action. He describes that by consolidating our understanding of a problem or inventing a better or more general solution to it, by doing our present reflection-on our earlier reflection-in-action which begins a dialogue of thinking and doing through which we can become a more skilful. </a:t>
            </a:r>
            <a:r>
              <a:rPr lang="en-GB" sz="1800" dirty="0">
                <a:effectLst/>
                <a:latin typeface="Times New Roman" panose="02020603050405020304" pitchFamily="18" charset="0"/>
              </a:rPr>
              <a:t>(Schön, 1987b, p.31)</a:t>
            </a:r>
            <a:endParaRPr lang="en-GB" dirty="0">
              <a:effectLst/>
              <a:latin typeface="Courier" panose="02070309020205020404" pitchFamily="49"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Bager</a:t>
            </a:r>
            <a:r>
              <a:rPr lang="en-GB" sz="1800" dirty="0">
                <a:effectLst/>
                <a:latin typeface="Times New Roman" panose="02020603050405020304" pitchFamily="18" charset="0"/>
              </a:rPr>
              <a:t>-Charleson, S. (2010) </a:t>
            </a:r>
            <a:r>
              <a:rPr lang="en-GB" sz="1800" i="1" dirty="0">
                <a:effectLst/>
                <a:latin typeface="Times New Roman" panose="02020603050405020304" pitchFamily="18" charset="0"/>
              </a:rPr>
              <a:t>Reflective Practice in Counselling and Psychotherapy</a:t>
            </a:r>
            <a:r>
              <a:rPr lang="en-GB" sz="1800" dirty="0">
                <a:effectLst/>
                <a:latin typeface="Times New Roman" panose="02020603050405020304" pitchFamily="18" charset="0"/>
              </a:rPr>
              <a:t>. London: Learning Matters Ltd, p.17.</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B. (2020c) </a:t>
            </a:r>
            <a:r>
              <a:rPr lang="en-GB" sz="1800" i="1" dirty="0">
                <a:effectLst/>
                <a:latin typeface="Times New Roman" panose="02020603050405020304" pitchFamily="18" charset="0"/>
              </a:rPr>
              <a:t>The reflective journal</a:t>
            </a:r>
            <a:r>
              <a:rPr lang="en-GB" sz="1800" dirty="0">
                <a:effectLst/>
                <a:latin typeface="Times New Roman" panose="02020603050405020304" pitchFamily="18" charset="0"/>
              </a:rPr>
              <a:t>. London: Red Globe Press An Imprint Of Macmillan Education, pp.78–79.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a:lnSpc>
                <a:spcPct val="150000"/>
              </a:lnSpc>
            </a:pPr>
            <a:r>
              <a:rPr lang="en-GB" sz="1800" dirty="0">
                <a:effectLst/>
                <a:latin typeface="Times New Roman" panose="02020603050405020304" pitchFamily="18" charset="0"/>
              </a:rPr>
              <a:t>Robinson, J. (2022) </a:t>
            </a:r>
            <a:r>
              <a:rPr lang="en-GB" sz="1800" i="1" dirty="0">
                <a:effectLst/>
                <a:latin typeface="Times New Roman" panose="02020603050405020304" pitchFamily="18" charset="0"/>
              </a:rPr>
              <a:t>Master the Art of Reflection with Schön’s Reflective Model</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Crowjack</a:t>
            </a:r>
            <a:r>
              <a:rPr lang="en-GB" sz="1800" dirty="0">
                <a:effectLst/>
                <a:latin typeface="Times New Roman" panose="02020603050405020304" pitchFamily="18" charset="0"/>
              </a:rPr>
              <a:t>. Available at: https://</a:t>
            </a:r>
            <a:r>
              <a:rPr lang="en-GB" sz="1800" dirty="0" err="1">
                <a:effectLst/>
                <a:latin typeface="Times New Roman" panose="02020603050405020304" pitchFamily="18" charset="0"/>
              </a:rPr>
              <a:t>crowjack.com</a:t>
            </a:r>
            <a:r>
              <a:rPr lang="en-GB" sz="1800" dirty="0">
                <a:effectLst/>
                <a:latin typeface="Times New Roman" panose="02020603050405020304" pitchFamily="18" charset="0"/>
              </a:rPr>
              <a:t>/blog/strategy/reflection-models/Schön-reflective-model (Accessed 7 Nov.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Schön, D.A. (1983a) </a:t>
            </a:r>
            <a:r>
              <a:rPr lang="en-GB" sz="1800" i="1" dirty="0">
                <a:effectLst/>
                <a:latin typeface="Times New Roman" panose="02020603050405020304" pitchFamily="18" charset="0"/>
              </a:rPr>
              <a:t>The Reflective Practitioner: How Professionals Think in Action.</a:t>
            </a:r>
            <a:r>
              <a:rPr lang="en-GB" sz="1800" dirty="0">
                <a:effectLst/>
                <a:latin typeface="Times New Roman" panose="02020603050405020304" pitchFamily="18" charset="0"/>
              </a:rPr>
              <a:t> United States of America: Perseus Books Group, pp.54–55.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Schön, D.A. (1983b) </a:t>
            </a:r>
            <a:r>
              <a:rPr lang="en-GB" sz="1800" i="1" dirty="0">
                <a:effectLst/>
                <a:latin typeface="Times New Roman" panose="02020603050405020304" pitchFamily="18" charset="0"/>
              </a:rPr>
              <a:t>The Reflective Practitioner: How Professionals Think in Action.</a:t>
            </a:r>
            <a:r>
              <a:rPr lang="en-GB" sz="1800" dirty="0">
                <a:effectLst/>
                <a:latin typeface="Times New Roman" panose="02020603050405020304" pitchFamily="18" charset="0"/>
              </a:rPr>
              <a:t> United States of America: Perseus Books Group, pp.49–50.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Schön, D.A. (1987a) </a:t>
            </a:r>
            <a:r>
              <a:rPr lang="en-GB" sz="1800" i="1" dirty="0">
                <a:effectLst/>
                <a:latin typeface="Times New Roman" panose="02020603050405020304" pitchFamily="18" charset="0"/>
              </a:rPr>
              <a:t>Educating the Reflective Practitioner: Toward a New Design for Teaching Learning in the Professions.</a:t>
            </a:r>
            <a:r>
              <a:rPr lang="en-GB" sz="1800" dirty="0">
                <a:effectLst/>
                <a:latin typeface="Times New Roman" panose="02020603050405020304" pitchFamily="18" charset="0"/>
              </a:rPr>
              <a:t> London: Jossey-Bass Limited, p.26.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Schön, D.A. (1987b) </a:t>
            </a:r>
            <a:r>
              <a:rPr lang="en-GB" sz="1800" i="1" dirty="0">
                <a:effectLst/>
                <a:latin typeface="Times New Roman" panose="02020603050405020304" pitchFamily="18" charset="0"/>
              </a:rPr>
              <a:t>Educating the Reflective Practitioner: Toward a New Design for Teaching Learning in the Professions.</a:t>
            </a:r>
            <a:r>
              <a:rPr lang="en-GB" sz="1800" dirty="0">
                <a:effectLst/>
                <a:latin typeface="Times New Roman" panose="02020603050405020304" pitchFamily="18" charset="0"/>
              </a:rPr>
              <a:t> London: Jossey-Bass Limited, p.31.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Stedmon</a:t>
            </a:r>
            <a:r>
              <a:rPr lang="en-GB" sz="1800" dirty="0">
                <a:effectLst/>
                <a:latin typeface="Times New Roman" panose="02020603050405020304" pitchFamily="18" charset="0"/>
              </a:rPr>
              <a:t>, J. and </a:t>
            </a:r>
            <a:r>
              <a:rPr lang="en-GB" sz="1800" dirty="0" err="1">
                <a:effectLst/>
                <a:latin typeface="Times New Roman" panose="02020603050405020304" pitchFamily="18" charset="0"/>
              </a:rPr>
              <a:t>Dallos</a:t>
            </a:r>
            <a:r>
              <a:rPr lang="en-GB" sz="1800" dirty="0">
                <a:effectLst/>
                <a:latin typeface="Times New Roman" panose="02020603050405020304" pitchFamily="18" charset="0"/>
              </a:rPr>
              <a:t>, R. (2009) </a:t>
            </a:r>
            <a:r>
              <a:rPr lang="en-GB" sz="1800" i="1" dirty="0">
                <a:effectLst/>
                <a:latin typeface="Times New Roman" panose="02020603050405020304" pitchFamily="18" charset="0"/>
              </a:rPr>
              <a:t>Reflective Practice in Psychotherapy and Counselling.</a:t>
            </a:r>
            <a:r>
              <a:rPr lang="en-GB" sz="1800" dirty="0">
                <a:effectLst/>
                <a:latin typeface="Times New Roman" panose="02020603050405020304" pitchFamily="18" charset="0"/>
              </a:rPr>
              <a:t> Maidenhead: Open University Press, p.14.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a:extLst>
              <a:ext uri="{FF2B5EF4-FFF2-40B4-BE49-F238E27FC236}">
                <a16:creationId xmlns:a16="http://schemas.microsoft.com/office/drawing/2014/main" id="{B152096F-AAF9-D4B7-4A39-A3BA5F3FF184}"/>
              </a:ext>
            </a:extLst>
          </p:cNvPr>
          <p:cNvSpPr>
            <a:spLocks noGrp="1"/>
          </p:cNvSpPr>
          <p:nvPr>
            <p:ph type="sldNum" sz="quarter" idx="5"/>
          </p:nvPr>
        </p:nvSpPr>
        <p:spPr/>
        <p:txBody>
          <a:bodyPr/>
          <a:lstStyle/>
          <a:p>
            <a:fld id="{FF076927-187F-1342-9612-632DFF5026EE}" type="slidenum">
              <a:rPr lang="en-US" smtClean="0"/>
              <a:t>4</a:t>
            </a:fld>
            <a:endParaRPr lang="en-US"/>
          </a:p>
        </p:txBody>
      </p:sp>
    </p:spTree>
    <p:extLst>
      <p:ext uri="{BB962C8B-B14F-4D97-AF65-F5344CB8AC3E}">
        <p14:creationId xmlns:p14="http://schemas.microsoft.com/office/powerpoint/2010/main" val="2348248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701AE1-0369-1596-0811-3C5D825DD3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9C4A87-676C-DA90-7FB9-1E43734270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A6476A-832F-E131-B4EF-FAE5E54A509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Resonates: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Donald Sch</a:t>
            </a:r>
            <a:r>
              <a:rPr lang="en-GB" i="0" dirty="0" err="1"/>
              <a:t>ö</a:t>
            </a:r>
            <a:r>
              <a:rPr lang="en-US" dirty="0"/>
              <a:t>n’s Reflective Practice model resonates with me most as it </a:t>
            </a:r>
            <a:r>
              <a:rPr lang="en-US" b="0" dirty="0"/>
              <a:t>has dual reflection elements.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Flexible and versatile – it can be applied to many scenarios in life and professional practice.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I like the</a:t>
            </a:r>
            <a:r>
              <a:rPr lang="en-US" dirty="0"/>
              <a:t> way in which it can be used in an immediate reflexive nature, through reflection-in-action, in addition reflecting by looking back at a deeper level, through reflection-on-action, the both inter-connect </a:t>
            </a:r>
            <a:r>
              <a:rPr lang="en-US" b="0" dirty="0"/>
              <a:t>(Timmins, 2015, p79).</a:t>
            </a:r>
            <a:r>
              <a:rPr lang="en-US" dirty="0"/>
              <a:t> </a:t>
            </a:r>
            <a:r>
              <a:rPr lang="en-US" b="0" dirty="0"/>
              <a:t>- Looking back but also reflecting in the moment has become a natural way of life for me and how the transition has impacted my personal development in this area. </a:t>
            </a:r>
            <a:endParaRPr lang="en-US" b="1"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1"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Many styles of Reflective Practice are single loop learning, problem solving. Adding the double loop learning theory, allows us to gain a deeper understanding, challenging our assumptions and the things we take for granted, which in turn can promote creativity, change our habitual ways of thinking and lead to making meaningful changes in our lives. </a:t>
            </a:r>
            <a:r>
              <a:rPr lang="en-GB" sz="1800" dirty="0">
                <a:effectLst/>
                <a:latin typeface="Times New Roman" panose="02020603050405020304" pitchFamily="18" charset="0"/>
              </a:rPr>
              <a:t>(</a:t>
            </a: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2020c, pp.78–79)</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I had many assumptions and habits that I had to question to process this transition in my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Figure 1: </a:t>
            </a:r>
            <a:r>
              <a:rPr lang="en-US" b="0" dirty="0"/>
              <a:t>When asked ‘</a:t>
            </a:r>
            <a:r>
              <a:rPr lang="en-GB" i="0" dirty="0"/>
              <a:t>Image of Donald Schön at a Writing Desk in a Log Cabin Looking Out into a Woodland Setting’,</a:t>
            </a:r>
            <a:r>
              <a:rPr lang="en-GB" dirty="0"/>
              <a:t> </a:t>
            </a:r>
            <a:r>
              <a:rPr lang="en-US" b="0" dirty="0"/>
              <a:t>OpenAI </a:t>
            </a:r>
            <a:r>
              <a:rPr lang="en-GB" dirty="0"/>
              <a:t>ChatGPT (2024) response included the AI-generated image used in this slide and reference in the bibliography.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OpenAI </a:t>
            </a:r>
            <a:r>
              <a:rPr lang="en-GB" dirty="0"/>
              <a:t>ChatGPT (2024) ChatGPT response to Hannah Owen, 9 November. </a:t>
            </a: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B. (2020c) </a:t>
            </a:r>
            <a:r>
              <a:rPr lang="en-GB" sz="1800" i="1" dirty="0">
                <a:effectLst/>
                <a:latin typeface="Times New Roman" panose="02020603050405020304" pitchFamily="18" charset="0"/>
              </a:rPr>
              <a:t>The reflective journal</a:t>
            </a:r>
            <a:r>
              <a:rPr lang="en-GB" sz="1800" dirty="0">
                <a:effectLst/>
                <a:latin typeface="Times New Roman" panose="02020603050405020304" pitchFamily="18" charset="0"/>
              </a:rPr>
              <a:t>. London: Red Globe Press An Imprint Of Macmillan Education, pp.78–79.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Timmins, F. (2015) </a:t>
            </a:r>
            <a:r>
              <a:rPr lang="en-GB" sz="1800" i="1" dirty="0">
                <a:effectLst/>
                <a:latin typeface="Times New Roman" panose="02020603050405020304" pitchFamily="18" charset="0"/>
              </a:rPr>
              <a:t>A-Z of reflective practice</a:t>
            </a:r>
            <a:r>
              <a:rPr lang="en-GB" sz="1800" dirty="0">
                <a:effectLst/>
                <a:latin typeface="Times New Roman" panose="02020603050405020304" pitchFamily="18" charset="0"/>
              </a:rPr>
              <a:t>. London ; New York, Ny: Palgrave Macmillan, p. 79.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a:extLst>
              <a:ext uri="{FF2B5EF4-FFF2-40B4-BE49-F238E27FC236}">
                <a16:creationId xmlns:a16="http://schemas.microsoft.com/office/drawing/2014/main" id="{F409EF6F-FB6C-DF6F-3FC0-EAAE0192E6D0}"/>
              </a:ext>
            </a:extLst>
          </p:cNvPr>
          <p:cNvSpPr>
            <a:spLocks noGrp="1"/>
          </p:cNvSpPr>
          <p:nvPr>
            <p:ph type="sldNum" sz="quarter" idx="5"/>
          </p:nvPr>
        </p:nvSpPr>
        <p:spPr/>
        <p:txBody>
          <a:bodyPr/>
          <a:lstStyle/>
          <a:p>
            <a:fld id="{FF076927-187F-1342-9612-632DFF5026EE}" type="slidenum">
              <a:rPr lang="en-US" smtClean="0"/>
              <a:t>5</a:t>
            </a:fld>
            <a:endParaRPr lang="en-US"/>
          </a:p>
        </p:txBody>
      </p:sp>
    </p:spTree>
    <p:extLst>
      <p:ext uri="{BB962C8B-B14F-4D97-AF65-F5344CB8AC3E}">
        <p14:creationId xmlns:p14="http://schemas.microsoft.com/office/powerpoint/2010/main" val="1404918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My journey:</a:t>
            </a:r>
          </a:p>
          <a:p>
            <a:endParaRPr lang="en-US" b="1" dirty="0"/>
          </a:p>
          <a:p>
            <a:pPr marL="171450" indent="-171450">
              <a:buFontTx/>
              <a:buChar char="-"/>
            </a:pPr>
            <a:r>
              <a:rPr lang="en-US" dirty="0"/>
              <a:t>I’ve used the concept of a journey line to illustrate what’s brought me to this point in my life.</a:t>
            </a:r>
          </a:p>
          <a:p>
            <a:pPr marL="171450" indent="-171450">
              <a:buFontTx/>
              <a:buChar char="-"/>
            </a:pPr>
            <a:endParaRPr lang="en-US" dirty="0"/>
          </a:p>
          <a:p>
            <a:pPr marL="171450" indent="-171450">
              <a:buFontTx/>
              <a:buChar char="-"/>
            </a:pPr>
            <a:r>
              <a:rPr lang="en-US" dirty="0"/>
              <a:t>This journey line shows the key points in my life, which have shaped the person I have become.</a:t>
            </a:r>
          </a:p>
          <a:p>
            <a:pPr marL="171450" indent="-171450">
              <a:buFontTx/>
              <a:buChar char="-"/>
            </a:pPr>
            <a:endParaRPr lang="en-US" dirty="0"/>
          </a:p>
          <a:p>
            <a:pPr marL="171450" indent="-171450">
              <a:buFontTx/>
              <a:buChar char="-"/>
            </a:pPr>
            <a:r>
              <a:rPr lang="en-US" dirty="0"/>
              <a:t>When I was reflecting on my life, I noticed a strong theme in my upbringing - my family was very active, I spent a lot of time outdoors, I was a competitive swimmer and was encouraged to be active in many other ways.</a:t>
            </a:r>
          </a:p>
          <a:p>
            <a:pPr marL="171450" indent="-171450">
              <a:buFontTx/>
              <a:buChar char="-"/>
            </a:pPr>
            <a:endParaRPr lang="en-US" dirty="0"/>
          </a:p>
          <a:p>
            <a:pPr marL="171450" indent="-171450">
              <a:buFontTx/>
              <a:buChar char="-"/>
            </a:pPr>
            <a:r>
              <a:rPr lang="en-US" dirty="0"/>
              <a:t>I discovered through this reflection that I have subconsciously used the outdoors and movement as a way of dealing with daily demands and stresses throughout my life.</a:t>
            </a:r>
          </a:p>
          <a:p>
            <a:pPr marL="171450" indent="-171450">
              <a:buFontTx/>
              <a:buChar char="-"/>
            </a:pPr>
            <a:endParaRPr lang="en-US" dirty="0"/>
          </a:p>
          <a:p>
            <a:pPr marL="171450" indent="-171450">
              <a:buFontTx/>
              <a:buChar char="-"/>
            </a:pPr>
            <a:r>
              <a:rPr lang="en-US" dirty="0"/>
              <a:t>Being active was and is a huge part of my life, it is where I have some of my best memories.</a:t>
            </a:r>
          </a:p>
          <a:p>
            <a:endParaRPr lang="en-US" dirty="0"/>
          </a:p>
          <a:p>
            <a:endParaRPr lang="en-US" b="0" dirty="0"/>
          </a:p>
          <a:p>
            <a:r>
              <a:rPr lang="en-US" b="0" dirty="0"/>
              <a:t>Idea of journey Map taken from: (Bagnoli, 2009)</a:t>
            </a:r>
          </a:p>
          <a:p>
            <a:endParaRPr lang="en-US" dirty="0"/>
          </a:p>
          <a:p>
            <a:r>
              <a:rPr lang="en-US" b="1" dirty="0"/>
              <a:t>References: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Bagnoli, A. (2009) Beyond the standard interview: the use of graphic elicitation and arts-based methods. </a:t>
            </a:r>
            <a:r>
              <a:rPr lang="en-GB" sz="1800" i="1" dirty="0">
                <a:effectLst/>
                <a:latin typeface="Times New Roman" panose="02020603050405020304" pitchFamily="18" charset="0"/>
              </a:rPr>
              <a:t>Qualitative Research</a:t>
            </a:r>
            <a:r>
              <a:rPr lang="en-GB" sz="1800" dirty="0">
                <a:effectLst/>
                <a:latin typeface="Times New Roman" panose="02020603050405020304" pitchFamily="18" charset="0"/>
              </a:rPr>
              <a:t>, 9(5), pp.547–570. Available at: https://</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/10.1177/1468794109343625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Graphics are taken from Microsoft PowerPoint Stock images.</a:t>
            </a: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F076927-187F-1342-9612-632DFF5026EE}" type="slidenum">
              <a:rPr lang="en-US" smtClean="0"/>
              <a:t>6</a:t>
            </a:fld>
            <a:endParaRPr lang="en-US"/>
          </a:p>
        </p:txBody>
      </p:sp>
    </p:spTree>
    <p:extLst>
      <p:ext uri="{BB962C8B-B14F-4D97-AF65-F5344CB8AC3E}">
        <p14:creationId xmlns:p14="http://schemas.microsoft.com/office/powerpoint/2010/main" val="2387545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The Forest fire – It started with a spark…</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In the summer of 2020, myself and my husband were embarking on an adventure holiday around Scotland. We’d planned a thrilling road trip, combining cycling and hiking around the Scottish Highlands… We were so excited!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However, when we contracted covid on the way there, only 1 day into our holiday, those exciting plans all came to an abrupt halt. There were strict isolation rules in place, we had to react quickly and get ourselves home.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What we thought would be a simple cold simply wasn’t.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worked in a school at the time, so I had a few weeks to recover before starting back from the summer holidays.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was mostly better and not in the type of role where being off sick was conducive; before covid, ill or not, we were there as a team powering through.</a:t>
            </a:r>
          </a:p>
        </p:txBody>
      </p:sp>
      <p:sp>
        <p:nvSpPr>
          <p:cNvPr id="4" name="Slide Number Placeholder 3"/>
          <p:cNvSpPr>
            <a:spLocks noGrp="1"/>
          </p:cNvSpPr>
          <p:nvPr>
            <p:ph type="sldNum" sz="quarter" idx="5"/>
          </p:nvPr>
        </p:nvSpPr>
        <p:spPr/>
        <p:txBody>
          <a:bodyPr/>
          <a:lstStyle/>
          <a:p>
            <a:fld id="{FF076927-187F-1342-9612-632DFF5026EE}" type="slidenum">
              <a:rPr lang="en-US" smtClean="0"/>
              <a:t>7</a:t>
            </a:fld>
            <a:endParaRPr lang="en-US"/>
          </a:p>
        </p:txBody>
      </p:sp>
    </p:spTree>
    <p:extLst>
      <p:ext uri="{BB962C8B-B14F-4D97-AF65-F5344CB8AC3E}">
        <p14:creationId xmlns:p14="http://schemas.microsoft.com/office/powerpoint/2010/main" val="244031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4266CB-7DDD-C989-0359-D4E50CEABE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CC8834-C9A8-2EF0-9434-EC2E406585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4619A9-D846-AFFA-089C-5032F5E19FA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t>Inferno – the fire rages…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As the school term started with its usual full force, I assumed with age and health on my side I would get better and life would go back to normal very soon.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However, I quickly stopped recovering and started becoming unwell again, worse than before. What started off as a small spark was setting everything alight.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got to the point where I was admitted to hospital, despite managing to drag myself through everyday of work, my resting heart rate was over 150bpm. I had almost completely lost my voice, my cough had escalated and my body was becoming weaker.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Covid was tearing through my body and life like a forest fire.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The doctors couldn’t work out why my body was reacting like this. There was no immediate </a:t>
            </a:r>
            <a:r>
              <a:rPr lang="en-GB" noProof="0" dirty="0"/>
              <a:t>diagnosis,</a:t>
            </a:r>
            <a:r>
              <a:rPr lang="en-US" dirty="0"/>
              <a:t> and I was simply prescribed rest.</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Very shortly after… the fire was completely out of control, everything came to an abrupt halt, my body had shut down. </a:t>
            </a:r>
          </a:p>
          <a:p>
            <a:endParaRPr lang="en-US" dirty="0"/>
          </a:p>
        </p:txBody>
      </p:sp>
      <p:sp>
        <p:nvSpPr>
          <p:cNvPr id="4" name="Slide Number Placeholder 3">
            <a:extLst>
              <a:ext uri="{FF2B5EF4-FFF2-40B4-BE49-F238E27FC236}">
                <a16:creationId xmlns:a16="http://schemas.microsoft.com/office/drawing/2014/main" id="{596E5320-8117-6433-510D-A5019B02465A}"/>
              </a:ext>
            </a:extLst>
          </p:cNvPr>
          <p:cNvSpPr>
            <a:spLocks noGrp="1"/>
          </p:cNvSpPr>
          <p:nvPr>
            <p:ph type="sldNum" sz="quarter" idx="5"/>
          </p:nvPr>
        </p:nvSpPr>
        <p:spPr/>
        <p:txBody>
          <a:bodyPr/>
          <a:lstStyle/>
          <a:p>
            <a:fld id="{FF076927-187F-1342-9612-632DFF5026EE}" type="slidenum">
              <a:rPr lang="en-US" smtClean="0"/>
              <a:t>8</a:t>
            </a:fld>
            <a:endParaRPr lang="en-US"/>
          </a:p>
        </p:txBody>
      </p:sp>
    </p:spTree>
    <p:extLst>
      <p:ext uri="{BB962C8B-B14F-4D97-AF65-F5344CB8AC3E}">
        <p14:creationId xmlns:p14="http://schemas.microsoft.com/office/powerpoint/2010/main" val="3484897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CFC3D-1EA6-49B4-3813-B5A1DBF5DF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24C439-EBA4-2CF0-63D8-FB9088CDB4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729A87-C2DE-948F-11A6-822E0DD47E6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t>Depleted - Burnt out…</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The forest was completely burnt out, there was nothing left to burn.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What felt like overnight, my life had completely changed, I could barely move. I couldn’t take care of myself, even having to be looked after throughout the day/night. Having assistance for basic self-care needs and not even being able to hold a cup of tea properly was torture.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had gone from being an independent, driven, healthy and active person in the prime of my life, to not being able to do anything for myself and needing a babysitter.</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Everything was so unknown, I didn’t know from one day or even hour to the next how my body was going to respond.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was told I had long-covid but there was such little information as it was all so new to the whole world, no treatments had been developed. I was my own guineapig, having to fumble around in the dark, with no clue on what direction to take.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was anxious, frightened, physically and mentally exhausted. I desperately wanted my life back.</a:t>
            </a:r>
          </a:p>
        </p:txBody>
      </p:sp>
      <p:sp>
        <p:nvSpPr>
          <p:cNvPr id="4" name="Slide Number Placeholder 3">
            <a:extLst>
              <a:ext uri="{FF2B5EF4-FFF2-40B4-BE49-F238E27FC236}">
                <a16:creationId xmlns:a16="http://schemas.microsoft.com/office/drawing/2014/main" id="{2AD2C363-AC52-ABEC-7794-D6F8AE0B5FD6}"/>
              </a:ext>
            </a:extLst>
          </p:cNvPr>
          <p:cNvSpPr>
            <a:spLocks noGrp="1"/>
          </p:cNvSpPr>
          <p:nvPr>
            <p:ph type="sldNum" sz="quarter" idx="5"/>
          </p:nvPr>
        </p:nvSpPr>
        <p:spPr/>
        <p:txBody>
          <a:bodyPr/>
          <a:lstStyle/>
          <a:p>
            <a:fld id="{FF076927-187F-1342-9612-632DFF5026EE}" type="slidenum">
              <a:rPr lang="en-US" smtClean="0"/>
              <a:t>9</a:t>
            </a:fld>
            <a:endParaRPr lang="en-US"/>
          </a:p>
        </p:txBody>
      </p:sp>
    </p:spTree>
    <p:extLst>
      <p:ext uri="{BB962C8B-B14F-4D97-AF65-F5344CB8AC3E}">
        <p14:creationId xmlns:p14="http://schemas.microsoft.com/office/powerpoint/2010/main" val="1798936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7AE8C-102B-DA5F-0FD6-2DAF287B9D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98A033-6075-E526-4653-0B8632E9D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A430B7-11B6-2B1B-C452-F908AFC93FC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t>Re-growth</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Finally, my symptoms </a:t>
            </a:r>
            <a:r>
              <a:rPr lang="en-GB" noProof="0" dirty="0"/>
              <a:t>peaked,</a:t>
            </a:r>
            <a:r>
              <a:rPr lang="en-US" dirty="0"/>
              <a:t> and I very slowly started to recover. I was learning to navigate life with this unknown condition, step by step, day by day, having to constantly reflect-in-action, continuously evaluating my body’s responses to everything. It was exhausting.</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was trying to educate myself as much as possible, through literature but also learning to tune in, listen to and observe my body’s reactions, from what I consumed to levels of rest and activity.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Some reactions would be obvious and instant, then others would manifest under the surface and come at me slowly over the space of weeks. I learnt that this was called Post Exertional Malaise, which I refer to as a flare-up.</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According to Schön’s model, at this point I was reflecting-in-action e.g., if I tried to walk, I was reflecting on the effort required to walk, my heart’s response and how I was feeling at the time.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This allowed me to collect a store of knowledge-on-action which I could then use, along with any flare-up symptoms trying to connect them to potential triggers to reflect-on-action, to help me better reflect-in-action in the future.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Then, when shoots of regrowth finally started to show months later, I began to very slowly rebuild my life, with constant reflection throughout - what was working well and what was causing me to have flare ups.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I learnt what Post Viral Fatigue was, the littlest thing could trigger a few weeks or months of illness and having to start all over again, 1 step forward, 10 steps back. E.g., my default was to try to run because this was a form of exercise for me pre-covid, however, it was incompatible with my recovery.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With support I reflected-on-action back on my life and re-introduced the things that shaped me as a person, but I had left behind as I grew up, such as swimming and walking in nature.</a:t>
            </a:r>
            <a:endParaRPr lang="en-US" b="1" dirty="0"/>
          </a:p>
          <a:p>
            <a:endParaRPr lang="en-US" b="1" dirty="0"/>
          </a:p>
          <a:p>
            <a:r>
              <a:rPr lang="en-US" b="1" dirty="0"/>
              <a:t>Figure 2: </a:t>
            </a:r>
            <a:r>
              <a:rPr lang="en-US" b="0" dirty="0"/>
              <a:t>Background image </a:t>
            </a:r>
            <a:r>
              <a:rPr lang="en-GB" sz="1800" dirty="0">
                <a:effectLst/>
                <a:latin typeface="Times New Roman" panose="02020603050405020304" pitchFamily="18" charset="0"/>
              </a:rPr>
              <a:t>(</a:t>
            </a:r>
            <a:r>
              <a:rPr lang="en-GB" sz="1800" dirty="0" err="1">
                <a:effectLst/>
                <a:latin typeface="Times New Roman" panose="02020603050405020304" pitchFamily="18" charset="0"/>
              </a:rPr>
              <a:t>StockCake</a:t>
            </a:r>
            <a:r>
              <a:rPr lang="en-GB" sz="1800" dirty="0">
                <a:effectLst/>
                <a:latin typeface="Times New Roman" panose="02020603050405020304" pitchFamily="18" charset="0"/>
              </a:rPr>
              <a:t>, 2024)</a:t>
            </a:r>
            <a:endParaRPr lang="en-US" b="0" dirty="0"/>
          </a:p>
          <a:p>
            <a:endParaRPr lang="en-US" b="1" dirty="0"/>
          </a:p>
          <a:p>
            <a:r>
              <a:rPr lang="en-US" b="1" dirty="0"/>
              <a:t>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StockCake</a:t>
            </a:r>
            <a:r>
              <a:rPr lang="en-GB" sz="1800" dirty="0">
                <a:effectLst/>
                <a:latin typeface="Times New Roman" panose="02020603050405020304" pitchFamily="18" charset="0"/>
              </a:rPr>
              <a:t> (2024) </a:t>
            </a:r>
            <a:r>
              <a:rPr lang="en-GB" sz="1800" i="1" dirty="0">
                <a:effectLst/>
                <a:latin typeface="Times New Roman" panose="02020603050405020304" pitchFamily="18" charset="0"/>
              </a:rPr>
              <a:t>Free Forest Regrowth Scene Image. </a:t>
            </a:r>
            <a:r>
              <a:rPr lang="en-GB" sz="1800" dirty="0">
                <a:effectLst/>
                <a:latin typeface="Times New Roman" panose="02020603050405020304" pitchFamily="18" charset="0"/>
              </a:rPr>
              <a:t>Available at: https://</a:t>
            </a:r>
            <a:r>
              <a:rPr lang="en-GB" sz="1800" dirty="0" err="1">
                <a:effectLst/>
                <a:latin typeface="Times New Roman" panose="02020603050405020304" pitchFamily="18" charset="0"/>
              </a:rPr>
              <a:t>stockcake.com</a:t>
            </a:r>
            <a:r>
              <a:rPr lang="en-GB" sz="1800" dirty="0">
                <a:effectLst/>
                <a:latin typeface="Times New Roman" panose="02020603050405020304" pitchFamily="18" charset="0"/>
              </a:rPr>
              <a:t>/</a:t>
            </a:r>
            <a:r>
              <a:rPr lang="en-GB" sz="1800" dirty="0" err="1">
                <a:effectLst/>
                <a:latin typeface="Times New Roman" panose="02020603050405020304" pitchFamily="18" charset="0"/>
              </a:rPr>
              <a:t>i</a:t>
            </a:r>
            <a:r>
              <a:rPr lang="en-GB" sz="1800" dirty="0">
                <a:effectLst/>
                <a:latin typeface="Times New Roman" panose="02020603050405020304" pitchFamily="18" charset="0"/>
              </a:rPr>
              <a:t>/forest-regrowth-scene_118175_11984 (Accessed 10 Nov. 2024)</a:t>
            </a:r>
          </a:p>
          <a:p>
            <a:endParaRPr lang="en-US" b="1" dirty="0"/>
          </a:p>
          <a:p>
            <a:endParaRPr lang="en-US" dirty="0"/>
          </a:p>
        </p:txBody>
      </p:sp>
      <p:sp>
        <p:nvSpPr>
          <p:cNvPr id="4" name="Slide Number Placeholder 3">
            <a:extLst>
              <a:ext uri="{FF2B5EF4-FFF2-40B4-BE49-F238E27FC236}">
                <a16:creationId xmlns:a16="http://schemas.microsoft.com/office/drawing/2014/main" id="{7BCC9F1C-EFF6-CD29-E5C8-5198F7C988E2}"/>
              </a:ext>
            </a:extLst>
          </p:cNvPr>
          <p:cNvSpPr>
            <a:spLocks noGrp="1"/>
          </p:cNvSpPr>
          <p:nvPr>
            <p:ph type="sldNum" sz="quarter" idx="5"/>
          </p:nvPr>
        </p:nvSpPr>
        <p:spPr/>
        <p:txBody>
          <a:bodyPr/>
          <a:lstStyle/>
          <a:p>
            <a:fld id="{FF076927-187F-1342-9612-632DFF5026EE}" type="slidenum">
              <a:rPr lang="en-US" smtClean="0"/>
              <a:t>10</a:t>
            </a:fld>
            <a:endParaRPr lang="en-US"/>
          </a:p>
        </p:txBody>
      </p:sp>
    </p:spTree>
    <p:extLst>
      <p:ext uri="{BB962C8B-B14F-4D97-AF65-F5344CB8AC3E}">
        <p14:creationId xmlns:p14="http://schemas.microsoft.com/office/powerpoint/2010/main" val="1123121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A5650-472D-D87E-BAAA-30F7C8A8F7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FE46FD-0257-2F1B-0377-C507449E38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1F7ACF-DED8-0444-54DC-BE88D9A882AE}"/>
              </a:ext>
            </a:extLst>
          </p:cNvPr>
          <p:cNvSpPr>
            <a:spLocks noGrp="1"/>
          </p:cNvSpPr>
          <p:nvPr>
            <p:ph type="body" idx="1"/>
          </p:nvPr>
        </p:nvSpPr>
        <p:spPr/>
        <p:txBody>
          <a:bodyPr/>
          <a:lstStyle/>
          <a:p>
            <a:r>
              <a:rPr lang="en-US" b="1" u="sng" dirty="0"/>
              <a:t>Now - 4 years later…</a:t>
            </a:r>
          </a:p>
          <a:p>
            <a:pPr marL="171450" indent="-171450">
              <a:buFontTx/>
              <a:buChar char="-"/>
            </a:pPr>
            <a:r>
              <a:rPr lang="en-US" dirty="0"/>
              <a:t>Although everything seems okay on the outside, the scars of the fire remain…</a:t>
            </a:r>
          </a:p>
          <a:p>
            <a:pPr marL="171450" indent="-171450">
              <a:buFontTx/>
              <a:buChar char="-"/>
            </a:pPr>
            <a:endParaRPr lang="en-US" dirty="0"/>
          </a:p>
          <a:p>
            <a:pPr marL="171450" indent="-171450">
              <a:buFontTx/>
              <a:buChar char="-"/>
            </a:pPr>
            <a:r>
              <a:rPr lang="en-US" dirty="0"/>
              <a:t>Covid has had a profound and lasting impact on my life.</a:t>
            </a:r>
          </a:p>
          <a:p>
            <a:pPr marL="171450" indent="-171450">
              <a:buFontTx/>
              <a:buChar char="-"/>
            </a:pPr>
            <a:endParaRPr lang="en-US" dirty="0"/>
          </a:p>
          <a:p>
            <a:pPr marL="171450" indent="-171450">
              <a:buFontTx/>
              <a:buChar char="-"/>
            </a:pPr>
            <a:r>
              <a:rPr lang="en-US" dirty="0"/>
              <a:t>I have evaluated what is important to me and my health.</a:t>
            </a:r>
          </a:p>
          <a:p>
            <a:pPr marL="171450" indent="-171450">
              <a:buFontTx/>
              <a:buChar char="-"/>
            </a:pPr>
            <a:endParaRPr lang="en-US" dirty="0"/>
          </a:p>
          <a:p>
            <a:pPr marL="171450" indent="-171450">
              <a:buFontTx/>
              <a:buChar char="-"/>
            </a:pPr>
            <a:r>
              <a:rPr lang="en-US" dirty="0"/>
              <a:t>As a result, I ended up changing my job, my social life and am more active and focused on my health now than ever.</a:t>
            </a:r>
          </a:p>
          <a:p>
            <a:pPr marL="171450" indent="-171450">
              <a:buFontTx/>
              <a:buChar char="-"/>
            </a:pPr>
            <a:endParaRPr lang="en-US" dirty="0"/>
          </a:p>
          <a:p>
            <a:pPr marL="171450" indent="-171450">
              <a:buFontTx/>
              <a:buChar char="-"/>
            </a:pPr>
            <a:r>
              <a:rPr lang="en-US" dirty="0"/>
              <a:t>I still get regular flare-ups and long-covid means that any more than two glasses of wine floors me but maybe that’s a good thing!</a:t>
            </a:r>
          </a:p>
          <a:p>
            <a:pPr marL="171450" indent="-171450">
              <a:buFontTx/>
              <a:buChar char="-"/>
            </a:pPr>
            <a:endParaRPr lang="en-US" dirty="0"/>
          </a:p>
          <a:p>
            <a:pPr marL="171450" indent="-171450">
              <a:buFontTx/>
              <a:buChar char="-"/>
            </a:pPr>
            <a:r>
              <a:rPr lang="en-US" dirty="0"/>
              <a:t>This transition has improved my outlook on life and helped me to be grateful for my health and what I have in life. </a:t>
            </a:r>
          </a:p>
          <a:p>
            <a:pPr marL="171450" indent="-171450">
              <a:buFontTx/>
              <a:buChar char="-"/>
            </a:pPr>
            <a:endParaRPr lang="en-US" dirty="0"/>
          </a:p>
          <a:p>
            <a:pPr marL="171450" indent="-171450">
              <a:buFontTx/>
              <a:buChar char="-"/>
            </a:pPr>
            <a:r>
              <a:rPr lang="en-US" dirty="0"/>
              <a:t>I continue to constantly evaluate through Sch</a:t>
            </a:r>
            <a:r>
              <a:rPr lang="en-GB" i="0" dirty="0" err="1"/>
              <a:t>ö</a:t>
            </a:r>
            <a:r>
              <a:rPr lang="en-US" dirty="0"/>
              <a:t>n’s model.</a:t>
            </a:r>
          </a:p>
          <a:p>
            <a:pPr marL="171450" indent="-171450">
              <a:buFontTx/>
              <a:buChar char="-"/>
            </a:pPr>
            <a:endParaRPr lang="en-US" dirty="0"/>
          </a:p>
          <a:p>
            <a:pPr marL="171450" indent="-171450">
              <a:buFontTx/>
              <a:buChar char="-"/>
            </a:pPr>
            <a:r>
              <a:rPr lang="en-US" dirty="0"/>
              <a:t>Using knowledge I have acquired in-action.</a:t>
            </a:r>
          </a:p>
          <a:p>
            <a:pPr marL="171450" indent="-171450">
              <a:buFontTx/>
              <a:buChar char="-"/>
            </a:pPr>
            <a:endParaRPr lang="en-US" dirty="0"/>
          </a:p>
          <a:p>
            <a:pPr marL="171450" indent="-171450">
              <a:buFontTx/>
              <a:buChar char="-"/>
            </a:pPr>
            <a:r>
              <a:rPr lang="en-US" dirty="0"/>
              <a:t>Using the cycle of reflection-in-action day-to-day.</a:t>
            </a:r>
          </a:p>
          <a:p>
            <a:pPr marL="171450" indent="-171450">
              <a:buFontTx/>
              <a:buChar char="-"/>
            </a:pPr>
            <a:endParaRPr lang="en-US" dirty="0"/>
          </a:p>
          <a:p>
            <a:pPr marL="171450" indent="-171450">
              <a:buFontTx/>
              <a:buChar char="-"/>
            </a:pPr>
            <a:r>
              <a:rPr lang="en-US" dirty="0"/>
              <a:t>Then regularly reflecting-on-action to fine tune the things that make me feel good and improve my quality of life so I can incrementally and hopefully one day be 100% better.</a:t>
            </a:r>
          </a:p>
          <a:p>
            <a:pPr marL="171450" indent="-171450">
              <a:buFontTx/>
              <a:buChar char="-"/>
            </a:pPr>
            <a:endParaRPr lang="en-US" dirty="0"/>
          </a:p>
        </p:txBody>
      </p:sp>
      <p:sp>
        <p:nvSpPr>
          <p:cNvPr id="4" name="Slide Number Placeholder 3">
            <a:extLst>
              <a:ext uri="{FF2B5EF4-FFF2-40B4-BE49-F238E27FC236}">
                <a16:creationId xmlns:a16="http://schemas.microsoft.com/office/drawing/2014/main" id="{D6B8CDDB-71D1-156A-5C65-7A5F0652844A}"/>
              </a:ext>
            </a:extLst>
          </p:cNvPr>
          <p:cNvSpPr>
            <a:spLocks noGrp="1"/>
          </p:cNvSpPr>
          <p:nvPr>
            <p:ph type="sldNum" sz="quarter" idx="5"/>
          </p:nvPr>
        </p:nvSpPr>
        <p:spPr/>
        <p:txBody>
          <a:bodyPr/>
          <a:lstStyle/>
          <a:p>
            <a:fld id="{FF076927-187F-1342-9612-632DFF5026EE}" type="slidenum">
              <a:rPr lang="en-US" smtClean="0"/>
              <a:t>11</a:t>
            </a:fld>
            <a:endParaRPr lang="en-US"/>
          </a:p>
        </p:txBody>
      </p:sp>
    </p:spTree>
    <p:extLst>
      <p:ext uri="{BB962C8B-B14F-4D97-AF65-F5344CB8AC3E}">
        <p14:creationId xmlns:p14="http://schemas.microsoft.com/office/powerpoint/2010/main" val="1828455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4E97F-9D11-2FBA-A3FD-7F2EE8767F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F0346-9DA7-B9D9-071B-28EDD56DD7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2FD478-FF86-7DD7-7288-8458DB8F314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 have identified 2 criticisms of Schon’s model here: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Sch</a:t>
            </a:r>
            <a:r>
              <a:rPr lang="en-US" dirty="0"/>
              <a:t>ö</a:t>
            </a:r>
            <a:r>
              <a:rPr lang="en-US" b="0" dirty="0"/>
              <a:t>n’s model is complex and far reaching which can be time consuming, which can disrupt the practice or task at hand when used in-action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It is not particularly specific or structured, as it is not a defined guide it makes it more difficult to explore in a methodical way.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A lot of the literature and theory itself relates to education, professional practice and organizations, therefore can be difficult to apply to personal situations.</a:t>
            </a:r>
          </a:p>
          <a:p>
            <a:endParaRPr lang="en-US" b="0" dirty="0"/>
          </a:p>
          <a:p>
            <a:endParaRPr lang="en-US" b="0" dirty="0"/>
          </a:p>
          <a:p>
            <a:r>
              <a:rPr lang="en-US"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Eraut</a:t>
            </a:r>
            <a:r>
              <a:rPr lang="en-GB" sz="1800" dirty="0">
                <a:effectLst/>
                <a:latin typeface="Times New Roman" panose="02020603050405020304" pitchFamily="18" charset="0"/>
              </a:rPr>
              <a:t>, M. (1995) Schön Shock: a case for refraining reflection‐in‐action? </a:t>
            </a:r>
            <a:r>
              <a:rPr lang="en-GB" sz="1800" i="1" dirty="0">
                <a:effectLst/>
                <a:latin typeface="Times New Roman" panose="02020603050405020304" pitchFamily="18" charset="0"/>
              </a:rPr>
              <a:t>Teachers and Teaching</a:t>
            </a:r>
            <a:r>
              <a:rPr lang="en-GB" sz="1800" dirty="0">
                <a:effectLst/>
                <a:latin typeface="Times New Roman" panose="02020603050405020304" pitchFamily="18" charset="0"/>
              </a:rPr>
              <a:t>, 1(1), pp.9–22. Available at: https://</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/10.1080/1354060950010102</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Collin, S., </a:t>
            </a:r>
            <a:r>
              <a:rPr lang="en-GB" sz="1800" dirty="0" err="1">
                <a:effectLst/>
                <a:latin typeface="Times New Roman" panose="02020603050405020304" pitchFamily="18" charset="0"/>
              </a:rPr>
              <a:t>Karsenti</a:t>
            </a:r>
            <a:r>
              <a:rPr lang="en-GB" sz="1800" dirty="0">
                <a:effectLst/>
                <a:latin typeface="Times New Roman" panose="02020603050405020304" pitchFamily="18" charset="0"/>
              </a:rPr>
              <a:t>, T. and </a:t>
            </a:r>
            <a:r>
              <a:rPr lang="en-GB" sz="1800" dirty="0" err="1">
                <a:effectLst/>
                <a:latin typeface="Times New Roman" panose="02020603050405020304" pitchFamily="18" charset="0"/>
              </a:rPr>
              <a:t>Komis</a:t>
            </a:r>
            <a:r>
              <a:rPr lang="en-GB" sz="1800" dirty="0">
                <a:effectLst/>
                <a:latin typeface="Times New Roman" panose="02020603050405020304" pitchFamily="18" charset="0"/>
              </a:rPr>
              <a:t>, V. (2013) Reflective Practice in Initial Teacher training: Critiques and Perspectives. </a:t>
            </a:r>
            <a:r>
              <a:rPr lang="en-GB" sz="1800" i="1" dirty="0">
                <a:effectLst/>
                <a:latin typeface="Times New Roman" panose="02020603050405020304" pitchFamily="18" charset="0"/>
              </a:rPr>
              <a:t>Reflective Practice</a:t>
            </a:r>
            <a:r>
              <a:rPr lang="en-GB" sz="1800" dirty="0">
                <a:effectLst/>
                <a:latin typeface="Times New Roman" panose="02020603050405020304" pitchFamily="18" charset="0"/>
              </a:rPr>
              <a:t>, 14(1), pp.104–117. Available at: https://</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/10.1080/14623943.2012.732935</a:t>
            </a:r>
          </a:p>
          <a:p>
            <a:endParaRPr lang="en-US" dirty="0"/>
          </a:p>
        </p:txBody>
      </p:sp>
      <p:sp>
        <p:nvSpPr>
          <p:cNvPr id="4" name="Slide Number Placeholder 3">
            <a:extLst>
              <a:ext uri="{FF2B5EF4-FFF2-40B4-BE49-F238E27FC236}">
                <a16:creationId xmlns:a16="http://schemas.microsoft.com/office/drawing/2014/main" id="{B984A133-6BB7-B650-9917-2AC692836144}"/>
              </a:ext>
            </a:extLst>
          </p:cNvPr>
          <p:cNvSpPr>
            <a:spLocks noGrp="1"/>
          </p:cNvSpPr>
          <p:nvPr>
            <p:ph type="sldNum" sz="quarter" idx="5"/>
          </p:nvPr>
        </p:nvSpPr>
        <p:spPr/>
        <p:txBody>
          <a:bodyPr/>
          <a:lstStyle/>
          <a:p>
            <a:fld id="{FF076927-187F-1342-9612-632DFF5026EE}" type="slidenum">
              <a:rPr lang="en-US" smtClean="0"/>
              <a:t>12</a:t>
            </a:fld>
            <a:endParaRPr lang="en-US"/>
          </a:p>
        </p:txBody>
      </p:sp>
    </p:spTree>
    <p:extLst>
      <p:ext uri="{BB962C8B-B14F-4D97-AF65-F5344CB8AC3E}">
        <p14:creationId xmlns:p14="http://schemas.microsoft.com/office/powerpoint/2010/main" val="1014856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2562B-5203-3210-496D-3071FCF8A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1FACC-9099-8B2B-642A-94EB66515B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C182FE-2B75-27B4-FF6C-0EAF7ADD272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 have identified 2 supporters of Sch</a:t>
            </a:r>
            <a:r>
              <a:rPr lang="en-GB" b="1" dirty="0" err="1"/>
              <a:t>ö</a:t>
            </a:r>
            <a:r>
              <a:rPr lang="en-US" b="1" dirty="0"/>
              <a:t>n’s model here: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The model is versatile and has a flexible approach, it is not rigid structure.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Allowing dual learning process of reflection.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err="1"/>
              <a:t>Bassot</a:t>
            </a:r>
            <a:r>
              <a:rPr lang="en-US" dirty="0"/>
              <a:t> says </a:t>
            </a:r>
            <a:r>
              <a:rPr lang="en-GB" dirty="0"/>
              <a:t>that both reflection-on-action and reflection-in-action are important in situations where there is no a single correct response or ‘one size fits all’ model. </a:t>
            </a:r>
            <a:r>
              <a:rPr lang="en-GB" dirty="0">
                <a:effectLst/>
              </a:rPr>
              <a:t>(</a:t>
            </a:r>
            <a:r>
              <a:rPr lang="en-GB" dirty="0" err="1">
                <a:effectLst/>
              </a:rPr>
              <a:t>Bassot</a:t>
            </a:r>
            <a:r>
              <a:rPr lang="en-GB" dirty="0">
                <a:effectLst/>
              </a:rPr>
              <a:t>, 2020b, pp.44–45)</a:t>
            </a:r>
            <a:endParaRPr lang="en-US"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The model encourages in-depth analysis, looking back at the event itself, with double loop learning you can also the attitudes, values, assumptions, actions behind it.</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It easily relates to my journey as still in ongoing process.</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b="0" dirty="0"/>
              <a:t>Sch</a:t>
            </a:r>
            <a:r>
              <a:rPr lang="en-GB" b="0" dirty="0" err="1"/>
              <a:t>ö</a:t>
            </a:r>
            <a:r>
              <a:rPr lang="en-US" b="0" dirty="0"/>
              <a:t>n has previously been </a:t>
            </a:r>
            <a:r>
              <a:rPr lang="en-GB" b="0" noProof="0" dirty="0"/>
              <a:t>criticised</a:t>
            </a:r>
            <a:r>
              <a:rPr lang="en-US" b="0" dirty="0"/>
              <a:t> for not having a planning for action stage in his model. </a:t>
            </a:r>
            <a:r>
              <a:rPr lang="en-GB" sz="1200" dirty="0"/>
              <a:t>Thompson and Thompson argue that </a:t>
            </a:r>
            <a:r>
              <a:rPr lang="en-US" dirty="0"/>
              <a:t>reflection-in-action and reflection-on-action exist in a continuum and they have identified an additional aspect called reflection-for-action which is part of that continuum. </a:t>
            </a:r>
            <a:r>
              <a:rPr lang="en-GB" sz="1200" dirty="0">
                <a:effectLst/>
                <a:latin typeface="Times New Roman" panose="02020603050405020304" pitchFamily="18" charset="0"/>
              </a:rPr>
              <a:t>(Thompson and Thompson, 2023, p.16)</a:t>
            </a:r>
            <a:endParaRPr lang="en-US" dirty="0"/>
          </a:p>
          <a:p>
            <a:endParaRPr lang="en-US" b="0" dirty="0"/>
          </a:p>
          <a:p>
            <a:r>
              <a:rPr lang="en-US" b="1" dirty="0"/>
              <a:t>References:</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rPr>
              <a:t>Bassot</a:t>
            </a:r>
            <a:r>
              <a:rPr lang="en-GB" sz="1800" dirty="0">
                <a:effectLst/>
                <a:latin typeface="Times New Roman" panose="02020603050405020304" pitchFamily="18" charset="0"/>
              </a:rPr>
              <a:t>, B. (2020b) </a:t>
            </a:r>
            <a:r>
              <a:rPr lang="en-GB" sz="1800" i="1" dirty="0">
                <a:effectLst/>
                <a:latin typeface="Times New Roman" panose="02020603050405020304" pitchFamily="18" charset="0"/>
              </a:rPr>
              <a:t>The Reflective Journal</a:t>
            </a:r>
            <a:r>
              <a:rPr lang="en-GB" sz="1800" dirty="0">
                <a:effectLst/>
                <a:latin typeface="Times New Roman" panose="02020603050405020304" pitchFamily="18" charset="0"/>
              </a:rPr>
              <a:t>. London: Red Globe Press An Imprint Of Macmillan Education, pp.44–45.</a:t>
            </a:r>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Thompson, S. and Thompson, N. (2023) </a:t>
            </a:r>
            <a:r>
              <a:rPr lang="en-GB" sz="1800" i="1" dirty="0">
                <a:effectLst/>
                <a:latin typeface="Times New Roman" panose="02020603050405020304" pitchFamily="18" charset="0"/>
              </a:rPr>
              <a:t>The Critically Reflective Practitioner</a:t>
            </a:r>
            <a:r>
              <a:rPr lang="en-GB" sz="1800" dirty="0">
                <a:effectLst/>
                <a:latin typeface="Times New Roman" panose="02020603050405020304" pitchFamily="18" charset="0"/>
              </a:rPr>
              <a:t>. 3rd ed. London: Bloomsbury Publishing Plc, p.16.</a:t>
            </a:r>
          </a:p>
          <a:p>
            <a:endParaRPr lang="en-US" b="1" dirty="0"/>
          </a:p>
          <a:p>
            <a:endParaRPr lang="en-US" dirty="0"/>
          </a:p>
        </p:txBody>
      </p:sp>
      <p:sp>
        <p:nvSpPr>
          <p:cNvPr id="4" name="Slide Number Placeholder 3">
            <a:extLst>
              <a:ext uri="{FF2B5EF4-FFF2-40B4-BE49-F238E27FC236}">
                <a16:creationId xmlns:a16="http://schemas.microsoft.com/office/drawing/2014/main" id="{4828A129-5D70-CAAB-4CC9-9D68F7FDF26E}"/>
              </a:ext>
            </a:extLst>
          </p:cNvPr>
          <p:cNvSpPr>
            <a:spLocks noGrp="1"/>
          </p:cNvSpPr>
          <p:nvPr>
            <p:ph type="sldNum" sz="quarter" idx="5"/>
          </p:nvPr>
        </p:nvSpPr>
        <p:spPr/>
        <p:txBody>
          <a:bodyPr/>
          <a:lstStyle/>
          <a:p>
            <a:fld id="{FF076927-187F-1342-9612-632DFF5026EE}" type="slidenum">
              <a:rPr lang="en-US" smtClean="0"/>
              <a:t>13</a:t>
            </a:fld>
            <a:endParaRPr lang="en-US"/>
          </a:p>
        </p:txBody>
      </p:sp>
    </p:spTree>
    <p:extLst>
      <p:ext uri="{BB962C8B-B14F-4D97-AF65-F5344CB8AC3E}">
        <p14:creationId xmlns:p14="http://schemas.microsoft.com/office/powerpoint/2010/main" val="245327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12179-EEB2-DADA-ADBD-82979A4424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CFA81C-F12C-75BB-6EC3-2E1518D3D7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168857-BE43-7E35-9853-43BCB21AEF72}"/>
              </a:ext>
            </a:extLst>
          </p:cNvPr>
          <p:cNvSpPr>
            <a:spLocks noGrp="1"/>
          </p:cNvSpPr>
          <p:nvPr>
            <p:ph type="body" idx="1"/>
          </p:nvPr>
        </p:nvSpPr>
        <p:spPr/>
        <p:txBody>
          <a:bodyPr/>
          <a:lstStyle/>
          <a:p>
            <a:r>
              <a:rPr lang="en-US" b="1" u="sng" dirty="0"/>
              <a:t>Graham Gibbs’s Reflective Cycle</a:t>
            </a:r>
          </a:p>
          <a:p>
            <a:endParaRPr lang="en-US" b="0" u="sng" dirty="0"/>
          </a:p>
          <a:p>
            <a:pPr marL="171450" indent="-171450">
              <a:buFontTx/>
              <a:buChar char="-"/>
            </a:pPr>
            <a:r>
              <a:rPr lang="en-US" b="0" dirty="0"/>
              <a:t>It’s strengths are that it encourages exploration of feelings. Methodical process.</a:t>
            </a:r>
          </a:p>
          <a:p>
            <a:pPr marL="171450" indent="-171450">
              <a:buFontTx/>
              <a:buChar char="-"/>
            </a:pPr>
            <a:endParaRPr lang="en-US" b="0" dirty="0"/>
          </a:p>
          <a:p>
            <a:pPr marL="171450" indent="-171450">
              <a:buFontTx/>
              <a:buChar char="-"/>
            </a:pPr>
            <a:r>
              <a:rPr lang="en-US" b="0" dirty="0"/>
              <a:t>However, it does not reflect in practice or promote deeper reflection such as assumptions.</a:t>
            </a:r>
          </a:p>
          <a:p>
            <a:endParaRPr lang="en-US" b="1" dirty="0"/>
          </a:p>
          <a:p>
            <a:pPr marL="171450" indent="-171450">
              <a:buFontTx/>
              <a:buChar char="-"/>
            </a:pPr>
            <a:r>
              <a:rPr lang="en-US" b="0" dirty="0"/>
              <a:t>Similarly to Schön’s reflection-on-action, Gibbs encourages reflection, which feeds into an action plan. </a:t>
            </a:r>
          </a:p>
          <a:p>
            <a:pPr marL="171450" indent="-171450">
              <a:buFontTx/>
              <a:buChar char="-"/>
            </a:pPr>
            <a:endParaRPr lang="en-US" b="0" dirty="0"/>
          </a:p>
          <a:p>
            <a:pPr marL="171450" indent="-171450">
              <a:buFontTx/>
              <a:buChar char="-"/>
            </a:pPr>
            <a:r>
              <a:rPr lang="en-US" b="0" dirty="0"/>
              <a:t>Personally, I find this easier to follow as it is more methodical which is better suited to my personality and learning style, but Schön’s resonated with the situation more and my ongoing reflection in action. </a:t>
            </a:r>
            <a:endParaRPr lang="en-US" b="1" dirty="0"/>
          </a:p>
          <a:p>
            <a:pPr marL="171450" indent="-171450">
              <a:buFontTx/>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Gibbs, G. (2013) </a:t>
            </a:r>
            <a:r>
              <a:rPr lang="en-GB" sz="1800" i="1" dirty="0">
                <a:effectLst/>
                <a:latin typeface="Times New Roman" panose="02020603050405020304" pitchFamily="18" charset="0"/>
              </a:rPr>
              <a:t>Learning By Doing: A Guide to Teaching and Learning Methods</a:t>
            </a:r>
            <a:r>
              <a:rPr lang="en-GB" sz="1800" dirty="0">
                <a:effectLst/>
                <a:latin typeface="Times New Roman" panose="02020603050405020304" pitchFamily="18" charset="0"/>
              </a:rPr>
              <a:t>. Oxford Brookes University, p.50.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071A671F-D0C1-C3E6-5462-837FB096006D}"/>
              </a:ext>
            </a:extLst>
          </p:cNvPr>
          <p:cNvSpPr>
            <a:spLocks noGrp="1"/>
          </p:cNvSpPr>
          <p:nvPr>
            <p:ph type="sldNum" sz="quarter" idx="5"/>
          </p:nvPr>
        </p:nvSpPr>
        <p:spPr/>
        <p:txBody>
          <a:bodyPr/>
          <a:lstStyle/>
          <a:p>
            <a:fld id="{FF076927-187F-1342-9612-632DFF5026EE}" type="slidenum">
              <a:rPr lang="en-US" smtClean="0"/>
              <a:t>14</a:t>
            </a:fld>
            <a:endParaRPr lang="en-US"/>
          </a:p>
        </p:txBody>
      </p:sp>
    </p:spTree>
    <p:extLst>
      <p:ext uri="{BB962C8B-B14F-4D97-AF65-F5344CB8AC3E}">
        <p14:creationId xmlns:p14="http://schemas.microsoft.com/office/powerpoint/2010/main" val="1651925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F8F07-ADB0-A80B-C990-5AF225E383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EFB665-A75E-4C73-F037-5E5BDEAFDF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81EDFB-CFE7-ECBD-96DD-1BB227CA212F}"/>
              </a:ext>
            </a:extLst>
          </p:cNvPr>
          <p:cNvSpPr>
            <a:spLocks noGrp="1"/>
          </p:cNvSpPr>
          <p:nvPr>
            <p:ph type="body" idx="1"/>
          </p:nvPr>
        </p:nvSpPr>
        <p:spPr/>
        <p:txBody>
          <a:bodyPr/>
          <a:lstStyle/>
          <a:p>
            <a:r>
              <a:rPr lang="en-US" b="1" u="sng" dirty="0"/>
              <a:t>Tony </a:t>
            </a:r>
            <a:r>
              <a:rPr lang="en-US" b="1" u="sng" dirty="0" err="1"/>
              <a:t>Ghaye’s</a:t>
            </a:r>
            <a:r>
              <a:rPr lang="en-US" b="1" u="sng" dirty="0"/>
              <a:t> Strength Based Reflective Framework</a:t>
            </a:r>
          </a:p>
          <a:p>
            <a:endParaRPr lang="en-US" b="0" u="sng" dirty="0"/>
          </a:p>
          <a:p>
            <a:pPr marL="171450" indent="-171450">
              <a:buFontTx/>
              <a:buChar char="-"/>
            </a:pPr>
            <a:r>
              <a:rPr lang="en-US" b="0" dirty="0"/>
              <a:t>It’s strengths are that it focuses on positives rather than negatives, building self-esteem. It would have been beneficial to focus on what I could do rather than couldn’t. Resilience building.</a:t>
            </a:r>
          </a:p>
          <a:p>
            <a:pPr marL="171450" indent="-171450">
              <a:buFontTx/>
              <a:buChar char="-"/>
            </a:pPr>
            <a:endParaRPr lang="en-US" b="0" dirty="0"/>
          </a:p>
          <a:p>
            <a:pPr marL="171450" indent="-171450">
              <a:buFontTx/>
              <a:buChar char="-"/>
            </a:pPr>
            <a:r>
              <a:rPr lang="en-US" b="0" dirty="0"/>
              <a:t>However, it does not focus on areas of development., nor does it promote critical reflection, </a:t>
            </a:r>
            <a:r>
              <a:rPr lang="en-US" b="0" dirty="0" err="1"/>
              <a:t>ithus</a:t>
            </a:r>
            <a:r>
              <a:rPr lang="en-US" b="0" dirty="0"/>
              <a:t> </a:t>
            </a:r>
            <a:r>
              <a:rPr lang="en-US" b="0" dirty="0" err="1"/>
              <a:t>mportant</a:t>
            </a:r>
            <a:r>
              <a:rPr lang="en-US" b="0" dirty="0"/>
              <a:t> points could be missed, leading to areas where most change is needed being overlooked. </a:t>
            </a:r>
          </a:p>
          <a:p>
            <a:pPr marL="171450" indent="-171450">
              <a:buFontTx/>
              <a:buChar char="-"/>
            </a:pPr>
            <a:endParaRPr lang="en-US" b="0" dirty="0"/>
          </a:p>
          <a:p>
            <a:pPr marL="171450" indent="-171450">
              <a:buFontTx/>
              <a:buChar char="-"/>
            </a:pPr>
            <a:r>
              <a:rPr lang="en-US" b="0" dirty="0"/>
              <a:t>There are few similarities with Schön’s model, although it is cyclical like Gibbs’s model. </a:t>
            </a:r>
          </a:p>
          <a:p>
            <a:pPr marL="171450" indent="-171450">
              <a:buFontTx/>
              <a:buChar char="-"/>
            </a:pPr>
            <a:endParaRPr lang="en-US" b="0" dirty="0"/>
          </a:p>
          <a:p>
            <a:pPr marL="171450" indent="-171450">
              <a:buFontTx/>
              <a:buChar char="-"/>
            </a:pPr>
            <a:r>
              <a:rPr lang="en-US" b="0" dirty="0"/>
              <a:t>Personally, I think there is definitely a place for a strengths-based model. It could be incorporated with another model. It reminds me of a time a friend advised me to think about what I can do, rather than what I can’t do, thinking about what I could make it better or what I can control… to help me through this time. It is important to focus on positives, which Schön does through reflection-on-action, but he also looks at the areas for development. </a:t>
            </a:r>
            <a:endParaRPr lang="en-GB" dirty="0"/>
          </a:p>
          <a:p>
            <a:endParaRPr lang="en-GB" dirty="0"/>
          </a:p>
          <a:p>
            <a:pPr>
              <a:lnSpc>
                <a:spcPct val="150000"/>
              </a:lnSpc>
            </a:pPr>
            <a:r>
              <a:rPr lang="en-GB" b="1" dirty="0"/>
              <a:t>References:</a:t>
            </a:r>
            <a:br>
              <a:rPr lang="en-GB" dirty="0"/>
            </a:br>
            <a:r>
              <a:rPr lang="en-GB" sz="1800" dirty="0" err="1">
                <a:effectLst/>
                <a:latin typeface="Times New Roman" panose="02020603050405020304" pitchFamily="18" charset="0"/>
              </a:rPr>
              <a:t>Ghaye</a:t>
            </a:r>
            <a:r>
              <a:rPr lang="en-GB" sz="1800" dirty="0">
                <a:effectLst/>
                <a:latin typeface="Times New Roman" panose="02020603050405020304" pitchFamily="18" charset="0"/>
              </a:rPr>
              <a:t>, T. (2011) </a:t>
            </a:r>
            <a:r>
              <a:rPr lang="en-GB" sz="1800" i="1" dirty="0">
                <a:effectLst/>
                <a:latin typeface="Times New Roman" panose="02020603050405020304" pitchFamily="18" charset="0"/>
              </a:rPr>
              <a:t>Teaching and Learning through Critical Reflective Practice</a:t>
            </a:r>
            <a:r>
              <a:rPr lang="en-GB" sz="1800" dirty="0">
                <a:effectLst/>
                <a:latin typeface="Times New Roman" panose="02020603050405020304" pitchFamily="18" charset="0"/>
              </a:rPr>
              <a:t>. 2nd ed. Abingdon: Routledge, p.18.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218A7AAD-68D0-30FD-9553-03C2D1044818}"/>
              </a:ext>
            </a:extLst>
          </p:cNvPr>
          <p:cNvSpPr>
            <a:spLocks noGrp="1"/>
          </p:cNvSpPr>
          <p:nvPr>
            <p:ph type="sldNum" sz="quarter" idx="5"/>
          </p:nvPr>
        </p:nvSpPr>
        <p:spPr/>
        <p:txBody>
          <a:bodyPr/>
          <a:lstStyle/>
          <a:p>
            <a:fld id="{FF076927-187F-1342-9612-632DFF5026EE}" type="slidenum">
              <a:rPr lang="en-US" smtClean="0"/>
              <a:t>15</a:t>
            </a:fld>
            <a:endParaRPr lang="en-US"/>
          </a:p>
        </p:txBody>
      </p:sp>
    </p:spTree>
    <p:extLst>
      <p:ext uri="{BB962C8B-B14F-4D97-AF65-F5344CB8AC3E}">
        <p14:creationId xmlns:p14="http://schemas.microsoft.com/office/powerpoint/2010/main" val="2404369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FD3CF9-92DF-10BA-5512-FFB55648C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020A28-7BA7-C1D9-AEB1-858ED4F8B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4966A-E782-C0C1-6F76-FE12CE0CFA60}"/>
              </a:ext>
            </a:extLst>
          </p:cNvPr>
          <p:cNvSpPr>
            <a:spLocks noGrp="1"/>
          </p:cNvSpPr>
          <p:nvPr>
            <p:ph type="body" idx="1"/>
          </p:nvPr>
        </p:nvSpPr>
        <p:spPr/>
        <p:txBody>
          <a:bodyPr/>
          <a:lstStyle/>
          <a:p>
            <a:r>
              <a:rPr lang="en-US" b="1" u="sng" dirty="0"/>
              <a:t>Returning to where I started:</a:t>
            </a:r>
          </a:p>
          <a:p>
            <a:pPr marL="171450" indent="-171450">
              <a:buFontTx/>
              <a:buChar char="-"/>
            </a:pPr>
            <a:r>
              <a:rPr lang="en-US" dirty="0"/>
              <a:t>I could have picked many transitions in life such as birth or bereavement, separation, moving, graduating, marriage etc.</a:t>
            </a:r>
          </a:p>
          <a:p>
            <a:pPr marL="171450" indent="-171450">
              <a:buFontTx/>
              <a:buChar char="-"/>
            </a:pPr>
            <a:endParaRPr lang="en-US" dirty="0"/>
          </a:p>
          <a:p>
            <a:pPr marL="171450" indent="-171450">
              <a:buFontTx/>
              <a:buChar char="-"/>
            </a:pPr>
            <a:r>
              <a:rPr lang="en-US" dirty="0"/>
              <a:t>However, when I think about what’s been most impactful on my personal development it has been the impact of an issue with my health.</a:t>
            </a:r>
          </a:p>
          <a:p>
            <a:pPr marL="171450" indent="-171450">
              <a:buFontTx/>
              <a:buChar char="-"/>
            </a:pPr>
            <a:endParaRPr lang="en-US" dirty="0"/>
          </a:p>
          <a:p>
            <a:pPr marL="171450" indent="-171450">
              <a:buFontTx/>
              <a:buChar char="-"/>
            </a:pPr>
            <a:r>
              <a:rPr lang="en-US" dirty="0"/>
              <a:t>When I reflect through this journey line, I realise the role health and activity had in my upbringing and influence on my adult life – it is the foundation upon which our lives are built. </a:t>
            </a:r>
          </a:p>
          <a:p>
            <a:pPr marL="171450" indent="-171450">
              <a:buFontTx/>
              <a:buChar char="-"/>
            </a:pPr>
            <a:endParaRPr lang="en-US" dirty="0"/>
          </a:p>
          <a:p>
            <a:pPr marL="171450" indent="-171450">
              <a:buFontTx/>
              <a:buChar char="-"/>
            </a:pPr>
            <a:r>
              <a:rPr lang="en-US" dirty="0"/>
              <a:t>This didn’t just impact my personal development in many areas of my life such as my career, social life, family life, interests and hobbies…</a:t>
            </a:r>
          </a:p>
          <a:p>
            <a:pPr marL="171450" indent="-171450">
              <a:buFontTx/>
              <a:buChar char="-"/>
            </a:pPr>
            <a:endParaRPr lang="en-US" dirty="0"/>
          </a:p>
          <a:p>
            <a:pPr marL="171450" indent="-171450">
              <a:buFontTx/>
              <a:buChar char="-"/>
            </a:pPr>
            <a:r>
              <a:rPr lang="en-US" dirty="0"/>
              <a:t>But it also continues to have a profound impact on my day-to-day life, where I use reflection-in-action to manage my health to avoid flare ups and improve my ongoing health to ensure I continue to get stronger every day.</a:t>
            </a:r>
          </a:p>
          <a:p>
            <a:pPr marL="171450" indent="-171450">
              <a:buFontTx/>
              <a:buChar char="-"/>
            </a:pPr>
            <a:endParaRPr lang="en-US" dirty="0"/>
          </a:p>
          <a:p>
            <a:pPr marL="171450" indent="-171450">
              <a:buFontTx/>
              <a:buChar char="-"/>
            </a:pPr>
            <a:r>
              <a:rPr lang="en-US" dirty="0"/>
              <a:t>This experience has given me the inspiration to not take my health for granted, continue to improve and challenge myself every day.</a:t>
            </a:r>
          </a:p>
          <a:p>
            <a:endParaRPr lang="en-US" dirty="0"/>
          </a:p>
          <a:p>
            <a:r>
              <a:rPr lang="en-US" dirty="0"/>
              <a:t>The journey continues….</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Idea of journey Map taken from: (Bagnoli, 2009)</a:t>
            </a:r>
          </a:p>
          <a:p>
            <a:endParaRPr lang="en-US" dirty="0"/>
          </a:p>
          <a:p>
            <a:r>
              <a:rPr lang="en-US" b="1" dirty="0"/>
              <a:t>References: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rPr>
              <a:t>Bagnoli, A. (2009) Beyond the standard interview: the use of graphic elicitation and arts-based methods. </a:t>
            </a:r>
            <a:r>
              <a:rPr lang="en-GB" sz="1800" i="1" dirty="0">
                <a:effectLst/>
                <a:latin typeface="Times New Roman" panose="02020603050405020304" pitchFamily="18" charset="0"/>
              </a:rPr>
              <a:t>Qualitative Research</a:t>
            </a:r>
            <a:r>
              <a:rPr lang="en-GB" sz="1800" dirty="0">
                <a:effectLst/>
                <a:latin typeface="Times New Roman" panose="02020603050405020304" pitchFamily="18" charset="0"/>
              </a:rPr>
              <a:t>, 9(5), pp.547–570. Available at: https://</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/10.1177/1468794109343625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Graphics are taken from Microsoft PowerPoint Stock images.</a:t>
            </a:r>
            <a:endParaRPr lang="en-GB" sz="1800" dirty="0">
              <a:effectLst/>
              <a:latin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13EFB434-4728-3506-19B1-345702C48BF9}"/>
              </a:ext>
            </a:extLst>
          </p:cNvPr>
          <p:cNvSpPr>
            <a:spLocks noGrp="1"/>
          </p:cNvSpPr>
          <p:nvPr>
            <p:ph type="sldNum" sz="quarter" idx="5"/>
          </p:nvPr>
        </p:nvSpPr>
        <p:spPr/>
        <p:txBody>
          <a:bodyPr/>
          <a:lstStyle/>
          <a:p>
            <a:fld id="{FF076927-187F-1342-9612-632DFF5026EE}" type="slidenum">
              <a:rPr lang="en-US" smtClean="0"/>
              <a:t>16</a:t>
            </a:fld>
            <a:endParaRPr lang="en-US"/>
          </a:p>
        </p:txBody>
      </p:sp>
    </p:spTree>
    <p:extLst>
      <p:ext uri="{BB962C8B-B14F-4D97-AF65-F5344CB8AC3E}">
        <p14:creationId xmlns:p14="http://schemas.microsoft.com/office/powerpoint/2010/main" val="19998731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7F69E-394C-DB7D-D9A4-5EE5A9055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8D089E-F6F1-CD66-BC86-083BA2B46A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FB6E0D-B7FB-7D2A-1FD6-F2E54C2A62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8C8CF84-4F28-B012-AF50-E0719C5A25EA}"/>
              </a:ext>
            </a:extLst>
          </p:cNvPr>
          <p:cNvSpPr>
            <a:spLocks noGrp="1"/>
          </p:cNvSpPr>
          <p:nvPr>
            <p:ph type="sldNum" sz="quarter" idx="5"/>
          </p:nvPr>
        </p:nvSpPr>
        <p:spPr/>
        <p:txBody>
          <a:bodyPr/>
          <a:lstStyle/>
          <a:p>
            <a:fld id="{FF076927-187F-1342-9612-632DFF5026EE}" type="slidenum">
              <a:rPr lang="en-US" smtClean="0"/>
              <a:t>17</a:t>
            </a:fld>
            <a:endParaRPr lang="en-US"/>
          </a:p>
        </p:txBody>
      </p:sp>
    </p:spTree>
    <p:extLst>
      <p:ext uri="{BB962C8B-B14F-4D97-AF65-F5344CB8AC3E}">
        <p14:creationId xmlns:p14="http://schemas.microsoft.com/office/powerpoint/2010/main" val="19481107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ED5FD-3E2E-53B2-E208-7447A33934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98FF90-1A58-4DF8-8F46-2FB93AD14F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7C4B64-A246-6953-571F-3BDC95B9C96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0F2C623-438B-B6D3-556E-15A9344EA76E}"/>
              </a:ext>
            </a:extLst>
          </p:cNvPr>
          <p:cNvSpPr>
            <a:spLocks noGrp="1"/>
          </p:cNvSpPr>
          <p:nvPr>
            <p:ph type="sldNum" sz="quarter" idx="5"/>
          </p:nvPr>
        </p:nvSpPr>
        <p:spPr/>
        <p:txBody>
          <a:bodyPr/>
          <a:lstStyle/>
          <a:p>
            <a:fld id="{FF076927-187F-1342-9612-632DFF5026EE}" type="slidenum">
              <a:rPr lang="en-US" smtClean="0"/>
              <a:t>18</a:t>
            </a:fld>
            <a:endParaRPr lang="en-US"/>
          </a:p>
        </p:txBody>
      </p:sp>
    </p:spTree>
    <p:extLst>
      <p:ext uri="{BB962C8B-B14F-4D97-AF65-F5344CB8AC3E}">
        <p14:creationId xmlns:p14="http://schemas.microsoft.com/office/powerpoint/2010/main" val="4112550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C5294-2F1B-71B0-5399-98D3052C1D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3203A-CC79-61AB-3A5C-4DFA68071A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48FF7A-462B-4859-B577-5712D362573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B103A96-6FA1-AD7F-D512-B2033B897D89}"/>
              </a:ext>
            </a:extLst>
          </p:cNvPr>
          <p:cNvSpPr>
            <a:spLocks noGrp="1"/>
          </p:cNvSpPr>
          <p:nvPr>
            <p:ph type="sldNum" sz="quarter" idx="5"/>
          </p:nvPr>
        </p:nvSpPr>
        <p:spPr/>
        <p:txBody>
          <a:bodyPr/>
          <a:lstStyle/>
          <a:p>
            <a:fld id="{FF076927-187F-1342-9612-632DFF5026EE}" type="slidenum">
              <a:rPr lang="en-US" smtClean="0"/>
              <a:t>19</a:t>
            </a:fld>
            <a:endParaRPr lang="en-US"/>
          </a:p>
        </p:txBody>
      </p:sp>
    </p:spTree>
    <p:extLst>
      <p:ext uri="{BB962C8B-B14F-4D97-AF65-F5344CB8AC3E}">
        <p14:creationId xmlns:p14="http://schemas.microsoft.com/office/powerpoint/2010/main" val="8206606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F0B67-0594-B8F1-DDC7-375F6903E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4290F-AAC9-7C37-F585-1E420D2E46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8EC98-FDD5-E135-AB80-5FBFA31EB3D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83C3F49-5CEF-66F5-3A9E-F0A50ACC5B3E}"/>
              </a:ext>
            </a:extLst>
          </p:cNvPr>
          <p:cNvSpPr>
            <a:spLocks noGrp="1"/>
          </p:cNvSpPr>
          <p:nvPr>
            <p:ph type="sldNum" sz="quarter" idx="5"/>
          </p:nvPr>
        </p:nvSpPr>
        <p:spPr/>
        <p:txBody>
          <a:bodyPr/>
          <a:lstStyle/>
          <a:p>
            <a:fld id="{FF076927-187F-1342-9612-632DFF5026EE}" type="slidenum">
              <a:rPr lang="en-US" smtClean="0"/>
              <a:t>20</a:t>
            </a:fld>
            <a:endParaRPr lang="en-US"/>
          </a:p>
        </p:txBody>
      </p:sp>
    </p:spTree>
    <p:extLst>
      <p:ext uri="{BB962C8B-B14F-4D97-AF65-F5344CB8AC3E}">
        <p14:creationId xmlns:p14="http://schemas.microsoft.com/office/powerpoint/2010/main" val="16390462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076927-187F-1342-9612-632DFF5026EE}" type="slidenum">
              <a:rPr lang="en-US" smtClean="0"/>
              <a:t>34</a:t>
            </a:fld>
            <a:endParaRPr lang="en-US"/>
          </a:p>
        </p:txBody>
      </p:sp>
    </p:spTree>
    <p:extLst>
      <p:ext uri="{BB962C8B-B14F-4D97-AF65-F5344CB8AC3E}">
        <p14:creationId xmlns:p14="http://schemas.microsoft.com/office/powerpoint/2010/main" val="1039953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9F94-2FA9-2B85-A00E-EA55F9D5265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5AA4002-09F7-986E-18AD-7E42A1076A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EA6761-1713-0037-A1B8-8684E2BBCD96}"/>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2E362086-3636-8F5A-BE4D-1389B86683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109A1-D903-3CF9-3B6C-1726DD6F0EEB}"/>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1641785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0101F-D196-42E5-D20E-F25A8EB14E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40D683-4A7F-FEF8-0661-19791D8161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4AF768-15BE-0B36-D674-A37EDCD35232}"/>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C822B9EB-BD77-7DCD-86CA-7590C82159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BB138D-E44F-68E9-5D7D-BD8695A41D7E}"/>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2291803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1F164-0992-2FBA-01E1-FC16C1EAFF1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20FCCB-52D3-ED13-87BF-2675B0950A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713943-206C-8A0B-EFC7-FD5D7328B5DF}"/>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6FB4B25E-C9C3-04C8-43F9-3BC1F0ECE2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736959-871C-F995-B488-0744C52F20B0}"/>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2883068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F60A9-C66F-B942-0FB5-F7946A2095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6D6A2F-727D-57A3-86A1-B79D1D4A7F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F65A44-21A0-D927-17B6-D0364774F89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7DDCD48-DD42-79DC-55DD-1DF7DC923E87}"/>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6" name="Footer Placeholder 5">
            <a:extLst>
              <a:ext uri="{FF2B5EF4-FFF2-40B4-BE49-F238E27FC236}">
                <a16:creationId xmlns:a16="http://schemas.microsoft.com/office/drawing/2014/main" id="{68B0C192-9C86-8840-9899-F736C8909C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66313A-D7CA-17C0-397C-F14A6BD9AA4D}"/>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3680871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D795F-543D-4795-0338-E9EDF1DBCDC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85AEEA-1B31-3739-92EE-07D9FA2CA3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2432E5-DED1-5666-C013-7198D1DA14E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EA64D2-8D1F-3E67-5DFA-E5EBC73D82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25F10A-BBD8-1FC9-A970-7BAEA9F18A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A7D3F8C-8453-3C13-D8E8-883A07F7F559}"/>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8" name="Footer Placeholder 7">
            <a:extLst>
              <a:ext uri="{FF2B5EF4-FFF2-40B4-BE49-F238E27FC236}">
                <a16:creationId xmlns:a16="http://schemas.microsoft.com/office/drawing/2014/main" id="{12BAC49F-5B0F-64BC-DD18-C99E1286B6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D5C6F7-85C6-BEBB-3F8D-F653630763A2}"/>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584307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F818-6660-7818-9DA7-7F38A492BA1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7B22C65-BAF9-CEDB-B06C-CAEA99523462}"/>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4" name="Footer Placeholder 3">
            <a:extLst>
              <a:ext uri="{FF2B5EF4-FFF2-40B4-BE49-F238E27FC236}">
                <a16:creationId xmlns:a16="http://schemas.microsoft.com/office/drawing/2014/main" id="{E98C998F-8D4A-7349-8FBD-B581889440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079716B-574B-7F6F-379D-C37A3E2830E5}"/>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2133893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EE42F-F7E5-206B-281E-73428AD4FAE6}"/>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3" name="Footer Placeholder 2">
            <a:extLst>
              <a:ext uri="{FF2B5EF4-FFF2-40B4-BE49-F238E27FC236}">
                <a16:creationId xmlns:a16="http://schemas.microsoft.com/office/drawing/2014/main" id="{DB092679-B09E-4D4B-7790-94C902D4C2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DF517A-18DC-06CE-469B-E26E431DA91A}"/>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4179195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53EE-A937-74AC-E2A0-B9AA5A0089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BD58282-E027-1ECB-32AA-4A649F1A0B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DE5F6A-3636-2706-99AC-6F3A2FE4E8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E30296-8E88-7AAA-DF40-7AEA16B3446E}"/>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6" name="Footer Placeholder 5">
            <a:extLst>
              <a:ext uri="{FF2B5EF4-FFF2-40B4-BE49-F238E27FC236}">
                <a16:creationId xmlns:a16="http://schemas.microsoft.com/office/drawing/2014/main" id="{BF28A00C-FC08-B081-9936-45C1E44027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113525-C4DA-B5C8-6F62-D02D58059A48}"/>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1693980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6C7FA-E98E-15A8-6DF5-2EA06FA5D3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AFD79FE-0386-489A-1C2B-82849AC177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2E32FF1-CFD2-F562-DE70-B830E67516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032300-35C0-3834-ED8D-AAAFCBBF3B7D}"/>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6" name="Footer Placeholder 5">
            <a:extLst>
              <a:ext uri="{FF2B5EF4-FFF2-40B4-BE49-F238E27FC236}">
                <a16:creationId xmlns:a16="http://schemas.microsoft.com/office/drawing/2014/main" id="{169693DC-CE73-4E83-1D1F-48D59C2219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EB1D51-9B61-6B90-1323-D9ED8A6E7C72}"/>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282751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ADBF-55AD-ECD7-8697-B216B47D306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D14E32-8E80-5D7F-0C6B-C3217A4A3FF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C830FF-3F6A-FC98-DB1C-A71062D6475F}"/>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20A4FBBB-4B7B-C0DD-DD38-7A8963C44C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7574F-4C12-CA37-29DD-63EAFC1E9AF8}"/>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4001452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3C645B-FDA8-A65B-50B9-DF94B91E73A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4F85CB-BFD9-947A-03AE-DB772FCEE8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3229E1-DD1E-41D6-1AF0-610DE526D860}"/>
              </a:ext>
            </a:extLst>
          </p:cNvPr>
          <p:cNvSpPr>
            <a:spLocks noGrp="1"/>
          </p:cNvSpPr>
          <p:nvPr>
            <p:ph type="dt" sz="half" idx="10"/>
          </p:nvPr>
        </p:nvSpPr>
        <p:spPr/>
        <p:txBody>
          <a:body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1E627CC6-5B9E-166E-D51A-2AB7DC47BD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898F11-BF41-C429-C974-FDA6AC8CE18A}"/>
              </a:ext>
            </a:extLst>
          </p:cNvPr>
          <p:cNvSpPr>
            <a:spLocks noGrp="1"/>
          </p:cNvSpPr>
          <p:nvPr>
            <p:ph type="sldNum" sz="quarter" idx="12"/>
          </p:nvPr>
        </p:nvSpPr>
        <p:spPr/>
        <p:txBody>
          <a:bodyPr/>
          <a:lstStyle/>
          <a:p>
            <a:fld id="{7B6707B9-C5F9-1C45-BC2D-1907DAAA93E0}" type="slidenum">
              <a:rPr lang="en-US" smtClean="0"/>
              <a:t>‹#›</a:t>
            </a:fld>
            <a:endParaRPr lang="en-US"/>
          </a:p>
        </p:txBody>
      </p:sp>
    </p:spTree>
    <p:extLst>
      <p:ext uri="{BB962C8B-B14F-4D97-AF65-F5344CB8AC3E}">
        <p14:creationId xmlns:p14="http://schemas.microsoft.com/office/powerpoint/2010/main" val="1709291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A5B678-700B-2271-9554-269B8B52A1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272AB6-9851-1524-496F-E6851AE787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086CB8-4B8C-6A0C-7BC3-F0994714F7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B6F094-33B5-D34C-9F65-0D4E77061810}" type="datetimeFigureOut">
              <a:rPr lang="en-US" smtClean="0"/>
              <a:t>11/10/24</a:t>
            </a:fld>
            <a:endParaRPr lang="en-US"/>
          </a:p>
        </p:txBody>
      </p:sp>
      <p:sp>
        <p:nvSpPr>
          <p:cNvPr id="5" name="Footer Placeholder 4">
            <a:extLst>
              <a:ext uri="{FF2B5EF4-FFF2-40B4-BE49-F238E27FC236}">
                <a16:creationId xmlns:a16="http://schemas.microsoft.com/office/drawing/2014/main" id="{5B33C18A-FCF4-9D8B-3564-05DBA1B44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18E277-7DCE-1664-7FBA-E04BE79DE1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6707B9-C5F9-1C45-BC2D-1907DAAA93E0}" type="slidenum">
              <a:rPr lang="en-US" smtClean="0"/>
              <a:t>‹#›</a:t>
            </a:fld>
            <a:endParaRPr lang="en-US"/>
          </a:p>
        </p:txBody>
      </p:sp>
    </p:spTree>
    <p:extLst>
      <p:ext uri="{BB962C8B-B14F-4D97-AF65-F5344CB8AC3E}">
        <p14:creationId xmlns:p14="http://schemas.microsoft.com/office/powerpoint/2010/main" val="218094714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6" Type="http://schemas.openxmlformats.org/officeDocument/2006/relationships/image" Target="../media/image25.png"/><Relationship Id="rId21" Type="http://schemas.openxmlformats.org/officeDocument/2006/relationships/image" Target="../media/image20.svg"/><Relationship Id="rId34" Type="http://schemas.openxmlformats.org/officeDocument/2006/relationships/image" Target="../media/image33.png"/><Relationship Id="rId42" Type="http://schemas.openxmlformats.org/officeDocument/2006/relationships/image" Target="../media/image41.png"/><Relationship Id="rId47" Type="http://schemas.openxmlformats.org/officeDocument/2006/relationships/image" Target="../media/image46.svg"/><Relationship Id="rId50" Type="http://schemas.openxmlformats.org/officeDocument/2006/relationships/image" Target="../media/image49.png"/><Relationship Id="rId55" Type="http://schemas.openxmlformats.org/officeDocument/2006/relationships/image" Target="../media/image54.svg"/><Relationship Id="rId63" Type="http://schemas.openxmlformats.org/officeDocument/2006/relationships/image" Target="../media/image62.svg"/><Relationship Id="rId7" Type="http://schemas.openxmlformats.org/officeDocument/2006/relationships/image" Target="../media/image6.svg"/><Relationship Id="rId2" Type="http://schemas.openxmlformats.org/officeDocument/2006/relationships/notesSlide" Target="../notesSlides/notesSlide6.xml"/><Relationship Id="rId16" Type="http://schemas.openxmlformats.org/officeDocument/2006/relationships/image" Target="../media/image15.png"/><Relationship Id="rId29" Type="http://schemas.openxmlformats.org/officeDocument/2006/relationships/image" Target="../media/image28.svg"/><Relationship Id="rId11" Type="http://schemas.openxmlformats.org/officeDocument/2006/relationships/image" Target="../media/image10.svg"/><Relationship Id="rId24" Type="http://schemas.openxmlformats.org/officeDocument/2006/relationships/image" Target="../media/image23.png"/><Relationship Id="rId32" Type="http://schemas.openxmlformats.org/officeDocument/2006/relationships/image" Target="../media/image31.png"/><Relationship Id="rId37" Type="http://schemas.openxmlformats.org/officeDocument/2006/relationships/image" Target="../media/image36.svg"/><Relationship Id="rId40" Type="http://schemas.openxmlformats.org/officeDocument/2006/relationships/image" Target="../media/image39.png"/><Relationship Id="rId45" Type="http://schemas.openxmlformats.org/officeDocument/2006/relationships/image" Target="../media/image44.svg"/><Relationship Id="rId53" Type="http://schemas.openxmlformats.org/officeDocument/2006/relationships/image" Target="../media/image52.svg"/><Relationship Id="rId58" Type="http://schemas.openxmlformats.org/officeDocument/2006/relationships/image" Target="../media/image57.png"/><Relationship Id="rId66" Type="http://schemas.openxmlformats.org/officeDocument/2006/relationships/image" Target="../media/image65.png"/><Relationship Id="rId5" Type="http://schemas.openxmlformats.org/officeDocument/2006/relationships/image" Target="../media/image4.svg"/><Relationship Id="rId61" Type="http://schemas.openxmlformats.org/officeDocument/2006/relationships/image" Target="../media/image60.svg"/><Relationship Id="rId19" Type="http://schemas.openxmlformats.org/officeDocument/2006/relationships/image" Target="../media/image18.sv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svg"/><Relationship Id="rId30" Type="http://schemas.openxmlformats.org/officeDocument/2006/relationships/image" Target="../media/image29.png"/><Relationship Id="rId35" Type="http://schemas.openxmlformats.org/officeDocument/2006/relationships/image" Target="../media/image34.svg"/><Relationship Id="rId43" Type="http://schemas.openxmlformats.org/officeDocument/2006/relationships/image" Target="../media/image42.svg"/><Relationship Id="rId48" Type="http://schemas.openxmlformats.org/officeDocument/2006/relationships/image" Target="../media/image47.png"/><Relationship Id="rId56" Type="http://schemas.openxmlformats.org/officeDocument/2006/relationships/image" Target="../media/image55.png"/><Relationship Id="rId64" Type="http://schemas.openxmlformats.org/officeDocument/2006/relationships/image" Target="../media/image63.png"/><Relationship Id="rId8" Type="http://schemas.openxmlformats.org/officeDocument/2006/relationships/image" Target="../media/image7.png"/><Relationship Id="rId51" Type="http://schemas.openxmlformats.org/officeDocument/2006/relationships/image" Target="../media/image50.svg"/><Relationship Id="rId3" Type="http://schemas.openxmlformats.org/officeDocument/2006/relationships/image" Target="../media/image1.jpe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33" Type="http://schemas.openxmlformats.org/officeDocument/2006/relationships/image" Target="../media/image32.svg"/><Relationship Id="rId38" Type="http://schemas.openxmlformats.org/officeDocument/2006/relationships/image" Target="../media/image37.png"/><Relationship Id="rId46" Type="http://schemas.openxmlformats.org/officeDocument/2006/relationships/image" Target="../media/image45.png"/><Relationship Id="rId59" Type="http://schemas.openxmlformats.org/officeDocument/2006/relationships/image" Target="../media/image58.svg"/><Relationship Id="rId67" Type="http://schemas.openxmlformats.org/officeDocument/2006/relationships/image" Target="../media/image66.svg"/><Relationship Id="rId20" Type="http://schemas.openxmlformats.org/officeDocument/2006/relationships/image" Target="../media/image19.png"/><Relationship Id="rId41" Type="http://schemas.openxmlformats.org/officeDocument/2006/relationships/image" Target="../media/image40.svg"/><Relationship Id="rId54" Type="http://schemas.openxmlformats.org/officeDocument/2006/relationships/image" Target="../media/image53.png"/><Relationship Id="rId62" Type="http://schemas.openxmlformats.org/officeDocument/2006/relationships/image" Target="../media/image61.png"/><Relationship Id="rId1" Type="http://schemas.openxmlformats.org/officeDocument/2006/relationships/slideLayout" Target="../slideLayouts/slideLayout2.xml"/><Relationship Id="rId6" Type="http://schemas.openxmlformats.org/officeDocument/2006/relationships/image" Target="../media/image5.png"/><Relationship Id="rId15" Type="http://schemas.openxmlformats.org/officeDocument/2006/relationships/image" Target="../media/image14.svg"/><Relationship Id="rId23" Type="http://schemas.openxmlformats.org/officeDocument/2006/relationships/image" Target="../media/image22.svg"/><Relationship Id="rId28" Type="http://schemas.openxmlformats.org/officeDocument/2006/relationships/image" Target="../media/image27.png"/><Relationship Id="rId36" Type="http://schemas.openxmlformats.org/officeDocument/2006/relationships/image" Target="../media/image35.png"/><Relationship Id="rId49" Type="http://schemas.openxmlformats.org/officeDocument/2006/relationships/image" Target="../media/image48.svg"/><Relationship Id="rId57" Type="http://schemas.openxmlformats.org/officeDocument/2006/relationships/image" Target="../media/image56.svg"/><Relationship Id="rId10" Type="http://schemas.openxmlformats.org/officeDocument/2006/relationships/image" Target="../media/image9.png"/><Relationship Id="rId31" Type="http://schemas.openxmlformats.org/officeDocument/2006/relationships/image" Target="../media/image30.svg"/><Relationship Id="rId44" Type="http://schemas.openxmlformats.org/officeDocument/2006/relationships/image" Target="../media/image43.png"/><Relationship Id="rId52" Type="http://schemas.openxmlformats.org/officeDocument/2006/relationships/image" Target="../media/image51.png"/><Relationship Id="rId60" Type="http://schemas.openxmlformats.org/officeDocument/2006/relationships/image" Target="../media/image59.png"/><Relationship Id="rId65" Type="http://schemas.openxmlformats.org/officeDocument/2006/relationships/image" Target="../media/image64.svg"/><Relationship Id="rId4" Type="http://schemas.openxmlformats.org/officeDocument/2006/relationships/image" Target="../media/image3.png"/><Relationship Id="rId9" Type="http://schemas.openxmlformats.org/officeDocument/2006/relationships/image" Target="../media/image8.svg"/><Relationship Id="rId13" Type="http://schemas.openxmlformats.org/officeDocument/2006/relationships/image" Target="../media/image12.svg"/><Relationship Id="rId18" Type="http://schemas.openxmlformats.org/officeDocument/2006/relationships/image" Target="../media/image17.png"/><Relationship Id="rId39" Type="http://schemas.openxmlformats.org/officeDocument/2006/relationships/image" Target="../media/image38.svg"/></Relationships>
</file>

<file path=ppt/slides/_rels/slide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1.jpeg"/><Relationship Id="rId7" Type="http://schemas.openxmlformats.org/officeDocument/2006/relationships/diagramColors" Target="../diagrams/colors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16.xml.rels><?xml version="1.0" encoding="UTF-8" standalone="yes"?>
<Relationships xmlns="http://schemas.openxmlformats.org/package/2006/relationships"><Relationship Id="rId26" Type="http://schemas.openxmlformats.org/officeDocument/2006/relationships/image" Target="../media/image25.png"/><Relationship Id="rId21" Type="http://schemas.openxmlformats.org/officeDocument/2006/relationships/image" Target="../media/image20.svg"/><Relationship Id="rId34" Type="http://schemas.openxmlformats.org/officeDocument/2006/relationships/image" Target="../media/image33.png"/><Relationship Id="rId42" Type="http://schemas.openxmlformats.org/officeDocument/2006/relationships/image" Target="../media/image41.png"/><Relationship Id="rId47" Type="http://schemas.openxmlformats.org/officeDocument/2006/relationships/image" Target="../media/image46.svg"/><Relationship Id="rId50" Type="http://schemas.openxmlformats.org/officeDocument/2006/relationships/image" Target="../media/image49.png"/><Relationship Id="rId55" Type="http://schemas.openxmlformats.org/officeDocument/2006/relationships/image" Target="../media/image54.svg"/><Relationship Id="rId63" Type="http://schemas.openxmlformats.org/officeDocument/2006/relationships/image" Target="../media/image62.svg"/><Relationship Id="rId7" Type="http://schemas.openxmlformats.org/officeDocument/2006/relationships/image" Target="../media/image6.svg"/><Relationship Id="rId2" Type="http://schemas.openxmlformats.org/officeDocument/2006/relationships/notesSlide" Target="../notesSlides/notesSlide16.xml"/><Relationship Id="rId16" Type="http://schemas.openxmlformats.org/officeDocument/2006/relationships/image" Target="../media/image15.png"/><Relationship Id="rId29" Type="http://schemas.openxmlformats.org/officeDocument/2006/relationships/image" Target="../media/image28.svg"/><Relationship Id="rId11" Type="http://schemas.openxmlformats.org/officeDocument/2006/relationships/image" Target="../media/image10.svg"/><Relationship Id="rId24" Type="http://schemas.openxmlformats.org/officeDocument/2006/relationships/image" Target="../media/image23.png"/><Relationship Id="rId32" Type="http://schemas.openxmlformats.org/officeDocument/2006/relationships/image" Target="../media/image31.png"/><Relationship Id="rId37" Type="http://schemas.openxmlformats.org/officeDocument/2006/relationships/image" Target="../media/image36.svg"/><Relationship Id="rId40" Type="http://schemas.openxmlformats.org/officeDocument/2006/relationships/image" Target="../media/image39.png"/><Relationship Id="rId45" Type="http://schemas.openxmlformats.org/officeDocument/2006/relationships/image" Target="../media/image44.svg"/><Relationship Id="rId53" Type="http://schemas.openxmlformats.org/officeDocument/2006/relationships/image" Target="../media/image52.svg"/><Relationship Id="rId58" Type="http://schemas.openxmlformats.org/officeDocument/2006/relationships/image" Target="../media/image57.png"/><Relationship Id="rId66" Type="http://schemas.openxmlformats.org/officeDocument/2006/relationships/image" Target="../media/image65.png"/><Relationship Id="rId5" Type="http://schemas.openxmlformats.org/officeDocument/2006/relationships/image" Target="../media/image4.svg"/><Relationship Id="rId61" Type="http://schemas.openxmlformats.org/officeDocument/2006/relationships/image" Target="../media/image60.svg"/><Relationship Id="rId19" Type="http://schemas.openxmlformats.org/officeDocument/2006/relationships/image" Target="../media/image18.sv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svg"/><Relationship Id="rId30" Type="http://schemas.openxmlformats.org/officeDocument/2006/relationships/image" Target="../media/image29.png"/><Relationship Id="rId35" Type="http://schemas.openxmlformats.org/officeDocument/2006/relationships/image" Target="../media/image34.svg"/><Relationship Id="rId43" Type="http://schemas.openxmlformats.org/officeDocument/2006/relationships/image" Target="../media/image42.svg"/><Relationship Id="rId48" Type="http://schemas.openxmlformats.org/officeDocument/2006/relationships/image" Target="../media/image47.png"/><Relationship Id="rId56" Type="http://schemas.openxmlformats.org/officeDocument/2006/relationships/image" Target="../media/image55.png"/><Relationship Id="rId64" Type="http://schemas.openxmlformats.org/officeDocument/2006/relationships/image" Target="../media/image63.png"/><Relationship Id="rId8" Type="http://schemas.openxmlformats.org/officeDocument/2006/relationships/image" Target="../media/image7.png"/><Relationship Id="rId51" Type="http://schemas.openxmlformats.org/officeDocument/2006/relationships/image" Target="../media/image50.svg"/><Relationship Id="rId3" Type="http://schemas.openxmlformats.org/officeDocument/2006/relationships/image" Target="../media/image1.jpe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33" Type="http://schemas.openxmlformats.org/officeDocument/2006/relationships/image" Target="../media/image32.svg"/><Relationship Id="rId38" Type="http://schemas.openxmlformats.org/officeDocument/2006/relationships/image" Target="../media/image37.png"/><Relationship Id="rId46" Type="http://schemas.openxmlformats.org/officeDocument/2006/relationships/image" Target="../media/image45.png"/><Relationship Id="rId59" Type="http://schemas.openxmlformats.org/officeDocument/2006/relationships/image" Target="../media/image58.svg"/><Relationship Id="rId67" Type="http://schemas.openxmlformats.org/officeDocument/2006/relationships/image" Target="../media/image66.svg"/><Relationship Id="rId20" Type="http://schemas.openxmlformats.org/officeDocument/2006/relationships/image" Target="../media/image19.png"/><Relationship Id="rId41" Type="http://schemas.openxmlformats.org/officeDocument/2006/relationships/image" Target="../media/image40.svg"/><Relationship Id="rId54" Type="http://schemas.openxmlformats.org/officeDocument/2006/relationships/image" Target="../media/image53.png"/><Relationship Id="rId62" Type="http://schemas.openxmlformats.org/officeDocument/2006/relationships/image" Target="../media/image61.png"/><Relationship Id="rId1" Type="http://schemas.openxmlformats.org/officeDocument/2006/relationships/slideLayout" Target="../slideLayouts/slideLayout2.xml"/><Relationship Id="rId6" Type="http://schemas.openxmlformats.org/officeDocument/2006/relationships/image" Target="../media/image5.png"/><Relationship Id="rId15" Type="http://schemas.openxmlformats.org/officeDocument/2006/relationships/image" Target="../media/image14.svg"/><Relationship Id="rId23" Type="http://schemas.openxmlformats.org/officeDocument/2006/relationships/image" Target="../media/image22.svg"/><Relationship Id="rId28" Type="http://schemas.openxmlformats.org/officeDocument/2006/relationships/image" Target="../media/image27.png"/><Relationship Id="rId36" Type="http://schemas.openxmlformats.org/officeDocument/2006/relationships/image" Target="../media/image35.png"/><Relationship Id="rId49" Type="http://schemas.openxmlformats.org/officeDocument/2006/relationships/image" Target="../media/image48.svg"/><Relationship Id="rId57" Type="http://schemas.openxmlformats.org/officeDocument/2006/relationships/image" Target="../media/image56.svg"/><Relationship Id="rId10" Type="http://schemas.openxmlformats.org/officeDocument/2006/relationships/image" Target="../media/image9.png"/><Relationship Id="rId31" Type="http://schemas.openxmlformats.org/officeDocument/2006/relationships/image" Target="../media/image30.svg"/><Relationship Id="rId44" Type="http://schemas.openxmlformats.org/officeDocument/2006/relationships/image" Target="../media/image43.png"/><Relationship Id="rId52" Type="http://schemas.openxmlformats.org/officeDocument/2006/relationships/image" Target="../media/image51.png"/><Relationship Id="rId60" Type="http://schemas.openxmlformats.org/officeDocument/2006/relationships/image" Target="../media/image59.png"/><Relationship Id="rId65" Type="http://schemas.openxmlformats.org/officeDocument/2006/relationships/image" Target="../media/image64.svg"/><Relationship Id="rId4" Type="http://schemas.openxmlformats.org/officeDocument/2006/relationships/image" Target="../media/image3.png"/><Relationship Id="rId9" Type="http://schemas.openxmlformats.org/officeDocument/2006/relationships/image" Target="../media/image8.svg"/><Relationship Id="rId13" Type="http://schemas.openxmlformats.org/officeDocument/2006/relationships/image" Target="../media/image12.svg"/><Relationship Id="rId18" Type="http://schemas.openxmlformats.org/officeDocument/2006/relationships/image" Target="../media/image17.png"/><Relationship Id="rId39" Type="http://schemas.openxmlformats.org/officeDocument/2006/relationships/image" Target="../media/image38.svg"/></Relationships>
</file>

<file path=ppt/slides/_rels/slide1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C32899E5-82C9-B5E3-6F9D-5880B6587977}"/>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7B82657-DAFF-75B3-CD0F-7D5DB2C82520}"/>
              </a:ext>
            </a:extLst>
          </p:cNvPr>
          <p:cNvSpPr>
            <a:spLocks noGrp="1"/>
          </p:cNvSpPr>
          <p:nvPr/>
        </p:nvSpPr>
        <p:spPr>
          <a:xfrm>
            <a:off x="924789" y="642504"/>
            <a:ext cx="10342419" cy="2651759"/>
          </a:xfrm>
          <a:prstGeom prst="rect">
            <a:avLst/>
          </a:prstGeom>
          <a:solidFill>
            <a:schemeClr val="bg1">
              <a:alpha val="67000"/>
            </a:schemeClr>
          </a:solidFill>
          <a:effectLst>
            <a:softEdge rad="114300"/>
          </a:effectLst>
        </p:spPr>
        <p:txBody>
          <a:bodyPr vert="horz" lIns="180000" tIns="180000" rIns="180000" bIns="18000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dirty="0"/>
              <a:t>Reflective Presentation</a:t>
            </a:r>
          </a:p>
        </p:txBody>
      </p:sp>
      <p:sp>
        <p:nvSpPr>
          <p:cNvPr id="6" name="Subtitle 2">
            <a:extLst>
              <a:ext uri="{FF2B5EF4-FFF2-40B4-BE49-F238E27FC236}">
                <a16:creationId xmlns:a16="http://schemas.microsoft.com/office/drawing/2014/main" id="{2DD7FD7F-AA17-059E-42DE-9D350026BA68}"/>
              </a:ext>
            </a:extLst>
          </p:cNvPr>
          <p:cNvSpPr>
            <a:spLocks noGrp="1"/>
          </p:cNvSpPr>
          <p:nvPr/>
        </p:nvSpPr>
        <p:spPr>
          <a:xfrm>
            <a:off x="1706014" y="3429000"/>
            <a:ext cx="8779971" cy="2938550"/>
          </a:xfrm>
          <a:prstGeom prst="rect">
            <a:avLst/>
          </a:prstGeom>
          <a:solidFill>
            <a:schemeClr val="bg1">
              <a:alpha val="67000"/>
            </a:schemeClr>
          </a:solidFill>
          <a:effectLst>
            <a:softEdge rad="114300"/>
          </a:effectLst>
        </p:spPr>
        <p:txBody>
          <a:bodyPr vert="horz" lIns="180000" tIns="180000" rIns="180000" bIns="18000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dirty="0"/>
              <a:t>Title: </a:t>
            </a:r>
            <a:r>
              <a:rPr lang="en-US" dirty="0"/>
              <a:t>Reflective Practice in Counselling – 2024/25</a:t>
            </a:r>
          </a:p>
          <a:p>
            <a:r>
              <a:rPr lang="en-US" b="1" dirty="0"/>
              <a:t>Module code: </a:t>
            </a:r>
            <a:r>
              <a:rPr lang="en-US" dirty="0"/>
              <a:t>ECCS6004</a:t>
            </a:r>
          </a:p>
          <a:p>
            <a:r>
              <a:rPr lang="en-US" b="1" dirty="0"/>
              <a:t>Student Name: </a:t>
            </a:r>
            <a:r>
              <a:rPr lang="en-US" dirty="0"/>
              <a:t>Hannah Owen</a:t>
            </a:r>
          </a:p>
          <a:p>
            <a:r>
              <a:rPr lang="en-US" b="1" dirty="0"/>
              <a:t>Student ID number: </a:t>
            </a:r>
            <a:r>
              <a:rPr lang="en-US" dirty="0"/>
              <a:t>1001210</a:t>
            </a:r>
          </a:p>
        </p:txBody>
      </p:sp>
    </p:spTree>
    <p:extLst>
      <p:ext uri="{BB962C8B-B14F-4D97-AF65-F5344CB8AC3E}">
        <p14:creationId xmlns:p14="http://schemas.microsoft.com/office/powerpoint/2010/main" val="2913537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B88D62B6-9F7E-694E-63A7-88A71304444C}"/>
            </a:ext>
          </a:extLst>
        </p:cNvPr>
        <p:cNvGrpSpPr/>
        <p:nvPr/>
      </p:nvGrpSpPr>
      <p:grpSpPr>
        <a:xfrm>
          <a:off x="0" y="0"/>
          <a:ext cx="0" cy="0"/>
          <a:chOff x="0" y="0"/>
          <a:chExt cx="0" cy="0"/>
        </a:xfrm>
      </p:grpSpPr>
    </p:spTree>
    <p:extLst>
      <p:ext uri="{BB962C8B-B14F-4D97-AF65-F5344CB8AC3E}">
        <p14:creationId xmlns:p14="http://schemas.microsoft.com/office/powerpoint/2010/main" val="2072368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F126700F-B10A-7E2A-1C8D-5644AC498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444C8-11D8-0284-F203-2FB91F7FD116}"/>
              </a:ext>
            </a:extLst>
          </p:cNvPr>
          <p:cNvSpPr>
            <a:spLocks noGrp="1"/>
          </p:cNvSpPr>
          <p:nvPr>
            <p:ph type="title"/>
          </p:nvPr>
        </p:nvSpPr>
        <p:spPr>
          <a:xfrm>
            <a:off x="481320" y="365125"/>
            <a:ext cx="11229360" cy="1651680"/>
          </a:xfrm>
          <a:solidFill>
            <a:schemeClr val="bg1">
              <a:alpha val="67000"/>
            </a:schemeClr>
          </a:solidFill>
          <a:ln>
            <a:noFill/>
          </a:ln>
          <a:effectLst>
            <a:softEdge rad="114300"/>
          </a:effectLst>
        </p:spPr>
        <p:txBody>
          <a:bodyPr lIns="251999" tIns="180000" rIns="180000" bIns="180000">
            <a:normAutofit/>
          </a:bodyPr>
          <a:lstStyle/>
          <a:p>
            <a:pPr algn="ctr">
              <a:spcBef>
                <a:spcPts val="600"/>
              </a:spcBef>
            </a:pPr>
            <a:r>
              <a:rPr lang="en-US" dirty="0"/>
              <a:t>What is Reflective Practice? </a:t>
            </a:r>
          </a:p>
        </p:txBody>
      </p:sp>
      <p:graphicFrame>
        <p:nvGraphicFramePr>
          <p:cNvPr id="5" name="Content Placeholder 2">
            <a:extLst>
              <a:ext uri="{FF2B5EF4-FFF2-40B4-BE49-F238E27FC236}">
                <a16:creationId xmlns:a16="http://schemas.microsoft.com/office/drawing/2014/main" id="{A1173C6D-D79C-05EF-BFAB-5A87BC1B5944}"/>
              </a:ext>
            </a:extLst>
          </p:cNvPr>
          <p:cNvGraphicFramePr>
            <a:graphicFrameLocks noGrp="1"/>
          </p:cNvGraphicFramePr>
          <p:nvPr>
            <p:ph idx="1"/>
            <p:extLst>
              <p:ext uri="{D42A27DB-BD31-4B8C-83A1-F6EECF244321}">
                <p14:modId xmlns:p14="http://schemas.microsoft.com/office/powerpoint/2010/main" val="3851483200"/>
              </p:ext>
            </p:extLst>
          </p:nvPr>
        </p:nvGraphicFramePr>
        <p:xfrm>
          <a:off x="481320" y="1825625"/>
          <a:ext cx="11229360" cy="466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32795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0F6B0B2A-4C66-99EC-421F-70CC2B143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9DEB10-1492-C42E-E694-DF458E411F35}"/>
              </a:ext>
            </a:extLst>
          </p:cNvPr>
          <p:cNvSpPr>
            <a:spLocks noGrp="1"/>
          </p:cNvSpPr>
          <p:nvPr>
            <p:ph type="title"/>
          </p:nvPr>
        </p:nvSpPr>
        <p:spPr>
          <a:xfrm>
            <a:off x="689065" y="177058"/>
            <a:ext cx="10813869" cy="1513630"/>
          </a:xfrm>
          <a:solidFill>
            <a:schemeClr val="bg1">
              <a:alpha val="67000"/>
            </a:schemeClr>
          </a:solidFill>
          <a:ln>
            <a:noFill/>
          </a:ln>
          <a:effectLst>
            <a:softEdge rad="114300"/>
          </a:effectLst>
        </p:spPr>
        <p:txBody>
          <a:bodyPr lIns="251999" tIns="180000" rIns="180000" bIns="180000">
            <a:normAutofit/>
          </a:bodyPr>
          <a:lstStyle/>
          <a:p>
            <a:pPr algn="ctr">
              <a:spcBef>
                <a:spcPts val="600"/>
              </a:spcBef>
            </a:pPr>
            <a:r>
              <a:rPr lang="en-US" dirty="0"/>
              <a:t>Donald Sch</a:t>
            </a:r>
            <a:r>
              <a:rPr lang="en-GB" dirty="0" err="1"/>
              <a:t>ö</a:t>
            </a:r>
            <a:r>
              <a:rPr lang="en-US" dirty="0"/>
              <a:t>n</a:t>
            </a:r>
          </a:p>
        </p:txBody>
      </p:sp>
      <p:graphicFrame>
        <p:nvGraphicFramePr>
          <p:cNvPr id="4" name="Diagram 3">
            <a:extLst>
              <a:ext uri="{FF2B5EF4-FFF2-40B4-BE49-F238E27FC236}">
                <a16:creationId xmlns:a16="http://schemas.microsoft.com/office/drawing/2014/main" id="{39E1DCCA-56DA-B313-2DD8-2DA461EB8810}"/>
              </a:ext>
            </a:extLst>
          </p:cNvPr>
          <p:cNvGraphicFramePr/>
          <p:nvPr>
            <p:extLst>
              <p:ext uri="{D42A27DB-BD31-4B8C-83A1-F6EECF244321}">
                <p14:modId xmlns:p14="http://schemas.microsoft.com/office/powerpoint/2010/main" val="3132319515"/>
              </p:ext>
            </p:extLst>
          </p:nvPr>
        </p:nvGraphicFramePr>
        <p:xfrm>
          <a:off x="284479" y="1892454"/>
          <a:ext cx="11623040" cy="45805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789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DDAE17A-1933-465B-0729-E859814B9D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31F7D6A-1C8C-AF84-620F-93EA21D9FE0C}"/>
              </a:ext>
            </a:extLst>
          </p:cNvPr>
          <p:cNvPicPr>
            <a:picLocks noChangeAspect="1"/>
          </p:cNvPicPr>
          <p:nvPr/>
        </p:nvPicPr>
        <p:blipFill>
          <a:blip r:embed="rId3"/>
          <a:stretch>
            <a:fillRect/>
          </a:stretch>
        </p:blipFill>
        <p:spPr>
          <a:xfrm>
            <a:off x="2844800" y="177800"/>
            <a:ext cx="6502400" cy="6502400"/>
          </a:xfrm>
          <a:prstGeom prst="rect">
            <a:avLst/>
          </a:prstGeom>
        </p:spPr>
      </p:pic>
      <p:sp>
        <p:nvSpPr>
          <p:cNvPr id="7" name="TextBox 6">
            <a:extLst>
              <a:ext uri="{FF2B5EF4-FFF2-40B4-BE49-F238E27FC236}">
                <a16:creationId xmlns:a16="http://schemas.microsoft.com/office/drawing/2014/main" id="{1B1F0B6A-EA68-8617-5B82-E974F0EAAE1F}"/>
              </a:ext>
            </a:extLst>
          </p:cNvPr>
          <p:cNvSpPr txBox="1"/>
          <p:nvPr/>
        </p:nvSpPr>
        <p:spPr>
          <a:xfrm>
            <a:off x="9347200" y="6426284"/>
            <a:ext cx="2844800" cy="507831"/>
          </a:xfrm>
          <a:prstGeom prst="rect">
            <a:avLst/>
          </a:prstGeom>
          <a:noFill/>
        </p:spPr>
        <p:txBody>
          <a:bodyPr wrap="square" rtlCol="0" anchor="b">
            <a:spAutoFit/>
          </a:bodyPr>
          <a:lstStyle/>
          <a:p>
            <a:pPr algn="r"/>
            <a:r>
              <a:rPr lang="en-US" sz="1350" b="1" dirty="0">
                <a:solidFill>
                  <a:schemeClr val="bg1"/>
                </a:solidFill>
              </a:rPr>
              <a:t>Figure 1: (Open AI ChatGPT, 2024)</a:t>
            </a:r>
          </a:p>
          <a:p>
            <a:pPr algn="r"/>
            <a:endParaRPr lang="en-US" sz="1350" dirty="0">
              <a:solidFill>
                <a:schemeClr val="bg1"/>
              </a:solidFill>
            </a:endParaRPr>
          </a:p>
        </p:txBody>
      </p:sp>
    </p:spTree>
    <p:extLst>
      <p:ext uri="{BB962C8B-B14F-4D97-AF65-F5344CB8AC3E}">
        <p14:creationId xmlns:p14="http://schemas.microsoft.com/office/powerpoint/2010/main" val="4215714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2F2E31DA-D834-CE9B-5730-A014E4F9C44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BE01C1-D33B-C924-D45B-D474424CD034}"/>
              </a:ext>
            </a:extLst>
          </p:cNvPr>
          <p:cNvSpPr>
            <a:spLocks noGrp="1" noRot="1" noMove="1" noResize="1" noEditPoints="1" noAdjustHandles="1" noChangeArrowheads="1" noChangeShapeType="1"/>
          </p:cNvSpPr>
          <p:nvPr>
            <p:ph idx="1"/>
          </p:nvPr>
        </p:nvSpPr>
        <p:spPr>
          <a:xfrm>
            <a:off x="33229" y="65446"/>
            <a:ext cx="12125542" cy="6727108"/>
          </a:xfrm>
          <a:solidFill>
            <a:schemeClr val="bg1">
              <a:alpha val="67000"/>
            </a:schemeClr>
          </a:solidFill>
          <a:effectLst>
            <a:softEdge rad="114300"/>
          </a:effectLst>
        </p:spPr>
        <p:txBody>
          <a:bodyPr lIns="180000" tIns="180000" rIns="180000" bIns="180000"/>
          <a:lstStyle/>
          <a:p>
            <a:pPr marL="0" indent="0">
              <a:buNone/>
            </a:pPr>
            <a:r>
              <a:rPr lang="en-US" dirty="0"/>
              <a:t> </a:t>
            </a:r>
          </a:p>
        </p:txBody>
      </p:sp>
      <p:sp>
        <p:nvSpPr>
          <p:cNvPr id="10" name="Freeform 9">
            <a:extLst>
              <a:ext uri="{FF2B5EF4-FFF2-40B4-BE49-F238E27FC236}">
                <a16:creationId xmlns:a16="http://schemas.microsoft.com/office/drawing/2014/main" id="{25760217-CB72-FBE8-6C05-776977294732}"/>
              </a:ext>
            </a:extLst>
          </p:cNvPr>
          <p:cNvSpPr>
            <a:spLocks noGrp="1" noRot="1" noMove="1" noResize="1" noEditPoints="1" noAdjustHandles="1" noChangeArrowheads="1" noChangeShapeType="1"/>
          </p:cNvSpPr>
          <p:nvPr/>
        </p:nvSpPr>
        <p:spPr>
          <a:xfrm>
            <a:off x="781665" y="1998808"/>
            <a:ext cx="10751574" cy="2646934"/>
          </a:xfrm>
          <a:custGeom>
            <a:avLst/>
            <a:gdLst>
              <a:gd name="connsiteX0" fmla="*/ 0 w 10751574"/>
              <a:gd name="connsiteY0" fmla="*/ 2254571 h 2646934"/>
              <a:gd name="connsiteX1" fmla="*/ 424019 w 10751574"/>
              <a:gd name="connsiteY1" fmla="*/ 2520847 h 2646934"/>
              <a:gd name="connsiteX2" fmla="*/ 2020330 w 10751574"/>
              <a:gd name="connsiteY2" fmla="*/ 479392 h 2646934"/>
              <a:gd name="connsiteX3" fmla="*/ 3666523 w 10751574"/>
              <a:gd name="connsiteY3" fmla="*/ 2538599 h 2646934"/>
              <a:gd name="connsiteX4" fmla="*/ 5113179 w 10751574"/>
              <a:gd name="connsiteY4" fmla="*/ 94 h 2646934"/>
              <a:gd name="connsiteX5" fmla="*/ 6884085 w 10751574"/>
              <a:gd name="connsiteY5" fmla="*/ 2645109 h 2646934"/>
              <a:gd name="connsiteX6" fmla="*/ 8829587 w 10751574"/>
              <a:gd name="connsiteY6" fmla="*/ 71101 h 2646934"/>
              <a:gd name="connsiteX7" fmla="*/ 9802339 w 10751574"/>
              <a:gd name="connsiteY7" fmla="*/ 1597754 h 2646934"/>
              <a:gd name="connsiteX8" fmla="*/ 10675321 w 10751574"/>
              <a:gd name="connsiteY8" fmla="*/ 1455740 h 2646934"/>
              <a:gd name="connsiteX9" fmla="*/ 10650378 w 10751574"/>
              <a:gd name="connsiteY9" fmla="*/ 1402485 h 264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51574" h="2646934" fill="none" extrusionOk="0">
                <a:moveTo>
                  <a:pt x="0" y="2254571"/>
                </a:moveTo>
                <a:cubicBezTo>
                  <a:pt x="78043" y="2586838"/>
                  <a:pt x="93033" y="2876106"/>
                  <a:pt x="424019" y="2520847"/>
                </a:cubicBezTo>
                <a:cubicBezTo>
                  <a:pt x="785373" y="2262924"/>
                  <a:pt x="1516422" y="521155"/>
                  <a:pt x="2020330" y="479392"/>
                </a:cubicBezTo>
                <a:cubicBezTo>
                  <a:pt x="2606996" y="441856"/>
                  <a:pt x="3174954" y="2506035"/>
                  <a:pt x="3666523" y="2538599"/>
                </a:cubicBezTo>
                <a:cubicBezTo>
                  <a:pt x="4152989" y="2463480"/>
                  <a:pt x="4522111" y="-55475"/>
                  <a:pt x="5113179" y="94"/>
                </a:cubicBezTo>
                <a:cubicBezTo>
                  <a:pt x="5540665" y="10125"/>
                  <a:pt x="6200622" y="2502689"/>
                  <a:pt x="6884085" y="2645109"/>
                </a:cubicBezTo>
                <a:cubicBezTo>
                  <a:pt x="7508157" y="2593777"/>
                  <a:pt x="8321568" y="258298"/>
                  <a:pt x="8829587" y="71101"/>
                </a:cubicBezTo>
                <a:cubicBezTo>
                  <a:pt x="9273151" y="-26909"/>
                  <a:pt x="9523344" y="1388253"/>
                  <a:pt x="9802339" y="1597754"/>
                </a:cubicBezTo>
                <a:cubicBezTo>
                  <a:pt x="10109414" y="1841520"/>
                  <a:pt x="10542410" y="1483285"/>
                  <a:pt x="10675321" y="1455740"/>
                </a:cubicBezTo>
                <a:cubicBezTo>
                  <a:pt x="10807010" y="1438516"/>
                  <a:pt x="10716002" y="1413773"/>
                  <a:pt x="10650378" y="1402485"/>
                </a:cubicBezTo>
              </a:path>
              <a:path w="10751574" h="2646934" stroke="0" extrusionOk="0">
                <a:moveTo>
                  <a:pt x="0" y="2254571"/>
                </a:moveTo>
                <a:cubicBezTo>
                  <a:pt x="950" y="2509302"/>
                  <a:pt x="50082" y="2830678"/>
                  <a:pt x="424019" y="2520847"/>
                </a:cubicBezTo>
                <a:cubicBezTo>
                  <a:pt x="784126" y="2229906"/>
                  <a:pt x="1428508" y="478067"/>
                  <a:pt x="2020330" y="479392"/>
                </a:cubicBezTo>
                <a:cubicBezTo>
                  <a:pt x="2543906" y="498797"/>
                  <a:pt x="3146742" y="2642282"/>
                  <a:pt x="3666523" y="2538599"/>
                </a:cubicBezTo>
                <a:cubicBezTo>
                  <a:pt x="4123733" y="2426838"/>
                  <a:pt x="4670969" y="27280"/>
                  <a:pt x="5113179" y="94"/>
                </a:cubicBezTo>
                <a:cubicBezTo>
                  <a:pt x="5773756" y="32594"/>
                  <a:pt x="6272917" y="2616329"/>
                  <a:pt x="6884085" y="2645109"/>
                </a:cubicBezTo>
                <a:cubicBezTo>
                  <a:pt x="7456740" y="2649785"/>
                  <a:pt x="8312179" y="274876"/>
                  <a:pt x="8829587" y="71101"/>
                </a:cubicBezTo>
                <a:cubicBezTo>
                  <a:pt x="9306340" y="-195231"/>
                  <a:pt x="9455049" y="1422105"/>
                  <a:pt x="9802339" y="1597754"/>
                </a:cubicBezTo>
                <a:cubicBezTo>
                  <a:pt x="10117813" y="1832923"/>
                  <a:pt x="10542028" y="1490220"/>
                  <a:pt x="10675321" y="1455740"/>
                </a:cubicBezTo>
                <a:cubicBezTo>
                  <a:pt x="10797802" y="1420145"/>
                  <a:pt x="10743788" y="1421238"/>
                  <a:pt x="10650378" y="1402485"/>
                </a:cubicBezTo>
              </a:path>
            </a:pathLst>
          </a:custGeom>
          <a:ln w="34925">
            <a:solidFill>
              <a:schemeClr val="tx1">
                <a:lumMod val="95000"/>
                <a:lumOff val="5000"/>
              </a:schemeClr>
            </a:solidFill>
            <a:extLst>
              <a:ext uri="{C807C97D-BFC1-408E-A445-0C87EB9F89A2}">
                <ask:lineSketchStyleProps xmlns:ask="http://schemas.microsoft.com/office/drawing/2018/sketchyshapes" sd="1219033472">
                  <a:custGeom>
                    <a:avLst/>
                    <a:gdLst>
                      <a:gd name="connsiteX0" fmla="*/ 0 w 9166481"/>
                      <a:gd name="connsiteY0" fmla="*/ 2700783 h 3170800"/>
                      <a:gd name="connsiteX1" fmla="*/ 361507 w 9166481"/>
                      <a:gd name="connsiteY1" fmla="*/ 3019759 h 3170800"/>
                      <a:gd name="connsiteX2" fmla="*/ 1722475 w 9166481"/>
                      <a:gd name="connsiteY2" fmla="*/ 574271 h 3170800"/>
                      <a:gd name="connsiteX3" fmla="*/ 3125972 w 9166481"/>
                      <a:gd name="connsiteY3" fmla="*/ 3041025 h 3170800"/>
                      <a:gd name="connsiteX4" fmla="*/ 4359349 w 9166481"/>
                      <a:gd name="connsiteY4" fmla="*/ 113 h 3170800"/>
                      <a:gd name="connsiteX5" fmla="*/ 5869172 w 9166481"/>
                      <a:gd name="connsiteY5" fmla="*/ 3168615 h 3170800"/>
                      <a:gd name="connsiteX6" fmla="*/ 7527851 w 9166481"/>
                      <a:gd name="connsiteY6" fmla="*/ 85173 h 3170800"/>
                      <a:gd name="connsiteX7" fmla="*/ 8357191 w 9166481"/>
                      <a:gd name="connsiteY7" fmla="*/ 1913973 h 3170800"/>
                      <a:gd name="connsiteX8" fmla="*/ 9101470 w 9166481"/>
                      <a:gd name="connsiteY8" fmla="*/ 1743852 h 3170800"/>
                      <a:gd name="connsiteX9" fmla="*/ 9080205 w 9166481"/>
                      <a:gd name="connsiteY9" fmla="*/ 1680057 h 317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66481" h="3170800">
                        <a:moveTo>
                          <a:pt x="0" y="2700783"/>
                        </a:moveTo>
                        <a:cubicBezTo>
                          <a:pt x="37214" y="3037480"/>
                          <a:pt x="74428" y="3374178"/>
                          <a:pt x="361507" y="3019759"/>
                        </a:cubicBezTo>
                        <a:cubicBezTo>
                          <a:pt x="648586" y="2665340"/>
                          <a:pt x="1261731" y="570727"/>
                          <a:pt x="1722475" y="574271"/>
                        </a:cubicBezTo>
                        <a:cubicBezTo>
                          <a:pt x="2183219" y="577815"/>
                          <a:pt x="2686493" y="3136718"/>
                          <a:pt x="3125972" y="3041025"/>
                        </a:cubicBezTo>
                        <a:cubicBezTo>
                          <a:pt x="3565451" y="2945332"/>
                          <a:pt x="3902149" y="-21152"/>
                          <a:pt x="4359349" y="113"/>
                        </a:cubicBezTo>
                        <a:cubicBezTo>
                          <a:pt x="4816549" y="21378"/>
                          <a:pt x="5341088" y="3154438"/>
                          <a:pt x="5869172" y="3168615"/>
                        </a:cubicBezTo>
                        <a:cubicBezTo>
                          <a:pt x="6397256" y="3182792"/>
                          <a:pt x="7113181" y="294280"/>
                          <a:pt x="7527851" y="85173"/>
                        </a:cubicBezTo>
                        <a:cubicBezTo>
                          <a:pt x="7942521" y="-123934"/>
                          <a:pt x="8094921" y="1637526"/>
                          <a:pt x="8357191" y="1913973"/>
                        </a:cubicBezTo>
                        <a:cubicBezTo>
                          <a:pt x="8619461" y="2190419"/>
                          <a:pt x="8980968" y="1782838"/>
                          <a:pt x="9101470" y="1743852"/>
                        </a:cubicBezTo>
                        <a:cubicBezTo>
                          <a:pt x="9221972" y="1704866"/>
                          <a:pt x="9151088" y="1692461"/>
                          <a:pt x="9080205" y="1680057"/>
                        </a:cubicBezTo>
                      </a:path>
                    </a:pathLst>
                  </a:custGeom>
                  <ask:type>
                    <ask:lineSketchFreehand/>
                  </ask:type>
                </ask:lineSketchStyleProps>
              </a:ext>
            </a:extLst>
          </a:ln>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pic>
        <p:nvPicPr>
          <p:cNvPr id="18" name="Content Placeholder 4" descr="Stork Baby with solid fill">
            <a:extLst>
              <a:ext uri="{FF2B5EF4-FFF2-40B4-BE49-F238E27FC236}">
                <a16:creationId xmlns:a16="http://schemas.microsoft.com/office/drawing/2014/main" id="{37A47A5B-17F5-86FD-FBB3-379098BE1C3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5556" y="3731342"/>
            <a:ext cx="914400" cy="914400"/>
          </a:xfrm>
          <a:prstGeom prst="rect">
            <a:avLst/>
          </a:prstGeom>
        </p:spPr>
      </p:pic>
      <p:sp>
        <p:nvSpPr>
          <p:cNvPr id="19" name="Rectangle 18">
            <a:extLst>
              <a:ext uri="{FF2B5EF4-FFF2-40B4-BE49-F238E27FC236}">
                <a16:creationId xmlns:a16="http://schemas.microsoft.com/office/drawing/2014/main" id="{F441ABB2-E237-1215-76B1-1F3D2C4E4103}"/>
              </a:ext>
            </a:extLst>
          </p:cNvPr>
          <p:cNvSpPr/>
          <p:nvPr/>
        </p:nvSpPr>
        <p:spPr>
          <a:xfrm>
            <a:off x="-29134" y="4645742"/>
            <a:ext cx="975489" cy="338554"/>
          </a:xfrm>
          <a:prstGeom prst="rect">
            <a:avLst/>
          </a:prstGeom>
          <a:noFill/>
        </p:spPr>
        <p:txBody>
          <a:bodyPr wrap="square" lIns="91440" tIns="45720" rIns="91440" bIns="45720">
            <a:spAutoFit/>
          </a:bodyPr>
          <a:lstStyle/>
          <a:p>
            <a:pPr algn="ctr"/>
            <a:r>
              <a:rPr lang="en-GB" sz="1600" cap="none" spc="0" dirty="0">
                <a:ln w="0"/>
                <a:solidFill>
                  <a:schemeClr val="tx1"/>
                </a:solidFill>
                <a:effectLst>
                  <a:outerShdw blurRad="38100" dist="19050" dir="2700000" algn="tl" rotWithShape="0">
                    <a:schemeClr val="dk1">
                      <a:alpha val="40000"/>
                    </a:schemeClr>
                  </a:outerShdw>
                </a:effectLst>
              </a:rPr>
              <a:t>1990</a:t>
            </a:r>
          </a:p>
        </p:txBody>
      </p:sp>
      <p:sp>
        <p:nvSpPr>
          <p:cNvPr id="22" name="Rectangle 21">
            <a:extLst>
              <a:ext uri="{FF2B5EF4-FFF2-40B4-BE49-F238E27FC236}">
                <a16:creationId xmlns:a16="http://schemas.microsoft.com/office/drawing/2014/main" id="{37F1AEE0-AEEA-C272-BB72-ED9CEA293A45}"/>
              </a:ext>
            </a:extLst>
          </p:cNvPr>
          <p:cNvSpPr/>
          <p:nvPr/>
        </p:nvSpPr>
        <p:spPr>
          <a:xfrm>
            <a:off x="5883490" y="3085424"/>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2007</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91488AD7-A02F-ED14-63C8-3F532E1600C7}"/>
              </a:ext>
            </a:extLst>
          </p:cNvPr>
          <p:cNvSpPr/>
          <p:nvPr/>
        </p:nvSpPr>
        <p:spPr>
          <a:xfrm>
            <a:off x="3112193" y="3846563"/>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2002</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DAA49501-642D-DDE5-23F6-3A0A7FD464A2}"/>
              </a:ext>
            </a:extLst>
          </p:cNvPr>
          <p:cNvSpPr/>
          <p:nvPr/>
        </p:nvSpPr>
        <p:spPr>
          <a:xfrm>
            <a:off x="10261220" y="2073272"/>
            <a:ext cx="1006921" cy="338554"/>
          </a:xfrm>
          <a:prstGeom prst="rect">
            <a:avLst/>
          </a:prstGeom>
          <a:noFill/>
        </p:spPr>
        <p:txBody>
          <a:bodyPr wrap="square" lIns="91440" tIns="45720" rIns="91440" bIns="45720">
            <a:spAutoFit/>
          </a:bodyPr>
          <a:lstStyle/>
          <a:p>
            <a:pPr algn="ctr"/>
            <a:r>
              <a:rPr lang="en-GB" sz="1600" b="1" dirty="0">
                <a:ln w="0"/>
              </a:rPr>
              <a:t>2020</a:t>
            </a:r>
            <a:endParaRPr lang="en-GB" sz="1600" b="1" cap="none" spc="0" dirty="0">
              <a:ln w="0"/>
              <a:solidFill>
                <a:schemeClr val="tx1"/>
              </a:solidFill>
            </a:endParaRPr>
          </a:p>
        </p:txBody>
      </p:sp>
      <p:sp>
        <p:nvSpPr>
          <p:cNvPr id="25" name="Rectangle 24">
            <a:extLst>
              <a:ext uri="{FF2B5EF4-FFF2-40B4-BE49-F238E27FC236}">
                <a16:creationId xmlns:a16="http://schemas.microsoft.com/office/drawing/2014/main" id="{855C79B3-4A40-029B-D232-78BDB89872C7}"/>
              </a:ext>
            </a:extLst>
          </p:cNvPr>
          <p:cNvSpPr/>
          <p:nvPr/>
        </p:nvSpPr>
        <p:spPr>
          <a:xfrm>
            <a:off x="8316356" y="4401744"/>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2013</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6" name="Rectangle 25">
            <a:extLst>
              <a:ext uri="{FF2B5EF4-FFF2-40B4-BE49-F238E27FC236}">
                <a16:creationId xmlns:a16="http://schemas.microsoft.com/office/drawing/2014/main" id="{8CA03200-7BBD-0A5B-1B50-1C70E685A5EF}"/>
              </a:ext>
            </a:extLst>
          </p:cNvPr>
          <p:cNvSpPr/>
          <p:nvPr/>
        </p:nvSpPr>
        <p:spPr>
          <a:xfrm>
            <a:off x="1648981" y="1734975"/>
            <a:ext cx="975489" cy="338554"/>
          </a:xfrm>
          <a:prstGeom prst="rect">
            <a:avLst/>
          </a:prstGeom>
          <a:noFill/>
        </p:spPr>
        <p:txBody>
          <a:bodyPr wrap="square" lIns="91440" tIns="45720" rIns="91440" bIns="45720">
            <a:spAutoFit/>
          </a:bodyPr>
          <a:lstStyle/>
          <a:p>
            <a:pPr algn="ctr"/>
            <a:r>
              <a:rPr lang="en-GB" sz="1600" cap="none" spc="0" dirty="0">
                <a:ln w="0"/>
                <a:solidFill>
                  <a:schemeClr val="tx1"/>
                </a:solidFill>
                <a:effectLst>
                  <a:outerShdw blurRad="38100" dist="19050" dir="2700000" algn="tl" rotWithShape="0">
                    <a:schemeClr val="dk1">
                      <a:alpha val="40000"/>
                    </a:schemeClr>
                  </a:outerShdw>
                </a:effectLst>
              </a:rPr>
              <a:t>1996</a:t>
            </a:r>
          </a:p>
        </p:txBody>
      </p:sp>
      <p:sp>
        <p:nvSpPr>
          <p:cNvPr id="27" name="Rectangle 26">
            <a:extLst>
              <a:ext uri="{FF2B5EF4-FFF2-40B4-BE49-F238E27FC236}">
                <a16:creationId xmlns:a16="http://schemas.microsoft.com/office/drawing/2014/main" id="{AD87627E-664B-0830-DEA7-1CE772DC33C0}"/>
              </a:ext>
            </a:extLst>
          </p:cNvPr>
          <p:cNvSpPr/>
          <p:nvPr/>
        </p:nvSpPr>
        <p:spPr>
          <a:xfrm>
            <a:off x="11216511" y="3577453"/>
            <a:ext cx="975489" cy="338554"/>
          </a:xfrm>
          <a:prstGeom prst="rect">
            <a:avLst/>
          </a:prstGeom>
          <a:noFill/>
        </p:spPr>
        <p:txBody>
          <a:bodyPr wrap="square" lIns="91440" tIns="45720" rIns="91440" bIns="45720">
            <a:spAutoFit/>
          </a:bodyPr>
          <a:lstStyle/>
          <a:p>
            <a:pPr algn="ctr"/>
            <a:r>
              <a:rPr lang="en-GB" sz="1600" b="1" dirty="0">
                <a:ln w="0"/>
              </a:rPr>
              <a:t>2024</a:t>
            </a:r>
            <a:endParaRPr lang="en-GB" sz="1600" b="1" cap="none" spc="0" dirty="0">
              <a:ln w="0"/>
              <a:solidFill>
                <a:schemeClr val="tx1"/>
              </a:solidFill>
            </a:endParaRPr>
          </a:p>
        </p:txBody>
      </p:sp>
      <p:pic>
        <p:nvPicPr>
          <p:cNvPr id="28" name="Graphic 27" descr="Baby outline">
            <a:extLst>
              <a:ext uri="{FF2B5EF4-FFF2-40B4-BE49-F238E27FC236}">
                <a16:creationId xmlns:a16="http://schemas.microsoft.com/office/drawing/2014/main" id="{275B97A2-243B-5606-01FE-D5AFA053303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22234" y="1895038"/>
            <a:ext cx="706601" cy="706601"/>
          </a:xfrm>
          <a:prstGeom prst="rect">
            <a:avLst/>
          </a:prstGeom>
        </p:spPr>
      </p:pic>
      <p:pic>
        <p:nvPicPr>
          <p:cNvPr id="35" name="Content Placeholder 8" descr="Dog outline">
            <a:extLst>
              <a:ext uri="{FF2B5EF4-FFF2-40B4-BE49-F238E27FC236}">
                <a16:creationId xmlns:a16="http://schemas.microsoft.com/office/drawing/2014/main" id="{BBB4B8E3-0B55-1725-6C26-9A6C4E8BB1E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43235" y="3320739"/>
            <a:ext cx="706600" cy="706600"/>
          </a:xfrm>
          <a:prstGeom prst="rect">
            <a:avLst/>
          </a:prstGeom>
        </p:spPr>
      </p:pic>
      <p:pic>
        <p:nvPicPr>
          <p:cNvPr id="36" name="Graphic 35" descr="Suburban scene outline">
            <a:extLst>
              <a:ext uri="{FF2B5EF4-FFF2-40B4-BE49-F238E27FC236}">
                <a16:creationId xmlns:a16="http://schemas.microsoft.com/office/drawing/2014/main" id="{02AC92BF-506C-55A5-7139-8BB7E763483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472946" y="3862836"/>
            <a:ext cx="751571" cy="751571"/>
          </a:xfrm>
          <a:prstGeom prst="rect">
            <a:avLst/>
          </a:prstGeom>
        </p:spPr>
      </p:pic>
      <p:pic>
        <p:nvPicPr>
          <p:cNvPr id="37" name="Graphic 36" descr="Forest scene outline">
            <a:extLst>
              <a:ext uri="{FF2B5EF4-FFF2-40B4-BE49-F238E27FC236}">
                <a16:creationId xmlns:a16="http://schemas.microsoft.com/office/drawing/2014/main" id="{415F09CD-7EC9-807C-D4A5-90692AF81C6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05996" y="3079375"/>
            <a:ext cx="751571" cy="751571"/>
          </a:xfrm>
          <a:prstGeom prst="rect">
            <a:avLst/>
          </a:prstGeom>
        </p:spPr>
      </p:pic>
      <p:pic>
        <p:nvPicPr>
          <p:cNvPr id="38" name="Graphic 37" descr="Fork In Road outline">
            <a:extLst>
              <a:ext uri="{FF2B5EF4-FFF2-40B4-BE49-F238E27FC236}">
                <a16:creationId xmlns:a16="http://schemas.microsoft.com/office/drawing/2014/main" id="{6DFE5345-06F8-8139-866A-7CCA7EA8BA36}"/>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636763" y="3279746"/>
            <a:ext cx="706600" cy="706600"/>
          </a:xfrm>
          <a:prstGeom prst="rect">
            <a:avLst/>
          </a:prstGeom>
        </p:spPr>
      </p:pic>
      <p:pic>
        <p:nvPicPr>
          <p:cNvPr id="39" name="Graphic 38" descr="Heart With Arrow outline">
            <a:extLst>
              <a:ext uri="{FF2B5EF4-FFF2-40B4-BE49-F238E27FC236}">
                <a16:creationId xmlns:a16="http://schemas.microsoft.com/office/drawing/2014/main" id="{2B0931B7-C966-7685-932B-23F65AEA7521}"/>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718742" y="2633067"/>
            <a:ext cx="706600" cy="706600"/>
          </a:xfrm>
          <a:prstGeom prst="rect">
            <a:avLst/>
          </a:prstGeom>
        </p:spPr>
      </p:pic>
      <p:pic>
        <p:nvPicPr>
          <p:cNvPr id="40" name="Graphic 39" descr="Luggage outline">
            <a:extLst>
              <a:ext uri="{FF2B5EF4-FFF2-40B4-BE49-F238E27FC236}">
                <a16:creationId xmlns:a16="http://schemas.microsoft.com/office/drawing/2014/main" id="{32BD20F2-5F6E-BCD3-3221-2537E2BA6D13}"/>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3428963" y="4157207"/>
            <a:ext cx="914400" cy="914400"/>
          </a:xfrm>
          <a:prstGeom prst="rect">
            <a:avLst/>
          </a:prstGeom>
        </p:spPr>
      </p:pic>
      <p:pic>
        <p:nvPicPr>
          <p:cNvPr id="42" name="Graphic 41" descr="Wedding rings outline">
            <a:extLst>
              <a:ext uri="{FF2B5EF4-FFF2-40B4-BE49-F238E27FC236}">
                <a16:creationId xmlns:a16="http://schemas.microsoft.com/office/drawing/2014/main" id="{DC94D12C-4924-0465-9057-5A7D0BDFF61E}"/>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8582746" y="3231951"/>
            <a:ext cx="667060" cy="667060"/>
          </a:xfrm>
          <a:prstGeom prst="rect">
            <a:avLst/>
          </a:prstGeom>
        </p:spPr>
      </p:pic>
      <p:pic>
        <p:nvPicPr>
          <p:cNvPr id="43" name="Graphic 42" descr="Ring outline">
            <a:extLst>
              <a:ext uri="{FF2B5EF4-FFF2-40B4-BE49-F238E27FC236}">
                <a16:creationId xmlns:a16="http://schemas.microsoft.com/office/drawing/2014/main" id="{25F80A3F-F9A5-11FD-DDBE-D23167427E3C}"/>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7526218" y="4596802"/>
            <a:ext cx="667060" cy="667060"/>
          </a:xfrm>
          <a:prstGeom prst="rect">
            <a:avLst/>
          </a:prstGeom>
        </p:spPr>
      </p:pic>
      <p:pic>
        <p:nvPicPr>
          <p:cNvPr id="44" name="Graphic 43" descr="Graduation cap outline">
            <a:extLst>
              <a:ext uri="{FF2B5EF4-FFF2-40B4-BE49-F238E27FC236}">
                <a16:creationId xmlns:a16="http://schemas.microsoft.com/office/drawing/2014/main" id="{DF612B2D-C48A-E475-D153-D304B94F22AE}"/>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8253729" y="3913811"/>
            <a:ext cx="706600" cy="706600"/>
          </a:xfrm>
          <a:prstGeom prst="rect">
            <a:avLst/>
          </a:prstGeom>
        </p:spPr>
      </p:pic>
      <p:pic>
        <p:nvPicPr>
          <p:cNvPr id="45" name="Graphic 44" descr="Woman with cane outline">
            <a:extLst>
              <a:ext uri="{FF2B5EF4-FFF2-40B4-BE49-F238E27FC236}">
                <a16:creationId xmlns:a16="http://schemas.microsoft.com/office/drawing/2014/main" id="{2F46B070-EC01-16CC-CBEA-A75DC890F530}"/>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8657707" y="1778043"/>
            <a:ext cx="706600" cy="706600"/>
          </a:xfrm>
          <a:prstGeom prst="rect">
            <a:avLst/>
          </a:prstGeom>
        </p:spPr>
      </p:pic>
      <p:pic>
        <p:nvPicPr>
          <p:cNvPr id="47" name="Graphic 46" descr="Puppy 2 with solid fill">
            <a:extLst>
              <a:ext uri="{FF2B5EF4-FFF2-40B4-BE49-F238E27FC236}">
                <a16:creationId xmlns:a16="http://schemas.microsoft.com/office/drawing/2014/main" id="{6CCD5C5E-C8B4-B07A-1049-745E800FE3C2}"/>
              </a:ext>
            </a:extLst>
          </p:cNvPr>
          <p:cNvPicPr>
            <a:picLocks noChangeAspect="1"/>
          </p:cNvPicPr>
          <p:nvPr/>
        </p:nvPicPr>
        <p:blipFill>
          <a:blip r:embed="rId28">
            <a:extLst>
              <a:ext uri="{96DAC541-7B7A-43D3-8B79-37D633B846F1}">
                <asvg:svgBlip xmlns:asvg="http://schemas.microsoft.com/office/drawing/2016/SVG/main" r:embed="rId29"/>
              </a:ext>
            </a:extLst>
          </a:blip>
          <a:stretch>
            <a:fillRect/>
          </a:stretch>
        </p:blipFill>
        <p:spPr>
          <a:xfrm>
            <a:off x="7994746" y="4364503"/>
            <a:ext cx="746731" cy="746731"/>
          </a:xfrm>
          <a:prstGeom prst="rect">
            <a:avLst/>
          </a:prstGeom>
        </p:spPr>
      </p:pic>
      <p:pic>
        <p:nvPicPr>
          <p:cNvPr id="48" name="Graphic 47" descr="Classroom outline">
            <a:extLst>
              <a:ext uri="{FF2B5EF4-FFF2-40B4-BE49-F238E27FC236}">
                <a16:creationId xmlns:a16="http://schemas.microsoft.com/office/drawing/2014/main" id="{FD369481-7310-66EE-C9FF-50FD0F3427F1}"/>
              </a:ext>
            </a:extLst>
          </p:cNvPr>
          <p:cNvPicPr>
            <a:picLocks noChangeAspect="1"/>
          </p:cNvPicPr>
          <p:nvPr/>
        </p:nvPicPr>
        <p:blipFill>
          <a:blip r:embed="rId30">
            <a:extLst>
              <a:ext uri="{96DAC541-7B7A-43D3-8B79-37D633B846F1}">
                <asvg:svgBlip xmlns:asvg="http://schemas.microsoft.com/office/drawing/2016/SVG/main" r:embed="rId31"/>
              </a:ext>
            </a:extLst>
          </a:blip>
          <a:stretch>
            <a:fillRect/>
          </a:stretch>
        </p:blipFill>
        <p:spPr>
          <a:xfrm>
            <a:off x="6195095" y="1524690"/>
            <a:ext cx="667061" cy="667061"/>
          </a:xfrm>
          <a:prstGeom prst="rect">
            <a:avLst/>
          </a:prstGeom>
        </p:spPr>
      </p:pic>
      <p:pic>
        <p:nvPicPr>
          <p:cNvPr id="50" name="Graphic 49" descr="Puppy 2 outline">
            <a:extLst>
              <a:ext uri="{FF2B5EF4-FFF2-40B4-BE49-F238E27FC236}">
                <a16:creationId xmlns:a16="http://schemas.microsoft.com/office/drawing/2014/main" id="{DBAEAA48-ED26-06B6-26F1-D47B7BDF82B3}"/>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8141014" y="2641592"/>
            <a:ext cx="706600" cy="706600"/>
          </a:xfrm>
          <a:prstGeom prst="rect">
            <a:avLst/>
          </a:prstGeom>
        </p:spPr>
      </p:pic>
      <p:pic>
        <p:nvPicPr>
          <p:cNvPr id="57" name="Graphic 56" descr="Holiday outline">
            <a:extLst>
              <a:ext uri="{FF2B5EF4-FFF2-40B4-BE49-F238E27FC236}">
                <a16:creationId xmlns:a16="http://schemas.microsoft.com/office/drawing/2014/main" id="{F6F962FF-205C-8CBB-3D20-EAEFF95BD8C1}"/>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7041535" y="3320739"/>
            <a:ext cx="667062" cy="667062"/>
          </a:xfrm>
          <a:prstGeom prst="rect">
            <a:avLst/>
          </a:prstGeom>
        </p:spPr>
      </p:pic>
      <p:pic>
        <p:nvPicPr>
          <p:cNvPr id="68" name="Graphic 67" descr="Office worker female outline">
            <a:extLst>
              <a:ext uri="{FF2B5EF4-FFF2-40B4-BE49-F238E27FC236}">
                <a16:creationId xmlns:a16="http://schemas.microsoft.com/office/drawing/2014/main" id="{3ECA25C3-1982-D7BE-D480-723EB22630AB}"/>
              </a:ext>
            </a:extLst>
          </p:cNvPr>
          <p:cNvPicPr>
            <a:picLocks noChangeAspect="1"/>
          </p:cNvPicPr>
          <p:nvPr/>
        </p:nvPicPr>
        <p:blipFill>
          <a:blip r:embed="rId36">
            <a:extLst>
              <a:ext uri="{96DAC541-7B7A-43D3-8B79-37D633B846F1}">
                <asvg:svgBlip xmlns:asvg="http://schemas.microsoft.com/office/drawing/2016/SVG/main" r:embed="rId37"/>
              </a:ext>
            </a:extLst>
          </a:blip>
          <a:stretch>
            <a:fillRect/>
          </a:stretch>
        </p:blipFill>
        <p:spPr>
          <a:xfrm>
            <a:off x="7902932" y="3283136"/>
            <a:ext cx="615875" cy="615875"/>
          </a:xfrm>
          <a:prstGeom prst="rect">
            <a:avLst/>
          </a:prstGeom>
        </p:spPr>
      </p:pic>
      <p:pic>
        <p:nvPicPr>
          <p:cNvPr id="70" name="Graphic 69" descr="Schoolhouse outline">
            <a:extLst>
              <a:ext uri="{FF2B5EF4-FFF2-40B4-BE49-F238E27FC236}">
                <a16:creationId xmlns:a16="http://schemas.microsoft.com/office/drawing/2014/main" id="{40E1DE90-56D9-1977-703A-CDC3CE346C21}"/>
              </a:ext>
            </a:extLst>
          </p:cNvPr>
          <p:cNvPicPr>
            <a:picLocks noChangeAspect="1"/>
          </p:cNvPicPr>
          <p:nvPr/>
        </p:nvPicPr>
        <p:blipFill>
          <a:blip r:embed="rId38">
            <a:extLst>
              <a:ext uri="{96DAC541-7B7A-43D3-8B79-37D633B846F1}">
                <asvg:svgBlip xmlns:asvg="http://schemas.microsoft.com/office/drawing/2016/SVG/main" r:embed="rId39"/>
              </a:ext>
            </a:extLst>
          </a:blip>
          <a:stretch>
            <a:fillRect/>
          </a:stretch>
        </p:blipFill>
        <p:spPr>
          <a:xfrm>
            <a:off x="2772193" y="2878258"/>
            <a:ext cx="680000" cy="680000"/>
          </a:xfrm>
          <a:prstGeom prst="rect">
            <a:avLst/>
          </a:prstGeom>
        </p:spPr>
      </p:pic>
      <p:pic>
        <p:nvPicPr>
          <p:cNvPr id="76" name="Graphic 75" descr="Woman with kid with solid fill">
            <a:extLst>
              <a:ext uri="{FF2B5EF4-FFF2-40B4-BE49-F238E27FC236}">
                <a16:creationId xmlns:a16="http://schemas.microsoft.com/office/drawing/2014/main" id="{E157DE16-204C-44CA-4FB2-DE06C75C01E3}"/>
              </a:ext>
            </a:extLst>
          </p:cNvPr>
          <p:cNvPicPr>
            <a:picLocks noChangeAspect="1"/>
          </p:cNvPicPr>
          <p:nvPr/>
        </p:nvPicPr>
        <p:blipFill>
          <a:blip r:embed="rId40">
            <a:extLst>
              <a:ext uri="{96DAC541-7B7A-43D3-8B79-37D633B846F1}">
                <asvg:svgBlip xmlns:asvg="http://schemas.microsoft.com/office/drawing/2016/SVG/main" r:embed="rId41"/>
              </a:ext>
            </a:extLst>
          </a:blip>
          <a:stretch>
            <a:fillRect/>
          </a:stretch>
        </p:blipFill>
        <p:spPr>
          <a:xfrm>
            <a:off x="4566407" y="2496870"/>
            <a:ext cx="719097" cy="719097"/>
          </a:xfrm>
          <a:prstGeom prst="rect">
            <a:avLst/>
          </a:prstGeom>
        </p:spPr>
      </p:pic>
      <p:pic>
        <p:nvPicPr>
          <p:cNvPr id="82" name="Graphic 81" descr="Lungs with virus with solid fill">
            <a:extLst>
              <a:ext uri="{FF2B5EF4-FFF2-40B4-BE49-F238E27FC236}">
                <a16:creationId xmlns:a16="http://schemas.microsoft.com/office/drawing/2014/main" id="{E51C42DE-6E9A-A94F-1B8B-DEADE6628E4E}"/>
              </a:ext>
            </a:extLst>
          </p:cNvPr>
          <p:cNvPicPr>
            <a:picLocks noChangeAspect="1"/>
          </p:cNvPicPr>
          <p:nvPr/>
        </p:nvPicPr>
        <p:blipFill>
          <a:blip r:embed="rId42">
            <a:extLst>
              <a:ext uri="{96DAC541-7B7A-43D3-8B79-37D633B846F1}">
                <asvg:svgBlip xmlns:asvg="http://schemas.microsoft.com/office/drawing/2016/SVG/main" r:embed="rId43"/>
              </a:ext>
            </a:extLst>
          </a:blip>
          <a:stretch>
            <a:fillRect/>
          </a:stretch>
        </p:blipFill>
        <p:spPr>
          <a:xfrm>
            <a:off x="9589715" y="2727337"/>
            <a:ext cx="745528" cy="745528"/>
          </a:xfrm>
          <a:prstGeom prst="rect">
            <a:avLst/>
          </a:prstGeom>
        </p:spPr>
      </p:pic>
      <p:pic>
        <p:nvPicPr>
          <p:cNvPr id="88" name="Graphic 87" descr="Books with solid fill">
            <a:extLst>
              <a:ext uri="{FF2B5EF4-FFF2-40B4-BE49-F238E27FC236}">
                <a16:creationId xmlns:a16="http://schemas.microsoft.com/office/drawing/2014/main" id="{B7FA0F45-48A1-FE17-42AA-1A6AC53A5F44}"/>
              </a:ext>
            </a:extLst>
          </p:cNvPr>
          <p:cNvPicPr>
            <a:picLocks noChangeAspect="1"/>
          </p:cNvPicPr>
          <p:nvPr/>
        </p:nvPicPr>
        <p:blipFill>
          <a:blip r:embed="rId44">
            <a:extLst>
              <a:ext uri="{96DAC541-7B7A-43D3-8B79-37D633B846F1}">
                <asvg:svgBlip xmlns:asvg="http://schemas.microsoft.com/office/drawing/2016/SVG/main" r:embed="rId45"/>
              </a:ext>
            </a:extLst>
          </a:blip>
          <a:stretch>
            <a:fillRect/>
          </a:stretch>
        </p:blipFill>
        <p:spPr>
          <a:xfrm>
            <a:off x="11306669" y="2785281"/>
            <a:ext cx="793329" cy="793329"/>
          </a:xfrm>
          <a:prstGeom prst="rect">
            <a:avLst/>
          </a:prstGeom>
        </p:spPr>
      </p:pic>
      <p:pic>
        <p:nvPicPr>
          <p:cNvPr id="92" name="Graphic 91" descr="Open book outline">
            <a:extLst>
              <a:ext uri="{FF2B5EF4-FFF2-40B4-BE49-F238E27FC236}">
                <a16:creationId xmlns:a16="http://schemas.microsoft.com/office/drawing/2014/main" id="{71892A5B-E8E1-ECDA-F4DD-0711BA6985A4}"/>
              </a:ext>
            </a:extLst>
          </p:cNvPr>
          <p:cNvPicPr>
            <a:picLocks noChangeAspect="1"/>
          </p:cNvPicPr>
          <p:nvPr/>
        </p:nvPicPr>
        <p:blipFill>
          <a:blip r:embed="rId46">
            <a:extLst>
              <a:ext uri="{96DAC541-7B7A-43D3-8B79-37D633B846F1}">
                <asvg:svgBlip xmlns:asvg="http://schemas.microsoft.com/office/drawing/2016/SVG/main" r:embed="rId47"/>
              </a:ext>
            </a:extLst>
          </a:blip>
          <a:stretch>
            <a:fillRect/>
          </a:stretch>
        </p:blipFill>
        <p:spPr>
          <a:xfrm>
            <a:off x="6657264" y="2444637"/>
            <a:ext cx="706601" cy="706601"/>
          </a:xfrm>
          <a:prstGeom prst="rect">
            <a:avLst/>
          </a:prstGeom>
        </p:spPr>
      </p:pic>
      <p:pic>
        <p:nvPicPr>
          <p:cNvPr id="94" name="Graphic 93" descr="Programmer female with solid fill">
            <a:extLst>
              <a:ext uri="{FF2B5EF4-FFF2-40B4-BE49-F238E27FC236}">
                <a16:creationId xmlns:a16="http://schemas.microsoft.com/office/drawing/2014/main" id="{1810D254-B744-3A3A-6DC9-B69FF610682C}"/>
              </a:ext>
            </a:extLst>
          </p:cNvPr>
          <p:cNvPicPr>
            <a:picLocks noChangeAspect="1"/>
          </p:cNvPicPr>
          <p:nvPr/>
        </p:nvPicPr>
        <p:blipFill>
          <a:blip r:embed="rId48">
            <a:extLst>
              <a:ext uri="{96DAC541-7B7A-43D3-8B79-37D633B846F1}">
                <asvg:svgBlip xmlns:asvg="http://schemas.microsoft.com/office/drawing/2016/SVG/main" r:embed="rId49"/>
              </a:ext>
            </a:extLst>
          </a:blip>
          <a:stretch>
            <a:fillRect/>
          </a:stretch>
        </p:blipFill>
        <p:spPr>
          <a:xfrm>
            <a:off x="9848814" y="3428020"/>
            <a:ext cx="618978" cy="618978"/>
          </a:xfrm>
          <a:prstGeom prst="rect">
            <a:avLst/>
          </a:prstGeom>
        </p:spPr>
      </p:pic>
      <p:pic>
        <p:nvPicPr>
          <p:cNvPr id="4" name="Graphic 3" descr="Home1 outline">
            <a:extLst>
              <a:ext uri="{FF2B5EF4-FFF2-40B4-BE49-F238E27FC236}">
                <a16:creationId xmlns:a16="http://schemas.microsoft.com/office/drawing/2014/main" id="{DA73E49C-700D-1C86-498C-B869CF20AF86}"/>
              </a:ext>
            </a:extLst>
          </p:cNvPr>
          <p:cNvPicPr>
            <a:picLocks noChangeAspect="1"/>
          </p:cNvPicPr>
          <p:nvPr/>
        </p:nvPicPr>
        <p:blipFill>
          <a:blip r:embed="rId50">
            <a:extLst>
              <a:ext uri="{96DAC541-7B7A-43D3-8B79-37D633B846F1}">
                <asvg:svgBlip xmlns:asvg="http://schemas.microsoft.com/office/drawing/2016/SVG/main" r:embed="rId51"/>
              </a:ext>
            </a:extLst>
          </a:blip>
          <a:stretch>
            <a:fillRect/>
          </a:stretch>
        </p:blipFill>
        <p:spPr>
          <a:xfrm>
            <a:off x="6825972" y="4370400"/>
            <a:ext cx="639796" cy="639796"/>
          </a:xfrm>
          <a:prstGeom prst="rect">
            <a:avLst/>
          </a:prstGeom>
        </p:spPr>
      </p:pic>
      <p:pic>
        <p:nvPicPr>
          <p:cNvPr id="7" name="Graphic 6" descr="House outline">
            <a:extLst>
              <a:ext uri="{FF2B5EF4-FFF2-40B4-BE49-F238E27FC236}">
                <a16:creationId xmlns:a16="http://schemas.microsoft.com/office/drawing/2014/main" id="{03A4FBAE-5EF8-8438-80EA-AAA31363A785}"/>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4707411" y="4157207"/>
            <a:ext cx="639796" cy="639796"/>
          </a:xfrm>
          <a:prstGeom prst="rect">
            <a:avLst/>
          </a:prstGeom>
        </p:spPr>
      </p:pic>
      <p:pic>
        <p:nvPicPr>
          <p:cNvPr id="8" name="Graphic 7" descr="House outline">
            <a:extLst>
              <a:ext uri="{FF2B5EF4-FFF2-40B4-BE49-F238E27FC236}">
                <a16:creationId xmlns:a16="http://schemas.microsoft.com/office/drawing/2014/main" id="{2432DBAF-C520-E8C0-859C-46095B1B0456}"/>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4207149" y="4511113"/>
            <a:ext cx="627026" cy="627026"/>
          </a:xfrm>
          <a:prstGeom prst="rect">
            <a:avLst/>
          </a:prstGeom>
        </p:spPr>
      </p:pic>
      <p:pic>
        <p:nvPicPr>
          <p:cNvPr id="9" name="Graphic 8" descr="House outline">
            <a:extLst>
              <a:ext uri="{FF2B5EF4-FFF2-40B4-BE49-F238E27FC236}">
                <a16:creationId xmlns:a16="http://schemas.microsoft.com/office/drawing/2014/main" id="{32D08E6A-E5A2-FCFB-87F2-A13CBE9A2D73}"/>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3031352" y="1957508"/>
            <a:ext cx="731060" cy="731060"/>
          </a:xfrm>
          <a:prstGeom prst="rect">
            <a:avLst/>
          </a:prstGeom>
        </p:spPr>
      </p:pic>
      <p:pic>
        <p:nvPicPr>
          <p:cNvPr id="11" name="Graphic 10" descr="Home1 outline">
            <a:extLst>
              <a:ext uri="{FF2B5EF4-FFF2-40B4-BE49-F238E27FC236}">
                <a16:creationId xmlns:a16="http://schemas.microsoft.com/office/drawing/2014/main" id="{A560210A-7E72-12A4-726A-D076EC20521B}"/>
              </a:ext>
            </a:extLst>
          </p:cNvPr>
          <p:cNvPicPr>
            <a:picLocks noChangeAspect="1"/>
          </p:cNvPicPr>
          <p:nvPr/>
        </p:nvPicPr>
        <p:blipFill>
          <a:blip r:embed="rId50">
            <a:extLst>
              <a:ext uri="{96DAC541-7B7A-43D3-8B79-37D633B846F1}">
                <asvg:svgBlip xmlns:asvg="http://schemas.microsoft.com/office/drawing/2016/SVG/main" r:embed="rId51"/>
              </a:ext>
            </a:extLst>
          </a:blip>
          <a:stretch>
            <a:fillRect/>
          </a:stretch>
        </p:blipFill>
        <p:spPr>
          <a:xfrm>
            <a:off x="9387251" y="1439489"/>
            <a:ext cx="667504" cy="667504"/>
          </a:xfrm>
          <a:prstGeom prst="rect">
            <a:avLst/>
          </a:prstGeom>
        </p:spPr>
      </p:pic>
      <p:pic>
        <p:nvPicPr>
          <p:cNvPr id="13" name="Graphic 12" descr="Travel with solid fill">
            <a:extLst>
              <a:ext uri="{FF2B5EF4-FFF2-40B4-BE49-F238E27FC236}">
                <a16:creationId xmlns:a16="http://schemas.microsoft.com/office/drawing/2014/main" id="{0FD0D5EA-3F3A-621A-A2B9-48CA2CD8AF2A}"/>
              </a:ext>
            </a:extLst>
          </p:cNvPr>
          <p:cNvPicPr>
            <a:picLocks noChangeAspect="1"/>
          </p:cNvPicPr>
          <p:nvPr/>
        </p:nvPicPr>
        <p:blipFill>
          <a:blip r:embed="rId54">
            <a:extLst>
              <a:ext uri="{96DAC541-7B7A-43D3-8B79-37D633B846F1}">
                <asvg:svgBlip xmlns:asvg="http://schemas.microsoft.com/office/drawing/2016/SVG/main" r:embed="rId55"/>
              </a:ext>
            </a:extLst>
          </a:blip>
          <a:stretch>
            <a:fillRect/>
          </a:stretch>
        </p:blipFill>
        <p:spPr>
          <a:xfrm>
            <a:off x="10588798" y="3008048"/>
            <a:ext cx="679343" cy="679343"/>
          </a:xfrm>
          <a:prstGeom prst="rect">
            <a:avLst/>
          </a:prstGeom>
        </p:spPr>
      </p:pic>
      <p:pic>
        <p:nvPicPr>
          <p:cNvPr id="15" name="Graphic 14" descr="Cycling with solid fill">
            <a:extLst>
              <a:ext uri="{FF2B5EF4-FFF2-40B4-BE49-F238E27FC236}">
                <a16:creationId xmlns:a16="http://schemas.microsoft.com/office/drawing/2014/main" id="{0B1F1928-0F4D-A9BD-1855-98B0434CEE73}"/>
              </a:ext>
            </a:extLst>
          </p:cNvPr>
          <p:cNvPicPr>
            <a:picLocks noChangeAspect="1"/>
          </p:cNvPicPr>
          <p:nvPr/>
        </p:nvPicPr>
        <p:blipFill>
          <a:blip r:embed="rId56">
            <a:extLst>
              <a:ext uri="{96DAC541-7B7A-43D3-8B79-37D633B846F1}">
                <asvg:svgBlip xmlns:asvg="http://schemas.microsoft.com/office/drawing/2016/SVG/main" r:embed="rId57"/>
              </a:ext>
            </a:extLst>
          </a:blip>
          <a:stretch>
            <a:fillRect/>
          </a:stretch>
        </p:blipFill>
        <p:spPr>
          <a:xfrm>
            <a:off x="10913471" y="4079589"/>
            <a:ext cx="734390" cy="734390"/>
          </a:xfrm>
          <a:prstGeom prst="rect">
            <a:avLst/>
          </a:prstGeom>
        </p:spPr>
      </p:pic>
      <p:pic>
        <p:nvPicPr>
          <p:cNvPr id="17" name="Graphic 16" descr="Mountains with solid fill">
            <a:extLst>
              <a:ext uri="{FF2B5EF4-FFF2-40B4-BE49-F238E27FC236}">
                <a16:creationId xmlns:a16="http://schemas.microsoft.com/office/drawing/2014/main" id="{B81B522D-BC71-E5E5-D05B-7A680561E9F1}"/>
              </a:ext>
            </a:extLst>
          </p:cNvPr>
          <p:cNvPicPr>
            <a:picLocks noChangeAspect="1"/>
          </p:cNvPicPr>
          <p:nvPr/>
        </p:nvPicPr>
        <p:blipFill>
          <a:blip r:embed="rId58">
            <a:extLst>
              <a:ext uri="{96DAC541-7B7A-43D3-8B79-37D633B846F1}">
                <asvg:svgBlip xmlns:asvg="http://schemas.microsoft.com/office/drawing/2016/SVG/main" r:embed="rId59"/>
              </a:ext>
            </a:extLst>
          </a:blip>
          <a:stretch>
            <a:fillRect/>
          </a:stretch>
        </p:blipFill>
        <p:spPr>
          <a:xfrm>
            <a:off x="10325209" y="3865255"/>
            <a:ext cx="746731" cy="746731"/>
          </a:xfrm>
          <a:prstGeom prst="rect">
            <a:avLst/>
          </a:prstGeom>
        </p:spPr>
      </p:pic>
      <p:pic>
        <p:nvPicPr>
          <p:cNvPr id="21" name="Graphic 20" descr="Hike with solid fill">
            <a:extLst>
              <a:ext uri="{FF2B5EF4-FFF2-40B4-BE49-F238E27FC236}">
                <a16:creationId xmlns:a16="http://schemas.microsoft.com/office/drawing/2014/main" id="{422BB623-1A3F-0C5E-F962-F17A59A0F179}"/>
              </a:ext>
            </a:extLst>
          </p:cNvPr>
          <p:cNvPicPr>
            <a:picLocks noChangeAspect="1"/>
          </p:cNvPicPr>
          <p:nvPr/>
        </p:nvPicPr>
        <p:blipFill>
          <a:blip r:embed="rId60">
            <a:extLst>
              <a:ext uri="{96DAC541-7B7A-43D3-8B79-37D633B846F1}">
                <asvg:svgBlip xmlns:asvg="http://schemas.microsoft.com/office/drawing/2016/SVG/main" r:embed="rId61"/>
              </a:ext>
            </a:extLst>
          </a:blip>
          <a:stretch>
            <a:fillRect/>
          </a:stretch>
        </p:blipFill>
        <p:spPr>
          <a:xfrm>
            <a:off x="9343178" y="2169049"/>
            <a:ext cx="703082" cy="703082"/>
          </a:xfrm>
          <a:prstGeom prst="rect">
            <a:avLst/>
          </a:prstGeom>
        </p:spPr>
      </p:pic>
      <p:pic>
        <p:nvPicPr>
          <p:cNvPr id="30" name="Graphic 29" descr="Run with solid fill">
            <a:extLst>
              <a:ext uri="{FF2B5EF4-FFF2-40B4-BE49-F238E27FC236}">
                <a16:creationId xmlns:a16="http://schemas.microsoft.com/office/drawing/2014/main" id="{4C93ECAC-5433-7C15-690A-2D2835958EDA}"/>
              </a:ext>
            </a:extLst>
          </p:cNvPr>
          <p:cNvPicPr>
            <a:picLocks noChangeAspect="1"/>
          </p:cNvPicPr>
          <p:nvPr/>
        </p:nvPicPr>
        <p:blipFill>
          <a:blip r:embed="rId62">
            <a:extLst>
              <a:ext uri="{96DAC541-7B7A-43D3-8B79-37D633B846F1}">
                <asvg:svgBlip xmlns:asvg="http://schemas.microsoft.com/office/drawing/2016/SVG/main" r:embed="rId63"/>
              </a:ext>
            </a:extLst>
          </a:blip>
          <a:stretch>
            <a:fillRect/>
          </a:stretch>
        </p:blipFill>
        <p:spPr>
          <a:xfrm>
            <a:off x="5074648" y="1410152"/>
            <a:ext cx="726177" cy="726177"/>
          </a:xfrm>
          <a:prstGeom prst="rect">
            <a:avLst/>
          </a:prstGeom>
        </p:spPr>
      </p:pic>
      <p:pic>
        <p:nvPicPr>
          <p:cNvPr id="32" name="Graphic 31" descr="Swimming with solid fill">
            <a:extLst>
              <a:ext uri="{FF2B5EF4-FFF2-40B4-BE49-F238E27FC236}">
                <a16:creationId xmlns:a16="http://schemas.microsoft.com/office/drawing/2014/main" id="{FFAD7CEC-8514-8926-B761-354D423A37FC}"/>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1465618" y="2496869"/>
            <a:ext cx="737483" cy="737483"/>
          </a:xfrm>
          <a:prstGeom prst="rect">
            <a:avLst/>
          </a:prstGeom>
        </p:spPr>
      </p:pic>
      <p:pic>
        <p:nvPicPr>
          <p:cNvPr id="33" name="Graphic 32" descr="Swimming with solid fill">
            <a:extLst>
              <a:ext uri="{FF2B5EF4-FFF2-40B4-BE49-F238E27FC236}">
                <a16:creationId xmlns:a16="http://schemas.microsoft.com/office/drawing/2014/main" id="{898BD54B-3458-CB4A-EE13-15685C15F62F}"/>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4951963" y="3318650"/>
            <a:ext cx="737483" cy="737483"/>
          </a:xfrm>
          <a:prstGeom prst="rect">
            <a:avLst/>
          </a:prstGeom>
        </p:spPr>
      </p:pic>
      <p:pic>
        <p:nvPicPr>
          <p:cNvPr id="34" name="Graphic 33" descr="Swimming with solid fill">
            <a:extLst>
              <a:ext uri="{FF2B5EF4-FFF2-40B4-BE49-F238E27FC236}">
                <a16:creationId xmlns:a16="http://schemas.microsoft.com/office/drawing/2014/main" id="{7710BB75-8B09-2844-16D9-C0533630CD27}"/>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10731804" y="3490785"/>
            <a:ext cx="737483" cy="737483"/>
          </a:xfrm>
          <a:prstGeom prst="rect">
            <a:avLst/>
          </a:prstGeom>
        </p:spPr>
      </p:pic>
      <p:pic>
        <p:nvPicPr>
          <p:cNvPr id="51" name="Graphic 50" descr="Germ with solid fill">
            <a:extLst>
              <a:ext uri="{FF2B5EF4-FFF2-40B4-BE49-F238E27FC236}">
                <a16:creationId xmlns:a16="http://schemas.microsoft.com/office/drawing/2014/main" id="{4E4DCE89-AC1E-E3C1-75F5-767A9F3DB5A1}"/>
              </a:ext>
            </a:extLst>
          </p:cNvPr>
          <p:cNvPicPr>
            <a:picLocks noChangeAspect="1"/>
          </p:cNvPicPr>
          <p:nvPr/>
        </p:nvPicPr>
        <p:blipFill>
          <a:blip r:embed="rId66">
            <a:extLst>
              <a:ext uri="{96DAC541-7B7A-43D3-8B79-37D633B846F1}">
                <asvg:svgBlip xmlns:asvg="http://schemas.microsoft.com/office/drawing/2016/SVG/main" r:embed="rId67"/>
              </a:ext>
            </a:extLst>
          </a:blip>
          <a:stretch>
            <a:fillRect/>
          </a:stretch>
        </p:blipFill>
        <p:spPr>
          <a:xfrm>
            <a:off x="10275523" y="2317240"/>
            <a:ext cx="703083" cy="703083"/>
          </a:xfrm>
          <a:prstGeom prst="rect">
            <a:avLst/>
          </a:prstGeom>
        </p:spPr>
      </p:pic>
    </p:spTree>
    <p:extLst>
      <p:ext uri="{BB962C8B-B14F-4D97-AF65-F5344CB8AC3E}">
        <p14:creationId xmlns:p14="http://schemas.microsoft.com/office/powerpoint/2010/main" val="245441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0F303393-F2BA-47C6-1AFF-B51DA30994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6562D8-8870-A2F7-90A1-F18B66F95971}"/>
              </a:ext>
            </a:extLst>
          </p:cNvPr>
          <p:cNvSpPr>
            <a:spLocks noGrp="1"/>
          </p:cNvSpPr>
          <p:nvPr>
            <p:ph type="title"/>
          </p:nvPr>
        </p:nvSpPr>
        <p:spPr>
          <a:solidFill>
            <a:schemeClr val="bg1">
              <a:alpha val="67000"/>
            </a:schemeClr>
          </a:solidFill>
          <a:ln>
            <a:noFill/>
          </a:ln>
          <a:effectLst>
            <a:softEdge rad="114300"/>
          </a:effectLst>
        </p:spPr>
        <p:txBody>
          <a:bodyPr lIns="180000" tIns="180000" rIns="180000" bIns="180000">
            <a:normAutofit/>
          </a:bodyPr>
          <a:lstStyle/>
          <a:p>
            <a:pPr algn="ctr">
              <a:spcBef>
                <a:spcPts val="600"/>
              </a:spcBef>
            </a:pPr>
            <a:r>
              <a:rPr lang="en-US" sz="5400" dirty="0"/>
              <a:t>The Forest Fire</a:t>
            </a:r>
          </a:p>
        </p:txBody>
      </p:sp>
    </p:spTree>
    <p:extLst>
      <p:ext uri="{BB962C8B-B14F-4D97-AF65-F5344CB8AC3E}">
        <p14:creationId xmlns:p14="http://schemas.microsoft.com/office/powerpoint/2010/main" val="1226847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0EE712E6-C867-E83F-3047-75ABA312C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586DFF-53C1-63F4-E682-C3311F5323CA}"/>
              </a:ext>
            </a:extLst>
          </p:cNvPr>
          <p:cNvSpPr>
            <a:spLocks noGrp="1"/>
          </p:cNvSpPr>
          <p:nvPr>
            <p:ph type="title"/>
          </p:nvPr>
        </p:nvSpPr>
        <p:spPr>
          <a:solidFill>
            <a:schemeClr val="bg1">
              <a:alpha val="67000"/>
            </a:schemeClr>
          </a:solidFill>
          <a:ln>
            <a:noFill/>
          </a:ln>
          <a:effectLst>
            <a:softEdge rad="114300"/>
          </a:effectLst>
        </p:spPr>
        <p:txBody>
          <a:bodyPr lIns="251999" tIns="180000" rIns="180000" bIns="180000">
            <a:normAutofit/>
          </a:bodyPr>
          <a:lstStyle/>
          <a:p>
            <a:pPr algn="ctr">
              <a:spcBef>
                <a:spcPts val="600"/>
              </a:spcBef>
            </a:pPr>
            <a:r>
              <a:rPr lang="en-US" dirty="0"/>
              <a:t>Inferno</a:t>
            </a:r>
          </a:p>
        </p:txBody>
      </p:sp>
    </p:spTree>
    <p:extLst>
      <p:ext uri="{BB962C8B-B14F-4D97-AF65-F5344CB8AC3E}">
        <p14:creationId xmlns:p14="http://schemas.microsoft.com/office/powerpoint/2010/main" val="415172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90478232-FC7C-45A4-0C66-0EF48AA4C7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BC6A1-B85A-A864-20C4-59895B9B40CE}"/>
              </a:ext>
            </a:extLst>
          </p:cNvPr>
          <p:cNvSpPr>
            <a:spLocks noGrp="1"/>
          </p:cNvSpPr>
          <p:nvPr>
            <p:ph type="title"/>
          </p:nvPr>
        </p:nvSpPr>
        <p:spPr>
          <a:solidFill>
            <a:schemeClr val="bg1">
              <a:alpha val="67000"/>
            </a:schemeClr>
          </a:solidFill>
          <a:ln>
            <a:noFill/>
          </a:ln>
          <a:effectLst>
            <a:softEdge rad="114300"/>
          </a:effectLst>
        </p:spPr>
        <p:txBody>
          <a:bodyPr lIns="251999" tIns="180000" rIns="180000" bIns="180000"/>
          <a:lstStyle/>
          <a:p>
            <a:pPr algn="ctr">
              <a:spcBef>
                <a:spcPts val="600"/>
              </a:spcBef>
            </a:pPr>
            <a:r>
              <a:rPr lang="en-US" dirty="0"/>
              <a:t>Depleted</a:t>
            </a:r>
          </a:p>
        </p:txBody>
      </p:sp>
    </p:spTree>
    <p:extLst>
      <p:ext uri="{BB962C8B-B14F-4D97-AF65-F5344CB8AC3E}">
        <p14:creationId xmlns:p14="http://schemas.microsoft.com/office/powerpoint/2010/main" val="2642104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a:extLst>
            <a:ext uri="{FF2B5EF4-FFF2-40B4-BE49-F238E27FC236}">
              <a16:creationId xmlns:a16="http://schemas.microsoft.com/office/drawing/2014/main" id="{37CEA30F-743A-CF8A-772B-B618BC253C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FFD8D-75DE-C2ED-19F5-940B4054693A}"/>
              </a:ext>
            </a:extLst>
          </p:cNvPr>
          <p:cNvSpPr>
            <a:spLocks noGrp="1"/>
          </p:cNvSpPr>
          <p:nvPr>
            <p:ph type="title"/>
          </p:nvPr>
        </p:nvSpPr>
        <p:spPr>
          <a:solidFill>
            <a:schemeClr val="bg1">
              <a:alpha val="67000"/>
            </a:schemeClr>
          </a:solidFill>
          <a:ln>
            <a:noFill/>
          </a:ln>
          <a:effectLst>
            <a:softEdge rad="114300"/>
          </a:effectLst>
        </p:spPr>
        <p:txBody>
          <a:bodyPr lIns="251999" tIns="180000" rIns="180000" bIns="180000"/>
          <a:lstStyle/>
          <a:p>
            <a:pPr algn="ctr">
              <a:spcBef>
                <a:spcPts val="600"/>
              </a:spcBef>
            </a:pPr>
            <a:r>
              <a:rPr lang="en-US" dirty="0"/>
              <a:t>Green shoots</a:t>
            </a:r>
          </a:p>
        </p:txBody>
      </p:sp>
    </p:spTree>
    <p:extLst>
      <p:ext uri="{BB962C8B-B14F-4D97-AF65-F5344CB8AC3E}">
        <p14:creationId xmlns:p14="http://schemas.microsoft.com/office/powerpoint/2010/main" val="3489763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31D0974D-0D97-4BCF-3B9C-F76776DBDC1B}"/>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ED64C90-8E0E-CBF6-4C82-40CC5B7F8158}"/>
              </a:ext>
            </a:extLst>
          </p:cNvPr>
          <p:cNvSpPr txBox="1">
            <a:spLocks/>
          </p:cNvSpPr>
          <p:nvPr/>
        </p:nvSpPr>
        <p:spPr>
          <a:xfrm>
            <a:off x="838200" y="432464"/>
            <a:ext cx="10515600" cy="1325563"/>
          </a:xfrm>
          <a:prstGeom prst="rect">
            <a:avLst/>
          </a:prstGeom>
          <a:solidFill>
            <a:schemeClr val="bg1">
              <a:alpha val="67000"/>
            </a:schemeClr>
          </a:solidFill>
          <a:ln>
            <a:noFill/>
          </a:ln>
          <a:effectLst>
            <a:softEdge rad="114300"/>
          </a:effectLst>
        </p:spPr>
        <p:txBody>
          <a:bodyPr vert="horz" lIns="251999" tIns="180000" rIns="180000" bIns="18000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600"/>
              </a:spcBef>
            </a:pPr>
            <a:r>
              <a:rPr lang="en-US" dirty="0"/>
              <a:t>4 years later…</a:t>
            </a:r>
          </a:p>
        </p:txBody>
      </p:sp>
    </p:spTree>
    <p:extLst>
      <p:ext uri="{BB962C8B-B14F-4D97-AF65-F5344CB8AC3E}">
        <p14:creationId xmlns:p14="http://schemas.microsoft.com/office/powerpoint/2010/main" val="991340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C840EA3B-D527-4FA8-0B0B-8D9878D8F1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368D42-878C-C5B1-524F-0FD3275C7502}"/>
              </a:ext>
            </a:extLst>
          </p:cNvPr>
          <p:cNvSpPr>
            <a:spLocks noGrp="1"/>
          </p:cNvSpPr>
          <p:nvPr>
            <p:ph type="title"/>
          </p:nvPr>
        </p:nvSpPr>
        <p:spPr>
          <a:xfrm>
            <a:off x="597625" y="261258"/>
            <a:ext cx="10996749" cy="1358536"/>
          </a:xfrm>
          <a:solidFill>
            <a:schemeClr val="bg1">
              <a:alpha val="81000"/>
            </a:schemeClr>
          </a:solidFill>
          <a:ln>
            <a:noFill/>
          </a:ln>
          <a:effectLst>
            <a:softEdge rad="114300"/>
          </a:effectLst>
        </p:spPr>
        <p:txBody>
          <a:bodyPr lIns="251999" tIns="180000" rIns="180000" bIns="180000"/>
          <a:lstStyle/>
          <a:p>
            <a:pPr algn="ctr">
              <a:spcBef>
                <a:spcPts val="600"/>
              </a:spcBef>
            </a:pPr>
            <a:r>
              <a:rPr lang="en-US" dirty="0"/>
              <a:t>Limitations</a:t>
            </a:r>
          </a:p>
        </p:txBody>
      </p:sp>
      <p:sp>
        <p:nvSpPr>
          <p:cNvPr id="3" name="Content Placeholder 2">
            <a:extLst>
              <a:ext uri="{FF2B5EF4-FFF2-40B4-BE49-F238E27FC236}">
                <a16:creationId xmlns:a16="http://schemas.microsoft.com/office/drawing/2014/main" id="{C9B3F4AF-14A8-1031-4134-8E28FAF85A3C}"/>
              </a:ext>
            </a:extLst>
          </p:cNvPr>
          <p:cNvSpPr>
            <a:spLocks noGrp="1"/>
          </p:cNvSpPr>
          <p:nvPr>
            <p:ph idx="1"/>
          </p:nvPr>
        </p:nvSpPr>
        <p:spPr>
          <a:xfrm>
            <a:off x="597625" y="1619794"/>
            <a:ext cx="10996749" cy="4676503"/>
          </a:xfrm>
          <a:solidFill>
            <a:schemeClr val="bg1">
              <a:alpha val="81000"/>
            </a:schemeClr>
          </a:solidFill>
          <a:effectLst>
            <a:softEdge rad="114300"/>
          </a:effectLst>
        </p:spPr>
        <p:txBody>
          <a:bodyPr lIns="251999" tIns="180000" rIns="180000" bIns="180000" anchor="ctr">
            <a:normAutofit/>
          </a:bodyPr>
          <a:lstStyle/>
          <a:p>
            <a:r>
              <a:rPr lang="en-US" dirty="0" err="1"/>
              <a:t>Eruat</a:t>
            </a:r>
            <a:r>
              <a:rPr lang="en-US" dirty="0"/>
              <a:t> notes that Schön fails to appreciate the importance of time, stating that any time taken to reflect would disrupt the flow of the practice. (</a:t>
            </a:r>
            <a:r>
              <a:rPr lang="en-US" dirty="0" err="1"/>
              <a:t>Eraut</a:t>
            </a:r>
            <a:r>
              <a:rPr lang="en-US" dirty="0"/>
              <a:t>, 1995)</a:t>
            </a:r>
          </a:p>
          <a:p>
            <a:endParaRPr lang="en-US" dirty="0"/>
          </a:p>
          <a:p>
            <a:r>
              <a:rPr lang="en-US" dirty="0"/>
              <a:t>Collins </a:t>
            </a:r>
            <a:r>
              <a:rPr lang="en-US" i="1" dirty="0"/>
              <a:t>et al. </a:t>
            </a:r>
            <a:r>
              <a:rPr lang="en-US" dirty="0"/>
              <a:t>argues that there are contradictions between the two types of reflection and how they may apply to action, noting that reﬂection-in-action may therefore be retrospective, which blurs the distinction from reﬂection-on-action. </a:t>
            </a:r>
            <a:r>
              <a:rPr lang="en-GB" dirty="0">
                <a:effectLst/>
              </a:rPr>
              <a:t>(Collin, </a:t>
            </a:r>
            <a:r>
              <a:rPr lang="en-GB" dirty="0" err="1">
                <a:effectLst/>
              </a:rPr>
              <a:t>Karsenti</a:t>
            </a:r>
            <a:r>
              <a:rPr lang="en-GB" dirty="0">
                <a:effectLst/>
              </a:rPr>
              <a:t> and </a:t>
            </a:r>
            <a:r>
              <a:rPr lang="en-GB" dirty="0" err="1">
                <a:effectLst/>
              </a:rPr>
              <a:t>Komis</a:t>
            </a:r>
            <a:r>
              <a:rPr lang="en-GB" dirty="0">
                <a:effectLst/>
              </a:rPr>
              <a:t>, 2013)</a:t>
            </a:r>
            <a:endParaRPr lang="en-US" dirty="0"/>
          </a:p>
        </p:txBody>
      </p:sp>
    </p:spTree>
    <p:extLst>
      <p:ext uri="{BB962C8B-B14F-4D97-AF65-F5344CB8AC3E}">
        <p14:creationId xmlns:p14="http://schemas.microsoft.com/office/powerpoint/2010/main" val="2940230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6A9F5A18-BFA6-8B94-2A0A-9A62C588EB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913CF5-FB36-0D3C-B7BD-D4F0FACA19AE}"/>
              </a:ext>
            </a:extLst>
          </p:cNvPr>
          <p:cNvSpPr>
            <a:spLocks noGrp="1"/>
          </p:cNvSpPr>
          <p:nvPr>
            <p:ph type="title"/>
          </p:nvPr>
        </p:nvSpPr>
        <p:spPr>
          <a:xfrm>
            <a:off x="597625" y="261258"/>
            <a:ext cx="10996749" cy="1358536"/>
          </a:xfrm>
          <a:solidFill>
            <a:schemeClr val="bg1">
              <a:alpha val="81000"/>
            </a:schemeClr>
          </a:solidFill>
          <a:ln>
            <a:noFill/>
          </a:ln>
          <a:effectLst>
            <a:softEdge rad="114300"/>
          </a:effectLst>
        </p:spPr>
        <p:txBody>
          <a:bodyPr lIns="251999" tIns="180000" rIns="180000" bIns="180000"/>
          <a:lstStyle/>
          <a:p>
            <a:pPr algn="ctr">
              <a:spcBef>
                <a:spcPts val="600"/>
              </a:spcBef>
            </a:pPr>
            <a:r>
              <a:rPr lang="en-US" dirty="0"/>
              <a:t>Strengths</a:t>
            </a:r>
          </a:p>
        </p:txBody>
      </p:sp>
      <p:sp>
        <p:nvSpPr>
          <p:cNvPr id="3" name="Content Placeholder 2">
            <a:extLst>
              <a:ext uri="{FF2B5EF4-FFF2-40B4-BE49-F238E27FC236}">
                <a16:creationId xmlns:a16="http://schemas.microsoft.com/office/drawing/2014/main" id="{BF7D7D62-AF28-0818-D5A3-D28F1929BD89}"/>
              </a:ext>
            </a:extLst>
          </p:cNvPr>
          <p:cNvSpPr>
            <a:spLocks noGrp="1"/>
          </p:cNvSpPr>
          <p:nvPr>
            <p:ph idx="1"/>
          </p:nvPr>
        </p:nvSpPr>
        <p:spPr>
          <a:xfrm>
            <a:off x="597625" y="1619794"/>
            <a:ext cx="10996749" cy="4781006"/>
          </a:xfrm>
          <a:solidFill>
            <a:schemeClr val="bg1">
              <a:alpha val="81000"/>
            </a:schemeClr>
          </a:solidFill>
          <a:effectLst>
            <a:softEdge rad="114300"/>
          </a:effectLst>
        </p:spPr>
        <p:txBody>
          <a:bodyPr lIns="251999" tIns="180000" rIns="180000" bIns="180000" anchor="ctr">
            <a:normAutofit/>
          </a:bodyPr>
          <a:lstStyle/>
          <a:p>
            <a:pPr>
              <a:lnSpc>
                <a:spcPct val="100000"/>
              </a:lnSpc>
              <a:spcBef>
                <a:spcPts val="0"/>
              </a:spcBef>
              <a:defRPr/>
            </a:pPr>
            <a:r>
              <a:rPr lang="en-GB" dirty="0" err="1"/>
              <a:t>Bassot</a:t>
            </a:r>
            <a:r>
              <a:rPr lang="en-GB" dirty="0"/>
              <a:t> highlights the versatility of Schön’s model and usefulness in reflecting at a deeper level. </a:t>
            </a:r>
            <a:r>
              <a:rPr lang="en-GB" dirty="0">
                <a:effectLst/>
              </a:rPr>
              <a:t>(</a:t>
            </a:r>
            <a:r>
              <a:rPr lang="en-GB" dirty="0" err="1">
                <a:effectLst/>
              </a:rPr>
              <a:t>Bassot</a:t>
            </a:r>
            <a:r>
              <a:rPr lang="en-GB" dirty="0">
                <a:effectLst/>
              </a:rPr>
              <a:t>, 2020b, pp.44–45)</a:t>
            </a:r>
          </a:p>
          <a:p>
            <a:pPr marL="0" indent="0">
              <a:lnSpc>
                <a:spcPct val="100000"/>
              </a:lnSpc>
              <a:spcBef>
                <a:spcPts val="0"/>
              </a:spcBef>
              <a:buNone/>
              <a:defRPr/>
            </a:pPr>
            <a:endParaRPr lang="en-GB" sz="2800" dirty="0"/>
          </a:p>
          <a:p>
            <a:pPr>
              <a:lnSpc>
                <a:spcPct val="100000"/>
              </a:lnSpc>
              <a:spcBef>
                <a:spcPts val="0"/>
              </a:spcBef>
              <a:defRPr/>
            </a:pPr>
            <a:r>
              <a:rPr lang="en-GB" sz="2800" dirty="0"/>
              <a:t>Thompson and Thompson explain that </a:t>
            </a:r>
            <a:r>
              <a:rPr lang="en-US" dirty="0"/>
              <a:t>reflection-in-action and reflection-on-action inter-connect. They refer to an additional aspect called ‘reflection-for-action’, which is being able to think ahead about what we might encounter, anticipating and planning. </a:t>
            </a:r>
            <a:r>
              <a:rPr lang="en-GB" sz="2800" dirty="0">
                <a:effectLst/>
              </a:rPr>
              <a:t>(Thompson and Thompson, 2023, p.16)</a:t>
            </a:r>
            <a:endParaRPr lang="en-GB" dirty="0"/>
          </a:p>
        </p:txBody>
      </p:sp>
    </p:spTree>
    <p:extLst>
      <p:ext uri="{BB962C8B-B14F-4D97-AF65-F5344CB8AC3E}">
        <p14:creationId xmlns:p14="http://schemas.microsoft.com/office/powerpoint/2010/main" val="3477154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ACA4F9FE-6AD1-58FD-8177-729C601A139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DC8FAC5-95D1-27A5-BE8A-BE81DB643110}"/>
              </a:ext>
            </a:extLst>
          </p:cNvPr>
          <p:cNvSpPr txBox="1">
            <a:spLocks/>
          </p:cNvSpPr>
          <p:nvPr/>
        </p:nvSpPr>
        <p:spPr>
          <a:xfrm>
            <a:off x="4876800" y="200722"/>
            <a:ext cx="7025268" cy="6456556"/>
          </a:xfrm>
          <a:prstGeom prst="rect">
            <a:avLst/>
          </a:prstGeom>
          <a:solidFill>
            <a:schemeClr val="bg1">
              <a:alpha val="81000"/>
            </a:schemeClr>
          </a:solidFill>
          <a:effectLst>
            <a:softEdge rad="114300"/>
          </a:effectLst>
        </p:spPr>
        <p:txBody>
          <a:bodyPr vert="horz" lIns="251999" tIns="180000" rIns="180000" bIns="1800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p>
        </p:txBody>
      </p:sp>
      <p:graphicFrame>
        <p:nvGraphicFramePr>
          <p:cNvPr id="1030" name="Content Placeholder 2">
            <a:extLst>
              <a:ext uri="{FF2B5EF4-FFF2-40B4-BE49-F238E27FC236}">
                <a16:creationId xmlns:a16="http://schemas.microsoft.com/office/drawing/2014/main" id="{6F9D4BBE-73FB-F71D-5EA3-CD25ECBBDF65}"/>
              </a:ext>
            </a:extLst>
          </p:cNvPr>
          <p:cNvGraphicFramePr>
            <a:graphicFrameLocks noGrp="1"/>
          </p:cNvGraphicFramePr>
          <p:nvPr>
            <p:ph idx="1"/>
          </p:nvPr>
        </p:nvGraphicFramePr>
        <p:xfrm>
          <a:off x="3175077" y="548383"/>
          <a:ext cx="10428714" cy="57612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itle 1">
            <a:extLst>
              <a:ext uri="{FF2B5EF4-FFF2-40B4-BE49-F238E27FC236}">
                <a16:creationId xmlns:a16="http://schemas.microsoft.com/office/drawing/2014/main" id="{CC17CF92-5261-7767-CAA7-C50AD1E1B491}"/>
              </a:ext>
            </a:extLst>
          </p:cNvPr>
          <p:cNvSpPr>
            <a:spLocks noGrp="1"/>
          </p:cNvSpPr>
          <p:nvPr>
            <p:ph type="title"/>
          </p:nvPr>
        </p:nvSpPr>
        <p:spPr>
          <a:xfrm>
            <a:off x="289932" y="200722"/>
            <a:ext cx="4586868" cy="6467707"/>
          </a:xfrm>
          <a:solidFill>
            <a:schemeClr val="bg1">
              <a:alpha val="81000"/>
            </a:schemeClr>
          </a:solidFill>
          <a:ln>
            <a:noFill/>
          </a:ln>
          <a:effectLst>
            <a:softEdge rad="114300"/>
          </a:effectLst>
        </p:spPr>
        <p:txBody>
          <a:bodyPr lIns="251999" tIns="180000" rIns="180000" bIns="180000">
            <a:normAutofit/>
          </a:bodyPr>
          <a:lstStyle/>
          <a:p>
            <a:pPr algn="ctr">
              <a:spcBef>
                <a:spcPts val="600"/>
              </a:spcBef>
            </a:pPr>
            <a:r>
              <a:rPr lang="en-US" sz="4800" dirty="0"/>
              <a:t>Graham Gibbs’s Reflective Cycle </a:t>
            </a:r>
          </a:p>
        </p:txBody>
      </p:sp>
      <p:sp>
        <p:nvSpPr>
          <p:cNvPr id="2" name="TextBox 1">
            <a:extLst>
              <a:ext uri="{FF2B5EF4-FFF2-40B4-BE49-F238E27FC236}">
                <a16:creationId xmlns:a16="http://schemas.microsoft.com/office/drawing/2014/main" id="{1CDCC3EC-3218-F4ED-B7C1-16B65CEE7A5A}"/>
              </a:ext>
            </a:extLst>
          </p:cNvPr>
          <p:cNvSpPr txBox="1"/>
          <p:nvPr/>
        </p:nvSpPr>
        <p:spPr>
          <a:xfrm>
            <a:off x="412980" y="6049653"/>
            <a:ext cx="4340772" cy="400110"/>
          </a:xfrm>
          <a:prstGeom prst="rect">
            <a:avLst/>
          </a:prstGeom>
          <a:noFill/>
        </p:spPr>
        <p:txBody>
          <a:bodyPr wrap="square" rtlCol="0">
            <a:spAutoFit/>
          </a:bodyPr>
          <a:lstStyle/>
          <a:p>
            <a:pPr algn="ctr"/>
            <a:r>
              <a:rPr lang="en-GB" sz="2000" dirty="0">
                <a:effectLst/>
              </a:rPr>
              <a:t>(Figure 3: Gibbs, 2013, p.50)</a:t>
            </a:r>
            <a:endParaRPr lang="en-US" sz="2000" dirty="0"/>
          </a:p>
        </p:txBody>
      </p:sp>
    </p:spTree>
    <p:extLst>
      <p:ext uri="{BB962C8B-B14F-4D97-AF65-F5344CB8AC3E}">
        <p14:creationId xmlns:p14="http://schemas.microsoft.com/office/powerpoint/2010/main" val="2298548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B4319225-3B1D-CFE1-F570-D67DF372C7F7}"/>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B7CFB2F-DD6B-0E83-3C2D-07B24AD740E0}"/>
              </a:ext>
            </a:extLst>
          </p:cNvPr>
          <p:cNvSpPr txBox="1">
            <a:spLocks/>
          </p:cNvSpPr>
          <p:nvPr/>
        </p:nvSpPr>
        <p:spPr>
          <a:xfrm>
            <a:off x="4876800" y="200722"/>
            <a:ext cx="7025268" cy="6456556"/>
          </a:xfrm>
          <a:prstGeom prst="rect">
            <a:avLst/>
          </a:prstGeom>
          <a:solidFill>
            <a:schemeClr val="bg1">
              <a:alpha val="81000"/>
            </a:schemeClr>
          </a:solidFill>
          <a:effectLst>
            <a:softEdge rad="114300"/>
          </a:effectLst>
        </p:spPr>
        <p:txBody>
          <a:bodyPr vert="horz" lIns="251999" tIns="180000" rIns="180000" bIns="1800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p>
        </p:txBody>
      </p:sp>
      <p:sp>
        <p:nvSpPr>
          <p:cNvPr id="7" name="Title 1">
            <a:extLst>
              <a:ext uri="{FF2B5EF4-FFF2-40B4-BE49-F238E27FC236}">
                <a16:creationId xmlns:a16="http://schemas.microsoft.com/office/drawing/2014/main" id="{F0C3E58A-3360-7A68-B10A-56A03574D942}"/>
              </a:ext>
            </a:extLst>
          </p:cNvPr>
          <p:cNvSpPr>
            <a:spLocks noGrp="1"/>
          </p:cNvSpPr>
          <p:nvPr>
            <p:ph type="title"/>
          </p:nvPr>
        </p:nvSpPr>
        <p:spPr>
          <a:xfrm>
            <a:off x="289932" y="200722"/>
            <a:ext cx="4586868" cy="6467707"/>
          </a:xfrm>
          <a:solidFill>
            <a:schemeClr val="bg1">
              <a:alpha val="81000"/>
            </a:schemeClr>
          </a:solidFill>
          <a:ln>
            <a:noFill/>
          </a:ln>
          <a:effectLst>
            <a:softEdge rad="114300"/>
          </a:effectLst>
        </p:spPr>
        <p:txBody>
          <a:bodyPr lIns="251999" tIns="180000" rIns="180000" bIns="180000" anchor="ctr">
            <a:normAutofit/>
          </a:bodyPr>
          <a:lstStyle/>
          <a:p>
            <a:pPr algn="ctr">
              <a:spcBef>
                <a:spcPts val="600"/>
              </a:spcBef>
            </a:pPr>
            <a:r>
              <a:rPr lang="en-US" sz="4400" dirty="0"/>
              <a:t>Tony </a:t>
            </a:r>
            <a:r>
              <a:rPr lang="en-US" sz="4400" dirty="0" err="1"/>
              <a:t>Ghaye’s</a:t>
            </a:r>
            <a:r>
              <a:rPr lang="en-US" sz="4400" dirty="0"/>
              <a:t> Strengths Based Reflective Framework</a:t>
            </a:r>
            <a:endParaRPr lang="en-US" dirty="0"/>
          </a:p>
        </p:txBody>
      </p:sp>
      <p:pic>
        <p:nvPicPr>
          <p:cNvPr id="11" name="Picture 10">
            <a:extLst>
              <a:ext uri="{FF2B5EF4-FFF2-40B4-BE49-F238E27FC236}">
                <a16:creationId xmlns:a16="http://schemas.microsoft.com/office/drawing/2014/main" id="{CE794290-92A5-74CB-FC1A-5AC8B381A734}"/>
              </a:ext>
            </a:extLst>
          </p:cNvPr>
          <p:cNvPicPr>
            <a:picLocks noChangeAspect="1"/>
          </p:cNvPicPr>
          <p:nvPr/>
        </p:nvPicPr>
        <p:blipFill>
          <a:blip r:embed="rId4"/>
          <a:stretch>
            <a:fillRect/>
          </a:stretch>
        </p:blipFill>
        <p:spPr>
          <a:xfrm>
            <a:off x="4992646" y="393909"/>
            <a:ext cx="6793575" cy="6070182"/>
          </a:xfrm>
          <a:prstGeom prst="rect">
            <a:avLst/>
          </a:prstGeom>
          <a:noFill/>
          <a:effectLst>
            <a:softEdge rad="63500"/>
          </a:effectLst>
        </p:spPr>
      </p:pic>
      <p:sp>
        <p:nvSpPr>
          <p:cNvPr id="2" name="TextBox 1">
            <a:extLst>
              <a:ext uri="{FF2B5EF4-FFF2-40B4-BE49-F238E27FC236}">
                <a16:creationId xmlns:a16="http://schemas.microsoft.com/office/drawing/2014/main" id="{D35776FC-E10D-745B-C223-3CFA54EBCD07}"/>
              </a:ext>
            </a:extLst>
          </p:cNvPr>
          <p:cNvSpPr txBox="1"/>
          <p:nvPr/>
        </p:nvSpPr>
        <p:spPr>
          <a:xfrm>
            <a:off x="412980" y="6049653"/>
            <a:ext cx="4340772" cy="400110"/>
          </a:xfrm>
          <a:prstGeom prst="rect">
            <a:avLst/>
          </a:prstGeom>
          <a:noFill/>
        </p:spPr>
        <p:txBody>
          <a:bodyPr wrap="square" rtlCol="0">
            <a:spAutoFit/>
          </a:bodyPr>
          <a:lstStyle/>
          <a:p>
            <a:pPr algn="ctr"/>
            <a:r>
              <a:rPr lang="en-GB" sz="2000" dirty="0"/>
              <a:t>(Figure 4: </a:t>
            </a:r>
            <a:r>
              <a:rPr lang="en-GB" sz="2000" dirty="0" err="1"/>
              <a:t>Ghaye</a:t>
            </a:r>
            <a:r>
              <a:rPr lang="en-GB" sz="2000" dirty="0"/>
              <a:t>, 2011, p.18)</a:t>
            </a:r>
            <a:endParaRPr lang="en-US" sz="2000" dirty="0"/>
          </a:p>
        </p:txBody>
      </p:sp>
    </p:spTree>
    <p:extLst>
      <p:ext uri="{BB962C8B-B14F-4D97-AF65-F5344CB8AC3E}">
        <p14:creationId xmlns:p14="http://schemas.microsoft.com/office/powerpoint/2010/main" val="3773158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a:extLst>
            <a:ext uri="{FF2B5EF4-FFF2-40B4-BE49-F238E27FC236}">
              <a16:creationId xmlns:a16="http://schemas.microsoft.com/office/drawing/2014/main" id="{523B7715-4EAF-5228-F188-3A1AEE2903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A33770-16CE-78E5-2126-CF2C78291014}"/>
              </a:ext>
            </a:extLst>
          </p:cNvPr>
          <p:cNvSpPr>
            <a:spLocks noGrp="1" noRot="1" noMove="1" noResize="1" noEditPoints="1" noAdjustHandles="1" noChangeArrowheads="1" noChangeShapeType="1"/>
          </p:cNvSpPr>
          <p:nvPr>
            <p:ph idx="1"/>
          </p:nvPr>
        </p:nvSpPr>
        <p:spPr>
          <a:xfrm>
            <a:off x="33229" y="65446"/>
            <a:ext cx="12125542" cy="6727108"/>
          </a:xfrm>
          <a:solidFill>
            <a:schemeClr val="bg1">
              <a:alpha val="67000"/>
            </a:schemeClr>
          </a:solidFill>
          <a:effectLst>
            <a:softEdge rad="114300"/>
          </a:effectLst>
        </p:spPr>
        <p:txBody>
          <a:bodyPr lIns="180000" tIns="180000" rIns="180000" bIns="180000"/>
          <a:lstStyle/>
          <a:p>
            <a:pPr marL="0" indent="0">
              <a:buNone/>
            </a:pPr>
            <a:r>
              <a:rPr lang="en-US" dirty="0"/>
              <a:t> </a:t>
            </a:r>
          </a:p>
        </p:txBody>
      </p:sp>
      <p:sp>
        <p:nvSpPr>
          <p:cNvPr id="10" name="Freeform 9">
            <a:extLst>
              <a:ext uri="{FF2B5EF4-FFF2-40B4-BE49-F238E27FC236}">
                <a16:creationId xmlns:a16="http://schemas.microsoft.com/office/drawing/2014/main" id="{B11B0513-340B-A065-372A-D6E711E55B66}"/>
              </a:ext>
            </a:extLst>
          </p:cNvPr>
          <p:cNvSpPr>
            <a:spLocks noGrp="1" noRot="1" noMove="1" noResize="1" noEditPoints="1" noAdjustHandles="1" noChangeArrowheads="1" noChangeShapeType="1"/>
          </p:cNvSpPr>
          <p:nvPr/>
        </p:nvSpPr>
        <p:spPr>
          <a:xfrm>
            <a:off x="781665" y="1998808"/>
            <a:ext cx="10751574" cy="2646934"/>
          </a:xfrm>
          <a:custGeom>
            <a:avLst/>
            <a:gdLst>
              <a:gd name="connsiteX0" fmla="*/ 0 w 10751574"/>
              <a:gd name="connsiteY0" fmla="*/ 2254571 h 2646934"/>
              <a:gd name="connsiteX1" fmla="*/ 424019 w 10751574"/>
              <a:gd name="connsiteY1" fmla="*/ 2520847 h 2646934"/>
              <a:gd name="connsiteX2" fmla="*/ 2020330 w 10751574"/>
              <a:gd name="connsiteY2" fmla="*/ 479392 h 2646934"/>
              <a:gd name="connsiteX3" fmla="*/ 3666523 w 10751574"/>
              <a:gd name="connsiteY3" fmla="*/ 2538599 h 2646934"/>
              <a:gd name="connsiteX4" fmla="*/ 5113179 w 10751574"/>
              <a:gd name="connsiteY4" fmla="*/ 94 h 2646934"/>
              <a:gd name="connsiteX5" fmla="*/ 6884085 w 10751574"/>
              <a:gd name="connsiteY5" fmla="*/ 2645109 h 2646934"/>
              <a:gd name="connsiteX6" fmla="*/ 8829587 w 10751574"/>
              <a:gd name="connsiteY6" fmla="*/ 71101 h 2646934"/>
              <a:gd name="connsiteX7" fmla="*/ 9802339 w 10751574"/>
              <a:gd name="connsiteY7" fmla="*/ 1597754 h 2646934"/>
              <a:gd name="connsiteX8" fmla="*/ 10675321 w 10751574"/>
              <a:gd name="connsiteY8" fmla="*/ 1455740 h 2646934"/>
              <a:gd name="connsiteX9" fmla="*/ 10650378 w 10751574"/>
              <a:gd name="connsiteY9" fmla="*/ 1402485 h 2646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51574" h="2646934" fill="none" extrusionOk="0">
                <a:moveTo>
                  <a:pt x="0" y="2254571"/>
                </a:moveTo>
                <a:cubicBezTo>
                  <a:pt x="78043" y="2586838"/>
                  <a:pt x="93033" y="2876106"/>
                  <a:pt x="424019" y="2520847"/>
                </a:cubicBezTo>
                <a:cubicBezTo>
                  <a:pt x="785373" y="2262924"/>
                  <a:pt x="1516422" y="521155"/>
                  <a:pt x="2020330" y="479392"/>
                </a:cubicBezTo>
                <a:cubicBezTo>
                  <a:pt x="2606996" y="441856"/>
                  <a:pt x="3174954" y="2506035"/>
                  <a:pt x="3666523" y="2538599"/>
                </a:cubicBezTo>
                <a:cubicBezTo>
                  <a:pt x="4152989" y="2463480"/>
                  <a:pt x="4522111" y="-55475"/>
                  <a:pt x="5113179" y="94"/>
                </a:cubicBezTo>
                <a:cubicBezTo>
                  <a:pt x="5540665" y="10125"/>
                  <a:pt x="6200622" y="2502689"/>
                  <a:pt x="6884085" y="2645109"/>
                </a:cubicBezTo>
                <a:cubicBezTo>
                  <a:pt x="7508157" y="2593777"/>
                  <a:pt x="8321568" y="258298"/>
                  <a:pt x="8829587" y="71101"/>
                </a:cubicBezTo>
                <a:cubicBezTo>
                  <a:pt x="9273151" y="-26909"/>
                  <a:pt x="9523344" y="1388253"/>
                  <a:pt x="9802339" y="1597754"/>
                </a:cubicBezTo>
                <a:cubicBezTo>
                  <a:pt x="10109414" y="1841520"/>
                  <a:pt x="10542410" y="1483285"/>
                  <a:pt x="10675321" y="1455740"/>
                </a:cubicBezTo>
                <a:cubicBezTo>
                  <a:pt x="10807010" y="1438516"/>
                  <a:pt x="10716002" y="1413773"/>
                  <a:pt x="10650378" y="1402485"/>
                </a:cubicBezTo>
              </a:path>
              <a:path w="10751574" h="2646934" stroke="0" extrusionOk="0">
                <a:moveTo>
                  <a:pt x="0" y="2254571"/>
                </a:moveTo>
                <a:cubicBezTo>
                  <a:pt x="950" y="2509302"/>
                  <a:pt x="50082" y="2830678"/>
                  <a:pt x="424019" y="2520847"/>
                </a:cubicBezTo>
                <a:cubicBezTo>
                  <a:pt x="784126" y="2229906"/>
                  <a:pt x="1428508" y="478067"/>
                  <a:pt x="2020330" y="479392"/>
                </a:cubicBezTo>
                <a:cubicBezTo>
                  <a:pt x="2543906" y="498797"/>
                  <a:pt x="3146742" y="2642282"/>
                  <a:pt x="3666523" y="2538599"/>
                </a:cubicBezTo>
                <a:cubicBezTo>
                  <a:pt x="4123733" y="2426838"/>
                  <a:pt x="4670969" y="27280"/>
                  <a:pt x="5113179" y="94"/>
                </a:cubicBezTo>
                <a:cubicBezTo>
                  <a:pt x="5773756" y="32594"/>
                  <a:pt x="6272917" y="2616329"/>
                  <a:pt x="6884085" y="2645109"/>
                </a:cubicBezTo>
                <a:cubicBezTo>
                  <a:pt x="7456740" y="2649785"/>
                  <a:pt x="8312179" y="274876"/>
                  <a:pt x="8829587" y="71101"/>
                </a:cubicBezTo>
                <a:cubicBezTo>
                  <a:pt x="9306340" y="-195231"/>
                  <a:pt x="9455049" y="1422105"/>
                  <a:pt x="9802339" y="1597754"/>
                </a:cubicBezTo>
                <a:cubicBezTo>
                  <a:pt x="10117813" y="1832923"/>
                  <a:pt x="10542028" y="1490220"/>
                  <a:pt x="10675321" y="1455740"/>
                </a:cubicBezTo>
                <a:cubicBezTo>
                  <a:pt x="10797802" y="1420145"/>
                  <a:pt x="10743788" y="1421238"/>
                  <a:pt x="10650378" y="1402485"/>
                </a:cubicBezTo>
              </a:path>
            </a:pathLst>
          </a:custGeom>
          <a:ln w="34925">
            <a:solidFill>
              <a:schemeClr val="tx1">
                <a:lumMod val="95000"/>
                <a:lumOff val="5000"/>
              </a:schemeClr>
            </a:solidFill>
            <a:extLst>
              <a:ext uri="{C807C97D-BFC1-408E-A445-0C87EB9F89A2}">
                <ask:lineSketchStyleProps xmlns:ask="http://schemas.microsoft.com/office/drawing/2018/sketchyshapes" sd="1219033472">
                  <a:custGeom>
                    <a:avLst/>
                    <a:gdLst>
                      <a:gd name="connsiteX0" fmla="*/ 0 w 9166481"/>
                      <a:gd name="connsiteY0" fmla="*/ 2700783 h 3170800"/>
                      <a:gd name="connsiteX1" fmla="*/ 361507 w 9166481"/>
                      <a:gd name="connsiteY1" fmla="*/ 3019759 h 3170800"/>
                      <a:gd name="connsiteX2" fmla="*/ 1722475 w 9166481"/>
                      <a:gd name="connsiteY2" fmla="*/ 574271 h 3170800"/>
                      <a:gd name="connsiteX3" fmla="*/ 3125972 w 9166481"/>
                      <a:gd name="connsiteY3" fmla="*/ 3041025 h 3170800"/>
                      <a:gd name="connsiteX4" fmla="*/ 4359349 w 9166481"/>
                      <a:gd name="connsiteY4" fmla="*/ 113 h 3170800"/>
                      <a:gd name="connsiteX5" fmla="*/ 5869172 w 9166481"/>
                      <a:gd name="connsiteY5" fmla="*/ 3168615 h 3170800"/>
                      <a:gd name="connsiteX6" fmla="*/ 7527851 w 9166481"/>
                      <a:gd name="connsiteY6" fmla="*/ 85173 h 3170800"/>
                      <a:gd name="connsiteX7" fmla="*/ 8357191 w 9166481"/>
                      <a:gd name="connsiteY7" fmla="*/ 1913973 h 3170800"/>
                      <a:gd name="connsiteX8" fmla="*/ 9101470 w 9166481"/>
                      <a:gd name="connsiteY8" fmla="*/ 1743852 h 3170800"/>
                      <a:gd name="connsiteX9" fmla="*/ 9080205 w 9166481"/>
                      <a:gd name="connsiteY9" fmla="*/ 1680057 h 3170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66481" h="3170800">
                        <a:moveTo>
                          <a:pt x="0" y="2700783"/>
                        </a:moveTo>
                        <a:cubicBezTo>
                          <a:pt x="37214" y="3037480"/>
                          <a:pt x="74428" y="3374178"/>
                          <a:pt x="361507" y="3019759"/>
                        </a:cubicBezTo>
                        <a:cubicBezTo>
                          <a:pt x="648586" y="2665340"/>
                          <a:pt x="1261731" y="570727"/>
                          <a:pt x="1722475" y="574271"/>
                        </a:cubicBezTo>
                        <a:cubicBezTo>
                          <a:pt x="2183219" y="577815"/>
                          <a:pt x="2686493" y="3136718"/>
                          <a:pt x="3125972" y="3041025"/>
                        </a:cubicBezTo>
                        <a:cubicBezTo>
                          <a:pt x="3565451" y="2945332"/>
                          <a:pt x="3902149" y="-21152"/>
                          <a:pt x="4359349" y="113"/>
                        </a:cubicBezTo>
                        <a:cubicBezTo>
                          <a:pt x="4816549" y="21378"/>
                          <a:pt x="5341088" y="3154438"/>
                          <a:pt x="5869172" y="3168615"/>
                        </a:cubicBezTo>
                        <a:cubicBezTo>
                          <a:pt x="6397256" y="3182792"/>
                          <a:pt x="7113181" y="294280"/>
                          <a:pt x="7527851" y="85173"/>
                        </a:cubicBezTo>
                        <a:cubicBezTo>
                          <a:pt x="7942521" y="-123934"/>
                          <a:pt x="8094921" y="1637526"/>
                          <a:pt x="8357191" y="1913973"/>
                        </a:cubicBezTo>
                        <a:cubicBezTo>
                          <a:pt x="8619461" y="2190419"/>
                          <a:pt x="8980968" y="1782838"/>
                          <a:pt x="9101470" y="1743852"/>
                        </a:cubicBezTo>
                        <a:cubicBezTo>
                          <a:pt x="9221972" y="1704866"/>
                          <a:pt x="9151088" y="1692461"/>
                          <a:pt x="9080205" y="1680057"/>
                        </a:cubicBezTo>
                      </a:path>
                    </a:pathLst>
                  </a:custGeom>
                  <ask:type>
                    <ask:lineSketchFreehand/>
                  </ask:type>
                </ask:lineSketchStyleProps>
              </a:ext>
            </a:extLst>
          </a:ln>
        </p:spPr>
        <p:style>
          <a:lnRef idx="1">
            <a:schemeClr val="dk1"/>
          </a:lnRef>
          <a:fillRef idx="0">
            <a:schemeClr val="dk1"/>
          </a:fillRef>
          <a:effectRef idx="0">
            <a:schemeClr val="dk1"/>
          </a:effectRef>
          <a:fontRef idx="minor">
            <a:schemeClr val="tx1"/>
          </a:fontRef>
        </p:style>
        <p:txBody>
          <a:bodyPr rtlCol="0" anchor="ctr"/>
          <a:lstStyle/>
          <a:p>
            <a:pPr algn="ctr"/>
            <a:endParaRPr lang="en-US" dirty="0"/>
          </a:p>
        </p:txBody>
      </p:sp>
      <p:pic>
        <p:nvPicPr>
          <p:cNvPr id="18" name="Content Placeholder 4" descr="Stork Baby with solid fill">
            <a:extLst>
              <a:ext uri="{FF2B5EF4-FFF2-40B4-BE49-F238E27FC236}">
                <a16:creationId xmlns:a16="http://schemas.microsoft.com/office/drawing/2014/main" id="{2B197928-FE9F-2BBF-4A47-6FA7480A870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5556" y="3731342"/>
            <a:ext cx="914400" cy="914400"/>
          </a:xfrm>
          <a:prstGeom prst="rect">
            <a:avLst/>
          </a:prstGeom>
        </p:spPr>
      </p:pic>
      <p:sp>
        <p:nvSpPr>
          <p:cNvPr id="19" name="Rectangle 18">
            <a:extLst>
              <a:ext uri="{FF2B5EF4-FFF2-40B4-BE49-F238E27FC236}">
                <a16:creationId xmlns:a16="http://schemas.microsoft.com/office/drawing/2014/main" id="{88E91FBF-D4EF-FB98-C418-8E8710041595}"/>
              </a:ext>
            </a:extLst>
          </p:cNvPr>
          <p:cNvSpPr/>
          <p:nvPr/>
        </p:nvSpPr>
        <p:spPr>
          <a:xfrm>
            <a:off x="-29134" y="4645742"/>
            <a:ext cx="975489" cy="338554"/>
          </a:xfrm>
          <a:prstGeom prst="rect">
            <a:avLst/>
          </a:prstGeom>
          <a:noFill/>
        </p:spPr>
        <p:txBody>
          <a:bodyPr wrap="square" lIns="91440" tIns="45720" rIns="91440" bIns="45720">
            <a:spAutoFit/>
          </a:bodyPr>
          <a:lstStyle/>
          <a:p>
            <a:pPr algn="ctr"/>
            <a:r>
              <a:rPr lang="en-GB" sz="1600" cap="none" spc="0" dirty="0">
                <a:ln w="0"/>
                <a:solidFill>
                  <a:schemeClr val="tx1"/>
                </a:solidFill>
                <a:effectLst>
                  <a:outerShdw blurRad="38100" dist="19050" dir="2700000" algn="tl" rotWithShape="0">
                    <a:schemeClr val="dk1">
                      <a:alpha val="40000"/>
                    </a:schemeClr>
                  </a:outerShdw>
                </a:effectLst>
              </a:rPr>
              <a:t>1990</a:t>
            </a:r>
          </a:p>
        </p:txBody>
      </p:sp>
      <p:sp>
        <p:nvSpPr>
          <p:cNvPr id="22" name="Rectangle 21">
            <a:extLst>
              <a:ext uri="{FF2B5EF4-FFF2-40B4-BE49-F238E27FC236}">
                <a16:creationId xmlns:a16="http://schemas.microsoft.com/office/drawing/2014/main" id="{83DDE961-6DA5-C2F2-1A7A-2D3BDFA7F8BC}"/>
              </a:ext>
            </a:extLst>
          </p:cNvPr>
          <p:cNvSpPr/>
          <p:nvPr/>
        </p:nvSpPr>
        <p:spPr>
          <a:xfrm>
            <a:off x="5883490" y="3085424"/>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2007</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302054CB-8059-539D-A1A7-CC7FE9AC87C4}"/>
              </a:ext>
            </a:extLst>
          </p:cNvPr>
          <p:cNvSpPr/>
          <p:nvPr/>
        </p:nvSpPr>
        <p:spPr>
          <a:xfrm>
            <a:off x="3112193" y="3846563"/>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2002</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0CF41A5B-BD6E-A795-EF9B-5BD3EB39DB33}"/>
              </a:ext>
            </a:extLst>
          </p:cNvPr>
          <p:cNvSpPr/>
          <p:nvPr/>
        </p:nvSpPr>
        <p:spPr>
          <a:xfrm>
            <a:off x="10261220" y="2073272"/>
            <a:ext cx="1006921" cy="338554"/>
          </a:xfrm>
          <a:prstGeom prst="rect">
            <a:avLst/>
          </a:prstGeom>
          <a:noFill/>
        </p:spPr>
        <p:txBody>
          <a:bodyPr wrap="square" lIns="91440" tIns="45720" rIns="91440" bIns="45720">
            <a:spAutoFit/>
          </a:bodyPr>
          <a:lstStyle/>
          <a:p>
            <a:pPr algn="ctr"/>
            <a:r>
              <a:rPr lang="en-GB" sz="1600" b="1" dirty="0">
                <a:ln w="0"/>
              </a:rPr>
              <a:t>2020</a:t>
            </a:r>
            <a:endParaRPr lang="en-GB" sz="1600" b="1" cap="none" spc="0" dirty="0">
              <a:ln w="0"/>
              <a:solidFill>
                <a:schemeClr val="tx1"/>
              </a:solidFill>
            </a:endParaRPr>
          </a:p>
        </p:txBody>
      </p:sp>
      <p:sp>
        <p:nvSpPr>
          <p:cNvPr id="25" name="Rectangle 24">
            <a:extLst>
              <a:ext uri="{FF2B5EF4-FFF2-40B4-BE49-F238E27FC236}">
                <a16:creationId xmlns:a16="http://schemas.microsoft.com/office/drawing/2014/main" id="{5A7120B6-994B-B74A-FEC6-5301A49862A2}"/>
              </a:ext>
            </a:extLst>
          </p:cNvPr>
          <p:cNvSpPr/>
          <p:nvPr/>
        </p:nvSpPr>
        <p:spPr>
          <a:xfrm>
            <a:off x="8316356" y="4401744"/>
            <a:ext cx="975489" cy="338554"/>
          </a:xfrm>
          <a:prstGeom prst="rect">
            <a:avLst/>
          </a:prstGeom>
          <a:noFill/>
        </p:spPr>
        <p:txBody>
          <a:bodyPr wrap="square" lIns="91440" tIns="45720" rIns="91440" bIns="45720">
            <a:spAutoFit/>
          </a:bodyPr>
          <a:lstStyle/>
          <a:p>
            <a:pPr algn="ctr"/>
            <a:r>
              <a:rPr lang="en-GB" sz="1600" dirty="0">
                <a:ln w="0"/>
                <a:effectLst>
                  <a:outerShdw blurRad="38100" dist="19050" dir="2700000" algn="tl" rotWithShape="0">
                    <a:schemeClr val="dk1">
                      <a:alpha val="40000"/>
                    </a:schemeClr>
                  </a:outerShdw>
                </a:effectLst>
              </a:rPr>
              <a:t>2013</a:t>
            </a:r>
            <a:endParaRPr lang="en-GB" sz="1600" cap="none" spc="0" dirty="0">
              <a:ln w="0"/>
              <a:solidFill>
                <a:schemeClr val="tx1"/>
              </a:solidFill>
              <a:effectLst>
                <a:outerShdw blurRad="38100" dist="19050" dir="2700000" algn="tl" rotWithShape="0">
                  <a:schemeClr val="dk1">
                    <a:alpha val="40000"/>
                  </a:schemeClr>
                </a:outerShdw>
              </a:effectLst>
            </a:endParaRPr>
          </a:p>
        </p:txBody>
      </p:sp>
      <p:sp>
        <p:nvSpPr>
          <p:cNvPr id="26" name="Rectangle 25">
            <a:extLst>
              <a:ext uri="{FF2B5EF4-FFF2-40B4-BE49-F238E27FC236}">
                <a16:creationId xmlns:a16="http://schemas.microsoft.com/office/drawing/2014/main" id="{34C86AC4-1F2E-FA44-5538-527103EF158D}"/>
              </a:ext>
            </a:extLst>
          </p:cNvPr>
          <p:cNvSpPr/>
          <p:nvPr/>
        </p:nvSpPr>
        <p:spPr>
          <a:xfrm>
            <a:off x="1648981" y="1734975"/>
            <a:ext cx="975489" cy="338554"/>
          </a:xfrm>
          <a:prstGeom prst="rect">
            <a:avLst/>
          </a:prstGeom>
          <a:noFill/>
        </p:spPr>
        <p:txBody>
          <a:bodyPr wrap="square" lIns="91440" tIns="45720" rIns="91440" bIns="45720">
            <a:spAutoFit/>
          </a:bodyPr>
          <a:lstStyle/>
          <a:p>
            <a:pPr algn="ctr"/>
            <a:r>
              <a:rPr lang="en-GB" sz="1600" cap="none" spc="0" dirty="0">
                <a:ln w="0"/>
                <a:solidFill>
                  <a:schemeClr val="tx1"/>
                </a:solidFill>
                <a:effectLst>
                  <a:outerShdw blurRad="38100" dist="19050" dir="2700000" algn="tl" rotWithShape="0">
                    <a:schemeClr val="dk1">
                      <a:alpha val="40000"/>
                    </a:schemeClr>
                  </a:outerShdw>
                </a:effectLst>
              </a:rPr>
              <a:t>1996</a:t>
            </a:r>
          </a:p>
        </p:txBody>
      </p:sp>
      <p:sp>
        <p:nvSpPr>
          <p:cNvPr id="27" name="Rectangle 26">
            <a:extLst>
              <a:ext uri="{FF2B5EF4-FFF2-40B4-BE49-F238E27FC236}">
                <a16:creationId xmlns:a16="http://schemas.microsoft.com/office/drawing/2014/main" id="{80A392AF-4DA2-8674-03D7-E2729CA759B7}"/>
              </a:ext>
            </a:extLst>
          </p:cNvPr>
          <p:cNvSpPr/>
          <p:nvPr/>
        </p:nvSpPr>
        <p:spPr>
          <a:xfrm>
            <a:off x="11216511" y="3577453"/>
            <a:ext cx="975489" cy="338554"/>
          </a:xfrm>
          <a:prstGeom prst="rect">
            <a:avLst/>
          </a:prstGeom>
          <a:noFill/>
        </p:spPr>
        <p:txBody>
          <a:bodyPr wrap="square" lIns="91440" tIns="45720" rIns="91440" bIns="45720">
            <a:spAutoFit/>
          </a:bodyPr>
          <a:lstStyle/>
          <a:p>
            <a:pPr algn="ctr"/>
            <a:r>
              <a:rPr lang="en-GB" sz="1600" b="1" dirty="0">
                <a:ln w="0"/>
              </a:rPr>
              <a:t>2024</a:t>
            </a:r>
            <a:endParaRPr lang="en-GB" sz="1600" b="1" cap="none" spc="0" dirty="0">
              <a:ln w="0"/>
              <a:solidFill>
                <a:schemeClr val="tx1"/>
              </a:solidFill>
            </a:endParaRPr>
          </a:p>
        </p:txBody>
      </p:sp>
      <p:pic>
        <p:nvPicPr>
          <p:cNvPr id="28" name="Graphic 27" descr="Baby outline">
            <a:extLst>
              <a:ext uri="{FF2B5EF4-FFF2-40B4-BE49-F238E27FC236}">
                <a16:creationId xmlns:a16="http://schemas.microsoft.com/office/drawing/2014/main" id="{209C501C-E243-6C46-64C0-367695B0DC9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22234" y="1895038"/>
            <a:ext cx="706601" cy="706601"/>
          </a:xfrm>
          <a:prstGeom prst="rect">
            <a:avLst/>
          </a:prstGeom>
        </p:spPr>
      </p:pic>
      <p:pic>
        <p:nvPicPr>
          <p:cNvPr id="35" name="Content Placeholder 8" descr="Dog outline">
            <a:extLst>
              <a:ext uri="{FF2B5EF4-FFF2-40B4-BE49-F238E27FC236}">
                <a16:creationId xmlns:a16="http://schemas.microsoft.com/office/drawing/2014/main" id="{0C98FDCF-25C7-4D1D-53A8-8BD8D4867B7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43235" y="3320739"/>
            <a:ext cx="706600" cy="706600"/>
          </a:xfrm>
          <a:prstGeom prst="rect">
            <a:avLst/>
          </a:prstGeom>
        </p:spPr>
      </p:pic>
      <p:pic>
        <p:nvPicPr>
          <p:cNvPr id="36" name="Graphic 35" descr="Suburban scene outline">
            <a:extLst>
              <a:ext uri="{FF2B5EF4-FFF2-40B4-BE49-F238E27FC236}">
                <a16:creationId xmlns:a16="http://schemas.microsoft.com/office/drawing/2014/main" id="{A82C1B00-4A9C-10B1-5EE7-72B5F2F1D01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472946" y="3862836"/>
            <a:ext cx="751571" cy="751571"/>
          </a:xfrm>
          <a:prstGeom prst="rect">
            <a:avLst/>
          </a:prstGeom>
        </p:spPr>
      </p:pic>
      <p:pic>
        <p:nvPicPr>
          <p:cNvPr id="37" name="Graphic 36" descr="Forest scene outline">
            <a:extLst>
              <a:ext uri="{FF2B5EF4-FFF2-40B4-BE49-F238E27FC236}">
                <a16:creationId xmlns:a16="http://schemas.microsoft.com/office/drawing/2014/main" id="{854BC892-08AB-CB16-6985-6FBA6CA71ED9}"/>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05996" y="3079375"/>
            <a:ext cx="751571" cy="751571"/>
          </a:xfrm>
          <a:prstGeom prst="rect">
            <a:avLst/>
          </a:prstGeom>
        </p:spPr>
      </p:pic>
      <p:pic>
        <p:nvPicPr>
          <p:cNvPr id="38" name="Graphic 37" descr="Fork In Road outline">
            <a:extLst>
              <a:ext uri="{FF2B5EF4-FFF2-40B4-BE49-F238E27FC236}">
                <a16:creationId xmlns:a16="http://schemas.microsoft.com/office/drawing/2014/main" id="{78E5C588-D215-9E46-AFDC-A78CAA16618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636763" y="3279746"/>
            <a:ext cx="706600" cy="706600"/>
          </a:xfrm>
          <a:prstGeom prst="rect">
            <a:avLst/>
          </a:prstGeom>
        </p:spPr>
      </p:pic>
      <p:pic>
        <p:nvPicPr>
          <p:cNvPr id="39" name="Graphic 38" descr="Heart With Arrow outline">
            <a:extLst>
              <a:ext uri="{FF2B5EF4-FFF2-40B4-BE49-F238E27FC236}">
                <a16:creationId xmlns:a16="http://schemas.microsoft.com/office/drawing/2014/main" id="{44B636D9-9D4C-87B0-2C16-49DA7DF9D15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5718742" y="2633067"/>
            <a:ext cx="706600" cy="706600"/>
          </a:xfrm>
          <a:prstGeom prst="rect">
            <a:avLst/>
          </a:prstGeom>
        </p:spPr>
      </p:pic>
      <p:pic>
        <p:nvPicPr>
          <p:cNvPr id="40" name="Graphic 39" descr="Luggage outline">
            <a:extLst>
              <a:ext uri="{FF2B5EF4-FFF2-40B4-BE49-F238E27FC236}">
                <a16:creationId xmlns:a16="http://schemas.microsoft.com/office/drawing/2014/main" id="{6011A403-7191-8269-CB9C-67277D65C26C}"/>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3428963" y="4157207"/>
            <a:ext cx="914400" cy="914400"/>
          </a:xfrm>
          <a:prstGeom prst="rect">
            <a:avLst/>
          </a:prstGeom>
        </p:spPr>
      </p:pic>
      <p:pic>
        <p:nvPicPr>
          <p:cNvPr id="42" name="Graphic 41" descr="Wedding rings outline">
            <a:extLst>
              <a:ext uri="{FF2B5EF4-FFF2-40B4-BE49-F238E27FC236}">
                <a16:creationId xmlns:a16="http://schemas.microsoft.com/office/drawing/2014/main" id="{B0323503-6781-7911-C3DF-D1D8E3C76034}"/>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8582746" y="3231951"/>
            <a:ext cx="667060" cy="667060"/>
          </a:xfrm>
          <a:prstGeom prst="rect">
            <a:avLst/>
          </a:prstGeom>
        </p:spPr>
      </p:pic>
      <p:pic>
        <p:nvPicPr>
          <p:cNvPr id="43" name="Graphic 42" descr="Ring outline">
            <a:extLst>
              <a:ext uri="{FF2B5EF4-FFF2-40B4-BE49-F238E27FC236}">
                <a16:creationId xmlns:a16="http://schemas.microsoft.com/office/drawing/2014/main" id="{9F422908-C097-18C2-0FD4-523F51024907}"/>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7526218" y="4596802"/>
            <a:ext cx="667060" cy="667060"/>
          </a:xfrm>
          <a:prstGeom prst="rect">
            <a:avLst/>
          </a:prstGeom>
        </p:spPr>
      </p:pic>
      <p:pic>
        <p:nvPicPr>
          <p:cNvPr id="44" name="Graphic 43" descr="Graduation cap outline">
            <a:extLst>
              <a:ext uri="{FF2B5EF4-FFF2-40B4-BE49-F238E27FC236}">
                <a16:creationId xmlns:a16="http://schemas.microsoft.com/office/drawing/2014/main" id="{441B95FA-4B0A-4C7E-68B4-CC34B5679A91}"/>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8253729" y="3913811"/>
            <a:ext cx="706600" cy="706600"/>
          </a:xfrm>
          <a:prstGeom prst="rect">
            <a:avLst/>
          </a:prstGeom>
        </p:spPr>
      </p:pic>
      <p:pic>
        <p:nvPicPr>
          <p:cNvPr id="45" name="Graphic 44" descr="Woman with cane outline">
            <a:extLst>
              <a:ext uri="{FF2B5EF4-FFF2-40B4-BE49-F238E27FC236}">
                <a16:creationId xmlns:a16="http://schemas.microsoft.com/office/drawing/2014/main" id="{2F6C48C9-C845-E402-5BB1-E42397A2BB92}"/>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8657707" y="1778043"/>
            <a:ext cx="706600" cy="706600"/>
          </a:xfrm>
          <a:prstGeom prst="rect">
            <a:avLst/>
          </a:prstGeom>
        </p:spPr>
      </p:pic>
      <p:pic>
        <p:nvPicPr>
          <p:cNvPr id="47" name="Graphic 46" descr="Puppy 2 with solid fill">
            <a:extLst>
              <a:ext uri="{FF2B5EF4-FFF2-40B4-BE49-F238E27FC236}">
                <a16:creationId xmlns:a16="http://schemas.microsoft.com/office/drawing/2014/main" id="{0D1F974D-5298-2A6F-50FC-5A77D0EAB619}"/>
              </a:ext>
            </a:extLst>
          </p:cNvPr>
          <p:cNvPicPr>
            <a:picLocks noChangeAspect="1"/>
          </p:cNvPicPr>
          <p:nvPr/>
        </p:nvPicPr>
        <p:blipFill>
          <a:blip r:embed="rId28">
            <a:extLst>
              <a:ext uri="{96DAC541-7B7A-43D3-8B79-37D633B846F1}">
                <asvg:svgBlip xmlns:asvg="http://schemas.microsoft.com/office/drawing/2016/SVG/main" r:embed="rId29"/>
              </a:ext>
            </a:extLst>
          </a:blip>
          <a:stretch>
            <a:fillRect/>
          </a:stretch>
        </p:blipFill>
        <p:spPr>
          <a:xfrm>
            <a:off x="7994746" y="4364503"/>
            <a:ext cx="746731" cy="746731"/>
          </a:xfrm>
          <a:prstGeom prst="rect">
            <a:avLst/>
          </a:prstGeom>
        </p:spPr>
      </p:pic>
      <p:pic>
        <p:nvPicPr>
          <p:cNvPr id="48" name="Graphic 47" descr="Classroom outline">
            <a:extLst>
              <a:ext uri="{FF2B5EF4-FFF2-40B4-BE49-F238E27FC236}">
                <a16:creationId xmlns:a16="http://schemas.microsoft.com/office/drawing/2014/main" id="{6E6A5EA4-11DB-9FAC-0377-CC6291FBBC19}"/>
              </a:ext>
            </a:extLst>
          </p:cNvPr>
          <p:cNvPicPr>
            <a:picLocks noChangeAspect="1"/>
          </p:cNvPicPr>
          <p:nvPr/>
        </p:nvPicPr>
        <p:blipFill>
          <a:blip r:embed="rId30">
            <a:extLst>
              <a:ext uri="{96DAC541-7B7A-43D3-8B79-37D633B846F1}">
                <asvg:svgBlip xmlns:asvg="http://schemas.microsoft.com/office/drawing/2016/SVG/main" r:embed="rId31"/>
              </a:ext>
            </a:extLst>
          </a:blip>
          <a:stretch>
            <a:fillRect/>
          </a:stretch>
        </p:blipFill>
        <p:spPr>
          <a:xfrm>
            <a:off x="6195095" y="1524690"/>
            <a:ext cx="667061" cy="667061"/>
          </a:xfrm>
          <a:prstGeom prst="rect">
            <a:avLst/>
          </a:prstGeom>
        </p:spPr>
      </p:pic>
      <p:pic>
        <p:nvPicPr>
          <p:cNvPr id="50" name="Graphic 49" descr="Puppy 2 outline">
            <a:extLst>
              <a:ext uri="{FF2B5EF4-FFF2-40B4-BE49-F238E27FC236}">
                <a16:creationId xmlns:a16="http://schemas.microsoft.com/office/drawing/2014/main" id="{C5A9B403-4EB8-99B0-3274-AF8E1BF4239C}"/>
              </a:ext>
            </a:extLst>
          </p:cNvPr>
          <p:cNvPicPr>
            <a:picLocks noChangeAspect="1"/>
          </p:cNvPicPr>
          <p:nvPr/>
        </p:nvPicPr>
        <p:blipFill>
          <a:blip r:embed="rId32">
            <a:extLst>
              <a:ext uri="{96DAC541-7B7A-43D3-8B79-37D633B846F1}">
                <asvg:svgBlip xmlns:asvg="http://schemas.microsoft.com/office/drawing/2016/SVG/main" r:embed="rId33"/>
              </a:ext>
            </a:extLst>
          </a:blip>
          <a:stretch>
            <a:fillRect/>
          </a:stretch>
        </p:blipFill>
        <p:spPr>
          <a:xfrm>
            <a:off x="8141014" y="2641592"/>
            <a:ext cx="706600" cy="706600"/>
          </a:xfrm>
          <a:prstGeom prst="rect">
            <a:avLst/>
          </a:prstGeom>
        </p:spPr>
      </p:pic>
      <p:pic>
        <p:nvPicPr>
          <p:cNvPr id="57" name="Graphic 56" descr="Holiday outline">
            <a:extLst>
              <a:ext uri="{FF2B5EF4-FFF2-40B4-BE49-F238E27FC236}">
                <a16:creationId xmlns:a16="http://schemas.microsoft.com/office/drawing/2014/main" id="{5B6BD8FE-E20A-67FF-9247-D12A292F0313}"/>
              </a:ext>
            </a:extLst>
          </p:cNvPr>
          <p:cNvPicPr>
            <a:picLocks noChangeAspect="1"/>
          </p:cNvPicPr>
          <p:nvPr/>
        </p:nvPicPr>
        <p:blipFill>
          <a:blip r:embed="rId34">
            <a:extLst>
              <a:ext uri="{96DAC541-7B7A-43D3-8B79-37D633B846F1}">
                <asvg:svgBlip xmlns:asvg="http://schemas.microsoft.com/office/drawing/2016/SVG/main" r:embed="rId35"/>
              </a:ext>
            </a:extLst>
          </a:blip>
          <a:stretch>
            <a:fillRect/>
          </a:stretch>
        </p:blipFill>
        <p:spPr>
          <a:xfrm>
            <a:off x="7041535" y="3320739"/>
            <a:ext cx="667062" cy="667062"/>
          </a:xfrm>
          <a:prstGeom prst="rect">
            <a:avLst/>
          </a:prstGeom>
        </p:spPr>
      </p:pic>
      <p:pic>
        <p:nvPicPr>
          <p:cNvPr id="68" name="Graphic 67" descr="Office worker female outline">
            <a:extLst>
              <a:ext uri="{FF2B5EF4-FFF2-40B4-BE49-F238E27FC236}">
                <a16:creationId xmlns:a16="http://schemas.microsoft.com/office/drawing/2014/main" id="{3CB33DE5-99AD-3D76-1CF6-CC603D469131}"/>
              </a:ext>
            </a:extLst>
          </p:cNvPr>
          <p:cNvPicPr>
            <a:picLocks noChangeAspect="1"/>
          </p:cNvPicPr>
          <p:nvPr/>
        </p:nvPicPr>
        <p:blipFill>
          <a:blip r:embed="rId36">
            <a:extLst>
              <a:ext uri="{96DAC541-7B7A-43D3-8B79-37D633B846F1}">
                <asvg:svgBlip xmlns:asvg="http://schemas.microsoft.com/office/drawing/2016/SVG/main" r:embed="rId37"/>
              </a:ext>
            </a:extLst>
          </a:blip>
          <a:stretch>
            <a:fillRect/>
          </a:stretch>
        </p:blipFill>
        <p:spPr>
          <a:xfrm>
            <a:off x="7902932" y="3283136"/>
            <a:ext cx="615875" cy="615875"/>
          </a:xfrm>
          <a:prstGeom prst="rect">
            <a:avLst/>
          </a:prstGeom>
        </p:spPr>
      </p:pic>
      <p:pic>
        <p:nvPicPr>
          <p:cNvPr id="70" name="Graphic 69" descr="Schoolhouse outline">
            <a:extLst>
              <a:ext uri="{FF2B5EF4-FFF2-40B4-BE49-F238E27FC236}">
                <a16:creationId xmlns:a16="http://schemas.microsoft.com/office/drawing/2014/main" id="{9599DB3A-F99A-915D-0683-B34337E27213}"/>
              </a:ext>
            </a:extLst>
          </p:cNvPr>
          <p:cNvPicPr>
            <a:picLocks noChangeAspect="1"/>
          </p:cNvPicPr>
          <p:nvPr/>
        </p:nvPicPr>
        <p:blipFill>
          <a:blip r:embed="rId38">
            <a:extLst>
              <a:ext uri="{96DAC541-7B7A-43D3-8B79-37D633B846F1}">
                <asvg:svgBlip xmlns:asvg="http://schemas.microsoft.com/office/drawing/2016/SVG/main" r:embed="rId39"/>
              </a:ext>
            </a:extLst>
          </a:blip>
          <a:stretch>
            <a:fillRect/>
          </a:stretch>
        </p:blipFill>
        <p:spPr>
          <a:xfrm>
            <a:off x="2772193" y="2878258"/>
            <a:ext cx="680000" cy="680000"/>
          </a:xfrm>
          <a:prstGeom prst="rect">
            <a:avLst/>
          </a:prstGeom>
        </p:spPr>
      </p:pic>
      <p:pic>
        <p:nvPicPr>
          <p:cNvPr id="76" name="Graphic 75" descr="Woman with kid with solid fill">
            <a:extLst>
              <a:ext uri="{FF2B5EF4-FFF2-40B4-BE49-F238E27FC236}">
                <a16:creationId xmlns:a16="http://schemas.microsoft.com/office/drawing/2014/main" id="{BA061E4A-D1A7-813A-D6BD-E4819FB83D6D}"/>
              </a:ext>
            </a:extLst>
          </p:cNvPr>
          <p:cNvPicPr>
            <a:picLocks noChangeAspect="1"/>
          </p:cNvPicPr>
          <p:nvPr/>
        </p:nvPicPr>
        <p:blipFill>
          <a:blip r:embed="rId40">
            <a:extLst>
              <a:ext uri="{96DAC541-7B7A-43D3-8B79-37D633B846F1}">
                <asvg:svgBlip xmlns:asvg="http://schemas.microsoft.com/office/drawing/2016/SVG/main" r:embed="rId41"/>
              </a:ext>
            </a:extLst>
          </a:blip>
          <a:stretch>
            <a:fillRect/>
          </a:stretch>
        </p:blipFill>
        <p:spPr>
          <a:xfrm>
            <a:off x="4566407" y="2496870"/>
            <a:ext cx="719097" cy="719097"/>
          </a:xfrm>
          <a:prstGeom prst="rect">
            <a:avLst/>
          </a:prstGeom>
        </p:spPr>
      </p:pic>
      <p:pic>
        <p:nvPicPr>
          <p:cNvPr id="82" name="Graphic 81" descr="Lungs with virus with solid fill">
            <a:extLst>
              <a:ext uri="{FF2B5EF4-FFF2-40B4-BE49-F238E27FC236}">
                <a16:creationId xmlns:a16="http://schemas.microsoft.com/office/drawing/2014/main" id="{029163EE-4460-6B2E-95D5-41D069F699F6}"/>
              </a:ext>
            </a:extLst>
          </p:cNvPr>
          <p:cNvPicPr>
            <a:picLocks noChangeAspect="1"/>
          </p:cNvPicPr>
          <p:nvPr/>
        </p:nvPicPr>
        <p:blipFill>
          <a:blip r:embed="rId42">
            <a:extLst>
              <a:ext uri="{96DAC541-7B7A-43D3-8B79-37D633B846F1}">
                <asvg:svgBlip xmlns:asvg="http://schemas.microsoft.com/office/drawing/2016/SVG/main" r:embed="rId43"/>
              </a:ext>
            </a:extLst>
          </a:blip>
          <a:stretch>
            <a:fillRect/>
          </a:stretch>
        </p:blipFill>
        <p:spPr>
          <a:xfrm>
            <a:off x="9589715" y="2727337"/>
            <a:ext cx="745528" cy="745528"/>
          </a:xfrm>
          <a:prstGeom prst="rect">
            <a:avLst/>
          </a:prstGeom>
        </p:spPr>
      </p:pic>
      <p:pic>
        <p:nvPicPr>
          <p:cNvPr id="88" name="Graphic 87" descr="Books with solid fill">
            <a:extLst>
              <a:ext uri="{FF2B5EF4-FFF2-40B4-BE49-F238E27FC236}">
                <a16:creationId xmlns:a16="http://schemas.microsoft.com/office/drawing/2014/main" id="{BEF6A366-395C-56BA-3B19-48D8948F89A2}"/>
              </a:ext>
            </a:extLst>
          </p:cNvPr>
          <p:cNvPicPr>
            <a:picLocks noChangeAspect="1"/>
          </p:cNvPicPr>
          <p:nvPr/>
        </p:nvPicPr>
        <p:blipFill>
          <a:blip r:embed="rId44">
            <a:extLst>
              <a:ext uri="{96DAC541-7B7A-43D3-8B79-37D633B846F1}">
                <asvg:svgBlip xmlns:asvg="http://schemas.microsoft.com/office/drawing/2016/SVG/main" r:embed="rId45"/>
              </a:ext>
            </a:extLst>
          </a:blip>
          <a:stretch>
            <a:fillRect/>
          </a:stretch>
        </p:blipFill>
        <p:spPr>
          <a:xfrm>
            <a:off x="11306669" y="2785281"/>
            <a:ext cx="793329" cy="793329"/>
          </a:xfrm>
          <a:prstGeom prst="rect">
            <a:avLst/>
          </a:prstGeom>
        </p:spPr>
      </p:pic>
      <p:pic>
        <p:nvPicPr>
          <p:cNvPr id="92" name="Graphic 91" descr="Open book outline">
            <a:extLst>
              <a:ext uri="{FF2B5EF4-FFF2-40B4-BE49-F238E27FC236}">
                <a16:creationId xmlns:a16="http://schemas.microsoft.com/office/drawing/2014/main" id="{AE4D14FA-0048-5408-072A-598332E24BA3}"/>
              </a:ext>
            </a:extLst>
          </p:cNvPr>
          <p:cNvPicPr>
            <a:picLocks noChangeAspect="1"/>
          </p:cNvPicPr>
          <p:nvPr/>
        </p:nvPicPr>
        <p:blipFill>
          <a:blip r:embed="rId46">
            <a:extLst>
              <a:ext uri="{96DAC541-7B7A-43D3-8B79-37D633B846F1}">
                <asvg:svgBlip xmlns:asvg="http://schemas.microsoft.com/office/drawing/2016/SVG/main" r:embed="rId47"/>
              </a:ext>
            </a:extLst>
          </a:blip>
          <a:stretch>
            <a:fillRect/>
          </a:stretch>
        </p:blipFill>
        <p:spPr>
          <a:xfrm>
            <a:off x="6657264" y="2444637"/>
            <a:ext cx="706601" cy="706601"/>
          </a:xfrm>
          <a:prstGeom prst="rect">
            <a:avLst/>
          </a:prstGeom>
        </p:spPr>
      </p:pic>
      <p:pic>
        <p:nvPicPr>
          <p:cNvPr id="94" name="Graphic 93" descr="Programmer female with solid fill">
            <a:extLst>
              <a:ext uri="{FF2B5EF4-FFF2-40B4-BE49-F238E27FC236}">
                <a16:creationId xmlns:a16="http://schemas.microsoft.com/office/drawing/2014/main" id="{F0922B01-CDA4-5FB0-602C-8F827D531CB5}"/>
              </a:ext>
            </a:extLst>
          </p:cNvPr>
          <p:cNvPicPr>
            <a:picLocks noChangeAspect="1"/>
          </p:cNvPicPr>
          <p:nvPr/>
        </p:nvPicPr>
        <p:blipFill>
          <a:blip r:embed="rId48">
            <a:extLst>
              <a:ext uri="{96DAC541-7B7A-43D3-8B79-37D633B846F1}">
                <asvg:svgBlip xmlns:asvg="http://schemas.microsoft.com/office/drawing/2016/SVG/main" r:embed="rId49"/>
              </a:ext>
            </a:extLst>
          </a:blip>
          <a:stretch>
            <a:fillRect/>
          </a:stretch>
        </p:blipFill>
        <p:spPr>
          <a:xfrm>
            <a:off x="9848814" y="3428020"/>
            <a:ext cx="618978" cy="618978"/>
          </a:xfrm>
          <a:prstGeom prst="rect">
            <a:avLst/>
          </a:prstGeom>
        </p:spPr>
      </p:pic>
      <p:pic>
        <p:nvPicPr>
          <p:cNvPr id="4" name="Graphic 3" descr="Home1 outline">
            <a:extLst>
              <a:ext uri="{FF2B5EF4-FFF2-40B4-BE49-F238E27FC236}">
                <a16:creationId xmlns:a16="http://schemas.microsoft.com/office/drawing/2014/main" id="{159899DF-EAAE-7DA6-7672-7FD328B2EDAE}"/>
              </a:ext>
            </a:extLst>
          </p:cNvPr>
          <p:cNvPicPr>
            <a:picLocks noChangeAspect="1"/>
          </p:cNvPicPr>
          <p:nvPr/>
        </p:nvPicPr>
        <p:blipFill>
          <a:blip r:embed="rId50">
            <a:extLst>
              <a:ext uri="{96DAC541-7B7A-43D3-8B79-37D633B846F1}">
                <asvg:svgBlip xmlns:asvg="http://schemas.microsoft.com/office/drawing/2016/SVG/main" r:embed="rId51"/>
              </a:ext>
            </a:extLst>
          </a:blip>
          <a:stretch>
            <a:fillRect/>
          </a:stretch>
        </p:blipFill>
        <p:spPr>
          <a:xfrm>
            <a:off x="6825972" y="4370400"/>
            <a:ext cx="639796" cy="639796"/>
          </a:xfrm>
          <a:prstGeom prst="rect">
            <a:avLst/>
          </a:prstGeom>
        </p:spPr>
      </p:pic>
      <p:pic>
        <p:nvPicPr>
          <p:cNvPr id="7" name="Graphic 6" descr="House outline">
            <a:extLst>
              <a:ext uri="{FF2B5EF4-FFF2-40B4-BE49-F238E27FC236}">
                <a16:creationId xmlns:a16="http://schemas.microsoft.com/office/drawing/2014/main" id="{FCB2BB7E-82C0-DE3A-A67F-C52DDC2B5D74}"/>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4707411" y="4157207"/>
            <a:ext cx="639796" cy="639796"/>
          </a:xfrm>
          <a:prstGeom prst="rect">
            <a:avLst/>
          </a:prstGeom>
        </p:spPr>
      </p:pic>
      <p:pic>
        <p:nvPicPr>
          <p:cNvPr id="8" name="Graphic 7" descr="House outline">
            <a:extLst>
              <a:ext uri="{FF2B5EF4-FFF2-40B4-BE49-F238E27FC236}">
                <a16:creationId xmlns:a16="http://schemas.microsoft.com/office/drawing/2014/main" id="{20E7CD90-2419-51B2-C00F-B2C8AE6B375D}"/>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4207149" y="4511113"/>
            <a:ext cx="627026" cy="627026"/>
          </a:xfrm>
          <a:prstGeom prst="rect">
            <a:avLst/>
          </a:prstGeom>
        </p:spPr>
      </p:pic>
      <p:pic>
        <p:nvPicPr>
          <p:cNvPr id="9" name="Graphic 8" descr="House outline">
            <a:extLst>
              <a:ext uri="{FF2B5EF4-FFF2-40B4-BE49-F238E27FC236}">
                <a16:creationId xmlns:a16="http://schemas.microsoft.com/office/drawing/2014/main" id="{551E75E4-D11D-BF48-2024-06D1EAFE0FE8}"/>
              </a:ext>
            </a:extLst>
          </p:cNvPr>
          <p:cNvPicPr>
            <a:picLocks noChangeAspect="1"/>
          </p:cNvPicPr>
          <p:nvPr/>
        </p:nvPicPr>
        <p:blipFill>
          <a:blip r:embed="rId52">
            <a:extLst>
              <a:ext uri="{96DAC541-7B7A-43D3-8B79-37D633B846F1}">
                <asvg:svgBlip xmlns:asvg="http://schemas.microsoft.com/office/drawing/2016/SVG/main" r:embed="rId53"/>
              </a:ext>
            </a:extLst>
          </a:blip>
          <a:stretch>
            <a:fillRect/>
          </a:stretch>
        </p:blipFill>
        <p:spPr>
          <a:xfrm>
            <a:off x="3031352" y="1957508"/>
            <a:ext cx="731060" cy="731060"/>
          </a:xfrm>
          <a:prstGeom prst="rect">
            <a:avLst/>
          </a:prstGeom>
        </p:spPr>
      </p:pic>
      <p:pic>
        <p:nvPicPr>
          <p:cNvPr id="11" name="Graphic 10" descr="Home1 outline">
            <a:extLst>
              <a:ext uri="{FF2B5EF4-FFF2-40B4-BE49-F238E27FC236}">
                <a16:creationId xmlns:a16="http://schemas.microsoft.com/office/drawing/2014/main" id="{2B0EB816-02F4-0A2F-FCB0-95FEC5B4C93B}"/>
              </a:ext>
            </a:extLst>
          </p:cNvPr>
          <p:cNvPicPr>
            <a:picLocks noChangeAspect="1"/>
          </p:cNvPicPr>
          <p:nvPr/>
        </p:nvPicPr>
        <p:blipFill>
          <a:blip r:embed="rId50">
            <a:extLst>
              <a:ext uri="{96DAC541-7B7A-43D3-8B79-37D633B846F1}">
                <asvg:svgBlip xmlns:asvg="http://schemas.microsoft.com/office/drawing/2016/SVG/main" r:embed="rId51"/>
              </a:ext>
            </a:extLst>
          </a:blip>
          <a:stretch>
            <a:fillRect/>
          </a:stretch>
        </p:blipFill>
        <p:spPr>
          <a:xfrm>
            <a:off x="9387251" y="1439489"/>
            <a:ext cx="667504" cy="667504"/>
          </a:xfrm>
          <a:prstGeom prst="rect">
            <a:avLst/>
          </a:prstGeom>
        </p:spPr>
      </p:pic>
      <p:pic>
        <p:nvPicPr>
          <p:cNvPr id="13" name="Graphic 12" descr="Travel with solid fill">
            <a:extLst>
              <a:ext uri="{FF2B5EF4-FFF2-40B4-BE49-F238E27FC236}">
                <a16:creationId xmlns:a16="http://schemas.microsoft.com/office/drawing/2014/main" id="{664380A6-317E-13FB-95F7-EA0E8BEF1436}"/>
              </a:ext>
            </a:extLst>
          </p:cNvPr>
          <p:cNvPicPr>
            <a:picLocks noChangeAspect="1"/>
          </p:cNvPicPr>
          <p:nvPr/>
        </p:nvPicPr>
        <p:blipFill>
          <a:blip r:embed="rId54">
            <a:extLst>
              <a:ext uri="{96DAC541-7B7A-43D3-8B79-37D633B846F1}">
                <asvg:svgBlip xmlns:asvg="http://schemas.microsoft.com/office/drawing/2016/SVG/main" r:embed="rId55"/>
              </a:ext>
            </a:extLst>
          </a:blip>
          <a:stretch>
            <a:fillRect/>
          </a:stretch>
        </p:blipFill>
        <p:spPr>
          <a:xfrm>
            <a:off x="10588798" y="3008048"/>
            <a:ext cx="679343" cy="679343"/>
          </a:xfrm>
          <a:prstGeom prst="rect">
            <a:avLst/>
          </a:prstGeom>
        </p:spPr>
      </p:pic>
      <p:pic>
        <p:nvPicPr>
          <p:cNvPr id="15" name="Graphic 14" descr="Cycling with solid fill">
            <a:extLst>
              <a:ext uri="{FF2B5EF4-FFF2-40B4-BE49-F238E27FC236}">
                <a16:creationId xmlns:a16="http://schemas.microsoft.com/office/drawing/2014/main" id="{0F0A66CF-DCC4-E71F-BA06-941C561DFF9D}"/>
              </a:ext>
            </a:extLst>
          </p:cNvPr>
          <p:cNvPicPr>
            <a:picLocks noChangeAspect="1"/>
          </p:cNvPicPr>
          <p:nvPr/>
        </p:nvPicPr>
        <p:blipFill>
          <a:blip r:embed="rId56">
            <a:extLst>
              <a:ext uri="{96DAC541-7B7A-43D3-8B79-37D633B846F1}">
                <asvg:svgBlip xmlns:asvg="http://schemas.microsoft.com/office/drawing/2016/SVG/main" r:embed="rId57"/>
              </a:ext>
            </a:extLst>
          </a:blip>
          <a:stretch>
            <a:fillRect/>
          </a:stretch>
        </p:blipFill>
        <p:spPr>
          <a:xfrm>
            <a:off x="10913471" y="4079589"/>
            <a:ext cx="734390" cy="734390"/>
          </a:xfrm>
          <a:prstGeom prst="rect">
            <a:avLst/>
          </a:prstGeom>
        </p:spPr>
      </p:pic>
      <p:pic>
        <p:nvPicPr>
          <p:cNvPr id="17" name="Graphic 16" descr="Mountains with solid fill">
            <a:extLst>
              <a:ext uri="{FF2B5EF4-FFF2-40B4-BE49-F238E27FC236}">
                <a16:creationId xmlns:a16="http://schemas.microsoft.com/office/drawing/2014/main" id="{B99086A0-131B-8354-F3A6-83C7A54694F0}"/>
              </a:ext>
            </a:extLst>
          </p:cNvPr>
          <p:cNvPicPr>
            <a:picLocks noChangeAspect="1"/>
          </p:cNvPicPr>
          <p:nvPr/>
        </p:nvPicPr>
        <p:blipFill>
          <a:blip r:embed="rId58">
            <a:extLst>
              <a:ext uri="{96DAC541-7B7A-43D3-8B79-37D633B846F1}">
                <asvg:svgBlip xmlns:asvg="http://schemas.microsoft.com/office/drawing/2016/SVG/main" r:embed="rId59"/>
              </a:ext>
            </a:extLst>
          </a:blip>
          <a:stretch>
            <a:fillRect/>
          </a:stretch>
        </p:blipFill>
        <p:spPr>
          <a:xfrm>
            <a:off x="10325209" y="3865255"/>
            <a:ext cx="746731" cy="746731"/>
          </a:xfrm>
          <a:prstGeom prst="rect">
            <a:avLst/>
          </a:prstGeom>
        </p:spPr>
      </p:pic>
      <p:pic>
        <p:nvPicPr>
          <p:cNvPr id="21" name="Graphic 20" descr="Hike with solid fill">
            <a:extLst>
              <a:ext uri="{FF2B5EF4-FFF2-40B4-BE49-F238E27FC236}">
                <a16:creationId xmlns:a16="http://schemas.microsoft.com/office/drawing/2014/main" id="{B9DEFF84-D84B-EB9C-4AA9-C18EE861E473}"/>
              </a:ext>
            </a:extLst>
          </p:cNvPr>
          <p:cNvPicPr>
            <a:picLocks noChangeAspect="1"/>
          </p:cNvPicPr>
          <p:nvPr/>
        </p:nvPicPr>
        <p:blipFill>
          <a:blip r:embed="rId60">
            <a:extLst>
              <a:ext uri="{96DAC541-7B7A-43D3-8B79-37D633B846F1}">
                <asvg:svgBlip xmlns:asvg="http://schemas.microsoft.com/office/drawing/2016/SVG/main" r:embed="rId61"/>
              </a:ext>
            </a:extLst>
          </a:blip>
          <a:stretch>
            <a:fillRect/>
          </a:stretch>
        </p:blipFill>
        <p:spPr>
          <a:xfrm>
            <a:off x="9343178" y="2169049"/>
            <a:ext cx="703082" cy="703082"/>
          </a:xfrm>
          <a:prstGeom prst="rect">
            <a:avLst/>
          </a:prstGeom>
        </p:spPr>
      </p:pic>
      <p:pic>
        <p:nvPicPr>
          <p:cNvPr id="30" name="Graphic 29" descr="Run with solid fill">
            <a:extLst>
              <a:ext uri="{FF2B5EF4-FFF2-40B4-BE49-F238E27FC236}">
                <a16:creationId xmlns:a16="http://schemas.microsoft.com/office/drawing/2014/main" id="{D0C27F31-5B94-ED3F-71B6-87AA310361AE}"/>
              </a:ext>
            </a:extLst>
          </p:cNvPr>
          <p:cNvPicPr>
            <a:picLocks noChangeAspect="1"/>
          </p:cNvPicPr>
          <p:nvPr/>
        </p:nvPicPr>
        <p:blipFill>
          <a:blip r:embed="rId62">
            <a:extLst>
              <a:ext uri="{96DAC541-7B7A-43D3-8B79-37D633B846F1}">
                <asvg:svgBlip xmlns:asvg="http://schemas.microsoft.com/office/drawing/2016/SVG/main" r:embed="rId63"/>
              </a:ext>
            </a:extLst>
          </a:blip>
          <a:stretch>
            <a:fillRect/>
          </a:stretch>
        </p:blipFill>
        <p:spPr>
          <a:xfrm>
            <a:off x="5074648" y="1410152"/>
            <a:ext cx="726177" cy="726177"/>
          </a:xfrm>
          <a:prstGeom prst="rect">
            <a:avLst/>
          </a:prstGeom>
        </p:spPr>
      </p:pic>
      <p:pic>
        <p:nvPicPr>
          <p:cNvPr id="32" name="Graphic 31" descr="Swimming with solid fill">
            <a:extLst>
              <a:ext uri="{FF2B5EF4-FFF2-40B4-BE49-F238E27FC236}">
                <a16:creationId xmlns:a16="http://schemas.microsoft.com/office/drawing/2014/main" id="{6D6707E8-8151-2923-56E6-9B748F31EF0C}"/>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1465618" y="2496869"/>
            <a:ext cx="737483" cy="737483"/>
          </a:xfrm>
          <a:prstGeom prst="rect">
            <a:avLst/>
          </a:prstGeom>
        </p:spPr>
      </p:pic>
      <p:pic>
        <p:nvPicPr>
          <p:cNvPr id="33" name="Graphic 32" descr="Swimming with solid fill">
            <a:extLst>
              <a:ext uri="{FF2B5EF4-FFF2-40B4-BE49-F238E27FC236}">
                <a16:creationId xmlns:a16="http://schemas.microsoft.com/office/drawing/2014/main" id="{814BD4A5-ECFA-8B20-1ECE-BAA8BAD3AA30}"/>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4951963" y="3318650"/>
            <a:ext cx="737483" cy="737483"/>
          </a:xfrm>
          <a:prstGeom prst="rect">
            <a:avLst/>
          </a:prstGeom>
        </p:spPr>
      </p:pic>
      <p:pic>
        <p:nvPicPr>
          <p:cNvPr id="34" name="Graphic 33" descr="Swimming with solid fill">
            <a:extLst>
              <a:ext uri="{FF2B5EF4-FFF2-40B4-BE49-F238E27FC236}">
                <a16:creationId xmlns:a16="http://schemas.microsoft.com/office/drawing/2014/main" id="{DDB875A9-9242-B12E-5783-3FC02D1996B2}"/>
              </a:ext>
            </a:extLst>
          </p:cNvPr>
          <p:cNvPicPr>
            <a:picLocks noChangeAspect="1"/>
          </p:cNvPicPr>
          <p:nvPr/>
        </p:nvPicPr>
        <p:blipFill>
          <a:blip r:embed="rId64">
            <a:extLst>
              <a:ext uri="{96DAC541-7B7A-43D3-8B79-37D633B846F1}">
                <asvg:svgBlip xmlns:asvg="http://schemas.microsoft.com/office/drawing/2016/SVG/main" r:embed="rId65"/>
              </a:ext>
            </a:extLst>
          </a:blip>
          <a:stretch>
            <a:fillRect/>
          </a:stretch>
        </p:blipFill>
        <p:spPr>
          <a:xfrm>
            <a:off x="10731804" y="3490785"/>
            <a:ext cx="737483" cy="737483"/>
          </a:xfrm>
          <a:prstGeom prst="rect">
            <a:avLst/>
          </a:prstGeom>
        </p:spPr>
      </p:pic>
      <p:pic>
        <p:nvPicPr>
          <p:cNvPr id="51" name="Graphic 50" descr="Germ with solid fill">
            <a:extLst>
              <a:ext uri="{FF2B5EF4-FFF2-40B4-BE49-F238E27FC236}">
                <a16:creationId xmlns:a16="http://schemas.microsoft.com/office/drawing/2014/main" id="{3880C573-CF9E-8376-7E06-2DAB1BBB71C8}"/>
              </a:ext>
            </a:extLst>
          </p:cNvPr>
          <p:cNvPicPr>
            <a:picLocks noChangeAspect="1"/>
          </p:cNvPicPr>
          <p:nvPr/>
        </p:nvPicPr>
        <p:blipFill>
          <a:blip r:embed="rId66">
            <a:extLst>
              <a:ext uri="{96DAC541-7B7A-43D3-8B79-37D633B846F1}">
                <asvg:svgBlip xmlns:asvg="http://schemas.microsoft.com/office/drawing/2016/SVG/main" r:embed="rId67"/>
              </a:ext>
            </a:extLst>
          </a:blip>
          <a:stretch>
            <a:fillRect/>
          </a:stretch>
        </p:blipFill>
        <p:spPr>
          <a:xfrm>
            <a:off x="10275523" y="2317240"/>
            <a:ext cx="703083" cy="703083"/>
          </a:xfrm>
          <a:prstGeom prst="rect">
            <a:avLst/>
          </a:prstGeom>
        </p:spPr>
      </p:pic>
    </p:spTree>
    <p:extLst>
      <p:ext uri="{BB962C8B-B14F-4D97-AF65-F5344CB8AC3E}">
        <p14:creationId xmlns:p14="http://schemas.microsoft.com/office/powerpoint/2010/main" val="4087535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9D4DBBF0-C77F-80F4-6273-620E56DA49CD}"/>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FBCE7F3C-D575-BBDD-3273-F1C2BD7BFD74}"/>
              </a:ext>
            </a:extLst>
          </p:cNvPr>
          <p:cNvSpPr>
            <a:spLocks noGrp="1"/>
          </p:cNvSpPr>
          <p:nvPr>
            <p:ph idx="1"/>
          </p:nvPr>
        </p:nvSpPr>
        <p:spPr>
          <a:xfrm>
            <a:off x="321734" y="1552353"/>
            <a:ext cx="11548532" cy="5017780"/>
          </a:xfrm>
          <a:solidFill>
            <a:schemeClr val="bg1">
              <a:alpha val="89000"/>
            </a:schemeClr>
          </a:solidFill>
          <a:effectLst>
            <a:softEdge rad="38100"/>
          </a:effectLst>
        </p:spPr>
        <p:txBody>
          <a:bodyPr lIns="180000" tIns="180000" rIns="180000" bIns="180000">
            <a:noAutofit/>
          </a:bodyPr>
          <a:lstStyle/>
          <a:p>
            <a:pPr>
              <a:lnSpc>
                <a:spcPct val="150000"/>
              </a:lnSpc>
              <a:spcBef>
                <a:spcPts val="400"/>
              </a:spcBef>
            </a:pPr>
            <a:r>
              <a:rPr lang="en-US" sz="1770" dirty="0"/>
              <a:t>All images and graphics are taken from Microsoft PowerPoint Stock images unless otherwise stated and referenced here.</a:t>
            </a:r>
          </a:p>
          <a:p>
            <a:pPr>
              <a:lnSpc>
                <a:spcPct val="150000"/>
              </a:lnSpc>
              <a:spcBef>
                <a:spcPts val="400"/>
              </a:spcBef>
            </a:pPr>
            <a:r>
              <a:rPr lang="en-GB" sz="1770" dirty="0" err="1">
                <a:effectLst/>
              </a:rPr>
              <a:t>Bager</a:t>
            </a:r>
            <a:r>
              <a:rPr lang="en-GB" sz="1770" dirty="0">
                <a:effectLst/>
              </a:rPr>
              <a:t>-Charleson, S. (2010) </a:t>
            </a:r>
            <a:r>
              <a:rPr lang="en-GB" sz="1770" i="1" dirty="0">
                <a:effectLst/>
              </a:rPr>
              <a:t>Reflective Practice in Counselling and Psychotherapy</a:t>
            </a:r>
            <a:r>
              <a:rPr lang="en-GB" sz="1770" dirty="0">
                <a:effectLst/>
              </a:rPr>
              <a:t>. London: Learning Matters Ltd, p.17.</a:t>
            </a:r>
          </a:p>
          <a:p>
            <a:pPr>
              <a:lnSpc>
                <a:spcPct val="150000"/>
              </a:lnSpc>
              <a:spcBef>
                <a:spcPts val="400"/>
              </a:spcBef>
            </a:pPr>
            <a:r>
              <a:rPr lang="en-GB" sz="1770" dirty="0">
                <a:effectLst/>
              </a:rPr>
              <a:t>Bagnoli, A. (2009) Beyond the standard interview: the use of graphic elicitation and arts-based methods. </a:t>
            </a:r>
            <a:r>
              <a:rPr lang="en-GB" sz="1770" i="1" dirty="0">
                <a:effectLst/>
              </a:rPr>
              <a:t>Qualitative Research</a:t>
            </a:r>
            <a:r>
              <a:rPr lang="en-GB" sz="1770" dirty="0">
                <a:effectLst/>
              </a:rPr>
              <a:t>, 9(5), pp.547–570. </a:t>
            </a:r>
            <a:r>
              <a:rPr lang="en-GB" sz="1770" dirty="0" err="1">
                <a:effectLst/>
              </a:rPr>
              <a:t>doi:https</a:t>
            </a:r>
            <a:r>
              <a:rPr lang="en-GB" sz="1770" dirty="0">
                <a:effectLst/>
              </a:rPr>
              <a:t>://</a:t>
            </a:r>
            <a:r>
              <a:rPr lang="en-GB" sz="1770" dirty="0" err="1">
                <a:effectLst/>
              </a:rPr>
              <a:t>doi.org</a:t>
            </a:r>
            <a:r>
              <a:rPr lang="en-GB" sz="1770" dirty="0">
                <a:effectLst/>
              </a:rPr>
              <a:t>/10.1177/1468794109343625.</a:t>
            </a:r>
          </a:p>
          <a:p>
            <a:pPr>
              <a:lnSpc>
                <a:spcPct val="150000"/>
              </a:lnSpc>
              <a:spcBef>
                <a:spcPts val="400"/>
              </a:spcBef>
            </a:pPr>
            <a:r>
              <a:rPr lang="en-GB" sz="1770" dirty="0" err="1">
                <a:effectLst/>
              </a:rPr>
              <a:t>Bassot</a:t>
            </a:r>
            <a:r>
              <a:rPr lang="en-GB" sz="1770" dirty="0">
                <a:effectLst/>
              </a:rPr>
              <a:t>, B. (2020a) </a:t>
            </a:r>
            <a:r>
              <a:rPr lang="en-GB" sz="1770" i="1" dirty="0">
                <a:effectLst/>
              </a:rPr>
              <a:t>The Reflective Journal</a:t>
            </a:r>
            <a:r>
              <a:rPr lang="en-GB" sz="1770" dirty="0">
                <a:effectLst/>
              </a:rPr>
              <a:t>. London: Red Globe Press An Imprint Of Macmillan Education, p.6.</a:t>
            </a:r>
          </a:p>
          <a:p>
            <a:pPr>
              <a:lnSpc>
                <a:spcPct val="150000"/>
              </a:lnSpc>
              <a:spcBef>
                <a:spcPts val="400"/>
              </a:spcBef>
            </a:pPr>
            <a:r>
              <a:rPr lang="en-GB" sz="1770" dirty="0" err="1">
                <a:effectLst/>
              </a:rPr>
              <a:t>Bassot</a:t>
            </a:r>
            <a:r>
              <a:rPr lang="en-GB" sz="1770" dirty="0">
                <a:effectLst/>
              </a:rPr>
              <a:t>, B. (2020b) </a:t>
            </a:r>
            <a:r>
              <a:rPr lang="en-GB" sz="1770" i="1" dirty="0">
                <a:effectLst/>
              </a:rPr>
              <a:t>The Reflective Journal</a:t>
            </a:r>
            <a:r>
              <a:rPr lang="en-GB" sz="1770" dirty="0">
                <a:effectLst/>
              </a:rPr>
              <a:t>. London: Red Globe Press An Imprint Of Macmillan Education, pp.44–45.</a:t>
            </a:r>
          </a:p>
          <a:p>
            <a:pPr>
              <a:lnSpc>
                <a:spcPct val="150000"/>
              </a:lnSpc>
              <a:spcBef>
                <a:spcPts val="400"/>
              </a:spcBef>
            </a:pPr>
            <a:r>
              <a:rPr lang="en-GB" sz="1770" dirty="0" err="1">
                <a:effectLst/>
              </a:rPr>
              <a:t>Bassot</a:t>
            </a:r>
            <a:r>
              <a:rPr lang="en-GB" sz="1770" dirty="0">
                <a:effectLst/>
              </a:rPr>
              <a:t>, B. (2020c) </a:t>
            </a:r>
            <a:r>
              <a:rPr lang="en-GB" sz="1770" i="1" dirty="0">
                <a:effectLst/>
              </a:rPr>
              <a:t>The Reflective </a:t>
            </a:r>
            <a:r>
              <a:rPr lang="en-GB" sz="1770" i="1" dirty="0"/>
              <a:t>J</a:t>
            </a:r>
            <a:r>
              <a:rPr lang="en-GB" sz="1770" i="1" dirty="0">
                <a:effectLst/>
              </a:rPr>
              <a:t>ournal</a:t>
            </a:r>
            <a:r>
              <a:rPr lang="en-GB" sz="1770" dirty="0">
                <a:effectLst/>
              </a:rPr>
              <a:t>. London: Red Globe Press An Imprint Of Macmillan Education, pp.78–79.</a:t>
            </a:r>
          </a:p>
          <a:p>
            <a:pPr>
              <a:lnSpc>
                <a:spcPct val="150000"/>
              </a:lnSpc>
              <a:spcBef>
                <a:spcPts val="400"/>
              </a:spcBef>
            </a:pPr>
            <a:r>
              <a:rPr lang="en-GB" sz="1770" dirty="0">
                <a:effectLst/>
              </a:rPr>
              <a:t>Bolton, G. and </a:t>
            </a:r>
            <a:r>
              <a:rPr lang="en-GB" sz="1770" dirty="0" err="1">
                <a:effectLst/>
              </a:rPr>
              <a:t>Delderfield</a:t>
            </a:r>
            <a:r>
              <a:rPr lang="en-GB" sz="1770" dirty="0">
                <a:effectLst/>
              </a:rPr>
              <a:t>, R. (2014) </a:t>
            </a:r>
            <a:r>
              <a:rPr lang="en-GB" sz="1770" i="1" dirty="0">
                <a:effectLst/>
              </a:rPr>
              <a:t>Reflective practice: Writing and Professional Development</a:t>
            </a:r>
            <a:r>
              <a:rPr lang="en-GB" sz="1770" dirty="0">
                <a:effectLst/>
              </a:rPr>
              <a:t>. 4th ed. London: Sage Publications Ltd, p.27.</a:t>
            </a:r>
          </a:p>
          <a:p>
            <a:pPr>
              <a:lnSpc>
                <a:spcPct val="150000"/>
              </a:lnSpc>
              <a:spcBef>
                <a:spcPts val="400"/>
              </a:spcBef>
            </a:pPr>
            <a:endParaRPr lang="en-US" sz="1770" dirty="0"/>
          </a:p>
        </p:txBody>
      </p:sp>
      <p:sp>
        <p:nvSpPr>
          <p:cNvPr id="2" name="Title 1">
            <a:extLst>
              <a:ext uri="{FF2B5EF4-FFF2-40B4-BE49-F238E27FC236}">
                <a16:creationId xmlns:a16="http://schemas.microsoft.com/office/drawing/2014/main" id="{D843709A-77DE-F974-985E-4A140B5901D7}"/>
              </a:ext>
            </a:extLst>
          </p:cNvPr>
          <p:cNvSpPr txBox="1">
            <a:spLocks/>
          </p:cNvSpPr>
          <p:nvPr/>
        </p:nvSpPr>
        <p:spPr>
          <a:xfrm>
            <a:off x="321734" y="287868"/>
            <a:ext cx="11590867" cy="1107795"/>
          </a:xfrm>
          <a:prstGeom prst="rect">
            <a:avLst/>
          </a:prstGeom>
          <a:solidFill>
            <a:schemeClr val="bg1">
              <a:alpha val="89000"/>
            </a:schemeClr>
          </a:solidFill>
          <a:ln>
            <a:noFill/>
          </a:ln>
          <a:effectLst>
            <a:softEdge rad="38100"/>
          </a:effectLst>
        </p:spPr>
        <p:txBody>
          <a:bodyPr vert="horz" lIns="180000" tIns="180000" rIns="180000" bIns="18000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600"/>
              </a:spcBef>
            </a:pPr>
            <a:r>
              <a:rPr lang="en-US" dirty="0"/>
              <a:t>Bibliography</a:t>
            </a:r>
          </a:p>
        </p:txBody>
      </p:sp>
    </p:spTree>
    <p:extLst>
      <p:ext uri="{BB962C8B-B14F-4D97-AF65-F5344CB8AC3E}">
        <p14:creationId xmlns:p14="http://schemas.microsoft.com/office/powerpoint/2010/main" val="973407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9D0080A1-4500-A66A-3695-F0CFEF20E9AA}"/>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9D4434AE-E97D-E0B1-53AF-2C81335BBD35}"/>
              </a:ext>
            </a:extLst>
          </p:cNvPr>
          <p:cNvSpPr>
            <a:spLocks noGrp="1"/>
          </p:cNvSpPr>
          <p:nvPr>
            <p:ph idx="1"/>
          </p:nvPr>
        </p:nvSpPr>
        <p:spPr>
          <a:xfrm>
            <a:off x="321734" y="1607127"/>
            <a:ext cx="11548532" cy="4963005"/>
          </a:xfrm>
          <a:solidFill>
            <a:schemeClr val="bg1">
              <a:alpha val="89000"/>
            </a:schemeClr>
          </a:solidFill>
          <a:effectLst>
            <a:softEdge rad="38100"/>
          </a:effectLst>
        </p:spPr>
        <p:txBody>
          <a:bodyPr lIns="180000" tIns="180000" rIns="180000" bIns="180000">
            <a:normAutofit/>
          </a:bodyPr>
          <a:lstStyle/>
          <a:p>
            <a:pPr>
              <a:lnSpc>
                <a:spcPct val="150000"/>
              </a:lnSpc>
              <a:spcBef>
                <a:spcPts val="400"/>
              </a:spcBef>
            </a:pPr>
            <a:r>
              <a:rPr lang="en-GB" sz="1800" dirty="0">
                <a:effectLst/>
              </a:rPr>
              <a:t>Bolton, G., Field, V. and Thompson, K. (2006) </a:t>
            </a:r>
            <a:r>
              <a:rPr lang="en-GB" sz="1800" i="1" dirty="0">
                <a:effectLst/>
              </a:rPr>
              <a:t>Writing works : a resource handbook for therapeutic writing workshops and activities</a:t>
            </a:r>
            <a:r>
              <a:rPr lang="en-GB" sz="1800" dirty="0">
                <a:effectLst/>
              </a:rPr>
              <a:t>. London: Jessica Kingsley Publishers, pp.16, 142.</a:t>
            </a:r>
          </a:p>
          <a:p>
            <a:pPr>
              <a:lnSpc>
                <a:spcPct val="150000"/>
              </a:lnSpc>
              <a:spcBef>
                <a:spcPts val="400"/>
              </a:spcBef>
            </a:pPr>
            <a:r>
              <a:rPr lang="en-GB" sz="1800" dirty="0">
                <a:effectLst/>
              </a:rPr>
              <a:t>Brookfield, S. (2017) </a:t>
            </a:r>
            <a:r>
              <a:rPr lang="en-GB" sz="1800" i="1" dirty="0">
                <a:effectLst/>
              </a:rPr>
              <a:t>Becoming a Critically Reflective Teacher</a:t>
            </a:r>
            <a:r>
              <a:rPr lang="en-GB" sz="1800" dirty="0">
                <a:effectLst/>
              </a:rPr>
              <a:t>. 2nd ed. San Francisco: Jossey-Bass, pp.61–62.</a:t>
            </a:r>
          </a:p>
          <a:p>
            <a:pPr>
              <a:lnSpc>
                <a:spcPct val="150000"/>
              </a:lnSpc>
              <a:spcBef>
                <a:spcPts val="400"/>
              </a:spcBef>
            </a:pPr>
            <a:r>
              <a:rPr lang="en-GB" sz="1800" dirty="0">
                <a:effectLst/>
              </a:rPr>
              <a:t>Collin, S., </a:t>
            </a:r>
            <a:r>
              <a:rPr lang="en-GB" sz="1800" dirty="0" err="1">
                <a:effectLst/>
              </a:rPr>
              <a:t>Karsenti</a:t>
            </a:r>
            <a:r>
              <a:rPr lang="en-GB" sz="1800" dirty="0">
                <a:effectLst/>
              </a:rPr>
              <a:t>, T. and </a:t>
            </a:r>
            <a:r>
              <a:rPr lang="en-GB" sz="1800" dirty="0" err="1">
                <a:effectLst/>
              </a:rPr>
              <a:t>Komis</a:t>
            </a:r>
            <a:r>
              <a:rPr lang="en-GB" sz="1800" dirty="0">
                <a:effectLst/>
              </a:rPr>
              <a:t>, V. (2013) Reflective Practice in Initial Teacher training: Critiques and Perspectives. </a:t>
            </a:r>
            <a:r>
              <a:rPr lang="en-GB" sz="1800" i="1" dirty="0">
                <a:effectLst/>
              </a:rPr>
              <a:t>Reflective Practice</a:t>
            </a:r>
            <a:r>
              <a:rPr lang="en-GB" sz="1800" dirty="0">
                <a:effectLst/>
              </a:rPr>
              <a:t>, 14(1), pp.104–117. </a:t>
            </a:r>
            <a:r>
              <a:rPr lang="en-GB" sz="1800" dirty="0" err="1">
                <a:effectLst/>
              </a:rPr>
              <a:t>doi:https</a:t>
            </a:r>
            <a:r>
              <a:rPr lang="en-GB" sz="1800" dirty="0">
                <a:effectLst/>
              </a:rPr>
              <a:t>://</a:t>
            </a:r>
            <a:r>
              <a:rPr lang="en-GB" sz="1800" dirty="0" err="1">
                <a:effectLst/>
              </a:rPr>
              <a:t>doi.org</a:t>
            </a:r>
            <a:r>
              <a:rPr lang="en-GB" sz="1800" dirty="0">
                <a:effectLst/>
              </a:rPr>
              <a:t>/10.1080/14623943.2012.732935.</a:t>
            </a:r>
          </a:p>
          <a:p>
            <a:pPr>
              <a:lnSpc>
                <a:spcPct val="150000"/>
              </a:lnSpc>
              <a:spcBef>
                <a:spcPts val="400"/>
              </a:spcBef>
            </a:pPr>
            <a:r>
              <a:rPr lang="en-GB" sz="1800" dirty="0" err="1">
                <a:effectLst/>
              </a:rPr>
              <a:t>Eraut</a:t>
            </a:r>
            <a:r>
              <a:rPr lang="en-GB" sz="1800" dirty="0">
                <a:effectLst/>
              </a:rPr>
              <a:t>, M. (1995) Schön Shock: </a:t>
            </a:r>
            <a:r>
              <a:rPr lang="en-GB" sz="1800" dirty="0"/>
              <a:t>a</a:t>
            </a:r>
            <a:r>
              <a:rPr lang="en-GB" sz="1800" dirty="0">
                <a:effectLst/>
              </a:rPr>
              <a:t> case for refraining reflection‐in‐action? </a:t>
            </a:r>
            <a:r>
              <a:rPr lang="en-GB" sz="1800" i="1" dirty="0">
                <a:effectLst/>
              </a:rPr>
              <a:t>Teachers and Teaching</a:t>
            </a:r>
            <a:r>
              <a:rPr lang="en-GB" sz="1800" dirty="0">
                <a:effectLst/>
              </a:rPr>
              <a:t>, 1(1), pp.9–22. </a:t>
            </a:r>
            <a:r>
              <a:rPr lang="en-GB" sz="1800" dirty="0" err="1">
                <a:effectLst/>
              </a:rPr>
              <a:t>doi:https</a:t>
            </a:r>
            <a:r>
              <a:rPr lang="en-GB" sz="1800" dirty="0">
                <a:effectLst/>
              </a:rPr>
              <a:t>://</a:t>
            </a:r>
            <a:r>
              <a:rPr lang="en-GB" sz="1800" dirty="0" err="1">
                <a:effectLst/>
              </a:rPr>
              <a:t>doi.org</a:t>
            </a:r>
            <a:r>
              <a:rPr lang="en-GB" sz="1800" dirty="0">
                <a:effectLst/>
              </a:rPr>
              <a:t>/10.1080/1354060950010102.</a:t>
            </a:r>
          </a:p>
          <a:p>
            <a:pPr>
              <a:lnSpc>
                <a:spcPct val="150000"/>
              </a:lnSpc>
              <a:spcBef>
                <a:spcPts val="400"/>
              </a:spcBef>
            </a:pPr>
            <a:r>
              <a:rPr lang="en-GB" sz="1800" dirty="0" err="1">
                <a:effectLst/>
              </a:rPr>
              <a:t>Ghaye</a:t>
            </a:r>
            <a:r>
              <a:rPr lang="en-GB" sz="1800" dirty="0">
                <a:effectLst/>
              </a:rPr>
              <a:t>, T. (2011) </a:t>
            </a:r>
            <a:r>
              <a:rPr lang="en-GB" sz="1800" i="1" dirty="0">
                <a:effectLst/>
              </a:rPr>
              <a:t>Teaching and Learning through Critical Reflective Practice</a:t>
            </a:r>
            <a:r>
              <a:rPr lang="en-GB" sz="1800" dirty="0">
                <a:effectLst/>
              </a:rPr>
              <a:t>. 2nd ed. Abingdon: Routledge, p.18.</a:t>
            </a:r>
          </a:p>
          <a:p>
            <a:pPr>
              <a:lnSpc>
                <a:spcPct val="150000"/>
              </a:lnSpc>
              <a:spcBef>
                <a:spcPts val="400"/>
              </a:spcBef>
            </a:pPr>
            <a:r>
              <a:rPr lang="en-GB" sz="1800" dirty="0">
                <a:effectLst/>
              </a:rPr>
              <a:t>Gibbs, G. (2013) </a:t>
            </a:r>
            <a:r>
              <a:rPr lang="en-GB" sz="1800" i="1" dirty="0">
                <a:effectLst/>
              </a:rPr>
              <a:t>Learning By Doing: A Guide to Teaching and Learning Methods</a:t>
            </a:r>
            <a:r>
              <a:rPr lang="en-GB" sz="1800" dirty="0">
                <a:effectLst/>
              </a:rPr>
              <a:t>. Oxford: Oxford Brookes University, p.50.</a:t>
            </a:r>
          </a:p>
          <a:p>
            <a:pPr marL="0" indent="0">
              <a:lnSpc>
                <a:spcPct val="150000"/>
              </a:lnSpc>
              <a:spcBef>
                <a:spcPts val="400"/>
              </a:spcBef>
              <a:buNone/>
            </a:pPr>
            <a:endParaRPr lang="en-GB" sz="1800" dirty="0">
              <a:effectLst/>
            </a:endParaRPr>
          </a:p>
        </p:txBody>
      </p:sp>
      <p:sp>
        <p:nvSpPr>
          <p:cNvPr id="2" name="Title 1">
            <a:extLst>
              <a:ext uri="{FF2B5EF4-FFF2-40B4-BE49-F238E27FC236}">
                <a16:creationId xmlns:a16="http://schemas.microsoft.com/office/drawing/2014/main" id="{5F056113-E9DD-661B-78BF-DBBA8C51376A}"/>
              </a:ext>
            </a:extLst>
          </p:cNvPr>
          <p:cNvSpPr txBox="1">
            <a:spLocks/>
          </p:cNvSpPr>
          <p:nvPr/>
        </p:nvSpPr>
        <p:spPr>
          <a:xfrm>
            <a:off x="321734" y="287868"/>
            <a:ext cx="11590867" cy="1107795"/>
          </a:xfrm>
          <a:prstGeom prst="rect">
            <a:avLst/>
          </a:prstGeom>
          <a:solidFill>
            <a:schemeClr val="bg1">
              <a:alpha val="89000"/>
            </a:schemeClr>
          </a:solidFill>
          <a:ln>
            <a:noFill/>
          </a:ln>
          <a:effectLst>
            <a:softEdge rad="38100"/>
          </a:effectLst>
        </p:spPr>
        <p:txBody>
          <a:bodyPr vert="horz" lIns="180000" tIns="180000" rIns="180000" bIns="18000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600"/>
              </a:spcBef>
            </a:pPr>
            <a:r>
              <a:rPr lang="en-US" dirty="0"/>
              <a:t>Bibliography</a:t>
            </a:r>
          </a:p>
        </p:txBody>
      </p:sp>
    </p:spTree>
    <p:extLst>
      <p:ext uri="{BB962C8B-B14F-4D97-AF65-F5344CB8AC3E}">
        <p14:creationId xmlns:p14="http://schemas.microsoft.com/office/powerpoint/2010/main" val="3098942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988BD9B3-5544-AADB-04BD-6F2655AFCB3C}"/>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68715FAE-A990-07A7-5A2E-40DBFB988E2B}"/>
              </a:ext>
            </a:extLst>
          </p:cNvPr>
          <p:cNvSpPr>
            <a:spLocks noGrp="1"/>
          </p:cNvSpPr>
          <p:nvPr>
            <p:ph idx="1"/>
          </p:nvPr>
        </p:nvSpPr>
        <p:spPr>
          <a:xfrm>
            <a:off x="321734" y="1564105"/>
            <a:ext cx="11548532" cy="5147980"/>
          </a:xfrm>
          <a:solidFill>
            <a:schemeClr val="bg1">
              <a:alpha val="89000"/>
            </a:schemeClr>
          </a:solidFill>
          <a:effectLst>
            <a:softEdge rad="38100"/>
          </a:effectLst>
        </p:spPr>
        <p:txBody>
          <a:bodyPr lIns="180000" tIns="180000" rIns="180000" bIns="180000">
            <a:noAutofit/>
          </a:bodyPr>
          <a:lstStyle/>
          <a:p>
            <a:pPr>
              <a:lnSpc>
                <a:spcPct val="150000"/>
              </a:lnSpc>
              <a:spcBef>
                <a:spcPts val="400"/>
              </a:spcBef>
            </a:pPr>
            <a:r>
              <a:rPr lang="en-US" sz="1800" b="0" dirty="0"/>
              <a:t>OpenAI </a:t>
            </a:r>
            <a:r>
              <a:rPr lang="en-GB" sz="1800" dirty="0"/>
              <a:t>ChatGPT (2024) ChatGPT response to Hannah Owen, 9 November. </a:t>
            </a:r>
            <a:endParaRPr lang="en-GB" sz="1800" dirty="0">
              <a:effectLst/>
            </a:endParaRPr>
          </a:p>
          <a:p>
            <a:pPr>
              <a:lnSpc>
                <a:spcPct val="150000"/>
              </a:lnSpc>
              <a:spcBef>
                <a:spcPts val="400"/>
              </a:spcBef>
            </a:pPr>
            <a:r>
              <a:rPr lang="en-GB" sz="1800" dirty="0">
                <a:effectLst/>
              </a:rPr>
              <a:t>Oxford Learners Dictionaries (2024) </a:t>
            </a:r>
            <a:r>
              <a:rPr lang="en-GB" sz="1800" i="1" dirty="0">
                <a:effectLst/>
              </a:rPr>
              <a:t>Reflect Verb - Definition, pictures, pronunciation and usage notes. </a:t>
            </a:r>
            <a:r>
              <a:rPr lang="en-GB" sz="1800" dirty="0">
                <a:effectLst/>
              </a:rPr>
              <a:t>Available at: https://</a:t>
            </a:r>
            <a:r>
              <a:rPr lang="en-GB" sz="1800" dirty="0" err="1">
                <a:effectLst/>
              </a:rPr>
              <a:t>www.oxfordlearnersdictionaries.com</a:t>
            </a:r>
            <a:r>
              <a:rPr lang="en-GB" sz="1800" dirty="0">
                <a:effectLst/>
              </a:rPr>
              <a:t>/definition/</a:t>
            </a:r>
            <a:r>
              <a:rPr lang="en-GB" sz="1800" dirty="0" err="1">
                <a:effectLst/>
              </a:rPr>
              <a:t>english</a:t>
            </a:r>
            <a:r>
              <a:rPr lang="en-GB" sz="1800" dirty="0">
                <a:effectLst/>
              </a:rPr>
              <a:t>/reflect (Accessed: 31st October 2024).</a:t>
            </a:r>
          </a:p>
          <a:p>
            <a:pPr>
              <a:lnSpc>
                <a:spcPct val="150000"/>
              </a:lnSpc>
              <a:spcBef>
                <a:spcPts val="400"/>
              </a:spcBef>
            </a:pPr>
            <a:r>
              <a:rPr lang="en-GB" sz="1800" dirty="0">
                <a:effectLst/>
              </a:rPr>
              <a:t>Robinson, J. (2022) </a:t>
            </a:r>
            <a:r>
              <a:rPr lang="en-GB" sz="1800" i="1" dirty="0">
                <a:effectLst/>
              </a:rPr>
              <a:t>Master the Art of Reflection with Schön’s Reflective Model</a:t>
            </a:r>
            <a:r>
              <a:rPr lang="en-GB" sz="1800" dirty="0">
                <a:effectLst/>
              </a:rPr>
              <a:t>. Available at: https://</a:t>
            </a:r>
            <a:r>
              <a:rPr lang="en-GB" sz="1800" dirty="0" err="1">
                <a:effectLst/>
              </a:rPr>
              <a:t>crowjack.com</a:t>
            </a:r>
            <a:r>
              <a:rPr lang="en-GB" sz="1800" dirty="0">
                <a:effectLst/>
              </a:rPr>
              <a:t>/blog/strategy/reflection-models/Schön-reflective-model (Accessed 7 Nov. 2024).</a:t>
            </a:r>
          </a:p>
          <a:p>
            <a:pPr>
              <a:lnSpc>
                <a:spcPct val="150000"/>
              </a:lnSpc>
              <a:spcBef>
                <a:spcPts val="400"/>
              </a:spcBef>
            </a:pPr>
            <a:r>
              <a:rPr lang="en-GB" sz="1800" dirty="0">
                <a:effectLst/>
              </a:rPr>
              <a:t>Schön, D.A. (1983a) </a:t>
            </a:r>
            <a:r>
              <a:rPr lang="en-GB" sz="1800" i="1" dirty="0">
                <a:effectLst/>
              </a:rPr>
              <a:t>The Reflective Practitioner: How Professionals Think in Action.</a:t>
            </a:r>
            <a:r>
              <a:rPr lang="en-GB" sz="1800" dirty="0">
                <a:effectLst/>
              </a:rPr>
              <a:t> United States of America: Perseus Books Group, pp.54–55.</a:t>
            </a:r>
          </a:p>
          <a:p>
            <a:pPr>
              <a:lnSpc>
                <a:spcPct val="150000"/>
              </a:lnSpc>
              <a:spcBef>
                <a:spcPts val="400"/>
              </a:spcBef>
            </a:pPr>
            <a:r>
              <a:rPr lang="en-GB" sz="1800" dirty="0">
                <a:effectLst/>
              </a:rPr>
              <a:t>Schön, D.A. (1983b) </a:t>
            </a:r>
            <a:r>
              <a:rPr lang="en-GB" sz="1800" i="1" dirty="0">
                <a:effectLst/>
              </a:rPr>
              <a:t>The Reflective Practitioner: How Professionals Think in Action.</a:t>
            </a:r>
            <a:r>
              <a:rPr lang="en-GB" sz="1800" dirty="0">
                <a:effectLst/>
              </a:rPr>
              <a:t> United States of America: Perseus Books Group, pp.49–50.</a:t>
            </a:r>
          </a:p>
          <a:p>
            <a:pPr>
              <a:lnSpc>
                <a:spcPct val="150000"/>
              </a:lnSpc>
              <a:spcBef>
                <a:spcPts val="400"/>
              </a:spcBef>
            </a:pPr>
            <a:r>
              <a:rPr lang="en-GB" sz="1800" dirty="0">
                <a:effectLst/>
              </a:rPr>
              <a:t>Schön, D.A. (1987a) </a:t>
            </a:r>
            <a:r>
              <a:rPr lang="en-GB" sz="1800" i="1" dirty="0">
                <a:effectLst/>
              </a:rPr>
              <a:t>Educating the Reflective Practitioner: Toward a New Design for Teaching Learning in the Professions.</a:t>
            </a:r>
            <a:r>
              <a:rPr lang="en-GB" sz="1800" dirty="0">
                <a:effectLst/>
              </a:rPr>
              <a:t> London: Jossey-Bass Limited, p.26.</a:t>
            </a:r>
          </a:p>
          <a:p>
            <a:pPr>
              <a:lnSpc>
                <a:spcPct val="150000"/>
              </a:lnSpc>
              <a:spcBef>
                <a:spcPts val="400"/>
              </a:spcBef>
            </a:pPr>
            <a:endParaRPr lang="en-GB" sz="1800" dirty="0">
              <a:effectLst/>
            </a:endParaRPr>
          </a:p>
          <a:p>
            <a:pPr>
              <a:lnSpc>
                <a:spcPct val="150000"/>
              </a:lnSpc>
              <a:spcBef>
                <a:spcPts val="400"/>
              </a:spcBef>
            </a:pPr>
            <a:endParaRPr lang="en-GB" sz="1800" dirty="0">
              <a:effectLst/>
            </a:endParaRPr>
          </a:p>
        </p:txBody>
      </p:sp>
      <p:sp>
        <p:nvSpPr>
          <p:cNvPr id="2" name="Title 1">
            <a:extLst>
              <a:ext uri="{FF2B5EF4-FFF2-40B4-BE49-F238E27FC236}">
                <a16:creationId xmlns:a16="http://schemas.microsoft.com/office/drawing/2014/main" id="{37B54A4E-D2F7-7F29-29FA-4553063E05D0}"/>
              </a:ext>
            </a:extLst>
          </p:cNvPr>
          <p:cNvSpPr txBox="1">
            <a:spLocks/>
          </p:cNvSpPr>
          <p:nvPr/>
        </p:nvSpPr>
        <p:spPr>
          <a:xfrm>
            <a:off x="321734" y="287868"/>
            <a:ext cx="11590867" cy="1107795"/>
          </a:xfrm>
          <a:prstGeom prst="rect">
            <a:avLst/>
          </a:prstGeom>
          <a:solidFill>
            <a:schemeClr val="bg1">
              <a:alpha val="89000"/>
            </a:schemeClr>
          </a:solidFill>
          <a:ln>
            <a:noFill/>
          </a:ln>
          <a:effectLst>
            <a:softEdge rad="38100"/>
          </a:effectLst>
        </p:spPr>
        <p:txBody>
          <a:bodyPr vert="horz" lIns="180000" tIns="180000" rIns="180000" bIns="18000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600"/>
              </a:spcBef>
            </a:pPr>
            <a:r>
              <a:rPr lang="en-US" dirty="0"/>
              <a:t>Bibliography</a:t>
            </a:r>
          </a:p>
        </p:txBody>
      </p:sp>
    </p:spTree>
    <p:extLst>
      <p:ext uri="{BB962C8B-B14F-4D97-AF65-F5344CB8AC3E}">
        <p14:creationId xmlns:p14="http://schemas.microsoft.com/office/powerpoint/2010/main" val="3574575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36833BB8-15F4-491B-7393-17B5DA5128FF}"/>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13540C11-9C29-3B5E-4B5A-E8757A32A6F4}"/>
              </a:ext>
            </a:extLst>
          </p:cNvPr>
          <p:cNvSpPr txBox="1">
            <a:spLocks/>
          </p:cNvSpPr>
          <p:nvPr/>
        </p:nvSpPr>
        <p:spPr>
          <a:xfrm>
            <a:off x="321734" y="287868"/>
            <a:ext cx="11590867" cy="1107795"/>
          </a:xfrm>
          <a:prstGeom prst="rect">
            <a:avLst/>
          </a:prstGeom>
          <a:solidFill>
            <a:schemeClr val="bg1">
              <a:alpha val="89000"/>
            </a:schemeClr>
          </a:solidFill>
          <a:ln>
            <a:noFill/>
          </a:ln>
          <a:effectLst>
            <a:softEdge rad="38100"/>
          </a:effectLst>
        </p:spPr>
        <p:txBody>
          <a:bodyPr vert="horz" lIns="180000" tIns="180000" rIns="180000" bIns="18000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600"/>
              </a:spcBef>
            </a:pPr>
            <a:r>
              <a:rPr lang="en-US" dirty="0"/>
              <a:t>Bibliography</a:t>
            </a:r>
          </a:p>
        </p:txBody>
      </p:sp>
      <p:sp>
        <p:nvSpPr>
          <p:cNvPr id="7" name="Content Placeholder 2">
            <a:extLst>
              <a:ext uri="{FF2B5EF4-FFF2-40B4-BE49-F238E27FC236}">
                <a16:creationId xmlns:a16="http://schemas.microsoft.com/office/drawing/2014/main" id="{1B842FE1-6684-73C8-099E-BC3DF0221F8A}"/>
              </a:ext>
            </a:extLst>
          </p:cNvPr>
          <p:cNvSpPr>
            <a:spLocks noGrp="1"/>
          </p:cNvSpPr>
          <p:nvPr>
            <p:ph idx="1"/>
          </p:nvPr>
        </p:nvSpPr>
        <p:spPr>
          <a:xfrm>
            <a:off x="321733" y="1564105"/>
            <a:ext cx="11590867" cy="5006027"/>
          </a:xfrm>
          <a:solidFill>
            <a:schemeClr val="bg1">
              <a:alpha val="89000"/>
            </a:schemeClr>
          </a:solidFill>
          <a:effectLst>
            <a:softEdge rad="38100"/>
          </a:effectLst>
        </p:spPr>
        <p:txBody>
          <a:bodyPr lIns="180000" tIns="180000" rIns="180000" bIns="180000">
            <a:noAutofit/>
          </a:bodyPr>
          <a:lstStyle/>
          <a:p>
            <a:pPr>
              <a:lnSpc>
                <a:spcPct val="150000"/>
              </a:lnSpc>
              <a:spcBef>
                <a:spcPts val="400"/>
              </a:spcBef>
            </a:pPr>
            <a:r>
              <a:rPr lang="en-GB" sz="1800" dirty="0">
                <a:effectLst/>
              </a:rPr>
              <a:t>Schön, D.A. (1987b) </a:t>
            </a:r>
            <a:r>
              <a:rPr lang="en-GB" sz="1800" i="1" dirty="0">
                <a:effectLst/>
              </a:rPr>
              <a:t>Educating the Reflective Practitioner: Toward a New Design for Teaching Learning in the Professions.</a:t>
            </a:r>
            <a:r>
              <a:rPr lang="en-GB" sz="1800" dirty="0">
                <a:effectLst/>
              </a:rPr>
              <a:t> London: Jossey-Bass Limited, p.31.</a:t>
            </a:r>
          </a:p>
          <a:p>
            <a:pPr>
              <a:lnSpc>
                <a:spcPct val="150000"/>
              </a:lnSpc>
              <a:spcBef>
                <a:spcPts val="400"/>
              </a:spcBef>
            </a:pPr>
            <a:r>
              <a:rPr lang="en-GB" sz="1800" dirty="0" err="1">
                <a:effectLst/>
              </a:rPr>
              <a:t>Stedmon</a:t>
            </a:r>
            <a:r>
              <a:rPr lang="en-GB" sz="1800" dirty="0">
                <a:effectLst/>
              </a:rPr>
              <a:t>, J. and </a:t>
            </a:r>
            <a:r>
              <a:rPr lang="en-GB" sz="1800" dirty="0" err="1">
                <a:effectLst/>
              </a:rPr>
              <a:t>Dallos</a:t>
            </a:r>
            <a:r>
              <a:rPr lang="en-GB" sz="1800" dirty="0">
                <a:effectLst/>
              </a:rPr>
              <a:t>, R. (2009) </a:t>
            </a:r>
            <a:r>
              <a:rPr lang="en-GB" sz="1800" i="1" dirty="0">
                <a:effectLst/>
              </a:rPr>
              <a:t>Reflective Practice in Psychotherapy and Counselling.</a:t>
            </a:r>
            <a:r>
              <a:rPr lang="en-GB" sz="1800" dirty="0">
                <a:effectLst/>
              </a:rPr>
              <a:t> Maidenhead: Open University Press, p.14.</a:t>
            </a:r>
          </a:p>
          <a:p>
            <a:pPr>
              <a:lnSpc>
                <a:spcPct val="150000"/>
              </a:lnSpc>
              <a:spcBef>
                <a:spcPts val="400"/>
              </a:spcBef>
            </a:pPr>
            <a:r>
              <a:rPr lang="en-GB" sz="1800" dirty="0" err="1">
                <a:effectLst/>
              </a:rPr>
              <a:t>StockCake</a:t>
            </a:r>
            <a:r>
              <a:rPr lang="en-GB" sz="1800" dirty="0">
                <a:effectLst/>
              </a:rPr>
              <a:t> (2024) </a:t>
            </a:r>
            <a:r>
              <a:rPr lang="en-GB" sz="1800" i="1" dirty="0">
                <a:effectLst/>
              </a:rPr>
              <a:t>Free Forest Regrowth Scene Image. </a:t>
            </a:r>
            <a:r>
              <a:rPr lang="en-GB" sz="1800" dirty="0">
                <a:effectLst/>
              </a:rPr>
              <a:t>Available at: https://</a:t>
            </a:r>
            <a:r>
              <a:rPr lang="en-GB" sz="1800" dirty="0" err="1">
                <a:effectLst/>
              </a:rPr>
              <a:t>stockcake.com</a:t>
            </a:r>
            <a:r>
              <a:rPr lang="en-GB" sz="1800" dirty="0">
                <a:effectLst/>
              </a:rPr>
              <a:t>/</a:t>
            </a:r>
            <a:r>
              <a:rPr lang="en-GB" sz="1800" dirty="0" err="1">
                <a:effectLst/>
              </a:rPr>
              <a:t>i</a:t>
            </a:r>
            <a:r>
              <a:rPr lang="en-GB" sz="1800" dirty="0">
                <a:effectLst/>
              </a:rPr>
              <a:t>/forest-regrowth-scene_118175_11984 (Accessed 10 Nov. 2024).</a:t>
            </a:r>
          </a:p>
          <a:p>
            <a:pPr>
              <a:lnSpc>
                <a:spcPct val="150000"/>
              </a:lnSpc>
              <a:spcBef>
                <a:spcPts val="400"/>
              </a:spcBef>
            </a:pPr>
            <a:r>
              <a:rPr lang="en-GB" sz="1800" dirty="0">
                <a:effectLst/>
              </a:rPr>
              <a:t>Thompson, S. and Thompson, N. (2023) </a:t>
            </a:r>
            <a:r>
              <a:rPr lang="en-GB" sz="1800" i="1" dirty="0">
                <a:effectLst/>
              </a:rPr>
              <a:t>The Critically Reflective Practitioner</a:t>
            </a:r>
            <a:r>
              <a:rPr lang="en-GB" sz="1800" dirty="0">
                <a:effectLst/>
              </a:rPr>
              <a:t>. 3rd ed. London: Bloomsbury Publishing Plc, p.16.</a:t>
            </a:r>
          </a:p>
          <a:p>
            <a:pPr>
              <a:lnSpc>
                <a:spcPct val="150000"/>
              </a:lnSpc>
              <a:spcBef>
                <a:spcPts val="400"/>
              </a:spcBef>
            </a:pPr>
            <a:r>
              <a:rPr lang="en-GB" sz="1800" dirty="0">
                <a:effectLst/>
              </a:rPr>
              <a:t>Timmins, F. (2015a) </a:t>
            </a:r>
            <a:r>
              <a:rPr lang="en-GB" sz="1800" i="1" dirty="0">
                <a:effectLst/>
              </a:rPr>
              <a:t>A-Z of reflective practice</a:t>
            </a:r>
            <a:r>
              <a:rPr lang="en-GB" sz="1800" dirty="0">
                <a:effectLst/>
              </a:rPr>
              <a:t>. London ; New York, Ny: Palgrave Macmillan, pp.75–76.</a:t>
            </a:r>
          </a:p>
          <a:p>
            <a:pPr>
              <a:lnSpc>
                <a:spcPct val="150000"/>
              </a:lnSpc>
              <a:spcBef>
                <a:spcPts val="400"/>
              </a:spcBef>
            </a:pPr>
            <a:r>
              <a:rPr lang="en-GB" sz="1800" dirty="0">
                <a:effectLst/>
              </a:rPr>
              <a:t>Timmins, F. (2015b) </a:t>
            </a:r>
            <a:r>
              <a:rPr lang="en-GB" sz="1800" i="1" dirty="0">
                <a:effectLst/>
              </a:rPr>
              <a:t>A-Z of reflective practice</a:t>
            </a:r>
            <a:r>
              <a:rPr lang="en-GB" sz="1800" dirty="0">
                <a:effectLst/>
              </a:rPr>
              <a:t>. London ; New York, Ny: Palgrave Macmillan, p.79.</a:t>
            </a:r>
          </a:p>
        </p:txBody>
      </p:sp>
    </p:spTree>
    <p:extLst>
      <p:ext uri="{BB962C8B-B14F-4D97-AF65-F5344CB8AC3E}">
        <p14:creationId xmlns:p14="http://schemas.microsoft.com/office/powerpoint/2010/main" val="444069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FD492-0A2A-0F97-10E2-F081A886A67F}"/>
              </a:ext>
            </a:extLst>
          </p:cNvPr>
          <p:cNvSpPr>
            <a:spLocks noGrp="1"/>
          </p:cNvSpPr>
          <p:nvPr>
            <p:ph type="title"/>
          </p:nvPr>
        </p:nvSpPr>
        <p:spPr>
          <a:xfrm>
            <a:off x="838200" y="365126"/>
            <a:ext cx="10515600" cy="693654"/>
          </a:xfrm>
        </p:spPr>
        <p:txBody>
          <a:bodyPr>
            <a:normAutofit/>
          </a:bodyPr>
          <a:lstStyle/>
          <a:p>
            <a:r>
              <a:rPr lang="en-US" sz="2800" dirty="0"/>
              <a:t>Slide 1 - Notes</a:t>
            </a:r>
          </a:p>
        </p:txBody>
      </p:sp>
      <p:sp>
        <p:nvSpPr>
          <p:cNvPr id="3" name="Content Placeholder 2">
            <a:extLst>
              <a:ext uri="{FF2B5EF4-FFF2-40B4-BE49-F238E27FC236}">
                <a16:creationId xmlns:a16="http://schemas.microsoft.com/office/drawing/2014/main" id="{4CDF64C1-1D2C-C5EB-8847-364EC224EE72}"/>
              </a:ext>
            </a:extLst>
          </p:cNvPr>
          <p:cNvSpPr>
            <a:spLocks noGrp="1"/>
          </p:cNvSpPr>
          <p:nvPr>
            <p:ph idx="1"/>
          </p:nvPr>
        </p:nvSpPr>
        <p:spPr>
          <a:xfrm>
            <a:off x="838200" y="1267326"/>
            <a:ext cx="10515600" cy="4909637"/>
          </a:xfrm>
        </p:spPr>
        <p:txBody>
          <a:bodyPr>
            <a:normAutofit/>
          </a:bodyPr>
          <a:lstStyle/>
          <a:p>
            <a:pPr marL="0" indent="0">
              <a:buNone/>
            </a:pPr>
            <a:r>
              <a:rPr lang="en-US" sz="1800" dirty="0"/>
              <a:t>Title Page</a:t>
            </a:r>
          </a:p>
        </p:txBody>
      </p:sp>
    </p:spTree>
    <p:extLst>
      <p:ext uri="{BB962C8B-B14F-4D97-AF65-F5344CB8AC3E}">
        <p14:creationId xmlns:p14="http://schemas.microsoft.com/office/powerpoint/2010/main" val="2621855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6B5A4-1B8B-DDBA-56C9-3472A995FA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57E826-E42E-6A9B-3444-C7D9F0339A33}"/>
              </a:ext>
            </a:extLst>
          </p:cNvPr>
          <p:cNvSpPr>
            <a:spLocks noGrp="1"/>
          </p:cNvSpPr>
          <p:nvPr>
            <p:ph type="title"/>
          </p:nvPr>
        </p:nvSpPr>
        <p:spPr>
          <a:xfrm>
            <a:off x="838200" y="365126"/>
            <a:ext cx="10515600" cy="693654"/>
          </a:xfrm>
        </p:spPr>
        <p:txBody>
          <a:bodyPr>
            <a:normAutofit/>
          </a:bodyPr>
          <a:lstStyle/>
          <a:p>
            <a:r>
              <a:rPr lang="en-US" sz="2800" dirty="0"/>
              <a:t>Slide 2 - Notes</a:t>
            </a:r>
          </a:p>
        </p:txBody>
      </p:sp>
      <p:sp>
        <p:nvSpPr>
          <p:cNvPr id="3" name="Content Placeholder 2">
            <a:extLst>
              <a:ext uri="{FF2B5EF4-FFF2-40B4-BE49-F238E27FC236}">
                <a16:creationId xmlns:a16="http://schemas.microsoft.com/office/drawing/2014/main" id="{22E7F673-D1D9-BF3F-5B4C-D14DCCD81D45}"/>
              </a:ext>
            </a:extLst>
          </p:cNvPr>
          <p:cNvSpPr>
            <a:spLocks noGrp="1"/>
          </p:cNvSpPr>
          <p:nvPr>
            <p:ph idx="1"/>
          </p:nvPr>
        </p:nvSpPr>
        <p:spPr>
          <a:xfrm>
            <a:off x="838200" y="1267326"/>
            <a:ext cx="10515600" cy="490963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Hannah</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Explaining my understanding of reflective practice (RP).</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Reflecting on a particular transition in my life using Donald Schön’s Reflective Practice model.</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Telling my personal story and considering my life journey that got me to this point in my life.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Touching upon how this has had a profound impact on my life, personal development and growing edge.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Conclude - strengths and limitations of Schön’s model and comparing/contracting with other models.</a:t>
            </a:r>
          </a:p>
        </p:txBody>
      </p:sp>
    </p:spTree>
    <p:extLst>
      <p:ext uri="{BB962C8B-B14F-4D97-AF65-F5344CB8AC3E}">
        <p14:creationId xmlns:p14="http://schemas.microsoft.com/office/powerpoint/2010/main" val="2268884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9222FC-64D5-5735-42F0-565F684A96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B0459C-E470-A153-381D-4C7FBF5E0034}"/>
              </a:ext>
            </a:extLst>
          </p:cNvPr>
          <p:cNvSpPr>
            <a:spLocks noGrp="1"/>
          </p:cNvSpPr>
          <p:nvPr>
            <p:ph type="title"/>
          </p:nvPr>
        </p:nvSpPr>
        <p:spPr>
          <a:xfrm>
            <a:off x="0" y="0"/>
            <a:ext cx="10515600" cy="693654"/>
          </a:xfrm>
        </p:spPr>
        <p:txBody>
          <a:bodyPr>
            <a:normAutofit/>
          </a:bodyPr>
          <a:lstStyle/>
          <a:p>
            <a:r>
              <a:rPr lang="en-US" sz="2800" dirty="0"/>
              <a:t>Slide 3 - Notes</a:t>
            </a:r>
          </a:p>
        </p:txBody>
      </p:sp>
      <p:sp>
        <p:nvSpPr>
          <p:cNvPr id="3" name="Content Placeholder 2">
            <a:extLst>
              <a:ext uri="{FF2B5EF4-FFF2-40B4-BE49-F238E27FC236}">
                <a16:creationId xmlns:a16="http://schemas.microsoft.com/office/drawing/2014/main" id="{759CC91C-F2A4-8D7B-F9B1-E334FA3B651D}"/>
              </a:ext>
            </a:extLst>
          </p:cNvPr>
          <p:cNvSpPr>
            <a:spLocks noGrp="1"/>
          </p:cNvSpPr>
          <p:nvPr>
            <p:ph idx="1"/>
          </p:nvPr>
        </p:nvSpPr>
        <p:spPr>
          <a:xfrm>
            <a:off x="0" y="693654"/>
            <a:ext cx="12192000" cy="6164345"/>
          </a:xfrm>
        </p:spPr>
        <p:txBody>
          <a:bodyPr>
            <a:noAutofit/>
          </a:bodyPr>
          <a:lstStyle/>
          <a:p>
            <a:pPr marL="360000" indent="0">
              <a:spcBef>
                <a:spcPts val="400"/>
              </a:spcBef>
              <a:buFontTx/>
              <a:buNone/>
            </a:pPr>
            <a:r>
              <a:rPr lang="en-US" sz="1000" b="1" u="sng" dirty="0"/>
              <a:t>Reflective Practice is…</a:t>
            </a:r>
            <a:endParaRPr lang="en-US" sz="1000" dirty="0"/>
          </a:p>
          <a:p>
            <a:pPr marL="360000" indent="0">
              <a:spcBef>
                <a:spcPts val="400"/>
              </a:spcBef>
              <a:buNone/>
            </a:pPr>
            <a:r>
              <a:rPr lang="en-US" sz="1000" b="1" dirty="0"/>
              <a:t>What – RP is…</a:t>
            </a:r>
          </a:p>
          <a:p>
            <a:pPr marL="360000" indent="-171450">
              <a:spcBef>
                <a:spcPts val="400"/>
              </a:spcBef>
              <a:buFontTx/>
              <a:buChar char="-"/>
            </a:pPr>
            <a:r>
              <a:rPr lang="en-US" sz="1000" dirty="0"/>
              <a:t>To stop, think, deeply and carefully, look back, consider our thoughts, assumptions, feelings, emotions and responses to experiences, situations, events and people </a:t>
            </a:r>
            <a:r>
              <a:rPr lang="en-GB" sz="1000" dirty="0">
                <a:effectLst/>
              </a:rPr>
              <a:t>(Oxford Learners Dictionaries, 2024)</a:t>
            </a:r>
            <a:r>
              <a:rPr lang="en-US" sz="1000" dirty="0"/>
              <a:t>. </a:t>
            </a:r>
          </a:p>
          <a:p>
            <a:pPr marL="360000" indent="-171450">
              <a:spcBef>
                <a:spcPts val="400"/>
              </a:spcBef>
              <a:buFontTx/>
              <a:buChar char="-"/>
            </a:pPr>
            <a:r>
              <a:rPr lang="en-US" sz="1000" dirty="0"/>
              <a:t>It can be applied to professional or personal life. </a:t>
            </a:r>
          </a:p>
          <a:p>
            <a:pPr marL="360000" indent="-171450">
              <a:spcBef>
                <a:spcPts val="400"/>
              </a:spcBef>
              <a:buFontTx/>
              <a:buChar char="-"/>
            </a:pPr>
            <a:r>
              <a:rPr lang="en-US" sz="1000" dirty="0"/>
              <a:t>Help us to think about wider contexts such as: relationship dynamics, values and bias, beliefs and ethics, politics and wider societal and cultural awareness. </a:t>
            </a:r>
          </a:p>
          <a:p>
            <a:pPr marL="360000" indent="-171450">
              <a:spcBef>
                <a:spcPts val="400"/>
              </a:spcBef>
              <a:buFontTx/>
              <a:buChar char="-"/>
            </a:pPr>
            <a:r>
              <a:rPr lang="en-US" sz="1000" dirty="0"/>
              <a:t>Facilitates learning from experiences, it becomes a state of mind and shapes your ongoing attitude to life and work. </a:t>
            </a:r>
            <a:r>
              <a:rPr lang="en-GB" sz="1000" dirty="0">
                <a:effectLst/>
              </a:rPr>
              <a:t>(Bolton and </a:t>
            </a:r>
            <a:r>
              <a:rPr lang="en-GB" sz="1000" dirty="0" err="1">
                <a:effectLst/>
              </a:rPr>
              <a:t>Delderfield</a:t>
            </a:r>
            <a:r>
              <a:rPr lang="en-GB" sz="1000" dirty="0">
                <a:effectLst/>
              </a:rPr>
              <a:t>, 2014, p.27)</a:t>
            </a:r>
            <a:endParaRPr lang="en-US" sz="1000" dirty="0"/>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Why – We do it to…</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0" dirty="0"/>
              <a:t>- G</a:t>
            </a:r>
            <a:r>
              <a:rPr lang="en-US" sz="1000" dirty="0"/>
              <a:t>ain a deeper understanding and fuller picture of self, become aware of our assumptions, known and unknown thoughts, seeing ourselves from unfamiliar angles. </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How – Various way in which we can reflect, such as…</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Reflecting with others e.g. 4 lenses model, gaining multiple perspectives on what we think and do. </a:t>
            </a:r>
            <a:r>
              <a:rPr lang="en-GB" sz="1000" dirty="0">
                <a:effectLst/>
              </a:rPr>
              <a:t>(Brookfield, 2017, pp.61–62)</a:t>
            </a:r>
            <a:endParaRPr lang="en-US" sz="1000" dirty="0"/>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We can have conversations with supervisors or line managers.</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Self-reflecting from different angles e.g. metaphorical mirrors </a:t>
            </a:r>
            <a:r>
              <a:rPr lang="en-GB" sz="1000" dirty="0">
                <a:effectLst/>
              </a:rPr>
              <a:t>(</a:t>
            </a:r>
            <a:r>
              <a:rPr lang="en-GB" sz="1000" dirty="0" err="1">
                <a:effectLst/>
              </a:rPr>
              <a:t>Bassot</a:t>
            </a:r>
            <a:r>
              <a:rPr lang="en-GB" sz="1000" dirty="0">
                <a:effectLst/>
              </a:rPr>
              <a:t>, 2020a, p.6)</a:t>
            </a:r>
            <a:endParaRPr lang="en-US" sz="1000" dirty="0">
              <a:effectLst/>
            </a:endParaRP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Or reflective writing, allowing us explore the unknown, supporting things to fall into place and giving us a new insight (Bolton, Field and Thompson, </a:t>
            </a:r>
            <a:r>
              <a:rPr lang="en-GB" sz="1000" dirty="0">
                <a:effectLst/>
              </a:rPr>
              <a:t>2006, pp.16, 142.). </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GB" sz="1000" dirty="0">
                <a:effectLst/>
              </a:rPr>
              <a:t>RP is not not limited to these methods, it could also be through other means such as </a:t>
            </a:r>
            <a:r>
              <a:rPr lang="en-US" sz="1000" dirty="0"/>
              <a:t>art, activity, life maps so on….</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I feel that…</a:t>
            </a:r>
            <a:endParaRPr lang="en-US" sz="1000" dirty="0"/>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Reflective Practice is a continual ongoing journey.</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It supports us to identify problems or even positive events too.</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By giving us the tools to make changes and break the cycle of whatever it is that is causing any issues.</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It can be applied to all parts of life, including direct and indirect issues.</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RP supports us to learn from past experience and thus hopefully having better experiences in the future. </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It may not be an event that we can change such as a bereavement but can allow us to process difficult experiences, thoughts and feelings.</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References:</a:t>
            </a:r>
            <a:endParaRPr lang="en-GB" sz="1000" b="1" dirty="0"/>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err="1">
                <a:effectLst/>
              </a:rPr>
              <a:t>Bassot</a:t>
            </a:r>
            <a:r>
              <a:rPr lang="en-GB" sz="1000" dirty="0">
                <a:effectLst/>
              </a:rPr>
              <a:t>, B. (2020a) </a:t>
            </a:r>
            <a:r>
              <a:rPr lang="en-GB" sz="1000" i="1" dirty="0">
                <a:effectLst/>
              </a:rPr>
              <a:t>The reflective journal</a:t>
            </a:r>
            <a:r>
              <a:rPr lang="en-GB" sz="1000" dirty="0">
                <a:effectLst/>
              </a:rPr>
              <a:t>. London: Red Globe Press An Imprint Of Macmillan Education, p.6.</a:t>
            </a:r>
          </a:p>
          <a:p>
            <a:pPr marL="360000" indent="0">
              <a:lnSpc>
                <a:spcPct val="100000"/>
              </a:lnSpc>
              <a:spcBef>
                <a:spcPts val="400"/>
              </a:spcBef>
              <a:buNone/>
              <a:defRPr/>
            </a:pPr>
            <a:r>
              <a:rPr lang="en-GB" sz="1000" dirty="0">
                <a:effectLst/>
              </a:rPr>
              <a:t>Bolton, G. and </a:t>
            </a:r>
            <a:r>
              <a:rPr lang="en-GB" sz="1000" dirty="0" err="1">
                <a:effectLst/>
              </a:rPr>
              <a:t>Delderfield</a:t>
            </a:r>
            <a:r>
              <a:rPr lang="en-GB" sz="1000" dirty="0">
                <a:effectLst/>
              </a:rPr>
              <a:t>, R. (2014) </a:t>
            </a:r>
            <a:r>
              <a:rPr lang="en-GB" sz="1000" i="1" dirty="0">
                <a:effectLst/>
              </a:rPr>
              <a:t>Reflective practice: Writing and Professional Development</a:t>
            </a:r>
            <a:r>
              <a:rPr lang="en-GB" sz="1000" dirty="0">
                <a:effectLst/>
              </a:rPr>
              <a:t>. 4th ed. London: Sage Publications Ltd, p.27.</a:t>
            </a:r>
          </a:p>
          <a:p>
            <a:pPr marL="360000" indent="0">
              <a:lnSpc>
                <a:spcPct val="100000"/>
              </a:lnSpc>
              <a:spcBef>
                <a:spcPts val="400"/>
              </a:spcBef>
              <a:buNone/>
              <a:defRPr/>
            </a:pPr>
            <a:r>
              <a:rPr lang="en-GB" sz="1000" dirty="0">
                <a:effectLst/>
              </a:rPr>
              <a:t>Bolton, G., Field, V. and Thompson, K. (2006) </a:t>
            </a:r>
            <a:r>
              <a:rPr lang="en-GB" sz="1000" i="1" dirty="0">
                <a:effectLst/>
              </a:rPr>
              <a:t>Writing works : a resource handbook for therapeutic writing workshops and activities</a:t>
            </a:r>
            <a:r>
              <a:rPr lang="en-GB" sz="1000" dirty="0">
                <a:effectLst/>
              </a:rPr>
              <a:t>. London: Jessica Kingsley Publishers, pp.16, 142.</a:t>
            </a:r>
            <a:endParaRPr lang="en-US" sz="1000" b="1" dirty="0"/>
          </a:p>
          <a:p>
            <a:pPr marL="360000" indent="0">
              <a:lnSpc>
                <a:spcPct val="100000"/>
              </a:lnSpc>
              <a:spcBef>
                <a:spcPts val="400"/>
              </a:spcBef>
              <a:buNone/>
              <a:defRPr/>
            </a:pPr>
            <a:r>
              <a:rPr lang="en-GB" sz="1000" dirty="0">
                <a:effectLst/>
              </a:rPr>
              <a:t>Brookfield, S. (2017) </a:t>
            </a:r>
            <a:r>
              <a:rPr lang="en-GB" sz="1000" i="1" dirty="0">
                <a:effectLst/>
              </a:rPr>
              <a:t>Becoming a Critically Reflective Teacher</a:t>
            </a:r>
            <a:r>
              <a:rPr lang="en-GB" sz="1000" dirty="0">
                <a:effectLst/>
              </a:rPr>
              <a:t>. 2nd ed. San Francisco: Jossey-Bass, pp.61–62.</a:t>
            </a:r>
          </a:p>
          <a:p>
            <a:pPr marL="360000" indent="0">
              <a:lnSpc>
                <a:spcPct val="100000"/>
              </a:lnSpc>
              <a:spcBef>
                <a:spcPts val="400"/>
              </a:spcBef>
              <a:buNone/>
              <a:defRPr/>
            </a:pPr>
            <a:r>
              <a:rPr lang="en-GB" sz="1000" dirty="0">
                <a:effectLst/>
              </a:rPr>
              <a:t>Oxford Learners Dictionaries (2024) </a:t>
            </a:r>
            <a:r>
              <a:rPr lang="en-GB" sz="1000" i="1" dirty="0">
                <a:effectLst/>
              </a:rPr>
              <a:t>Reflect Verb - Definition, pictures, pronunciation and usage notes. </a:t>
            </a:r>
            <a:r>
              <a:rPr lang="en-GB" sz="1000" dirty="0">
                <a:effectLst/>
              </a:rPr>
              <a:t>Available at: https://</a:t>
            </a:r>
            <a:r>
              <a:rPr lang="en-GB" sz="1000" dirty="0" err="1">
                <a:effectLst/>
              </a:rPr>
              <a:t>www.oxfordlearnersdictionaries.com</a:t>
            </a:r>
            <a:r>
              <a:rPr lang="en-GB" sz="1000" dirty="0">
                <a:effectLst/>
              </a:rPr>
              <a:t>/definition/</a:t>
            </a:r>
            <a:r>
              <a:rPr lang="en-GB" sz="1000" dirty="0" err="1">
                <a:effectLst/>
              </a:rPr>
              <a:t>english</a:t>
            </a:r>
            <a:r>
              <a:rPr lang="en-GB" sz="1000" dirty="0">
                <a:effectLst/>
              </a:rPr>
              <a:t>/reflect (Accessed: 31st October 2024).</a:t>
            </a:r>
          </a:p>
          <a:p>
            <a:pPr marL="360000" indent="0">
              <a:spcBef>
                <a:spcPts val="400"/>
              </a:spcBef>
              <a:buNone/>
            </a:pPr>
            <a:endParaRPr lang="en-US" sz="1000" dirty="0"/>
          </a:p>
        </p:txBody>
      </p:sp>
    </p:spTree>
    <p:extLst>
      <p:ext uri="{BB962C8B-B14F-4D97-AF65-F5344CB8AC3E}">
        <p14:creationId xmlns:p14="http://schemas.microsoft.com/office/powerpoint/2010/main" val="2417082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5F7E1-0186-06C7-DEE5-F0D2A2AB2A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183723-3FAB-68DE-750F-D1AE9D1B9858}"/>
              </a:ext>
            </a:extLst>
          </p:cNvPr>
          <p:cNvSpPr>
            <a:spLocks noGrp="1"/>
          </p:cNvSpPr>
          <p:nvPr>
            <p:ph type="title"/>
          </p:nvPr>
        </p:nvSpPr>
        <p:spPr>
          <a:xfrm>
            <a:off x="148856" y="123576"/>
            <a:ext cx="10515600" cy="693654"/>
          </a:xfrm>
        </p:spPr>
        <p:txBody>
          <a:bodyPr>
            <a:normAutofit/>
          </a:bodyPr>
          <a:lstStyle/>
          <a:p>
            <a:r>
              <a:rPr lang="en-US" sz="2800" dirty="0"/>
              <a:t>Slide 4 - Notes</a:t>
            </a:r>
          </a:p>
        </p:txBody>
      </p:sp>
      <p:sp>
        <p:nvSpPr>
          <p:cNvPr id="3" name="Content Placeholder 2">
            <a:extLst>
              <a:ext uri="{FF2B5EF4-FFF2-40B4-BE49-F238E27FC236}">
                <a16:creationId xmlns:a16="http://schemas.microsoft.com/office/drawing/2014/main" id="{6B31411D-59BA-012F-A889-3F82C76EB0D3}"/>
              </a:ext>
            </a:extLst>
          </p:cNvPr>
          <p:cNvSpPr>
            <a:spLocks noGrp="1"/>
          </p:cNvSpPr>
          <p:nvPr>
            <p:ph idx="1"/>
          </p:nvPr>
        </p:nvSpPr>
        <p:spPr>
          <a:xfrm>
            <a:off x="0" y="647109"/>
            <a:ext cx="12192000" cy="4909637"/>
          </a:xfrm>
        </p:spPr>
        <p:txBody>
          <a:bodyPr>
            <a:noAutofit/>
          </a:bodyPr>
          <a:lstStyle/>
          <a:p>
            <a:pPr marL="360000" indent="0">
              <a:spcBef>
                <a:spcPts val="400"/>
              </a:spcBef>
              <a:buFontTx/>
              <a:buNone/>
            </a:pPr>
            <a:r>
              <a:rPr lang="en-US" sz="1000" b="1" u="sng" dirty="0"/>
              <a:t>Donald Sch</a:t>
            </a:r>
            <a:r>
              <a:rPr lang="en-GB" sz="1000" b="1" u="sng" dirty="0" err="1"/>
              <a:t>ö</a:t>
            </a:r>
            <a:r>
              <a:rPr lang="en-US" sz="1000" b="1" u="sng" dirty="0"/>
              <a:t>n’s model</a:t>
            </a:r>
            <a:endParaRPr lang="en-US" sz="1000" u="sng" dirty="0"/>
          </a:p>
          <a:p>
            <a:pPr marL="360000" indent="0">
              <a:spcBef>
                <a:spcPts val="400"/>
              </a:spcBef>
              <a:buFontTx/>
              <a:buNone/>
            </a:pPr>
            <a:r>
              <a:rPr lang="en-US" sz="1000" b="1" dirty="0"/>
              <a:t>Knowledge in action – writing on slide </a:t>
            </a:r>
            <a:r>
              <a:rPr lang="en-GB" sz="1000" dirty="0">
                <a:effectLst/>
              </a:rPr>
              <a:t>(Robinson, 2022)</a:t>
            </a:r>
            <a:r>
              <a:rPr lang="en-US" sz="1000" b="1" dirty="0">
                <a:effectLst/>
              </a:rPr>
              <a:t>. </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b="1" dirty="0">
                <a:effectLst/>
              </a:rPr>
              <a:t>Previously acquired knowledge that you access in action.</a:t>
            </a:r>
            <a:endParaRPr lang="en-GB" sz="1000" b="0" dirty="0">
              <a:effectLst/>
            </a:endParaRP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GB" sz="1000" dirty="0">
                <a:effectLst/>
              </a:rPr>
              <a:t>When we have learned how to do something, we can execute smooth sequences of activity, recognition, decision, and adjustment without having, as we say, to "think about it.” (Schön, 1987a, p.26)</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GB" sz="1000" dirty="0">
                <a:effectLst/>
              </a:rPr>
              <a:t>Application of knowledge is instrumental to decision making. Often we cannot say what it is that we know. Our knowing is in our action. Reflection on knowing-in-action goes together with reflection on the stuff at hand. (Schön, 1983b, pp.49–50)</a:t>
            </a:r>
            <a:endParaRPr lang="en-GB" sz="1000" b="0" dirty="0">
              <a:effectLst/>
            </a:endParaRP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effectLst/>
              </a:rPr>
              <a:t>An intuitive process that you conduct in the moment.</a:t>
            </a:r>
            <a:endParaRPr lang="en-GB" sz="1000" dirty="0">
              <a:effectLst/>
            </a:endParaRP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GB" sz="1000" dirty="0">
                <a:effectLst/>
              </a:rPr>
              <a:t>Our spontaneous knowing-in-action usually gets us through the day. We may reflect in the midst of action without interrupting it. (Schön, 1987a, p.26). </a:t>
            </a:r>
            <a:endParaRPr lang="en-US" sz="1000" b="1" dirty="0">
              <a:effectLst/>
            </a:endParaRPr>
          </a:p>
          <a:p>
            <a:pPr marL="188550" marR="0" lvl="0" indent="0" algn="l" defTabSz="914400" rtl="0" eaLnBrk="1" fontAlgn="auto" latinLnBrk="0" hangingPunct="1">
              <a:lnSpc>
                <a:spcPct val="100000"/>
              </a:lnSpc>
              <a:spcBef>
                <a:spcPts val="400"/>
              </a:spcBef>
              <a:spcAft>
                <a:spcPts val="0"/>
              </a:spcAft>
              <a:buClrTx/>
              <a:buSzTx/>
              <a:buNone/>
              <a:tabLst/>
              <a:defRPr/>
            </a:pPr>
            <a:r>
              <a:rPr lang="en-US" sz="1000" b="1" dirty="0"/>
              <a:t>Reflection IN action – writing on slide </a:t>
            </a:r>
            <a:r>
              <a:rPr lang="en-GB" sz="1000" dirty="0">
                <a:effectLst/>
              </a:rPr>
              <a:t>(Robinson, 2022).</a:t>
            </a:r>
            <a:endParaRPr lang="en-GB" sz="1000" b="1" dirty="0">
              <a:effectLst/>
            </a:endParaRP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b="1" dirty="0">
                <a:effectLst/>
              </a:rPr>
              <a:t>In the moment.</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 ‘</a:t>
            </a:r>
            <a:r>
              <a:rPr lang="en-GB" sz="1000" dirty="0">
                <a:effectLst/>
              </a:rPr>
              <a:t>think about doing something while doing it’, ‘noticing’, ‘thinking’, ‘observing’, ‘manifesting a ”feel for”, ‘making on the spot adjustments’ (Schön, 1983a, pp.54–55). </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 “We can still make a difference to the situation at hand — our thinking serves to reshape what we are doing while we are doing it… we reflect-in-action” (Schön, 1987a, p.26).</a:t>
            </a:r>
            <a:endParaRPr lang="en-US" sz="1000" b="1" dirty="0"/>
          </a:p>
          <a:p>
            <a:pPr marL="131400" indent="0">
              <a:spcBef>
                <a:spcPts val="400"/>
              </a:spcBef>
              <a:buNone/>
            </a:pPr>
            <a:r>
              <a:rPr lang="en-US" sz="1000" b="1" dirty="0"/>
              <a:t>Reflection ON action – writing on slide </a:t>
            </a:r>
            <a:r>
              <a:rPr lang="en-GB" sz="1000" dirty="0">
                <a:effectLst/>
              </a:rPr>
              <a:t>(Robinson, 2022).</a:t>
            </a:r>
            <a:endParaRPr lang="en-GB" sz="1000" b="1" dirty="0">
              <a:effectLst/>
            </a:endParaRPr>
          </a:p>
          <a:p>
            <a:pPr marL="360000">
              <a:spcBef>
                <a:spcPts val="400"/>
              </a:spcBef>
            </a:pPr>
            <a:r>
              <a:rPr lang="en-GB" sz="1000" b="1" dirty="0">
                <a:effectLst/>
              </a:rPr>
              <a:t>Afterwards, looking back.</a:t>
            </a:r>
          </a:p>
          <a:p>
            <a:pPr marL="360000" marR="0" lvl="0" indent="-285750" algn="l" defTabSz="914400" rtl="0" eaLnBrk="1" fontAlgn="auto" latinLnBrk="0" hangingPunct="1">
              <a:lnSpc>
                <a:spcPct val="100000"/>
              </a:lnSpc>
              <a:spcBef>
                <a:spcPts val="400"/>
              </a:spcBef>
              <a:spcAft>
                <a:spcPts val="0"/>
              </a:spcAft>
              <a:buClrTx/>
              <a:buSzTx/>
              <a:buFontTx/>
              <a:buChar char="-"/>
              <a:tabLst/>
              <a:defRPr/>
            </a:pPr>
            <a:r>
              <a:rPr lang="en-GB" sz="1000" dirty="0">
                <a:effectLst/>
              </a:rPr>
              <a:t>Reflecting-on is something we do when looking back on a situation, experience or our work – reflecting on what did I do right and where did I go wrong? (</a:t>
            </a:r>
            <a:r>
              <a:rPr lang="en-GB" sz="1000" dirty="0" err="1">
                <a:effectLst/>
              </a:rPr>
              <a:t>Bager</a:t>
            </a:r>
            <a:r>
              <a:rPr lang="en-GB" sz="1000" dirty="0">
                <a:effectLst/>
              </a:rPr>
              <a:t>-Charleson, 2010, p.17)</a:t>
            </a:r>
          </a:p>
          <a:p>
            <a:pPr marL="360000" indent="-285750">
              <a:spcBef>
                <a:spcPts val="400"/>
              </a:spcBef>
              <a:buFontTx/>
              <a:buChar char="-"/>
            </a:pPr>
            <a:r>
              <a:rPr lang="en-GB" sz="1000" dirty="0">
                <a:effectLst/>
              </a:rPr>
              <a:t>We may reflect on action, thinking back on what we have done in order to discover how our knowing-in-action may have contributed to an unexpected outcome (Schön, 1987a, p.26).</a:t>
            </a:r>
            <a:endParaRPr lang="en-GB" sz="1000" b="0" dirty="0">
              <a:effectLst/>
            </a:endParaRPr>
          </a:p>
          <a:p>
            <a:pPr marL="360000" indent="-171450">
              <a:spcBef>
                <a:spcPts val="400"/>
              </a:spcBef>
              <a:buFontTx/>
              <a:buChar char="-"/>
            </a:pPr>
            <a:r>
              <a:rPr lang="en-GB" sz="1000" b="0" dirty="0">
                <a:effectLst/>
              </a:rPr>
              <a:t>Taking time to reflect on what happened, in order to learn from the experience, looking back on a situation in order to make sense of it and deal with feelings that arose. </a:t>
            </a:r>
            <a:r>
              <a:rPr lang="en-GB" sz="1000" dirty="0">
                <a:effectLst/>
              </a:rPr>
              <a:t>(</a:t>
            </a:r>
            <a:r>
              <a:rPr lang="en-GB" sz="1000" dirty="0" err="1">
                <a:effectLst/>
              </a:rPr>
              <a:t>Stedmon</a:t>
            </a:r>
            <a:r>
              <a:rPr lang="en-GB" sz="1000" dirty="0">
                <a:effectLst/>
              </a:rPr>
              <a:t> and </a:t>
            </a:r>
            <a:r>
              <a:rPr lang="en-GB" sz="1000" dirty="0" err="1">
                <a:effectLst/>
              </a:rPr>
              <a:t>Dallos</a:t>
            </a:r>
            <a:r>
              <a:rPr lang="en-GB" sz="1000" dirty="0">
                <a:effectLst/>
              </a:rPr>
              <a:t>, 2009, p.14)</a:t>
            </a:r>
            <a:endParaRPr lang="en-US" sz="1000" b="1" dirty="0">
              <a:effectLst/>
            </a:endParaRPr>
          </a:p>
          <a:p>
            <a:pPr marL="188550" indent="0">
              <a:spcBef>
                <a:spcPts val="400"/>
              </a:spcBef>
              <a:buNone/>
            </a:pPr>
            <a:r>
              <a:rPr lang="en-US" sz="1000" b="1" dirty="0"/>
              <a:t>Double loop learning – writing on slide </a:t>
            </a:r>
            <a:r>
              <a:rPr lang="en-GB" sz="1000" dirty="0">
                <a:effectLst/>
              </a:rPr>
              <a:t>(</a:t>
            </a:r>
            <a:r>
              <a:rPr lang="en-GB" sz="1000" dirty="0" err="1">
                <a:effectLst/>
              </a:rPr>
              <a:t>Bassot</a:t>
            </a:r>
            <a:r>
              <a:rPr lang="en-GB" sz="1000" dirty="0">
                <a:effectLst/>
              </a:rPr>
              <a:t>, 2020c, pp.78–79).</a:t>
            </a:r>
            <a:endParaRPr lang="en-US" sz="1000" b="1" dirty="0">
              <a:effectLst/>
            </a:endParaRP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b="0" dirty="0"/>
              <a:t>The work of Chris Argyris and Donald Schön (1974, cited </a:t>
            </a:r>
            <a:r>
              <a:rPr lang="en-GB" sz="1000" b="0" dirty="0" err="1">
                <a:effectLst/>
              </a:rPr>
              <a:t>Bassot</a:t>
            </a:r>
            <a:r>
              <a:rPr lang="en-GB" sz="1000" b="0" dirty="0">
                <a:effectLst/>
              </a:rPr>
              <a:t>, 2020b, pp.78–79) on double loop learning notes that we need to take our learning to a deeper level, challenging our assumptions and established habits. </a:t>
            </a:r>
            <a:endParaRPr lang="en-US" sz="1000" b="0" dirty="0"/>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000" dirty="0"/>
              <a:t>Schön concludes that reflection </a:t>
            </a:r>
            <a:r>
              <a:rPr lang="en-GB" sz="1000" dirty="0">
                <a:effectLst/>
              </a:rPr>
              <a:t>on our past reflection-in-action may indirectly shape our future action. He describes that by consolidating our understanding of a problem or inventing a better or more general solution to it, by doing our present reflection-on our earlier reflection-in-action which begins a dialogue of thinking and doing through which we can become a more skilful. (Schön, 1987b, p.31)</a:t>
            </a:r>
            <a:endParaRPr lang="en-US" sz="1000" dirty="0"/>
          </a:p>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000" b="1" dirty="0"/>
              <a:t>References:</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err="1">
                <a:effectLst/>
              </a:rPr>
              <a:t>Bager</a:t>
            </a:r>
            <a:r>
              <a:rPr lang="en-GB" sz="1000" dirty="0">
                <a:effectLst/>
              </a:rPr>
              <a:t>-Charleson, S. (2010) </a:t>
            </a:r>
            <a:r>
              <a:rPr lang="en-GB" sz="1000" i="1" dirty="0">
                <a:effectLst/>
              </a:rPr>
              <a:t>Reflective Practice in Counselling and Psychotherapy</a:t>
            </a:r>
            <a:r>
              <a:rPr lang="en-GB" sz="1000" dirty="0">
                <a:effectLst/>
              </a:rPr>
              <a:t>. London: Learning Matters Ltd, p.17.</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err="1">
                <a:effectLst/>
              </a:rPr>
              <a:t>Bassot</a:t>
            </a:r>
            <a:r>
              <a:rPr lang="en-GB" sz="1000" dirty="0">
                <a:effectLst/>
              </a:rPr>
              <a:t>, B. (2020c) </a:t>
            </a:r>
            <a:r>
              <a:rPr lang="en-GB" sz="1000" i="1" dirty="0">
                <a:effectLst/>
              </a:rPr>
              <a:t>The reflective journal</a:t>
            </a:r>
            <a:r>
              <a:rPr lang="en-GB" sz="1000" dirty="0">
                <a:effectLst/>
              </a:rPr>
              <a:t>. London: Red Globe Press An Imprint Of Macmillan Education, pp.78–79.</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Robinson, J. (2022) </a:t>
            </a:r>
            <a:r>
              <a:rPr lang="en-GB" sz="1000" i="1" dirty="0">
                <a:effectLst/>
              </a:rPr>
              <a:t>Master the Art of Reflection with Schön’s Reflective Model</a:t>
            </a:r>
            <a:r>
              <a:rPr lang="en-GB" sz="1000" dirty="0">
                <a:effectLst/>
              </a:rPr>
              <a:t>. [online] </a:t>
            </a:r>
            <a:r>
              <a:rPr lang="en-GB" sz="1000" dirty="0" err="1">
                <a:effectLst/>
              </a:rPr>
              <a:t>Crowjack</a:t>
            </a:r>
            <a:r>
              <a:rPr lang="en-GB" sz="1000" dirty="0">
                <a:effectLst/>
              </a:rPr>
              <a:t>. Available at: https://</a:t>
            </a:r>
            <a:r>
              <a:rPr lang="en-GB" sz="1000" dirty="0" err="1">
                <a:effectLst/>
              </a:rPr>
              <a:t>crowjack.com</a:t>
            </a:r>
            <a:r>
              <a:rPr lang="en-GB" sz="1000" dirty="0">
                <a:effectLst/>
              </a:rPr>
              <a:t>/blog/strategy/reflection-models/Schön-reflective-model (Accessed 7 Nov. 2024).</a:t>
            </a:r>
            <a:endParaRPr lang="en-GB" sz="1000" b="1" dirty="0">
              <a:effectLst/>
            </a:endParaRP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Schön, D.A. (1983a) </a:t>
            </a:r>
            <a:r>
              <a:rPr lang="en-GB" sz="1000" i="1" dirty="0">
                <a:effectLst/>
              </a:rPr>
              <a:t>The Reflective Practitioner: How Professionals Think in Action.</a:t>
            </a:r>
            <a:r>
              <a:rPr lang="en-GB" sz="1000" dirty="0">
                <a:effectLst/>
              </a:rPr>
              <a:t> United States of America: Perseus Books Group, pp.54–55. </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Schön, D.A. (1983b) </a:t>
            </a:r>
            <a:r>
              <a:rPr lang="en-GB" sz="1000" i="1" dirty="0">
                <a:effectLst/>
              </a:rPr>
              <a:t>The Reflective Practitioner: How Professionals Think in Action.</a:t>
            </a:r>
            <a:r>
              <a:rPr lang="en-GB" sz="1000" dirty="0">
                <a:effectLst/>
              </a:rPr>
              <a:t> United States of America: Perseus Books Group, pp.49–50.</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Schön, D.A. (1987a) </a:t>
            </a:r>
            <a:r>
              <a:rPr lang="en-GB" sz="1000" i="1" dirty="0">
                <a:effectLst/>
              </a:rPr>
              <a:t>Educating the Reflective Practitioner: Toward a New Design for Teaching Learning in the Professions.</a:t>
            </a:r>
            <a:r>
              <a:rPr lang="en-GB" sz="1000" dirty="0">
                <a:effectLst/>
              </a:rPr>
              <a:t> London: Jossey-Bass Limited, p.26.</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a:effectLst/>
              </a:rPr>
              <a:t>Schön, D.A. (1987b) </a:t>
            </a:r>
            <a:r>
              <a:rPr lang="en-GB" sz="1000" i="1" dirty="0">
                <a:effectLst/>
              </a:rPr>
              <a:t>Educating the Reflective Practitioner: Toward a New Design for Teaching Learning in the Professions.</a:t>
            </a:r>
            <a:r>
              <a:rPr lang="en-GB" sz="1000" dirty="0">
                <a:effectLst/>
              </a:rPr>
              <a:t> London: Jossey-Bass Limited, p.31.</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000" dirty="0" err="1">
                <a:effectLst/>
              </a:rPr>
              <a:t>Stedmon</a:t>
            </a:r>
            <a:r>
              <a:rPr lang="en-GB" sz="1000" dirty="0">
                <a:effectLst/>
              </a:rPr>
              <a:t>, J. and </a:t>
            </a:r>
            <a:r>
              <a:rPr lang="en-GB" sz="1000" dirty="0" err="1">
                <a:effectLst/>
              </a:rPr>
              <a:t>Dallos</a:t>
            </a:r>
            <a:r>
              <a:rPr lang="en-GB" sz="1000" dirty="0">
                <a:effectLst/>
              </a:rPr>
              <a:t>, R. (2009) </a:t>
            </a:r>
            <a:r>
              <a:rPr lang="en-GB" sz="1000" i="1" dirty="0">
                <a:effectLst/>
              </a:rPr>
              <a:t>Reflective Practice in Psychotherapy and Counselling.</a:t>
            </a:r>
            <a:r>
              <a:rPr lang="en-GB" sz="1000" dirty="0">
                <a:effectLst/>
              </a:rPr>
              <a:t> Maidenhead: Open University Press, p.14.</a:t>
            </a:r>
          </a:p>
        </p:txBody>
      </p:sp>
    </p:spTree>
    <p:extLst>
      <p:ext uri="{BB962C8B-B14F-4D97-AF65-F5344CB8AC3E}">
        <p14:creationId xmlns:p14="http://schemas.microsoft.com/office/powerpoint/2010/main" val="1235416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3DBEE-CF28-43E5-790C-790D27D13E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ED61EC-484B-966A-F8F7-D90981165A42}"/>
              </a:ext>
            </a:extLst>
          </p:cNvPr>
          <p:cNvSpPr>
            <a:spLocks noGrp="1"/>
          </p:cNvSpPr>
          <p:nvPr>
            <p:ph type="title"/>
          </p:nvPr>
        </p:nvSpPr>
        <p:spPr>
          <a:xfrm>
            <a:off x="467832" y="220746"/>
            <a:ext cx="10515600" cy="693654"/>
          </a:xfrm>
        </p:spPr>
        <p:txBody>
          <a:bodyPr>
            <a:normAutofit/>
          </a:bodyPr>
          <a:lstStyle/>
          <a:p>
            <a:r>
              <a:rPr lang="en-US" sz="2800" dirty="0"/>
              <a:t>Slide 5 - Notes</a:t>
            </a:r>
          </a:p>
        </p:txBody>
      </p:sp>
      <p:sp>
        <p:nvSpPr>
          <p:cNvPr id="3" name="Content Placeholder 2">
            <a:extLst>
              <a:ext uri="{FF2B5EF4-FFF2-40B4-BE49-F238E27FC236}">
                <a16:creationId xmlns:a16="http://schemas.microsoft.com/office/drawing/2014/main" id="{CADD2BE0-AF0C-34B3-B359-920920890AA7}"/>
              </a:ext>
            </a:extLst>
          </p:cNvPr>
          <p:cNvSpPr>
            <a:spLocks noGrp="1"/>
          </p:cNvSpPr>
          <p:nvPr>
            <p:ph idx="1"/>
          </p:nvPr>
        </p:nvSpPr>
        <p:spPr>
          <a:xfrm>
            <a:off x="467832" y="914401"/>
            <a:ext cx="11461898" cy="5528930"/>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Resonates: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Donald Sch</a:t>
            </a:r>
            <a:r>
              <a:rPr lang="en-GB" sz="1200" i="0" dirty="0" err="1"/>
              <a:t>ö</a:t>
            </a:r>
            <a:r>
              <a:rPr lang="en-US" sz="1200" dirty="0"/>
              <a:t>n’s Reflective Practice model resonates with me most as it </a:t>
            </a:r>
            <a:r>
              <a:rPr lang="en-US" sz="1200" b="0" dirty="0"/>
              <a:t>has dual reflection elements.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Flexible and versatile – it can be applied to many scenarios in life and professional practice.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I like the</a:t>
            </a:r>
            <a:r>
              <a:rPr lang="en-US" sz="1200" dirty="0"/>
              <a:t> way in which it can be used in an immediate reflexive nature, through reflection-in-action, in addition reflecting by looking back at a deeper level, through reflection-on-action, the both inter-connect </a:t>
            </a:r>
            <a:r>
              <a:rPr lang="en-US" sz="1200" b="0" dirty="0"/>
              <a:t>(Timmins, 2015, p79).</a:t>
            </a:r>
            <a:r>
              <a:rPr lang="en-US" sz="1200" dirty="0"/>
              <a:t> </a:t>
            </a:r>
            <a:r>
              <a:rPr lang="en-US" sz="1200" b="0" dirty="0"/>
              <a:t>- Looking back but also reflecting in the moment has become a natural way of life for me and how the transition has impacted my personal development in this area. </a:t>
            </a:r>
            <a:endParaRPr lang="en-US" sz="1200" b="1"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1"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Many styles of Reflective Practice are single loop learning, problem solving. Adding the double loop learning theory, allows us to gain a deeper understanding, challenging our assumptions and the things we take for granted, which in turn can promote creativity, change our habitual ways of thinking and lead to making meaningful changes in our lives. </a:t>
            </a:r>
            <a:r>
              <a:rPr lang="en-GB" sz="1200" dirty="0">
                <a:effectLst/>
              </a:rPr>
              <a:t>(</a:t>
            </a:r>
            <a:r>
              <a:rPr lang="en-GB" sz="1200" dirty="0" err="1">
                <a:effectLst/>
              </a:rPr>
              <a:t>Bassot</a:t>
            </a:r>
            <a:r>
              <a:rPr lang="en-GB" sz="1200" dirty="0">
                <a:effectLst/>
              </a:rPr>
              <a:t>, 2020c, pp.78–79)</a:t>
            </a: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I had many assumptions and habits that I had to question to process this transition in my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Figure 1: </a:t>
            </a:r>
            <a:r>
              <a:rPr lang="en-US" sz="1200" b="0" dirty="0"/>
              <a:t>When asked ‘</a:t>
            </a:r>
            <a:r>
              <a:rPr lang="en-GB" sz="1200" i="0" dirty="0"/>
              <a:t>Image of Donald Schön at a Writing Desk in a Log Cabin Looking Out into a Woodland Setting’,</a:t>
            </a:r>
            <a:r>
              <a:rPr lang="en-GB" sz="1200" dirty="0"/>
              <a:t> </a:t>
            </a:r>
            <a:r>
              <a:rPr lang="en-US" sz="1200" b="0" dirty="0"/>
              <a:t>OpenAI </a:t>
            </a:r>
            <a:r>
              <a:rPr lang="en-GB" sz="1200" dirty="0"/>
              <a:t>ChatGPT (2024) response included the AI-generated image used in this slide and reference in the bibliography.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Figure 1: </a:t>
            </a:r>
            <a:r>
              <a:rPr lang="en-US" sz="1200" b="0" dirty="0"/>
              <a:t>OpenAI </a:t>
            </a:r>
            <a:r>
              <a:rPr lang="en-GB" sz="1200" dirty="0"/>
              <a:t>ChatGPT (2024) ChatGPT response to Hannah Owen, 9 November. </a:t>
            </a:r>
            <a:endParaRPr lang="en-GB" sz="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rPr>
              <a:t>Bassot</a:t>
            </a:r>
            <a:r>
              <a:rPr lang="en-GB" sz="1200" dirty="0">
                <a:effectLst/>
              </a:rPr>
              <a:t>, B. (2020c) </a:t>
            </a:r>
            <a:r>
              <a:rPr lang="en-GB" sz="1200" i="1" dirty="0">
                <a:effectLst/>
              </a:rPr>
              <a:t>The reflective journal</a:t>
            </a:r>
            <a:r>
              <a:rPr lang="en-GB" sz="1200" dirty="0">
                <a:effectLst/>
              </a:rPr>
              <a:t>. London: Red Globe Press An Imprint Of Macmillan Education, pp.78–79.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Timmins, F. (2015) </a:t>
            </a:r>
            <a:r>
              <a:rPr lang="en-GB" sz="1200" i="1" dirty="0">
                <a:effectLst/>
              </a:rPr>
              <a:t>A-Z of reflective practice</a:t>
            </a:r>
            <a:r>
              <a:rPr lang="en-GB" sz="1200" dirty="0">
                <a:effectLst/>
              </a:rPr>
              <a:t>. London ; New York, Ny: Palgrave Macmillan, p. 79.</a:t>
            </a:r>
          </a:p>
          <a:p>
            <a:pPr marL="0" indent="0">
              <a:buNone/>
            </a:pPr>
            <a:endParaRPr lang="en-US" sz="1200" dirty="0"/>
          </a:p>
        </p:txBody>
      </p:sp>
    </p:spTree>
    <p:extLst>
      <p:ext uri="{BB962C8B-B14F-4D97-AF65-F5344CB8AC3E}">
        <p14:creationId xmlns:p14="http://schemas.microsoft.com/office/powerpoint/2010/main" val="1184746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4F17C-3E25-DF80-5987-9A8FB62751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B14FEC-2E92-75C3-F06E-633755CFBA2C}"/>
              </a:ext>
            </a:extLst>
          </p:cNvPr>
          <p:cNvSpPr>
            <a:spLocks noGrp="1"/>
          </p:cNvSpPr>
          <p:nvPr>
            <p:ph type="title"/>
          </p:nvPr>
        </p:nvSpPr>
        <p:spPr>
          <a:xfrm>
            <a:off x="510362" y="297711"/>
            <a:ext cx="10515600" cy="693654"/>
          </a:xfrm>
        </p:spPr>
        <p:txBody>
          <a:bodyPr>
            <a:normAutofit/>
          </a:bodyPr>
          <a:lstStyle/>
          <a:p>
            <a:r>
              <a:rPr lang="en-US" sz="2800" dirty="0"/>
              <a:t>Slide 6 - Notes</a:t>
            </a:r>
          </a:p>
        </p:txBody>
      </p:sp>
      <p:sp>
        <p:nvSpPr>
          <p:cNvPr id="3" name="Content Placeholder 2">
            <a:extLst>
              <a:ext uri="{FF2B5EF4-FFF2-40B4-BE49-F238E27FC236}">
                <a16:creationId xmlns:a16="http://schemas.microsoft.com/office/drawing/2014/main" id="{93E517B1-A105-DC98-173D-467400A800B9}"/>
              </a:ext>
            </a:extLst>
          </p:cNvPr>
          <p:cNvSpPr>
            <a:spLocks noGrp="1"/>
          </p:cNvSpPr>
          <p:nvPr>
            <p:ph idx="1"/>
          </p:nvPr>
        </p:nvSpPr>
        <p:spPr>
          <a:xfrm>
            <a:off x="510362" y="1012630"/>
            <a:ext cx="11334308" cy="5547659"/>
          </a:xfrm>
        </p:spPr>
        <p:txBody>
          <a:bodyPr>
            <a:normAutofit/>
          </a:bodyPr>
          <a:lstStyle/>
          <a:p>
            <a:pPr marL="0" indent="0">
              <a:buNone/>
            </a:pPr>
            <a:r>
              <a:rPr lang="en-US" sz="1200" b="1" u="sng" dirty="0"/>
              <a:t>My journey:</a:t>
            </a:r>
            <a:endParaRPr lang="en-US" sz="1200" b="1" dirty="0"/>
          </a:p>
          <a:p>
            <a:pPr marL="171450" indent="-171450">
              <a:buFontTx/>
              <a:buChar char="-"/>
            </a:pPr>
            <a:r>
              <a:rPr lang="en-US" sz="1200" dirty="0"/>
              <a:t>I’ve used the concept of a journey line to illustrate what’s brought me to this point in my life.</a:t>
            </a:r>
          </a:p>
          <a:p>
            <a:pPr marL="171450" indent="-171450">
              <a:buFontTx/>
              <a:buChar char="-"/>
            </a:pPr>
            <a:r>
              <a:rPr lang="en-US" sz="1200" dirty="0"/>
              <a:t>This journey line shows the key points in my life, which have shaped the person I have become.</a:t>
            </a:r>
          </a:p>
          <a:p>
            <a:pPr marL="171450" indent="-171450">
              <a:buFontTx/>
              <a:buChar char="-"/>
            </a:pPr>
            <a:r>
              <a:rPr lang="en-US" sz="1200" dirty="0"/>
              <a:t>When I was reflecting on my life, I noticed a strong theme in my upbringing - my family was very active, I spent a lot of time outdoors, I was a competitive swimmer and was encouraged to be active in many other ways.</a:t>
            </a:r>
          </a:p>
          <a:p>
            <a:pPr marL="171450" indent="-171450">
              <a:buFontTx/>
              <a:buChar char="-"/>
            </a:pPr>
            <a:r>
              <a:rPr lang="en-US" sz="1200" dirty="0"/>
              <a:t>I discovered through this reflection that I have subconsciously used the outdoors and movement as a way of dealing with daily demands and stresses throughout my life.</a:t>
            </a:r>
          </a:p>
          <a:p>
            <a:pPr marL="171450" indent="-171450">
              <a:buFontTx/>
              <a:buChar char="-"/>
            </a:pPr>
            <a:r>
              <a:rPr lang="en-US" sz="1200" dirty="0"/>
              <a:t>Being active was and is a huge part of my life, it is where I have some of my best memories.</a:t>
            </a:r>
            <a:endParaRPr lang="en-US" sz="1200" b="0" dirty="0"/>
          </a:p>
          <a:p>
            <a:r>
              <a:rPr lang="en-US" sz="1200" b="0" dirty="0"/>
              <a:t>Idea of journey Map taken from: (Bagnoli, 2009)</a:t>
            </a:r>
            <a:endParaRPr lang="en-US" sz="1200" dirty="0"/>
          </a:p>
          <a:p>
            <a:pPr marL="0" indent="0">
              <a:buNone/>
            </a:pPr>
            <a:r>
              <a:rPr lang="en-US" sz="1200" b="1" dirty="0"/>
              <a:t>References: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Bagnoli, A. (2009) Beyond the standard interview: the use of graphic elicitation and arts-based methods. </a:t>
            </a:r>
            <a:r>
              <a:rPr lang="en-GB" sz="1200" i="1" dirty="0">
                <a:effectLst/>
              </a:rPr>
              <a:t>Qualitative Research</a:t>
            </a:r>
            <a:r>
              <a:rPr lang="en-GB" sz="1200" dirty="0">
                <a:effectLst/>
              </a:rPr>
              <a:t>, 9(5), pp.547–570. Available at: https://</a:t>
            </a:r>
            <a:r>
              <a:rPr lang="en-GB" sz="1200" dirty="0" err="1">
                <a:effectLst/>
              </a:rPr>
              <a:t>doi.org</a:t>
            </a:r>
            <a:r>
              <a:rPr lang="en-GB" sz="1200" dirty="0">
                <a:effectLst/>
              </a:rPr>
              <a:t>/10.1177/1468794109343625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Graphics are taken from Microsoft PowerPoint Stock images.</a:t>
            </a:r>
            <a:endParaRPr lang="en-GB" sz="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ndParaRPr>
          </a:p>
          <a:p>
            <a:pPr marL="0" indent="0">
              <a:buNone/>
            </a:pPr>
            <a:endParaRPr lang="en-US" sz="1200" dirty="0"/>
          </a:p>
        </p:txBody>
      </p:sp>
    </p:spTree>
    <p:extLst>
      <p:ext uri="{BB962C8B-B14F-4D97-AF65-F5344CB8AC3E}">
        <p14:creationId xmlns:p14="http://schemas.microsoft.com/office/powerpoint/2010/main" val="1215924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E14A7-15B8-7BE8-A84C-EBF357A97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F5C3B-606F-17AE-5C68-3DAAD1FF736A}"/>
              </a:ext>
            </a:extLst>
          </p:cNvPr>
          <p:cNvSpPr>
            <a:spLocks noGrp="1"/>
          </p:cNvSpPr>
          <p:nvPr>
            <p:ph type="title"/>
          </p:nvPr>
        </p:nvSpPr>
        <p:spPr>
          <a:xfrm>
            <a:off x="680484" y="318977"/>
            <a:ext cx="10515600" cy="693654"/>
          </a:xfrm>
        </p:spPr>
        <p:txBody>
          <a:bodyPr>
            <a:normAutofit/>
          </a:bodyPr>
          <a:lstStyle/>
          <a:p>
            <a:r>
              <a:rPr lang="en-US" sz="2800" dirty="0"/>
              <a:t>Slide 7 - Notes</a:t>
            </a:r>
          </a:p>
        </p:txBody>
      </p:sp>
      <p:sp>
        <p:nvSpPr>
          <p:cNvPr id="3" name="Content Placeholder 2">
            <a:extLst>
              <a:ext uri="{FF2B5EF4-FFF2-40B4-BE49-F238E27FC236}">
                <a16:creationId xmlns:a16="http://schemas.microsoft.com/office/drawing/2014/main" id="{2E545058-CF8A-4B63-41D0-393D3F4595A4}"/>
              </a:ext>
            </a:extLst>
          </p:cNvPr>
          <p:cNvSpPr>
            <a:spLocks noGrp="1"/>
          </p:cNvSpPr>
          <p:nvPr>
            <p:ph idx="1"/>
          </p:nvPr>
        </p:nvSpPr>
        <p:spPr>
          <a:xfrm>
            <a:off x="680484" y="1012631"/>
            <a:ext cx="10972800" cy="5430699"/>
          </a:xfrm>
        </p:spPr>
        <p:txBody>
          <a:bodyPr>
            <a:normAutofit/>
          </a:bodyPr>
          <a:lstStyle/>
          <a:p>
            <a:pPr marL="0" indent="0">
              <a:buNone/>
            </a:pPr>
            <a:r>
              <a:rPr lang="en-US" sz="1200" b="1" u="sng" dirty="0"/>
              <a:t>The Forest fire – It started with a spark…</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In the summer of 2020, myself and my husband were embarking on an adventure holiday around Scotland. We’d planned a thrilling road trip, combining cycling and hiking around the Scottish Highlands… We were so excited!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However, when we contracted covid on the way there, only 1 day into our holiday, those exciting plans all came to an abrupt halt. There were strict isolation rules in place, we had to react quickly and get ourselves home.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What we thought would be a simple cold simply wasn’t.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worked in a school at the time, so I had a few weeks to recover before starting back from the summer holidays.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was mostly better and not in the type of role where being off sick was conducive; before covid, ill or not, we were there as a team powering through.</a:t>
            </a:r>
          </a:p>
        </p:txBody>
      </p:sp>
    </p:spTree>
    <p:extLst>
      <p:ext uri="{BB962C8B-B14F-4D97-AF65-F5344CB8AC3E}">
        <p14:creationId xmlns:p14="http://schemas.microsoft.com/office/powerpoint/2010/main" val="625451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1A36F-FA15-1671-8C46-D439EC686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F75984-3610-71D1-DEBD-C99823FB78B8}"/>
              </a:ext>
            </a:extLst>
          </p:cNvPr>
          <p:cNvSpPr>
            <a:spLocks noGrp="1"/>
          </p:cNvSpPr>
          <p:nvPr>
            <p:ph type="title"/>
          </p:nvPr>
        </p:nvSpPr>
        <p:spPr>
          <a:xfrm>
            <a:off x="838200" y="365126"/>
            <a:ext cx="10515600" cy="693654"/>
          </a:xfrm>
        </p:spPr>
        <p:txBody>
          <a:bodyPr>
            <a:normAutofit/>
          </a:bodyPr>
          <a:lstStyle/>
          <a:p>
            <a:r>
              <a:rPr lang="en-US" sz="2800" dirty="0"/>
              <a:t>Slide 8 - Notes</a:t>
            </a:r>
          </a:p>
        </p:txBody>
      </p:sp>
      <p:sp>
        <p:nvSpPr>
          <p:cNvPr id="3" name="Content Placeholder 2">
            <a:extLst>
              <a:ext uri="{FF2B5EF4-FFF2-40B4-BE49-F238E27FC236}">
                <a16:creationId xmlns:a16="http://schemas.microsoft.com/office/drawing/2014/main" id="{56F33A81-E807-6C6C-E6F4-5F1A7C8A2C5E}"/>
              </a:ext>
            </a:extLst>
          </p:cNvPr>
          <p:cNvSpPr>
            <a:spLocks noGrp="1"/>
          </p:cNvSpPr>
          <p:nvPr>
            <p:ph idx="1"/>
          </p:nvPr>
        </p:nvSpPr>
        <p:spPr>
          <a:xfrm>
            <a:off x="838200" y="1267326"/>
            <a:ext cx="10515600" cy="490963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Inferno – the fire rages…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As the school term started with its usual full force, I assumed with age and health on my side I would get better and life would go back to normal very soon.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However, I quickly stopped recovering and started becoming unwell again, worse than before. What started off as a small spark was setting everything alight.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got to the point where I was admitted to hospital, despite managing to drag myself through everyday of work, my resting heart rate was over 150bpm. I had almost completely lost my voice, my cough had escalated and my body was becoming weaker.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Covid was tearing through my body and life like a forest fire.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The doctors couldn’t work out why my body was reacting like this. There was no immediate </a:t>
            </a:r>
            <a:r>
              <a:rPr lang="en-GB" sz="1200" noProof="0" dirty="0"/>
              <a:t>diagnosis,</a:t>
            </a:r>
            <a:r>
              <a:rPr lang="en-US" sz="1200" dirty="0"/>
              <a:t> and I was simply prescribed rest.</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Very shortly after… the fire was completely out of control, everything came to an abrupt halt, my body had shut down. </a:t>
            </a:r>
          </a:p>
          <a:p>
            <a:pPr marL="0" indent="0">
              <a:buNone/>
            </a:pPr>
            <a:endParaRPr lang="en-US" dirty="0"/>
          </a:p>
        </p:txBody>
      </p:sp>
    </p:spTree>
    <p:extLst>
      <p:ext uri="{BB962C8B-B14F-4D97-AF65-F5344CB8AC3E}">
        <p14:creationId xmlns:p14="http://schemas.microsoft.com/office/powerpoint/2010/main" val="37520000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55CB87-4DD8-BE6C-D4EC-B68EC61161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EA5CFE-BFA8-59E1-2D66-9A3D8E482F70}"/>
              </a:ext>
            </a:extLst>
          </p:cNvPr>
          <p:cNvSpPr>
            <a:spLocks noGrp="1"/>
          </p:cNvSpPr>
          <p:nvPr>
            <p:ph type="title"/>
          </p:nvPr>
        </p:nvSpPr>
        <p:spPr>
          <a:xfrm>
            <a:off x="838200" y="365126"/>
            <a:ext cx="10515600" cy="693654"/>
          </a:xfrm>
        </p:spPr>
        <p:txBody>
          <a:bodyPr>
            <a:normAutofit/>
          </a:bodyPr>
          <a:lstStyle/>
          <a:p>
            <a:r>
              <a:rPr lang="en-US" sz="2800" dirty="0"/>
              <a:t>Slide 9 - Notes</a:t>
            </a:r>
          </a:p>
        </p:txBody>
      </p:sp>
      <p:sp>
        <p:nvSpPr>
          <p:cNvPr id="3" name="Content Placeholder 2">
            <a:extLst>
              <a:ext uri="{FF2B5EF4-FFF2-40B4-BE49-F238E27FC236}">
                <a16:creationId xmlns:a16="http://schemas.microsoft.com/office/drawing/2014/main" id="{77108899-74B9-09E1-2577-4267C2082A7F}"/>
              </a:ext>
            </a:extLst>
          </p:cNvPr>
          <p:cNvSpPr>
            <a:spLocks noGrp="1"/>
          </p:cNvSpPr>
          <p:nvPr>
            <p:ph idx="1"/>
          </p:nvPr>
        </p:nvSpPr>
        <p:spPr>
          <a:xfrm>
            <a:off x="838200" y="1267326"/>
            <a:ext cx="10515600" cy="490963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Depleted - Burnt out…</a:t>
            </a: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The forest was completely burnt out, there was nothing left to burn.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What felt like overnight, my life had completely changed, I could barely move. I couldn’t take care of myself, even having to be looked after throughout the day/night. Having assistance for basic self-care needs and not even being able to hold a cup of tea properly was torture.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had gone from being an independent, driven, healthy and active person in the prime of my life, to not being able to do anything for myself and needing a babysitter.</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Everything was so unknown, I didn’t know from one day or even hour to the next how my body was going to respond.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was told I had long-covid but there was such little information as it was all so new to the whole world, no treatments had been developed. I was my own guineapig, having to fumble around in the dark, with no clue on what direction to take.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I was anxious, frightened, physically and mentally exhausted. I desperately wanted my life back.</a:t>
            </a:r>
          </a:p>
          <a:p>
            <a:pPr marL="0" indent="0">
              <a:buNone/>
            </a:pPr>
            <a:endParaRPr lang="en-US" dirty="0"/>
          </a:p>
        </p:txBody>
      </p:sp>
    </p:spTree>
    <p:extLst>
      <p:ext uri="{BB962C8B-B14F-4D97-AF65-F5344CB8AC3E}">
        <p14:creationId xmlns:p14="http://schemas.microsoft.com/office/powerpoint/2010/main" val="2123692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180AA-43F4-63FF-1582-161FF4119C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B8ED8-55B3-5D44-AE45-36896F39FEF9}"/>
              </a:ext>
            </a:extLst>
          </p:cNvPr>
          <p:cNvSpPr>
            <a:spLocks noGrp="1"/>
          </p:cNvSpPr>
          <p:nvPr>
            <p:ph type="title"/>
          </p:nvPr>
        </p:nvSpPr>
        <p:spPr>
          <a:xfrm>
            <a:off x="838200" y="365126"/>
            <a:ext cx="10515600" cy="693654"/>
          </a:xfrm>
        </p:spPr>
        <p:txBody>
          <a:bodyPr>
            <a:normAutofit/>
          </a:bodyPr>
          <a:lstStyle/>
          <a:p>
            <a:r>
              <a:rPr lang="en-US" sz="2800" dirty="0"/>
              <a:t>Slide 10 - Notes</a:t>
            </a:r>
          </a:p>
        </p:txBody>
      </p:sp>
      <p:sp>
        <p:nvSpPr>
          <p:cNvPr id="3" name="Content Placeholder 2">
            <a:extLst>
              <a:ext uri="{FF2B5EF4-FFF2-40B4-BE49-F238E27FC236}">
                <a16:creationId xmlns:a16="http://schemas.microsoft.com/office/drawing/2014/main" id="{BE15D0B6-3ACC-49D0-C894-BF849E61692E}"/>
              </a:ext>
            </a:extLst>
          </p:cNvPr>
          <p:cNvSpPr>
            <a:spLocks noGrp="1"/>
          </p:cNvSpPr>
          <p:nvPr>
            <p:ph idx="1"/>
          </p:nvPr>
        </p:nvSpPr>
        <p:spPr>
          <a:xfrm>
            <a:off x="838200" y="1267326"/>
            <a:ext cx="10515600" cy="4909637"/>
          </a:xfrm>
        </p:spPr>
        <p:txBody>
          <a:bodyPr>
            <a:normAutofit/>
          </a:bodyPr>
          <a:lstStyle/>
          <a:p>
            <a:pPr marL="360000" marR="0" lvl="0" indent="0" algn="l" defTabSz="914400" rtl="0" eaLnBrk="1" fontAlgn="auto" latinLnBrk="0" hangingPunct="1">
              <a:lnSpc>
                <a:spcPct val="100000"/>
              </a:lnSpc>
              <a:spcBef>
                <a:spcPts val="400"/>
              </a:spcBef>
              <a:spcAft>
                <a:spcPts val="0"/>
              </a:spcAft>
              <a:buClrTx/>
              <a:buSzTx/>
              <a:buFontTx/>
              <a:buNone/>
              <a:tabLst/>
              <a:defRPr/>
            </a:pPr>
            <a:r>
              <a:rPr lang="en-US" sz="1200" b="1" u="sng" dirty="0"/>
              <a:t>Re-growth</a:t>
            </a:r>
            <a:endParaRPr lang="en-US" sz="1200" dirty="0"/>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Finally, my symptoms </a:t>
            </a:r>
            <a:r>
              <a:rPr lang="en-GB" sz="1200" noProof="0" dirty="0"/>
              <a:t>peaked,</a:t>
            </a:r>
            <a:r>
              <a:rPr lang="en-US" sz="1200" dirty="0"/>
              <a:t> and I very slowly started to recover. I was learning to navigate life with this unknown condition, step by step, day by day, having to constantly reflect-in-action, continuously evaluating my body’s responses to everything. It was exhausting.</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I was trying to educate myself as much as possible, through literature but also learning to tune in, listen to and observe my body’s reactions, from what I consumed to levels of rest and activity.</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Some reactions would be obvious and instant, then others would manifest under the surface and come at me slowly over the space of weeks. I learnt that this was called Post Exertional Malaise, which I refer to as a flare-up.</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According to Schön’s model, at this point I was reflecting-in-action e.g., if I tried to walk, I was reflecting on the effort required to walk, my heart’s response and how I was feeling at the time. </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This allowed me to collect a store of knowledge-on-action which I could then use, along with any flare-up symptoms trying to connect them to potential triggers to reflect-on-action, to help me better reflect-in-action in the future.</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Then, when shoots of regrowth finally started to show months later, I began to very slowly rebuild my life, with constant reflection throughout - what was working well and what was causing me to have flare ups. </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I learnt what Post Viral Fatigue was, the littlest thing could trigger a few weeks or months of illness and having to start all over again, 1 step forward, 10 steps back. E.g., my default was to try to run because this was a form of exercise for me pre-covid, however, it was incompatible with my recovery.</a:t>
            </a:r>
          </a:p>
          <a:p>
            <a:pPr marL="360000" marR="0" lvl="0" indent="-171450" algn="l" defTabSz="914400" rtl="0" eaLnBrk="1" fontAlgn="auto" latinLnBrk="0" hangingPunct="1">
              <a:lnSpc>
                <a:spcPct val="100000"/>
              </a:lnSpc>
              <a:spcBef>
                <a:spcPts val="400"/>
              </a:spcBef>
              <a:spcAft>
                <a:spcPts val="0"/>
              </a:spcAft>
              <a:buClrTx/>
              <a:buSzTx/>
              <a:buFontTx/>
              <a:buChar char="-"/>
              <a:tabLst/>
              <a:defRPr/>
            </a:pPr>
            <a:r>
              <a:rPr lang="en-US" sz="1200" dirty="0"/>
              <a:t>With support I reflected-on-action back on my life and re-introduced the things that shaped me as a person, but I had left behind as I grew up, such as swimming and walking in nature.</a:t>
            </a:r>
            <a:endParaRPr lang="en-US" sz="1200" b="1" dirty="0"/>
          </a:p>
          <a:p>
            <a:pPr marL="360000">
              <a:lnSpc>
                <a:spcPct val="100000"/>
              </a:lnSpc>
              <a:spcBef>
                <a:spcPts val="400"/>
              </a:spcBef>
            </a:pPr>
            <a:endParaRPr lang="en-US" sz="1200" b="1" dirty="0"/>
          </a:p>
          <a:p>
            <a:pPr marL="360000">
              <a:lnSpc>
                <a:spcPct val="100000"/>
              </a:lnSpc>
              <a:spcBef>
                <a:spcPts val="400"/>
              </a:spcBef>
            </a:pPr>
            <a:r>
              <a:rPr lang="en-US" sz="1200" b="1" dirty="0"/>
              <a:t>Figure 2: </a:t>
            </a:r>
            <a:r>
              <a:rPr lang="en-US" sz="1200" b="0" dirty="0"/>
              <a:t>Background image </a:t>
            </a:r>
            <a:r>
              <a:rPr lang="en-GB" sz="1200" dirty="0">
                <a:effectLst/>
              </a:rPr>
              <a:t>(</a:t>
            </a:r>
            <a:r>
              <a:rPr lang="en-GB" sz="1200" dirty="0" err="1">
                <a:effectLst/>
              </a:rPr>
              <a:t>StockCake</a:t>
            </a:r>
            <a:r>
              <a:rPr lang="en-GB" sz="1200" dirty="0">
                <a:effectLst/>
              </a:rPr>
              <a:t>, 2024)</a:t>
            </a:r>
            <a:endParaRPr lang="en-US" sz="1200" b="1" dirty="0"/>
          </a:p>
          <a:p>
            <a:pPr marL="360000">
              <a:lnSpc>
                <a:spcPct val="100000"/>
              </a:lnSpc>
              <a:spcBef>
                <a:spcPts val="400"/>
              </a:spcBef>
            </a:pPr>
            <a:r>
              <a:rPr lang="en-US" sz="1200" b="1" dirty="0"/>
              <a:t>Reference:</a:t>
            </a:r>
          </a:p>
          <a:p>
            <a:pPr marL="360000" marR="0" lvl="0" indent="0" algn="l" defTabSz="914400" rtl="0" eaLnBrk="1" fontAlgn="auto" latinLnBrk="0" hangingPunct="1">
              <a:lnSpc>
                <a:spcPct val="100000"/>
              </a:lnSpc>
              <a:spcBef>
                <a:spcPts val="400"/>
              </a:spcBef>
              <a:spcAft>
                <a:spcPts val="0"/>
              </a:spcAft>
              <a:buClrTx/>
              <a:buSzTx/>
              <a:buFontTx/>
              <a:buNone/>
              <a:tabLst/>
              <a:defRPr/>
            </a:pPr>
            <a:r>
              <a:rPr lang="en-GB" sz="1200" dirty="0" err="1">
                <a:effectLst/>
              </a:rPr>
              <a:t>StockCake</a:t>
            </a:r>
            <a:r>
              <a:rPr lang="en-GB" sz="1200" dirty="0">
                <a:effectLst/>
              </a:rPr>
              <a:t> (2024) </a:t>
            </a:r>
            <a:r>
              <a:rPr lang="en-GB" sz="1200" i="1" dirty="0">
                <a:effectLst/>
              </a:rPr>
              <a:t>Free Forest Regrowth Scene Image. </a:t>
            </a:r>
            <a:r>
              <a:rPr lang="en-GB" sz="1200" dirty="0">
                <a:effectLst/>
              </a:rPr>
              <a:t>Available at: https://</a:t>
            </a:r>
            <a:r>
              <a:rPr lang="en-GB" sz="1200" dirty="0" err="1">
                <a:effectLst/>
              </a:rPr>
              <a:t>stockcake.com</a:t>
            </a:r>
            <a:r>
              <a:rPr lang="en-GB" sz="1200" dirty="0">
                <a:effectLst/>
              </a:rPr>
              <a:t>/</a:t>
            </a:r>
            <a:r>
              <a:rPr lang="en-GB" sz="1200" dirty="0" err="1">
                <a:effectLst/>
              </a:rPr>
              <a:t>i</a:t>
            </a:r>
            <a:r>
              <a:rPr lang="en-GB" sz="1200" dirty="0">
                <a:effectLst/>
              </a:rPr>
              <a:t>/forest-regrowth-scene_118175_11984 (Accessed 10 Nov. 2024)</a:t>
            </a:r>
          </a:p>
          <a:p>
            <a:pPr marL="360000" indent="0">
              <a:lnSpc>
                <a:spcPct val="100000"/>
              </a:lnSpc>
              <a:spcBef>
                <a:spcPts val="400"/>
              </a:spcBef>
              <a:buNone/>
            </a:pPr>
            <a:endParaRPr lang="en-US" sz="1200" dirty="0"/>
          </a:p>
        </p:txBody>
      </p:sp>
    </p:spTree>
    <p:extLst>
      <p:ext uri="{BB962C8B-B14F-4D97-AF65-F5344CB8AC3E}">
        <p14:creationId xmlns:p14="http://schemas.microsoft.com/office/powerpoint/2010/main" val="25765541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467CE-3361-BC5C-8E8B-C04CEB210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E00A9C-0DA5-1D55-ED03-EC93F9E4371D}"/>
              </a:ext>
            </a:extLst>
          </p:cNvPr>
          <p:cNvSpPr>
            <a:spLocks noGrp="1"/>
          </p:cNvSpPr>
          <p:nvPr>
            <p:ph type="title"/>
          </p:nvPr>
        </p:nvSpPr>
        <p:spPr>
          <a:xfrm>
            <a:off x="838200" y="365126"/>
            <a:ext cx="10515600" cy="693654"/>
          </a:xfrm>
        </p:spPr>
        <p:txBody>
          <a:bodyPr>
            <a:normAutofit/>
          </a:bodyPr>
          <a:lstStyle/>
          <a:p>
            <a:r>
              <a:rPr lang="en-US" sz="2800" dirty="0"/>
              <a:t>Slide 11 - Notes</a:t>
            </a:r>
          </a:p>
        </p:txBody>
      </p:sp>
      <p:sp>
        <p:nvSpPr>
          <p:cNvPr id="3" name="Content Placeholder 2">
            <a:extLst>
              <a:ext uri="{FF2B5EF4-FFF2-40B4-BE49-F238E27FC236}">
                <a16:creationId xmlns:a16="http://schemas.microsoft.com/office/drawing/2014/main" id="{38A62F99-5A56-C187-1653-9B04941855CF}"/>
              </a:ext>
            </a:extLst>
          </p:cNvPr>
          <p:cNvSpPr>
            <a:spLocks noGrp="1"/>
          </p:cNvSpPr>
          <p:nvPr>
            <p:ph idx="1"/>
          </p:nvPr>
        </p:nvSpPr>
        <p:spPr>
          <a:xfrm>
            <a:off x="838200" y="1267326"/>
            <a:ext cx="10515600" cy="4909637"/>
          </a:xfrm>
        </p:spPr>
        <p:txBody>
          <a:bodyPr>
            <a:normAutofit/>
          </a:bodyPr>
          <a:lstStyle/>
          <a:p>
            <a:pPr marL="0" indent="0">
              <a:buNone/>
            </a:pPr>
            <a:r>
              <a:rPr lang="en-US" sz="1200" b="1" u="sng" dirty="0"/>
              <a:t>Now - 4 years later…</a:t>
            </a:r>
          </a:p>
          <a:p>
            <a:pPr marL="171450" indent="-171450">
              <a:buFontTx/>
              <a:buChar char="-"/>
            </a:pPr>
            <a:r>
              <a:rPr lang="en-US" sz="1200" dirty="0"/>
              <a:t>Although everything seems okay on the outside, the scars of the fire remain…</a:t>
            </a:r>
          </a:p>
          <a:p>
            <a:pPr marL="171450" indent="-171450">
              <a:buFontTx/>
              <a:buChar char="-"/>
            </a:pPr>
            <a:r>
              <a:rPr lang="en-US" sz="1200" dirty="0"/>
              <a:t>Covid has had a profound and lasting impact on my life.</a:t>
            </a:r>
          </a:p>
          <a:p>
            <a:pPr marL="171450" indent="-171450">
              <a:buFontTx/>
              <a:buChar char="-"/>
            </a:pPr>
            <a:r>
              <a:rPr lang="en-US" sz="1200" dirty="0"/>
              <a:t>I have evaluated what is important to me and my health.</a:t>
            </a:r>
          </a:p>
          <a:p>
            <a:pPr marL="171450" indent="-171450">
              <a:buFontTx/>
              <a:buChar char="-"/>
            </a:pPr>
            <a:r>
              <a:rPr lang="en-US" sz="1200" dirty="0"/>
              <a:t>As a result, I ended up changing my job, my social life and am more active and focused on my health now than ever.</a:t>
            </a:r>
          </a:p>
          <a:p>
            <a:pPr marL="171450" indent="-171450">
              <a:buFontTx/>
              <a:buChar char="-"/>
            </a:pPr>
            <a:r>
              <a:rPr lang="en-US" sz="1200" dirty="0"/>
              <a:t>I still get regular flare-ups and long-covid means that any more than two glasses of wine floors me but maybe that’s a good thing!</a:t>
            </a:r>
          </a:p>
          <a:p>
            <a:pPr marL="171450" indent="-171450">
              <a:buFontTx/>
              <a:buChar char="-"/>
            </a:pPr>
            <a:r>
              <a:rPr lang="en-US" sz="1200" dirty="0"/>
              <a:t>This transition has improved my outlook on life and helped me to be grateful for my health and what I have in life. </a:t>
            </a:r>
          </a:p>
          <a:p>
            <a:pPr marL="171450" indent="-171450">
              <a:buFontTx/>
              <a:buChar char="-"/>
            </a:pPr>
            <a:r>
              <a:rPr lang="en-US" sz="1200" dirty="0"/>
              <a:t>I continue to constantly evaluate through Sch</a:t>
            </a:r>
            <a:r>
              <a:rPr lang="en-GB" sz="1200" i="0" dirty="0" err="1"/>
              <a:t>ö</a:t>
            </a:r>
            <a:r>
              <a:rPr lang="en-US" sz="1200" dirty="0"/>
              <a:t>n’s model.</a:t>
            </a:r>
          </a:p>
          <a:p>
            <a:pPr marL="171450" indent="-171450">
              <a:buFontTx/>
              <a:buChar char="-"/>
            </a:pPr>
            <a:r>
              <a:rPr lang="en-US" sz="1200" dirty="0"/>
              <a:t>Using knowledge I have acquired in-action.</a:t>
            </a:r>
          </a:p>
          <a:p>
            <a:pPr marL="171450" indent="-171450">
              <a:buFontTx/>
              <a:buChar char="-"/>
            </a:pPr>
            <a:r>
              <a:rPr lang="en-US" sz="1200" dirty="0"/>
              <a:t>Using the cycle of reflection-in-action day-to-day.</a:t>
            </a:r>
          </a:p>
          <a:p>
            <a:pPr marL="171450" indent="-171450">
              <a:buFontTx/>
              <a:buChar char="-"/>
            </a:pPr>
            <a:r>
              <a:rPr lang="en-US" sz="1200" dirty="0"/>
              <a:t>Then regularly reflecting-on-action to fine tune the things that make me feel good and improve my quality of life so I can incrementally and hopefully one day be 100% better.</a:t>
            </a:r>
          </a:p>
          <a:p>
            <a:pPr marL="0" indent="0">
              <a:buNone/>
            </a:pPr>
            <a:endParaRPr lang="en-US" dirty="0"/>
          </a:p>
        </p:txBody>
      </p:sp>
    </p:spTree>
    <p:extLst>
      <p:ext uri="{BB962C8B-B14F-4D97-AF65-F5344CB8AC3E}">
        <p14:creationId xmlns:p14="http://schemas.microsoft.com/office/powerpoint/2010/main" val="3420093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CC086-3EE9-8C66-C945-2FB939FE54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E35419-8A79-B2BE-1CF5-E61C1337E518}"/>
              </a:ext>
            </a:extLst>
          </p:cNvPr>
          <p:cNvSpPr>
            <a:spLocks noGrp="1"/>
          </p:cNvSpPr>
          <p:nvPr>
            <p:ph type="title"/>
          </p:nvPr>
        </p:nvSpPr>
        <p:spPr>
          <a:xfrm>
            <a:off x="838200" y="365126"/>
            <a:ext cx="10515600" cy="693654"/>
          </a:xfrm>
        </p:spPr>
        <p:txBody>
          <a:bodyPr>
            <a:normAutofit/>
          </a:bodyPr>
          <a:lstStyle/>
          <a:p>
            <a:r>
              <a:rPr lang="en-US" sz="2800" dirty="0"/>
              <a:t>Slide 12 - Notes</a:t>
            </a:r>
          </a:p>
        </p:txBody>
      </p:sp>
      <p:sp>
        <p:nvSpPr>
          <p:cNvPr id="3" name="Content Placeholder 2">
            <a:extLst>
              <a:ext uri="{FF2B5EF4-FFF2-40B4-BE49-F238E27FC236}">
                <a16:creationId xmlns:a16="http://schemas.microsoft.com/office/drawing/2014/main" id="{75095FF3-B17F-354F-7A71-E62D2D36FB89}"/>
              </a:ext>
            </a:extLst>
          </p:cNvPr>
          <p:cNvSpPr>
            <a:spLocks noGrp="1"/>
          </p:cNvSpPr>
          <p:nvPr>
            <p:ph idx="1"/>
          </p:nvPr>
        </p:nvSpPr>
        <p:spPr>
          <a:xfrm>
            <a:off x="838200" y="1267326"/>
            <a:ext cx="10515600" cy="490963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 have identified 2 criticisms of Schon’s model here: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Sch</a:t>
            </a:r>
            <a:r>
              <a:rPr lang="en-US" sz="1200" dirty="0"/>
              <a:t>ö</a:t>
            </a:r>
            <a:r>
              <a:rPr lang="en-US" sz="1200" b="0" dirty="0"/>
              <a:t>n’s model is complex and far reaching which can be time consuming, which can disrupt the practice or task at hand when used in-action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It is not particularly specific or structured, as it is not a defined guide it makes it more difficult to explore in a methodical way.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A lot of the literature and theory itself relates to education, professional practice and organizations, therefore can be difficult to apply to personal situations.</a:t>
            </a:r>
          </a:p>
          <a:p>
            <a:pPr marL="0" indent="0">
              <a:lnSpc>
                <a:spcPct val="100000"/>
              </a:lnSpc>
              <a:buNone/>
            </a:pPr>
            <a:endParaRPr lang="en-US" sz="1200" b="0" dirty="0"/>
          </a:p>
          <a:p>
            <a:pPr marL="0" indent="0">
              <a:lnSpc>
                <a:spcPct val="100000"/>
              </a:lnSpc>
              <a:buNone/>
            </a:pPr>
            <a:r>
              <a:rPr lang="en-US" sz="1200"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rPr>
              <a:t>Eraut</a:t>
            </a:r>
            <a:r>
              <a:rPr lang="en-GB" sz="1200" dirty="0">
                <a:effectLst/>
              </a:rPr>
              <a:t>, M. (1995) Schön Shock: a case for refraining reflection‐in‐action? </a:t>
            </a:r>
            <a:r>
              <a:rPr lang="en-GB" sz="1200" i="1" dirty="0">
                <a:effectLst/>
              </a:rPr>
              <a:t>Teachers and Teaching</a:t>
            </a:r>
            <a:r>
              <a:rPr lang="en-GB" sz="1200" dirty="0">
                <a:effectLst/>
              </a:rPr>
              <a:t>, 1(1), pp.9–22. Available at: https://</a:t>
            </a:r>
            <a:r>
              <a:rPr lang="en-GB" sz="1200" dirty="0" err="1">
                <a:effectLst/>
              </a:rPr>
              <a:t>doi.org</a:t>
            </a:r>
            <a:r>
              <a:rPr lang="en-GB" sz="1200" dirty="0">
                <a:effectLst/>
              </a:rPr>
              <a:t>/10.1080/1354060950010102</a:t>
            </a: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Collin, S., </a:t>
            </a:r>
            <a:r>
              <a:rPr lang="en-GB" sz="1200" dirty="0" err="1">
                <a:effectLst/>
              </a:rPr>
              <a:t>Karsenti</a:t>
            </a:r>
            <a:r>
              <a:rPr lang="en-GB" sz="1200" dirty="0">
                <a:effectLst/>
              </a:rPr>
              <a:t>, T. and </a:t>
            </a:r>
            <a:r>
              <a:rPr lang="en-GB" sz="1200" dirty="0" err="1">
                <a:effectLst/>
              </a:rPr>
              <a:t>Komis</a:t>
            </a:r>
            <a:r>
              <a:rPr lang="en-GB" sz="1200" dirty="0">
                <a:effectLst/>
              </a:rPr>
              <a:t>, V. (2013) Reflective Practice in Initial Teacher training: Critiques and Perspectives. </a:t>
            </a:r>
            <a:r>
              <a:rPr lang="en-GB" sz="1200" i="1" dirty="0">
                <a:effectLst/>
              </a:rPr>
              <a:t>Reflective Practice</a:t>
            </a:r>
            <a:r>
              <a:rPr lang="en-GB" sz="1200" dirty="0">
                <a:effectLst/>
              </a:rPr>
              <a:t>, 14(1), pp.104–117. Available at: https://</a:t>
            </a:r>
            <a:r>
              <a:rPr lang="en-GB" sz="1200" dirty="0" err="1">
                <a:effectLst/>
              </a:rPr>
              <a:t>doi.org</a:t>
            </a:r>
            <a:r>
              <a:rPr lang="en-GB" sz="1200" dirty="0">
                <a:effectLst/>
              </a:rPr>
              <a:t>/10.1080/14623943.2012.732935</a:t>
            </a:r>
          </a:p>
          <a:p>
            <a:pPr marL="0" indent="0">
              <a:lnSpc>
                <a:spcPct val="100000"/>
              </a:lnSpc>
              <a:buNone/>
            </a:pPr>
            <a:endParaRPr lang="en-US" sz="1200" dirty="0"/>
          </a:p>
        </p:txBody>
      </p:sp>
    </p:spTree>
    <p:extLst>
      <p:ext uri="{BB962C8B-B14F-4D97-AF65-F5344CB8AC3E}">
        <p14:creationId xmlns:p14="http://schemas.microsoft.com/office/powerpoint/2010/main" val="13133217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7870D-8495-D23A-D450-6893FA84A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6A5FD1-7CBD-1DA1-45EE-B37B959099E3}"/>
              </a:ext>
            </a:extLst>
          </p:cNvPr>
          <p:cNvSpPr>
            <a:spLocks noGrp="1"/>
          </p:cNvSpPr>
          <p:nvPr>
            <p:ph type="title"/>
          </p:nvPr>
        </p:nvSpPr>
        <p:spPr>
          <a:xfrm>
            <a:off x="838200" y="365126"/>
            <a:ext cx="10515600" cy="693654"/>
          </a:xfrm>
        </p:spPr>
        <p:txBody>
          <a:bodyPr>
            <a:normAutofit/>
          </a:bodyPr>
          <a:lstStyle/>
          <a:p>
            <a:r>
              <a:rPr lang="en-US" sz="2800" dirty="0"/>
              <a:t>Slide 13 - Notes</a:t>
            </a:r>
          </a:p>
        </p:txBody>
      </p:sp>
      <p:sp>
        <p:nvSpPr>
          <p:cNvPr id="3" name="Content Placeholder 2">
            <a:extLst>
              <a:ext uri="{FF2B5EF4-FFF2-40B4-BE49-F238E27FC236}">
                <a16:creationId xmlns:a16="http://schemas.microsoft.com/office/drawing/2014/main" id="{523D20E7-AADF-5933-1556-CD44948B16C3}"/>
              </a:ext>
            </a:extLst>
          </p:cNvPr>
          <p:cNvSpPr>
            <a:spLocks noGrp="1"/>
          </p:cNvSpPr>
          <p:nvPr>
            <p:ph idx="1"/>
          </p:nvPr>
        </p:nvSpPr>
        <p:spPr>
          <a:xfrm>
            <a:off x="838200" y="1267326"/>
            <a:ext cx="10515600" cy="490963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I have identified 2 supporters of Sch</a:t>
            </a:r>
            <a:r>
              <a:rPr lang="en-GB" sz="1200" b="1" dirty="0" err="1"/>
              <a:t>ö</a:t>
            </a:r>
            <a:r>
              <a:rPr lang="en-US" sz="1200" b="1" dirty="0"/>
              <a:t>n’s model here: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The model is versatile and has a flexible approach, it is not rigid structure.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Allowing dual learning process of reflection. </a:t>
            </a:r>
            <a:endParaRPr lang="en-US" sz="120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err="1"/>
              <a:t>Bassot</a:t>
            </a:r>
            <a:r>
              <a:rPr lang="en-US" sz="1200" dirty="0"/>
              <a:t> says </a:t>
            </a:r>
            <a:r>
              <a:rPr lang="en-GB" sz="1200" dirty="0"/>
              <a:t>that both reflection-on-action and reflection-in-action are important in situations where there is no a single correct response or ‘one size fits all’ model. </a:t>
            </a:r>
            <a:r>
              <a:rPr lang="en-GB" sz="1200" dirty="0">
                <a:effectLst/>
              </a:rPr>
              <a:t>(</a:t>
            </a:r>
            <a:r>
              <a:rPr lang="en-GB" sz="1200" dirty="0" err="1">
                <a:effectLst/>
              </a:rPr>
              <a:t>Bassot</a:t>
            </a:r>
            <a:r>
              <a:rPr lang="en-GB" sz="1200" dirty="0">
                <a:effectLst/>
              </a:rPr>
              <a:t>, 2020b, pp.44–45)</a:t>
            </a: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dirty="0"/>
              <a:t>The model encourages in-depth analysis, looking back at the event itself, with double loop learning you can also the attitudes, values, assumptions, actions behind it.</a:t>
            </a:r>
            <a:endParaRPr lang="en-US" sz="1200" b="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It easily relates to my journey as still in ongoing process.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sz="1200" b="0" dirty="0"/>
              <a:t>Sch</a:t>
            </a:r>
            <a:r>
              <a:rPr lang="en-GB" sz="1200" b="0" dirty="0" err="1"/>
              <a:t>ö</a:t>
            </a:r>
            <a:r>
              <a:rPr lang="en-US" sz="1200" b="0" dirty="0"/>
              <a:t>n has previously been </a:t>
            </a:r>
            <a:r>
              <a:rPr lang="en-GB" sz="1200" b="0" noProof="0" dirty="0"/>
              <a:t>criticised</a:t>
            </a:r>
            <a:r>
              <a:rPr lang="en-US" sz="1200" b="0" dirty="0"/>
              <a:t> for not having a planning for action stage in his model. </a:t>
            </a:r>
            <a:r>
              <a:rPr lang="en-GB" sz="1200" dirty="0"/>
              <a:t>Thompson and Thompson argue that </a:t>
            </a:r>
            <a:r>
              <a:rPr lang="en-US" sz="1200" dirty="0"/>
              <a:t>reflection-in-action and reflection-on-action exist in a continuum and they have identified an additional aspect called reflection-for-action which is part of that continuum. </a:t>
            </a:r>
            <a:r>
              <a:rPr lang="en-GB" sz="1200" dirty="0">
                <a:effectLst/>
              </a:rPr>
              <a:t>(Thompson and Thompson, 2023, p.16)</a:t>
            </a:r>
            <a:endParaRPr lang="en-US" sz="1200" dirty="0"/>
          </a:p>
          <a:p>
            <a:pPr>
              <a:lnSpc>
                <a:spcPct val="100000"/>
              </a:lnSpc>
            </a:pPr>
            <a:endParaRPr lang="en-US" sz="1200" b="0" dirty="0"/>
          </a:p>
          <a:p>
            <a:pPr marL="0" indent="0">
              <a:lnSpc>
                <a:spcPct val="100000"/>
              </a:lnSpc>
              <a:buNone/>
            </a:pPr>
            <a:r>
              <a:rPr lang="en-US" sz="1200" b="1" dirty="0"/>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rPr>
              <a:t>Bassot</a:t>
            </a:r>
            <a:r>
              <a:rPr lang="en-GB" sz="1200" dirty="0">
                <a:effectLst/>
              </a:rPr>
              <a:t>, B. (2020b) </a:t>
            </a:r>
            <a:r>
              <a:rPr lang="en-GB" sz="1200" i="1" dirty="0">
                <a:effectLst/>
              </a:rPr>
              <a:t>The Reflective Journal</a:t>
            </a:r>
            <a:r>
              <a:rPr lang="en-GB" sz="1200" dirty="0">
                <a:effectLst/>
              </a:rPr>
              <a:t>. London: Red Globe Press An Imprint Of Macmillan Education, pp.44–45.</a:t>
            </a: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Thompson, S. and Thompson, N. (2023) </a:t>
            </a:r>
            <a:r>
              <a:rPr lang="en-GB" sz="1200" i="1" dirty="0">
                <a:effectLst/>
              </a:rPr>
              <a:t>The Critically Reflective Practitioner</a:t>
            </a:r>
            <a:r>
              <a:rPr lang="en-GB" sz="1200" dirty="0">
                <a:effectLst/>
              </a:rPr>
              <a:t>. 3rd ed. London: Bloomsbury Publishing Plc, p.16.</a:t>
            </a:r>
          </a:p>
          <a:p>
            <a:pPr marL="0" indent="0">
              <a:lnSpc>
                <a:spcPct val="100000"/>
              </a:lnSpc>
              <a:buNone/>
            </a:pPr>
            <a:endParaRPr lang="en-US" sz="1200" dirty="0"/>
          </a:p>
        </p:txBody>
      </p:sp>
    </p:spTree>
    <p:extLst>
      <p:ext uri="{BB962C8B-B14F-4D97-AF65-F5344CB8AC3E}">
        <p14:creationId xmlns:p14="http://schemas.microsoft.com/office/powerpoint/2010/main" val="22119489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05DB9-E9E8-E98B-42A4-4823FF1F1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7B18E9-B360-8467-5AE8-58D774C33106}"/>
              </a:ext>
            </a:extLst>
          </p:cNvPr>
          <p:cNvSpPr>
            <a:spLocks noGrp="1"/>
          </p:cNvSpPr>
          <p:nvPr>
            <p:ph type="title"/>
          </p:nvPr>
        </p:nvSpPr>
        <p:spPr>
          <a:xfrm>
            <a:off x="838200" y="365126"/>
            <a:ext cx="10515600" cy="693654"/>
          </a:xfrm>
        </p:spPr>
        <p:txBody>
          <a:bodyPr>
            <a:normAutofit/>
          </a:bodyPr>
          <a:lstStyle/>
          <a:p>
            <a:r>
              <a:rPr lang="en-US" sz="2800" dirty="0"/>
              <a:t>Slide 14 - Notes</a:t>
            </a:r>
          </a:p>
        </p:txBody>
      </p:sp>
      <p:sp>
        <p:nvSpPr>
          <p:cNvPr id="3" name="Content Placeholder 2">
            <a:extLst>
              <a:ext uri="{FF2B5EF4-FFF2-40B4-BE49-F238E27FC236}">
                <a16:creationId xmlns:a16="http://schemas.microsoft.com/office/drawing/2014/main" id="{E801C015-F3EC-7273-C897-1A18C41BC5CC}"/>
              </a:ext>
            </a:extLst>
          </p:cNvPr>
          <p:cNvSpPr>
            <a:spLocks noGrp="1"/>
          </p:cNvSpPr>
          <p:nvPr>
            <p:ph idx="1"/>
          </p:nvPr>
        </p:nvSpPr>
        <p:spPr>
          <a:xfrm>
            <a:off x="838200" y="1267326"/>
            <a:ext cx="10515600" cy="4909637"/>
          </a:xfrm>
        </p:spPr>
        <p:txBody>
          <a:bodyPr>
            <a:normAutofit/>
          </a:bodyPr>
          <a:lstStyle/>
          <a:p>
            <a:pPr marL="0" indent="0">
              <a:buNone/>
            </a:pPr>
            <a:r>
              <a:rPr lang="en-US" sz="1200" b="1" u="sng" dirty="0"/>
              <a:t>Graham Gibbs’s Reflective Cycle</a:t>
            </a:r>
            <a:endParaRPr lang="en-US" sz="1200" b="0" u="sng" dirty="0"/>
          </a:p>
          <a:p>
            <a:pPr marL="171450" indent="-171450">
              <a:buFontTx/>
              <a:buChar char="-"/>
            </a:pPr>
            <a:r>
              <a:rPr lang="en-US" sz="1200" b="0" dirty="0"/>
              <a:t>It’s strengths are that it encourages exploration of feelings. Methodical process.</a:t>
            </a:r>
          </a:p>
          <a:p>
            <a:pPr marL="171450" indent="-171450">
              <a:buFontTx/>
              <a:buChar char="-"/>
            </a:pPr>
            <a:r>
              <a:rPr lang="en-US" sz="1200" b="0" dirty="0"/>
              <a:t>However, it does not reflect in practice or promote deeper reflection such as assumptions.</a:t>
            </a:r>
            <a:endParaRPr lang="en-US" sz="1200" b="1" dirty="0"/>
          </a:p>
          <a:p>
            <a:pPr marL="171450" indent="-171450">
              <a:buFontTx/>
              <a:buChar char="-"/>
            </a:pPr>
            <a:r>
              <a:rPr lang="en-US" sz="1200" b="0" dirty="0"/>
              <a:t>Similarly to Schön’s reflection-on-action, Gibbs encourages reflection, which feeds into an action plan. </a:t>
            </a:r>
          </a:p>
          <a:p>
            <a:pPr marL="171450" indent="-171450">
              <a:buFontTx/>
              <a:buChar char="-"/>
            </a:pPr>
            <a:r>
              <a:rPr lang="en-US" sz="1200" b="0" dirty="0"/>
              <a:t>Personally, I find this easier to follow as it is more methodical which is better suited to my personality and learning style, but Schön’s resonated with the situation more and my ongoing reflection in action.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References: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Gibbs, G. (2013) </a:t>
            </a:r>
            <a:r>
              <a:rPr lang="en-GB" sz="1200" i="1" dirty="0">
                <a:effectLst/>
              </a:rPr>
              <a:t>Learning By Doing: A Guide to Teaching and Learning Methods</a:t>
            </a:r>
            <a:r>
              <a:rPr lang="en-GB" sz="1200" dirty="0">
                <a:effectLst/>
              </a:rPr>
              <a:t>. Oxford Brookes University, p.50.</a:t>
            </a:r>
          </a:p>
        </p:txBody>
      </p:sp>
    </p:spTree>
    <p:extLst>
      <p:ext uri="{BB962C8B-B14F-4D97-AF65-F5344CB8AC3E}">
        <p14:creationId xmlns:p14="http://schemas.microsoft.com/office/powerpoint/2010/main" val="2288829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53C5F-5C33-3474-AB0F-4FE6B2105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537557-4789-8D61-AC99-AD9745B3680E}"/>
              </a:ext>
            </a:extLst>
          </p:cNvPr>
          <p:cNvSpPr>
            <a:spLocks noGrp="1"/>
          </p:cNvSpPr>
          <p:nvPr>
            <p:ph type="title"/>
          </p:nvPr>
        </p:nvSpPr>
        <p:spPr>
          <a:xfrm>
            <a:off x="838200" y="365126"/>
            <a:ext cx="10515600" cy="693654"/>
          </a:xfrm>
        </p:spPr>
        <p:txBody>
          <a:bodyPr>
            <a:normAutofit/>
          </a:bodyPr>
          <a:lstStyle/>
          <a:p>
            <a:r>
              <a:rPr lang="en-US" sz="2800" dirty="0"/>
              <a:t>Slide 15 - Notes</a:t>
            </a:r>
          </a:p>
        </p:txBody>
      </p:sp>
      <p:sp>
        <p:nvSpPr>
          <p:cNvPr id="3" name="Content Placeholder 2">
            <a:extLst>
              <a:ext uri="{FF2B5EF4-FFF2-40B4-BE49-F238E27FC236}">
                <a16:creationId xmlns:a16="http://schemas.microsoft.com/office/drawing/2014/main" id="{C1912116-A478-5E80-8052-D68E4B2DA112}"/>
              </a:ext>
            </a:extLst>
          </p:cNvPr>
          <p:cNvSpPr>
            <a:spLocks noGrp="1"/>
          </p:cNvSpPr>
          <p:nvPr>
            <p:ph idx="1"/>
          </p:nvPr>
        </p:nvSpPr>
        <p:spPr>
          <a:xfrm>
            <a:off x="838200" y="1267326"/>
            <a:ext cx="10515600" cy="4909637"/>
          </a:xfrm>
        </p:spPr>
        <p:txBody>
          <a:bodyPr>
            <a:normAutofit/>
          </a:bodyPr>
          <a:lstStyle/>
          <a:p>
            <a:pPr marL="0" indent="0">
              <a:lnSpc>
                <a:spcPct val="100000"/>
              </a:lnSpc>
              <a:buNone/>
            </a:pPr>
            <a:r>
              <a:rPr lang="en-US" sz="1200" b="1" u="sng" dirty="0"/>
              <a:t>Tony </a:t>
            </a:r>
            <a:r>
              <a:rPr lang="en-US" sz="1200" b="1" u="sng" dirty="0" err="1"/>
              <a:t>Ghaye’s</a:t>
            </a:r>
            <a:r>
              <a:rPr lang="en-US" sz="1200" b="1" u="sng" dirty="0"/>
              <a:t> Strength Based Reflective Framework</a:t>
            </a:r>
            <a:endParaRPr lang="en-US" sz="1200" b="0" u="sng" dirty="0"/>
          </a:p>
          <a:p>
            <a:pPr marL="171450" indent="-171450">
              <a:lnSpc>
                <a:spcPct val="100000"/>
              </a:lnSpc>
              <a:buFontTx/>
              <a:buChar char="-"/>
            </a:pPr>
            <a:r>
              <a:rPr lang="en-US" sz="1200" b="0" dirty="0"/>
              <a:t>It’s strengths are that it focuses on positives rather than negatives, building self-esteem. It would have been beneficial to focus on what I could do rather than couldn’t. Resilience building.</a:t>
            </a:r>
          </a:p>
          <a:p>
            <a:pPr marL="171450" indent="-171450">
              <a:lnSpc>
                <a:spcPct val="100000"/>
              </a:lnSpc>
              <a:buFontTx/>
              <a:buChar char="-"/>
            </a:pPr>
            <a:r>
              <a:rPr lang="en-US" sz="1200" b="0" dirty="0"/>
              <a:t>However, it does not focus on areas of development., nor does it promote critical reflection, thus important points could be missed, leading to areas where most change is needed being overlooked. </a:t>
            </a:r>
          </a:p>
          <a:p>
            <a:pPr marL="171450" indent="-171450">
              <a:lnSpc>
                <a:spcPct val="100000"/>
              </a:lnSpc>
              <a:buFontTx/>
              <a:buChar char="-"/>
            </a:pPr>
            <a:r>
              <a:rPr lang="en-US" sz="1200" b="0" dirty="0"/>
              <a:t>There are few similarities with Schön’s model, although it is cyclical like Gibbs’s model. </a:t>
            </a:r>
          </a:p>
          <a:p>
            <a:pPr marL="171450" indent="-171450">
              <a:lnSpc>
                <a:spcPct val="100000"/>
              </a:lnSpc>
              <a:buFontTx/>
              <a:buChar char="-"/>
            </a:pPr>
            <a:r>
              <a:rPr lang="en-US" sz="1200" b="0" dirty="0"/>
              <a:t>Personally, I think there is definitely a place for a strengths-based model. It could be incorporated with another model. It reminds me of a time a friend advised me to think about what I can do, rather than what I can’t do, thinking about what I could make it better or what I can control… to help me through this time. It is important to focus on positives, which Schön does through reflection-on-action, but he also looks at the areas for development. </a:t>
            </a:r>
            <a:endParaRPr lang="en-GB" sz="1200" dirty="0"/>
          </a:p>
          <a:p>
            <a:pPr marL="0" indent="0">
              <a:lnSpc>
                <a:spcPct val="100000"/>
              </a:lnSpc>
              <a:buNone/>
            </a:pPr>
            <a:r>
              <a:rPr lang="en-GB" sz="1200" b="1" dirty="0"/>
              <a:t>References:</a:t>
            </a:r>
            <a:br>
              <a:rPr lang="en-GB" sz="1200" dirty="0"/>
            </a:br>
            <a:r>
              <a:rPr lang="en-GB" sz="1200" dirty="0" err="1">
                <a:effectLst/>
              </a:rPr>
              <a:t>Ghaye</a:t>
            </a:r>
            <a:r>
              <a:rPr lang="en-GB" sz="1200" dirty="0">
                <a:effectLst/>
              </a:rPr>
              <a:t>, T. (2011) </a:t>
            </a:r>
            <a:r>
              <a:rPr lang="en-GB" sz="1200" i="1" dirty="0">
                <a:effectLst/>
              </a:rPr>
              <a:t>Teaching and Learning through Critical Reflective Practice</a:t>
            </a:r>
            <a:r>
              <a:rPr lang="en-GB" sz="1200" dirty="0">
                <a:effectLst/>
              </a:rPr>
              <a:t>. 2nd ed. Abingdon: Routledge, p.18.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ndParaRPr>
          </a:p>
        </p:txBody>
      </p:sp>
    </p:spTree>
    <p:extLst>
      <p:ext uri="{BB962C8B-B14F-4D97-AF65-F5344CB8AC3E}">
        <p14:creationId xmlns:p14="http://schemas.microsoft.com/office/powerpoint/2010/main" val="4486378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0A260-DF44-5F96-4ED8-74A698B73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817C41-C4EA-D52D-8753-21917007183B}"/>
              </a:ext>
            </a:extLst>
          </p:cNvPr>
          <p:cNvSpPr>
            <a:spLocks noGrp="1"/>
          </p:cNvSpPr>
          <p:nvPr>
            <p:ph type="title"/>
          </p:nvPr>
        </p:nvSpPr>
        <p:spPr>
          <a:xfrm>
            <a:off x="838200" y="365126"/>
            <a:ext cx="10515600" cy="693654"/>
          </a:xfrm>
        </p:spPr>
        <p:txBody>
          <a:bodyPr>
            <a:normAutofit/>
          </a:bodyPr>
          <a:lstStyle/>
          <a:p>
            <a:r>
              <a:rPr lang="en-US" sz="2800" dirty="0"/>
              <a:t>Slide 16 - Notes</a:t>
            </a:r>
          </a:p>
        </p:txBody>
      </p:sp>
      <p:sp>
        <p:nvSpPr>
          <p:cNvPr id="3" name="Content Placeholder 2">
            <a:extLst>
              <a:ext uri="{FF2B5EF4-FFF2-40B4-BE49-F238E27FC236}">
                <a16:creationId xmlns:a16="http://schemas.microsoft.com/office/drawing/2014/main" id="{1E8015BA-4325-1104-0EFF-46EAA5F4552E}"/>
              </a:ext>
            </a:extLst>
          </p:cNvPr>
          <p:cNvSpPr>
            <a:spLocks noGrp="1"/>
          </p:cNvSpPr>
          <p:nvPr>
            <p:ph idx="1"/>
          </p:nvPr>
        </p:nvSpPr>
        <p:spPr>
          <a:xfrm>
            <a:off x="838200" y="1267326"/>
            <a:ext cx="10515600" cy="4909637"/>
          </a:xfrm>
        </p:spPr>
        <p:txBody>
          <a:bodyPr>
            <a:normAutofit/>
          </a:bodyPr>
          <a:lstStyle/>
          <a:p>
            <a:pPr marL="0" indent="0">
              <a:lnSpc>
                <a:spcPct val="100000"/>
              </a:lnSpc>
              <a:buNone/>
            </a:pPr>
            <a:r>
              <a:rPr lang="en-US" sz="1200" b="1" u="sng" dirty="0"/>
              <a:t>Returning to where I started:</a:t>
            </a:r>
          </a:p>
          <a:p>
            <a:pPr marL="171450" indent="-171450">
              <a:lnSpc>
                <a:spcPct val="100000"/>
              </a:lnSpc>
              <a:buFontTx/>
              <a:buChar char="-"/>
            </a:pPr>
            <a:r>
              <a:rPr lang="en-US" sz="1200" dirty="0"/>
              <a:t>I could have picked many transitions in life such as birth or bereavement, separation, moving, graduating, marriage etc.</a:t>
            </a:r>
          </a:p>
          <a:p>
            <a:pPr marL="171450" indent="-171450">
              <a:lnSpc>
                <a:spcPct val="100000"/>
              </a:lnSpc>
              <a:buFontTx/>
              <a:buChar char="-"/>
            </a:pPr>
            <a:r>
              <a:rPr lang="en-US" sz="1200" dirty="0"/>
              <a:t>However, when I think about what’s been most impactful on my personal development it has been the impact of an issue with my health.</a:t>
            </a:r>
          </a:p>
          <a:p>
            <a:pPr marL="171450" indent="-171450">
              <a:lnSpc>
                <a:spcPct val="100000"/>
              </a:lnSpc>
              <a:buFontTx/>
              <a:buChar char="-"/>
            </a:pPr>
            <a:r>
              <a:rPr lang="en-US" sz="1200" dirty="0"/>
              <a:t>When I reflect through this journey line, I realise the role health and activity had in my upbringing and influence on my adult life – it is the foundation upon which our lives are built. </a:t>
            </a:r>
          </a:p>
          <a:p>
            <a:pPr marL="171450" indent="-171450">
              <a:lnSpc>
                <a:spcPct val="100000"/>
              </a:lnSpc>
              <a:buFontTx/>
              <a:buChar char="-"/>
            </a:pPr>
            <a:r>
              <a:rPr lang="en-US" sz="1200" dirty="0"/>
              <a:t>This didn’t just impact my personal development in many areas of my life such as my career, social life, family life, interests and hobbies…</a:t>
            </a:r>
          </a:p>
          <a:p>
            <a:pPr marL="171450" indent="-171450">
              <a:lnSpc>
                <a:spcPct val="100000"/>
              </a:lnSpc>
              <a:buFontTx/>
              <a:buChar char="-"/>
            </a:pPr>
            <a:r>
              <a:rPr lang="en-US" sz="1200" dirty="0"/>
              <a:t>But it also continues to have a profound impact on my day-to-day life, where I use reflection-in-action to manage my health to avoid flare ups and improve my ongoing health to ensure I continue to get stronger every day.</a:t>
            </a:r>
          </a:p>
          <a:p>
            <a:pPr marL="171450" indent="-171450">
              <a:lnSpc>
                <a:spcPct val="100000"/>
              </a:lnSpc>
              <a:buFontTx/>
              <a:buChar char="-"/>
            </a:pPr>
            <a:r>
              <a:rPr lang="en-US" sz="1200" dirty="0"/>
              <a:t>This experience has given me the inspiration to not take my health for granted, continue to improve and challenge myself every day.</a:t>
            </a:r>
          </a:p>
          <a:p>
            <a:pPr>
              <a:lnSpc>
                <a:spcPct val="100000"/>
              </a:lnSpc>
            </a:pPr>
            <a:r>
              <a:rPr lang="en-US" sz="1200" dirty="0"/>
              <a:t>The journey continues….</a:t>
            </a:r>
          </a:p>
          <a:p>
            <a:pPr>
              <a:lnSpc>
                <a:spcPct val="100000"/>
              </a:lnSpc>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Idea of journey Map taken from: (Bagnoli, 2009)</a:t>
            </a:r>
          </a:p>
          <a:p>
            <a:pPr>
              <a:lnSpc>
                <a:spcPct val="100000"/>
              </a:lnSpc>
            </a:pPr>
            <a:endParaRPr lang="en-US" sz="1200" dirty="0"/>
          </a:p>
          <a:p>
            <a:pPr marL="0" indent="0">
              <a:lnSpc>
                <a:spcPct val="100000"/>
              </a:lnSpc>
              <a:buNone/>
            </a:pPr>
            <a:r>
              <a:rPr lang="en-US" sz="1200" b="1" dirty="0"/>
              <a:t>References: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Bagnoli, A. (2009) Beyond the standard interview: the use of graphic elicitation and arts-based methods. </a:t>
            </a:r>
            <a:r>
              <a:rPr lang="en-GB" sz="1200" i="1" dirty="0">
                <a:effectLst/>
              </a:rPr>
              <a:t>Qualitative Research</a:t>
            </a:r>
            <a:r>
              <a:rPr lang="en-GB" sz="1200" dirty="0">
                <a:effectLst/>
              </a:rPr>
              <a:t>, 9(5), pp.547–570. Available at: https://</a:t>
            </a:r>
            <a:r>
              <a:rPr lang="en-GB" sz="1200" dirty="0" err="1">
                <a:effectLst/>
              </a:rPr>
              <a:t>doi.org</a:t>
            </a:r>
            <a:r>
              <a:rPr lang="en-GB" sz="1200" dirty="0">
                <a:effectLst/>
              </a:rPr>
              <a:t>/10.1177/1468794109343625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Graphics are taken from Microsoft PowerPoint Stock images.</a:t>
            </a:r>
            <a:endParaRPr lang="en-GB" sz="1200" dirty="0">
              <a:effectLst/>
            </a:endParaRPr>
          </a:p>
          <a:p>
            <a:pPr marL="0" indent="0">
              <a:lnSpc>
                <a:spcPct val="100000"/>
              </a:lnSpc>
              <a:buNone/>
            </a:pPr>
            <a:endParaRPr lang="en-US" sz="1200" dirty="0"/>
          </a:p>
        </p:txBody>
      </p:sp>
    </p:spTree>
    <p:extLst>
      <p:ext uri="{BB962C8B-B14F-4D97-AF65-F5344CB8AC3E}">
        <p14:creationId xmlns:p14="http://schemas.microsoft.com/office/powerpoint/2010/main" val="3255238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13756</TotalTime>
  <Words>9358</Words>
  <Application>Microsoft Macintosh PowerPoint</Application>
  <PresentationFormat>Widescreen</PresentationFormat>
  <Paragraphs>644</Paragraphs>
  <Slides>36</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Aptos</vt:lpstr>
      <vt:lpstr>Aptos Display</vt:lpstr>
      <vt:lpstr>Arial</vt:lpstr>
      <vt:lpstr>Courier</vt:lpstr>
      <vt:lpstr>Times</vt:lpstr>
      <vt:lpstr>Times New Roman</vt:lpstr>
      <vt:lpstr>Office Theme</vt:lpstr>
      <vt:lpstr>PowerPoint Presentation</vt:lpstr>
      <vt:lpstr>PowerPoint Presentation</vt:lpstr>
      <vt:lpstr>What is Reflective Practice? </vt:lpstr>
      <vt:lpstr>Donald Schön</vt:lpstr>
      <vt:lpstr>PowerPoint Presentation</vt:lpstr>
      <vt:lpstr>PowerPoint Presentation</vt:lpstr>
      <vt:lpstr>The Forest Fire</vt:lpstr>
      <vt:lpstr>Inferno</vt:lpstr>
      <vt:lpstr>Depleted</vt:lpstr>
      <vt:lpstr>Green shoots</vt:lpstr>
      <vt:lpstr>PowerPoint Presentation</vt:lpstr>
      <vt:lpstr>Limitations</vt:lpstr>
      <vt:lpstr>Strengths</vt:lpstr>
      <vt:lpstr>Graham Gibbs’s Reflective Cycle </vt:lpstr>
      <vt:lpstr>Tony Ghaye’s Strengths Based Reflective Framework</vt:lpstr>
      <vt:lpstr>PowerPoint Presentation</vt:lpstr>
      <vt:lpstr>PowerPoint Presentation</vt:lpstr>
      <vt:lpstr>PowerPoint Presentation</vt:lpstr>
      <vt:lpstr>PowerPoint Presentation</vt:lpstr>
      <vt:lpstr>PowerPoint Presentation</vt:lpstr>
      <vt:lpstr>Slide 1 - Notes</vt:lpstr>
      <vt:lpstr>Slide 2 - Notes</vt:lpstr>
      <vt:lpstr>Slide 3 - Notes</vt:lpstr>
      <vt:lpstr>Slide 4 - Notes</vt:lpstr>
      <vt:lpstr>Slide 5 - Notes</vt:lpstr>
      <vt:lpstr>Slide 6 - Notes</vt:lpstr>
      <vt:lpstr>Slide 7 - Notes</vt:lpstr>
      <vt:lpstr>Slide 8 - Notes</vt:lpstr>
      <vt:lpstr>Slide 9 - Notes</vt:lpstr>
      <vt:lpstr>Slide 10 - Notes</vt:lpstr>
      <vt:lpstr>Slide 11 - Notes</vt:lpstr>
      <vt:lpstr>Slide 12 - Notes</vt:lpstr>
      <vt:lpstr>Slide 13 - Notes</vt:lpstr>
      <vt:lpstr>Slide 14 - Notes</vt:lpstr>
      <vt:lpstr>Slide 15 - Notes</vt:lpstr>
      <vt:lpstr>Slide 16 - 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Owen (1001210)</dc:creator>
  <cp:lastModifiedBy>Hannah Owen</cp:lastModifiedBy>
  <cp:revision>277</cp:revision>
  <dcterms:created xsi:type="dcterms:W3CDTF">2024-10-20T16:58:55Z</dcterms:created>
  <dcterms:modified xsi:type="dcterms:W3CDTF">2024-11-10T21:38:45Z</dcterms:modified>
</cp:coreProperties>
</file>