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3"/>
  </p:notesMasterIdLst>
  <p:sldIdLst>
    <p:sldId id="256" r:id="rId2"/>
    <p:sldId id="257" r:id="rId3"/>
    <p:sldId id="258" r:id="rId4"/>
    <p:sldId id="259" r:id="rId5"/>
    <p:sldId id="268" r:id="rId6"/>
    <p:sldId id="260" r:id="rId7"/>
    <p:sldId id="269" r:id="rId8"/>
    <p:sldId id="261" r:id="rId9"/>
    <p:sldId id="270" r:id="rId10"/>
    <p:sldId id="266" r:id="rId11"/>
    <p:sldId id="267" r:id="rId12"/>
  </p:sldIdLst>
  <p:sldSz cx="9144000" cy="5143500" type="screen16x9"/>
  <p:notesSz cx="6858000" cy="9144000"/>
  <p:embeddedFontLst>
    <p:embeddedFont>
      <p:font typeface="Roboto" panose="02000000000000000000" pitchFamily="2" charset="0"/>
      <p:regular r:id="rId14"/>
      <p:bold r:id="rId15"/>
      <p:italic r:id="rId16"/>
      <p:boldItalic r:id="rId17"/>
    </p:embeddedFont>
    <p:embeddedFont>
      <p:font typeface="Roboto Slab" panose="020B0604020202020204" charset="0"/>
      <p:regular r:id="rId18"/>
      <p:bold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91AF002-31B3-4361-9C7E-432B3E747704}">
  <a:tblStyle styleId="{091AF002-31B3-4361-9C7E-432B3E747704}"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75981" autoAdjust="0"/>
  </p:normalViewPr>
  <p:slideViewPr>
    <p:cSldViewPr snapToGrid="0">
      <p:cViewPr varScale="1">
        <p:scale>
          <a:sx n="109" d="100"/>
          <a:sy n="109" d="100"/>
        </p:scale>
        <p:origin x="706" y="8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
        <p:cNvGrpSpPr/>
        <p:nvPr/>
      </p:nvGrpSpPr>
      <p:grpSpPr>
        <a:xfrm>
          <a:off x="0" y="0"/>
          <a:ext cx="0" cy="0"/>
          <a:chOff x="0" y="0"/>
          <a:chExt cx="0" cy="0"/>
        </a:xfrm>
      </p:grpSpPr>
      <p:sp>
        <p:nvSpPr>
          <p:cNvPr id="60" name="Google Shape;60;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 name="Google Shape;61;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
        <p:cNvGrpSpPr/>
        <p:nvPr/>
      </p:nvGrpSpPr>
      <p:grpSpPr>
        <a:xfrm>
          <a:off x="0" y="0"/>
          <a:ext cx="0" cy="0"/>
          <a:chOff x="0" y="0"/>
          <a:chExt cx="0" cy="0"/>
        </a:xfrm>
      </p:grpSpPr>
      <p:sp>
        <p:nvSpPr>
          <p:cNvPr id="66" name="Google Shape;66;g11e12e86348_0_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 name="Google Shape;67;g11e12e86348_0_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11e12e86348_0_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11e12e86348_0_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Aft>
                <a:spcPts val="800"/>
              </a:spcAft>
              <a:buNone/>
            </a:pPr>
            <a:r>
              <a:rPr lang="en-GB" sz="1800" dirty="0">
                <a:effectLst/>
                <a:latin typeface="Arial" panose="020B0604020202020204" pitchFamily="34" charset="0"/>
                <a:ea typeface="Calibri" panose="020F0502020204030204" pitchFamily="34" charset="0"/>
                <a:cs typeface="Mangal" panose="02040503050203030202" pitchFamily="18" charset="0"/>
              </a:rPr>
              <a:t>Academic and Employability skills refer to the skills that are vital and effective for any students or learners aiming to accomplish different set goals and objectives (</a:t>
            </a:r>
            <a:r>
              <a:rPr lang="en-US" sz="1800" dirty="0" err="1">
                <a:effectLst/>
                <a:latin typeface="Arial" panose="020B0604020202020204" pitchFamily="34" charset="0"/>
                <a:ea typeface="Calibri" panose="020F0502020204030204" pitchFamily="34" charset="0"/>
                <a:cs typeface="Mangal" panose="02040503050203030202" pitchFamily="18" charset="0"/>
              </a:rPr>
              <a:t>Cotronei</a:t>
            </a:r>
            <a:r>
              <a:rPr lang="en-US" sz="1800" dirty="0">
                <a:effectLst/>
                <a:latin typeface="Arial" panose="020B0604020202020204" pitchFamily="34" charset="0"/>
                <a:ea typeface="Calibri" panose="020F0502020204030204" pitchFamily="34" charset="0"/>
                <a:cs typeface="Mangal" panose="02040503050203030202" pitchFamily="18" charset="0"/>
              </a:rPr>
              <a:t>-Baird, 2020</a:t>
            </a:r>
            <a:r>
              <a:rPr lang="en-GB" sz="1800" dirty="0">
                <a:effectLst/>
                <a:latin typeface="Arial" panose="020B0604020202020204" pitchFamily="34" charset="0"/>
                <a:ea typeface="Calibri" panose="020F0502020204030204" pitchFamily="34" charset="0"/>
                <a:cs typeface="Mangal" panose="02040503050203030202" pitchFamily="18" charset="0"/>
              </a:rPr>
              <a:t>). In this presentation, the discussion on time management and the importance of time management will take place and furthermore the application of the time management tools and understanding of the world of work in the technology sector.</a:t>
            </a:r>
            <a:endParaRPr lang="en-IN" sz="1800" dirty="0">
              <a:effectLst/>
              <a:latin typeface="Arial" panose="020B0604020202020204" pitchFamily="34" charset="0"/>
              <a:ea typeface="Calibri" panose="020F0502020204030204" pitchFamily="34" charset="0"/>
              <a:cs typeface="Mangal" panose="02040503050203030202"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Google Shape;80;g11e12e86348_0_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 name="Google Shape;81;g11e12e86348_0_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Aft>
                <a:spcPts val="800"/>
              </a:spcAft>
              <a:buNone/>
            </a:pPr>
            <a:r>
              <a:rPr lang="en-GB" sz="1800" dirty="0">
                <a:effectLst/>
                <a:latin typeface="Arial" panose="020B0604020202020204" pitchFamily="34" charset="0"/>
                <a:ea typeface="Calibri" panose="020F0502020204030204" pitchFamily="34" charset="0"/>
                <a:cs typeface="Mangal" panose="02040503050203030202" pitchFamily="18" charset="0"/>
              </a:rPr>
              <a:t>Time Management plays a big role in the life of the students as well as the learners. Good time management can shape life in a positive manner and it has the ability in helping the students to accomplish different goals and objectives for reaching the destination they are aiming for. Time Management is the procedure of organizing as well as planning how to divide the time for completing different tasks and engaging in different activities (</a:t>
            </a:r>
            <a:r>
              <a:rPr lang="en-US" sz="1800" dirty="0" err="1">
                <a:effectLst/>
                <a:latin typeface="Arial" panose="020B0604020202020204" pitchFamily="34" charset="0"/>
                <a:ea typeface="Calibri" panose="020F0502020204030204" pitchFamily="34" charset="0"/>
                <a:cs typeface="Mangal" panose="02040503050203030202" pitchFamily="18" charset="0"/>
              </a:rPr>
              <a:t>Wajcman</a:t>
            </a:r>
            <a:r>
              <a:rPr lang="en-US" sz="1800" dirty="0">
                <a:effectLst/>
                <a:latin typeface="Arial" panose="020B0604020202020204" pitchFamily="34" charset="0"/>
                <a:ea typeface="Calibri" panose="020F0502020204030204" pitchFamily="34" charset="0"/>
                <a:cs typeface="Mangal" panose="02040503050203030202" pitchFamily="18" charset="0"/>
              </a:rPr>
              <a:t>, 2019</a:t>
            </a:r>
            <a:r>
              <a:rPr lang="en-GB" sz="1800" dirty="0">
                <a:effectLst/>
                <a:latin typeface="Arial" panose="020B0604020202020204" pitchFamily="34" charset="0"/>
                <a:ea typeface="Calibri" panose="020F0502020204030204" pitchFamily="34" charset="0"/>
                <a:cs typeface="Mangal" panose="02040503050203030202" pitchFamily="18" charset="0"/>
              </a:rPr>
              <a:t>). Working smartly is one of the effective aspects of time management since many times, it is really hard to optimise time but, in those scenarios, the task can be accomplished by smartly managing the time. Furthermore, these skills are critical to learning because they can help in attaining the desired outcome. The effective allocation of time and completing the tasks efficiently. There are many important skills that are connected with the successful time management are:</a:t>
            </a:r>
            <a:endParaRPr lang="en-IN" sz="1800" dirty="0">
              <a:effectLst/>
              <a:latin typeface="Arial" panose="020B0604020202020204" pitchFamily="34" charset="0"/>
              <a:ea typeface="Calibri" panose="020F0502020204030204" pitchFamily="34" charset="0"/>
              <a:cs typeface="Mangal" panose="02040503050203030202" pitchFamily="18" charset="0"/>
            </a:endParaRPr>
          </a:p>
          <a:p>
            <a:pPr marL="158750" indent="0" algn="just">
              <a:lnSpc>
                <a:spcPct val="150000"/>
              </a:lnSpc>
              <a:spcAft>
                <a:spcPts val="800"/>
              </a:spcAft>
              <a:buNone/>
            </a:pPr>
            <a:r>
              <a:rPr lang="en-GB" sz="1800" dirty="0">
                <a:effectLst/>
                <a:latin typeface="Arial" panose="020B0604020202020204" pitchFamily="34" charset="0"/>
                <a:ea typeface="Calibri" panose="020F0502020204030204" pitchFamily="34" charset="0"/>
                <a:cs typeface="Mangal" panose="02040503050203030202" pitchFamily="18" charset="0"/>
              </a:rPr>
              <a:t>Organising means organising the tasks by tracking the roles and responsibilities. Prioritization is another important aspect that aid individuals in prioritising daily tasks according to their importance. Goal Setting is also another part of time management that is essential in the life of students since it enables the students to have a clear destination in mind which will help the student or any individual to remain concentrated (</a:t>
            </a:r>
            <a:r>
              <a:rPr lang="en-US" sz="1800" dirty="0">
                <a:effectLst/>
                <a:latin typeface="Arial" panose="020B0604020202020204" pitchFamily="34" charset="0"/>
                <a:ea typeface="Calibri" panose="020F0502020204030204" pitchFamily="34" charset="0"/>
                <a:cs typeface="Mangal" panose="02040503050203030202" pitchFamily="18" charset="0"/>
              </a:rPr>
              <a:t>Adams and Blair, 2019</a:t>
            </a:r>
            <a:r>
              <a:rPr lang="en-GB" sz="1800" dirty="0">
                <a:effectLst/>
                <a:latin typeface="Arial" panose="020B0604020202020204" pitchFamily="34" charset="0"/>
                <a:ea typeface="Calibri" panose="020F0502020204030204" pitchFamily="34" charset="0"/>
                <a:cs typeface="Mangal" panose="02040503050203030202" pitchFamily="18" charset="0"/>
              </a:rPr>
              <a:t>). Furthermore, there is another component that is planning which is a must learning skill to plan the work and set schedules for the different tasks. The setting up of a time frame for accomplishing the goals and objectives can be very beneficial for the students or individuals, especially in these times of ongoing pandemic where there is so much work that is required to be taken care of such as assignments, extracurricular activities, exercise, eating etc. To manage all these tasks smartly, there is a strong need of utilizing time management skills for carrying out the tasks efficiently.</a:t>
            </a:r>
            <a:endParaRPr lang="en-IN" sz="1800" dirty="0">
              <a:effectLst/>
              <a:latin typeface="Arial" panose="020B0604020202020204" pitchFamily="34" charset="0"/>
              <a:ea typeface="Calibri" panose="020F0502020204030204" pitchFamily="34" charset="0"/>
              <a:cs typeface="Mangal" panose="02040503050203030202" pitchFamily="18"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Google Shape;80;g11e12e86348_0_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 name="Google Shape;81;g11e12e86348_0_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Aft>
                <a:spcPts val="800"/>
              </a:spcAft>
              <a:buNone/>
            </a:pPr>
            <a:r>
              <a:rPr lang="en-GB" sz="1800" dirty="0">
                <a:effectLst/>
                <a:latin typeface="Arial" panose="020B0604020202020204" pitchFamily="34" charset="0"/>
                <a:ea typeface="Calibri" panose="020F0502020204030204" pitchFamily="34" charset="0"/>
                <a:cs typeface="Mangal" panose="02040503050203030202" pitchFamily="18" charset="0"/>
              </a:rPr>
              <a:t>Time Management can help the students as well as the learners in maintaining a good balance between work and life or academics and life. Different individuals can become more productive if they know how to utilize time management skills effectively. In addition to that, time management skills also help in increasing the focus of different individuals which can help in capturing big and impactful opportunities (</a:t>
            </a:r>
            <a:r>
              <a:rPr lang="en-US" sz="1800" dirty="0" err="1">
                <a:effectLst/>
                <a:latin typeface="Arial" panose="020B0604020202020204" pitchFamily="34" charset="0"/>
                <a:ea typeface="Calibri" panose="020F0502020204030204" pitchFamily="34" charset="0"/>
                <a:cs typeface="Mangal" panose="02040503050203030202" pitchFamily="18" charset="0"/>
              </a:rPr>
              <a:t>Talaue</a:t>
            </a:r>
            <a:r>
              <a:rPr lang="en-US" sz="1800" dirty="0">
                <a:effectLst/>
                <a:latin typeface="Arial" panose="020B0604020202020204" pitchFamily="34" charset="0"/>
                <a:ea typeface="Calibri" panose="020F0502020204030204" pitchFamily="34" charset="0"/>
                <a:cs typeface="Mangal" panose="02040503050203030202" pitchFamily="18" charset="0"/>
              </a:rPr>
              <a:t> </a:t>
            </a:r>
            <a:r>
              <a:rPr lang="en-US" sz="1800" i="1" dirty="0">
                <a:effectLst/>
                <a:latin typeface="Arial" panose="020B0604020202020204" pitchFamily="34" charset="0"/>
                <a:ea typeface="Calibri" panose="020F0502020204030204" pitchFamily="34" charset="0"/>
                <a:cs typeface="Mangal" panose="02040503050203030202" pitchFamily="18" charset="0"/>
              </a:rPr>
              <a:t>et al</a:t>
            </a:r>
            <a:r>
              <a:rPr lang="en-US" sz="1800" dirty="0">
                <a:effectLst/>
                <a:latin typeface="Arial" panose="020B0604020202020204" pitchFamily="34" charset="0"/>
                <a:ea typeface="Calibri" panose="020F0502020204030204" pitchFamily="34" charset="0"/>
                <a:cs typeface="Mangal" panose="02040503050203030202" pitchFamily="18" charset="0"/>
              </a:rPr>
              <a:t>., 2018</a:t>
            </a:r>
            <a:r>
              <a:rPr lang="en-GB" sz="1800" dirty="0">
                <a:effectLst/>
                <a:latin typeface="Arial" panose="020B0604020202020204" pitchFamily="34" charset="0"/>
                <a:ea typeface="Calibri" panose="020F0502020204030204" pitchFamily="34" charset="0"/>
                <a:cs typeface="Mangal" panose="02040503050203030202" pitchFamily="18" charset="0"/>
              </a:rPr>
              <a:t>). Individuals will feel more in control of the day when they manage their time effectively and efficiently. In the life of students, procrastination is one of the factors that affect not just the academic performance but also the life of the students. </a:t>
            </a:r>
            <a:endParaRPr lang="en-IN" sz="1800" dirty="0">
              <a:effectLst/>
              <a:latin typeface="Arial" panose="020B0604020202020204" pitchFamily="34" charset="0"/>
              <a:ea typeface="Calibri" panose="020F0502020204030204" pitchFamily="34" charset="0"/>
              <a:cs typeface="Mangal" panose="02040503050203030202" pitchFamily="18" charset="0"/>
            </a:endParaRPr>
          </a:p>
        </p:txBody>
      </p:sp>
    </p:spTree>
    <p:extLst>
      <p:ext uri="{BB962C8B-B14F-4D97-AF65-F5344CB8AC3E}">
        <p14:creationId xmlns:p14="http://schemas.microsoft.com/office/powerpoint/2010/main" val="3225341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g11e12e86348_0_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 name="Google Shape;88;g11e12e86348_0_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Aft>
                <a:spcPts val="800"/>
              </a:spcAft>
              <a:buNone/>
            </a:pPr>
            <a:r>
              <a:rPr lang="en-GB" sz="1800" dirty="0">
                <a:effectLst/>
                <a:latin typeface="Arial" panose="020B0604020202020204" pitchFamily="34" charset="0"/>
                <a:ea typeface="Calibri" panose="020F0502020204030204" pitchFamily="34" charset="0"/>
                <a:cs typeface="Mangal" panose="02040503050203030202" pitchFamily="18" charset="0"/>
              </a:rPr>
              <a:t>As discussed above, the different tools for managing the time effectively as well as efficiently. Time Management tools are designed to aid the students, and individuals in organizing, scheduling as well as prioritizing their tasks as well as the projects (</a:t>
            </a:r>
            <a:r>
              <a:rPr lang="en-US" sz="1800" dirty="0" err="1">
                <a:effectLst/>
                <a:latin typeface="Arial" panose="020B0604020202020204" pitchFamily="34" charset="0"/>
                <a:ea typeface="Calibri" panose="020F0502020204030204" pitchFamily="34" charset="0"/>
                <a:cs typeface="Mangal" panose="02040503050203030202" pitchFamily="18" charset="0"/>
              </a:rPr>
              <a:t>Wajcman</a:t>
            </a:r>
            <a:r>
              <a:rPr lang="en-US" sz="1800" dirty="0">
                <a:effectLst/>
                <a:latin typeface="Arial" panose="020B0604020202020204" pitchFamily="34" charset="0"/>
                <a:ea typeface="Calibri" panose="020F0502020204030204" pitchFamily="34" charset="0"/>
                <a:cs typeface="Mangal" panose="02040503050203030202" pitchFamily="18" charset="0"/>
              </a:rPr>
              <a:t>, 2019)</a:t>
            </a:r>
            <a:r>
              <a:rPr lang="en-GB" sz="1800" dirty="0">
                <a:effectLst/>
                <a:latin typeface="Arial" panose="020B0604020202020204" pitchFamily="34" charset="0"/>
                <a:ea typeface="Calibri" panose="020F0502020204030204" pitchFamily="34" charset="0"/>
                <a:cs typeface="Mangal" panose="02040503050203030202" pitchFamily="18" charset="0"/>
              </a:rPr>
              <a:t>. The tools of time management tools are useful in tackling the problem of deadlines and it has the ability to fight the problem of procrastination. There are many times management tools that can be found on the internet. According to my experience, I believe these tools are just the medium for time management tools which can only be effective if any individual or students genuinely want to manage their time effectively in their personal life. </a:t>
            </a:r>
            <a:endParaRPr lang="en-IN" sz="1800" dirty="0">
              <a:effectLst/>
              <a:latin typeface="Arial" panose="020B0604020202020204" pitchFamily="34" charset="0"/>
              <a:ea typeface="Calibri" panose="020F0502020204030204" pitchFamily="34" charset="0"/>
              <a:cs typeface="Mangal" panose="02040503050203030202" pitchFamily="18"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g11e12e86348_0_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 name="Google Shape;88;g11e12e86348_0_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Aft>
                <a:spcPts val="800"/>
              </a:spcAft>
              <a:buNone/>
            </a:pPr>
            <a:r>
              <a:rPr lang="en-GB" sz="1800" dirty="0">
                <a:effectLst/>
                <a:latin typeface="Arial" panose="020B0604020202020204" pitchFamily="34" charset="0"/>
                <a:ea typeface="Calibri" panose="020F0502020204030204" pitchFamily="34" charset="0"/>
                <a:cs typeface="Mangal" panose="02040503050203030202" pitchFamily="18" charset="0"/>
              </a:rPr>
              <a:t>As a student myself, I engage in using the different management tools such as Microsoft to Do: Lists &amp; Tasks. However, there are other applications that can be used to manage the time. Microsoft to Do: Lists &amp; Tasks aids in organizing and managing the day-to-day activities efficiently. What I do is I make a big list of things that I am going to do in the next few days. For example; exercise, studying for certain hours, learning new skills like communicating effectively etc. I write all these activities in the Microsoft to Do: Lists &amp; Tasks application and also set an alert so that I can remember the tasks that I want to accomplish within the limited time frame.</a:t>
            </a:r>
            <a:endParaRPr lang="en-IN" sz="1800" dirty="0">
              <a:effectLst/>
              <a:latin typeface="Arial" panose="020B0604020202020204" pitchFamily="34" charset="0"/>
              <a:ea typeface="Calibri" panose="020F0502020204030204" pitchFamily="34" charset="0"/>
              <a:cs typeface="Mangal" panose="02040503050203030202" pitchFamily="18" charset="0"/>
            </a:endParaRPr>
          </a:p>
        </p:txBody>
      </p:sp>
    </p:spTree>
    <p:extLst>
      <p:ext uri="{BB962C8B-B14F-4D97-AF65-F5344CB8AC3E}">
        <p14:creationId xmlns:p14="http://schemas.microsoft.com/office/powerpoint/2010/main" val="39454435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11e12e86348_0_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11e12e86348_0_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Aft>
                <a:spcPts val="800"/>
              </a:spcAft>
              <a:buNone/>
            </a:pPr>
            <a:r>
              <a:rPr lang="en-GB" sz="1800" dirty="0">
                <a:effectLst/>
                <a:latin typeface="Arial" panose="020B0604020202020204" pitchFamily="34" charset="0"/>
                <a:ea typeface="Calibri" panose="020F0502020204030204" pitchFamily="34" charset="0"/>
                <a:cs typeface="Mangal" panose="02040503050203030202" pitchFamily="18" charset="0"/>
              </a:rPr>
              <a:t>My chosen career is Game development which comes in the technology industry. In the technology sector, the work environment is very competitive and to accomplish different set goals and objectives related to becoming a game developer requires a great deal of time management skills and other essential skills such as different programming languages and many more. The technology sector is the future and the world is going to change and transform (</a:t>
            </a:r>
            <a:r>
              <a:rPr lang="en-US" sz="1800" dirty="0">
                <a:effectLst/>
                <a:latin typeface="Arial" panose="020B0604020202020204" pitchFamily="34" charset="0"/>
                <a:ea typeface="Calibri" panose="020F0502020204030204" pitchFamily="34" charset="0"/>
                <a:cs typeface="Mangal" panose="02040503050203030202" pitchFamily="18" charset="0"/>
              </a:rPr>
              <a:t>Syed and </a:t>
            </a:r>
            <a:r>
              <a:rPr lang="en-US" sz="1800" dirty="0" err="1">
                <a:effectLst/>
                <a:latin typeface="Arial" panose="020B0604020202020204" pitchFamily="34" charset="0"/>
                <a:ea typeface="Calibri" panose="020F0502020204030204" pitchFamily="34" charset="0"/>
                <a:cs typeface="Mangal" panose="02040503050203030202" pitchFamily="18" charset="0"/>
              </a:rPr>
              <a:t>Zoga</a:t>
            </a:r>
            <a:r>
              <a:rPr lang="en-US" sz="1800" dirty="0">
                <a:effectLst/>
                <a:latin typeface="Arial" panose="020B0604020202020204" pitchFamily="34" charset="0"/>
                <a:ea typeface="Calibri" panose="020F0502020204030204" pitchFamily="34" charset="0"/>
                <a:cs typeface="Mangal" panose="02040503050203030202" pitchFamily="18" charset="0"/>
              </a:rPr>
              <a:t>, 2018</a:t>
            </a:r>
            <a:r>
              <a:rPr lang="en-GB" sz="1800" dirty="0">
                <a:effectLst/>
                <a:latin typeface="Arial" panose="020B0604020202020204" pitchFamily="34" charset="0"/>
                <a:ea typeface="Calibri" panose="020F0502020204030204" pitchFamily="34" charset="0"/>
                <a:cs typeface="Mangal" panose="02040503050203030202" pitchFamily="18" charset="0"/>
              </a:rPr>
              <a:t>). Especially after the advent of the deadly virus "Covid-19", the business world is heavily influenced by the technological advancements which are taking place rapidly in the world right now. </a:t>
            </a:r>
            <a:endParaRPr lang="en-IN" sz="1800" dirty="0">
              <a:effectLst/>
              <a:latin typeface="Arial" panose="020B0604020202020204" pitchFamily="34" charset="0"/>
              <a:ea typeface="Calibri" panose="020F0502020204030204" pitchFamily="34" charset="0"/>
              <a:cs typeface="Mangal" panose="02040503050203030202" pitchFamily="18"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11e12e86348_0_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11e12e86348_0_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Aft>
                <a:spcPts val="800"/>
              </a:spcAft>
              <a:buNone/>
            </a:pPr>
            <a:r>
              <a:rPr lang="en-GB" sz="1800" dirty="0">
                <a:effectLst/>
                <a:latin typeface="Arial" panose="020B0604020202020204" pitchFamily="34" charset="0"/>
                <a:ea typeface="Calibri" panose="020F0502020204030204" pitchFamily="34" charset="0"/>
                <a:cs typeface="Mangal" panose="02040503050203030202" pitchFamily="18" charset="0"/>
              </a:rPr>
              <a:t>In the technology industry, as mentioned that there is a requirement for good time management skills to learn so many different programming languages and gain experiences to progress in the career. The technology sector is heavily driven by constant innovation and creativity and these also are the foundation behind the technological advancements (</a:t>
            </a:r>
            <a:r>
              <a:rPr lang="en-US" sz="1800" dirty="0">
                <a:effectLst/>
                <a:latin typeface="Arial" panose="020B0604020202020204" pitchFamily="34" charset="0"/>
                <a:ea typeface="Calibri" panose="020F0502020204030204" pitchFamily="34" charset="0"/>
                <a:cs typeface="Mangal" panose="02040503050203030202" pitchFamily="18" charset="0"/>
              </a:rPr>
              <a:t>Song and Yu, 2018</a:t>
            </a:r>
            <a:r>
              <a:rPr lang="en-GB" sz="1800" dirty="0">
                <a:effectLst/>
                <a:latin typeface="Arial" panose="020B0604020202020204" pitchFamily="34" charset="0"/>
                <a:ea typeface="Calibri" panose="020F0502020204030204" pitchFamily="34" charset="0"/>
                <a:cs typeface="Mangal" panose="02040503050203030202" pitchFamily="18" charset="0"/>
              </a:rPr>
              <a:t>). The technology industry is a very robust industry in which many businesses in the technology industry are different from one another. For instance; Android is having the greatest number of customers engaged, on the other hand, Apple seems </a:t>
            </a:r>
            <a:r>
              <a:rPr lang="en-US" sz="1800" dirty="0">
                <a:effectLst/>
                <a:latin typeface="Arial" panose="020B0604020202020204" pitchFamily="34" charset="0"/>
                <a:ea typeface="Calibri" panose="020F0502020204030204" pitchFamily="34" charset="0"/>
                <a:cs typeface="Mangal" panose="02040503050203030202" pitchFamily="18" charset="0"/>
              </a:rPr>
              <a:t>to capture the high-income market. </a:t>
            </a:r>
            <a:endParaRPr lang="en-IN" sz="1800" dirty="0">
              <a:effectLst/>
              <a:latin typeface="Arial" panose="020B0604020202020204" pitchFamily="34" charset="0"/>
              <a:ea typeface="Calibri" panose="020F0502020204030204" pitchFamily="34" charset="0"/>
              <a:cs typeface="Mangal" panose="02040503050203030202" pitchFamily="18" charset="0"/>
            </a:endParaRPr>
          </a:p>
        </p:txBody>
      </p:sp>
    </p:spTree>
    <p:extLst>
      <p:ext uri="{BB962C8B-B14F-4D97-AF65-F5344CB8AC3E}">
        <p14:creationId xmlns:p14="http://schemas.microsoft.com/office/powerpoint/2010/main" val="23385434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g11e12e86348_0_9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 name="Google Shape;128;g11e12e86348_0_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l">
              <a:lnSpc>
                <a:spcPct val="150000"/>
              </a:lnSpc>
              <a:spcAft>
                <a:spcPts val="1200"/>
              </a:spcAft>
              <a:buNone/>
              <a:tabLst>
                <a:tab pos="4598035" algn="l"/>
              </a:tabLst>
            </a:pPr>
            <a:r>
              <a:rPr lang="en-US" sz="1800" dirty="0">
                <a:effectLst/>
                <a:latin typeface="Arial" panose="020B0604020202020204" pitchFamily="34" charset="0"/>
                <a:ea typeface="Times New Roman" panose="02020603050405020304" pitchFamily="18" charset="0"/>
                <a:cs typeface="Arial" panose="020B0604020202020204" pitchFamily="34" charset="0"/>
              </a:rPr>
              <a:t>From the presentation, it can be concluded that time management skills are important for the students as well as for the different individuals. Furthermore, time management tools can contribute to accomplishing different set goals and objectives more efficiently. The discussion on time management tools such as </a:t>
            </a:r>
            <a:r>
              <a:rPr lang="en-GB" sz="1800" dirty="0">
                <a:effectLst/>
                <a:latin typeface="Arial" panose="020B0604020202020204" pitchFamily="34" charset="0"/>
                <a:ea typeface="Calibri" panose="020F0502020204030204" pitchFamily="34" charset="0"/>
                <a:cs typeface="Mangal" panose="02040503050203030202" pitchFamily="18" charset="0"/>
              </a:rPr>
              <a:t>Microsoft to Do: Lists &amp; Tasks and in addition to that, and it is also demonstrated in the presentation regarding the application of the time management tools in the personal life.  </a:t>
            </a:r>
            <a:endParaRPr lang="en-IN" sz="1800" dirty="0">
              <a:effectLst/>
              <a:latin typeface="Arial" panose="020B0604020202020204" pitchFamily="34" charset="0"/>
              <a:ea typeface="Calibri" panose="020F0502020204030204" pitchFamily="34" charset="0"/>
              <a:cs typeface="Mangal" panose="02040503050203030202" pitchFamily="18"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g11e12e86348_0_1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4" name="Google Shape;134;g11e12e86348_0_1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Aft>
                <a:spcPts val="800"/>
              </a:spcAft>
              <a:buNone/>
            </a:pPr>
            <a:r>
              <a:rPr lang="en-US" sz="1800" dirty="0">
                <a:effectLst/>
                <a:latin typeface="Arial" panose="020B0604020202020204" pitchFamily="34" charset="0"/>
                <a:ea typeface="Calibri" panose="020F0502020204030204" pitchFamily="34" charset="0"/>
                <a:cs typeface="Mangal" panose="02040503050203030202" pitchFamily="18" charset="0"/>
              </a:rPr>
              <a:t>Adams, R.V. and Blair, E., 2019. Impact of time management behaviors on undergraduate engineering students’ performance. </a:t>
            </a:r>
            <a:r>
              <a:rPr lang="en-US" sz="1800" i="1" dirty="0">
                <a:effectLst/>
                <a:latin typeface="Arial" panose="020B0604020202020204" pitchFamily="34" charset="0"/>
                <a:ea typeface="Calibri" panose="020F0502020204030204" pitchFamily="34" charset="0"/>
                <a:cs typeface="Mangal" panose="02040503050203030202" pitchFamily="18" charset="0"/>
              </a:rPr>
              <a:t>Sage Open</a:t>
            </a:r>
            <a:r>
              <a:rPr lang="en-US" sz="1800" dirty="0">
                <a:effectLst/>
                <a:latin typeface="Arial" panose="020B0604020202020204" pitchFamily="34" charset="0"/>
                <a:ea typeface="Calibri" panose="020F0502020204030204" pitchFamily="34" charset="0"/>
                <a:cs typeface="Mangal" panose="02040503050203030202" pitchFamily="18" charset="0"/>
              </a:rPr>
              <a:t>, </a:t>
            </a:r>
            <a:r>
              <a:rPr lang="en-US" sz="1800" i="1" dirty="0">
                <a:effectLst/>
                <a:latin typeface="Arial" panose="020B0604020202020204" pitchFamily="34" charset="0"/>
                <a:ea typeface="Calibri" panose="020F0502020204030204" pitchFamily="34" charset="0"/>
                <a:cs typeface="Mangal" panose="02040503050203030202" pitchFamily="18" charset="0"/>
              </a:rPr>
              <a:t>9</a:t>
            </a:r>
            <a:r>
              <a:rPr lang="en-US" sz="1800" dirty="0">
                <a:effectLst/>
                <a:latin typeface="Arial" panose="020B0604020202020204" pitchFamily="34" charset="0"/>
                <a:ea typeface="Calibri" panose="020F0502020204030204" pitchFamily="34" charset="0"/>
                <a:cs typeface="Mangal" panose="02040503050203030202" pitchFamily="18" charset="0"/>
              </a:rPr>
              <a:t>(1), p.2158244018824506.</a:t>
            </a:r>
            <a:endParaRPr lang="en-IN" sz="1800" dirty="0">
              <a:effectLst/>
              <a:latin typeface="Arial" panose="020B0604020202020204" pitchFamily="34" charset="0"/>
              <a:ea typeface="Calibri" panose="020F0502020204030204" pitchFamily="34" charset="0"/>
              <a:cs typeface="Mangal" panose="02040503050203030202" pitchFamily="18" charset="0"/>
            </a:endParaRPr>
          </a:p>
          <a:p>
            <a:pPr marL="158750" indent="0" algn="just">
              <a:lnSpc>
                <a:spcPct val="150000"/>
              </a:lnSpc>
              <a:spcAft>
                <a:spcPts val="800"/>
              </a:spcAft>
              <a:buNone/>
            </a:pPr>
            <a:r>
              <a:rPr lang="en-US" sz="1800" dirty="0" err="1">
                <a:effectLst/>
                <a:latin typeface="Arial" panose="020B0604020202020204" pitchFamily="34" charset="0"/>
                <a:ea typeface="Calibri" panose="020F0502020204030204" pitchFamily="34" charset="0"/>
                <a:cs typeface="Mangal" panose="02040503050203030202" pitchFamily="18" charset="0"/>
              </a:rPr>
              <a:t>Cotronei</a:t>
            </a:r>
            <a:r>
              <a:rPr lang="en-US" sz="1800" dirty="0">
                <a:effectLst/>
                <a:latin typeface="Arial" panose="020B0604020202020204" pitchFamily="34" charset="0"/>
                <a:ea typeface="Calibri" panose="020F0502020204030204" pitchFamily="34" charset="0"/>
                <a:cs typeface="Mangal" panose="02040503050203030202" pitchFamily="18" charset="0"/>
              </a:rPr>
              <a:t>-Baird, V.S., 2020. Academic hindrances in the integration of employability skills development in teaching and assessment practice. </a:t>
            </a:r>
            <a:r>
              <a:rPr lang="en-US" sz="1800" i="1" dirty="0">
                <a:effectLst/>
                <a:latin typeface="Arial" panose="020B0604020202020204" pitchFamily="34" charset="0"/>
                <a:ea typeface="Calibri" panose="020F0502020204030204" pitchFamily="34" charset="0"/>
                <a:cs typeface="Mangal" panose="02040503050203030202" pitchFamily="18" charset="0"/>
              </a:rPr>
              <a:t>Higher Education</a:t>
            </a:r>
            <a:r>
              <a:rPr lang="en-US" sz="1800" dirty="0">
                <a:effectLst/>
                <a:latin typeface="Arial" panose="020B0604020202020204" pitchFamily="34" charset="0"/>
                <a:ea typeface="Calibri" panose="020F0502020204030204" pitchFamily="34" charset="0"/>
                <a:cs typeface="Mangal" panose="02040503050203030202" pitchFamily="18" charset="0"/>
              </a:rPr>
              <a:t>, </a:t>
            </a:r>
            <a:r>
              <a:rPr lang="en-US" sz="1800" i="1" dirty="0">
                <a:effectLst/>
                <a:latin typeface="Arial" panose="020B0604020202020204" pitchFamily="34" charset="0"/>
                <a:ea typeface="Calibri" panose="020F0502020204030204" pitchFamily="34" charset="0"/>
                <a:cs typeface="Mangal" panose="02040503050203030202" pitchFamily="18" charset="0"/>
              </a:rPr>
              <a:t>79</a:t>
            </a:r>
            <a:r>
              <a:rPr lang="en-US" sz="1800" dirty="0">
                <a:effectLst/>
                <a:latin typeface="Arial" panose="020B0604020202020204" pitchFamily="34" charset="0"/>
                <a:ea typeface="Calibri" panose="020F0502020204030204" pitchFamily="34" charset="0"/>
                <a:cs typeface="Mangal" panose="02040503050203030202" pitchFamily="18" charset="0"/>
              </a:rPr>
              <a:t>(2), pp.203-223.</a:t>
            </a:r>
            <a:endParaRPr lang="en-IN" sz="1800" dirty="0">
              <a:effectLst/>
              <a:latin typeface="Arial" panose="020B0604020202020204" pitchFamily="34" charset="0"/>
              <a:ea typeface="Calibri" panose="020F0502020204030204" pitchFamily="34" charset="0"/>
              <a:cs typeface="Mangal" panose="02040503050203030202" pitchFamily="18" charset="0"/>
            </a:endParaRPr>
          </a:p>
          <a:p>
            <a:pPr marL="158750" indent="0" algn="just">
              <a:lnSpc>
                <a:spcPct val="150000"/>
              </a:lnSpc>
              <a:spcAft>
                <a:spcPts val="800"/>
              </a:spcAft>
              <a:buNone/>
            </a:pPr>
            <a:r>
              <a:rPr lang="en-US" sz="1800" dirty="0">
                <a:effectLst/>
                <a:latin typeface="Arial" panose="020B0604020202020204" pitchFamily="34" charset="0"/>
                <a:ea typeface="Calibri" panose="020F0502020204030204" pitchFamily="34" charset="0"/>
                <a:cs typeface="Mangal" panose="02040503050203030202" pitchFamily="18" charset="0"/>
              </a:rPr>
              <a:t>Song, W. and Yu, H., 2018. Green innovation strategy and green innovation: The roles of green creativity and green organizational identity. </a:t>
            </a:r>
            <a:r>
              <a:rPr lang="en-US" sz="1800" i="1" dirty="0">
                <a:effectLst/>
                <a:latin typeface="Arial" panose="020B0604020202020204" pitchFamily="34" charset="0"/>
                <a:ea typeface="Calibri" panose="020F0502020204030204" pitchFamily="34" charset="0"/>
                <a:cs typeface="Mangal" panose="02040503050203030202" pitchFamily="18" charset="0"/>
              </a:rPr>
              <a:t>Corporate Social Responsibility and Environmental Management</a:t>
            </a:r>
            <a:r>
              <a:rPr lang="en-US" sz="1800" dirty="0">
                <a:effectLst/>
                <a:latin typeface="Arial" panose="020B0604020202020204" pitchFamily="34" charset="0"/>
                <a:ea typeface="Calibri" panose="020F0502020204030204" pitchFamily="34" charset="0"/>
                <a:cs typeface="Mangal" panose="02040503050203030202" pitchFamily="18" charset="0"/>
              </a:rPr>
              <a:t>, </a:t>
            </a:r>
            <a:r>
              <a:rPr lang="en-US" sz="1800" i="1" dirty="0">
                <a:effectLst/>
                <a:latin typeface="Arial" panose="020B0604020202020204" pitchFamily="34" charset="0"/>
                <a:ea typeface="Calibri" panose="020F0502020204030204" pitchFamily="34" charset="0"/>
                <a:cs typeface="Mangal" panose="02040503050203030202" pitchFamily="18" charset="0"/>
              </a:rPr>
              <a:t>25</a:t>
            </a:r>
            <a:r>
              <a:rPr lang="en-US" sz="1800" dirty="0">
                <a:effectLst/>
                <a:latin typeface="Arial" panose="020B0604020202020204" pitchFamily="34" charset="0"/>
                <a:ea typeface="Calibri" panose="020F0502020204030204" pitchFamily="34" charset="0"/>
                <a:cs typeface="Mangal" panose="02040503050203030202" pitchFamily="18" charset="0"/>
              </a:rPr>
              <a:t>(2), pp.135-150.</a:t>
            </a:r>
            <a:endParaRPr lang="en-IN" sz="1800" dirty="0">
              <a:effectLst/>
              <a:latin typeface="Arial" panose="020B0604020202020204" pitchFamily="34" charset="0"/>
              <a:ea typeface="Calibri" panose="020F0502020204030204" pitchFamily="34" charset="0"/>
              <a:cs typeface="Mangal" panose="02040503050203030202" pitchFamily="18" charset="0"/>
            </a:endParaRPr>
          </a:p>
          <a:p>
            <a:pPr marL="158750" indent="0" algn="just">
              <a:lnSpc>
                <a:spcPct val="150000"/>
              </a:lnSpc>
              <a:spcAft>
                <a:spcPts val="800"/>
              </a:spcAft>
              <a:buNone/>
            </a:pPr>
            <a:r>
              <a:rPr lang="en-US" sz="1800" dirty="0">
                <a:effectLst/>
                <a:latin typeface="Arial" panose="020B0604020202020204" pitchFamily="34" charset="0"/>
                <a:ea typeface="Calibri" panose="020F0502020204030204" pitchFamily="34" charset="0"/>
                <a:cs typeface="Mangal" panose="02040503050203030202" pitchFamily="18" charset="0"/>
              </a:rPr>
              <a:t>Syed, A.B. and </a:t>
            </a:r>
            <a:r>
              <a:rPr lang="en-US" sz="1800" dirty="0" err="1">
                <a:effectLst/>
                <a:latin typeface="Arial" panose="020B0604020202020204" pitchFamily="34" charset="0"/>
                <a:ea typeface="Calibri" panose="020F0502020204030204" pitchFamily="34" charset="0"/>
                <a:cs typeface="Mangal" panose="02040503050203030202" pitchFamily="18" charset="0"/>
              </a:rPr>
              <a:t>Zoga</a:t>
            </a:r>
            <a:r>
              <a:rPr lang="en-US" sz="1800" dirty="0">
                <a:effectLst/>
                <a:latin typeface="Arial" panose="020B0604020202020204" pitchFamily="34" charset="0"/>
                <a:ea typeface="Calibri" panose="020F0502020204030204" pitchFamily="34" charset="0"/>
                <a:cs typeface="Mangal" panose="02040503050203030202" pitchFamily="18" charset="0"/>
              </a:rPr>
              <a:t>, A.C., 2018, November. Artificial intelligence in radiology: current technology and future directions. In </a:t>
            </a:r>
            <a:r>
              <a:rPr lang="en-US" sz="1800" i="1" dirty="0">
                <a:effectLst/>
                <a:latin typeface="Arial" panose="020B0604020202020204" pitchFamily="34" charset="0"/>
                <a:ea typeface="Calibri" panose="020F0502020204030204" pitchFamily="34" charset="0"/>
                <a:cs typeface="Mangal" panose="02040503050203030202" pitchFamily="18" charset="0"/>
              </a:rPr>
              <a:t>Seminars in musculoskeletal radiology</a:t>
            </a:r>
            <a:r>
              <a:rPr lang="en-US" sz="1800" dirty="0">
                <a:effectLst/>
                <a:latin typeface="Arial" panose="020B0604020202020204" pitchFamily="34" charset="0"/>
                <a:ea typeface="Calibri" panose="020F0502020204030204" pitchFamily="34" charset="0"/>
                <a:cs typeface="Mangal" panose="02040503050203030202" pitchFamily="18" charset="0"/>
              </a:rPr>
              <a:t> (Vol. 22, No. 05, pp. 540-545). </a:t>
            </a:r>
            <a:r>
              <a:rPr lang="en-US" sz="1800" dirty="0" err="1">
                <a:effectLst/>
                <a:latin typeface="Arial" panose="020B0604020202020204" pitchFamily="34" charset="0"/>
                <a:ea typeface="Calibri" panose="020F0502020204030204" pitchFamily="34" charset="0"/>
                <a:cs typeface="Mangal" panose="02040503050203030202" pitchFamily="18" charset="0"/>
              </a:rPr>
              <a:t>Thieme</a:t>
            </a:r>
            <a:r>
              <a:rPr lang="en-US" sz="1800" dirty="0">
                <a:effectLst/>
                <a:latin typeface="Arial" panose="020B0604020202020204" pitchFamily="34" charset="0"/>
                <a:ea typeface="Calibri" panose="020F0502020204030204" pitchFamily="34" charset="0"/>
                <a:cs typeface="Mangal" panose="02040503050203030202" pitchFamily="18" charset="0"/>
              </a:rPr>
              <a:t> medical publishers.</a:t>
            </a:r>
            <a:endParaRPr lang="en-IN" sz="1800" dirty="0">
              <a:effectLst/>
              <a:latin typeface="Arial" panose="020B0604020202020204" pitchFamily="34" charset="0"/>
              <a:ea typeface="Calibri" panose="020F0502020204030204" pitchFamily="34" charset="0"/>
              <a:cs typeface="Mangal" panose="02040503050203030202" pitchFamily="18" charset="0"/>
            </a:endParaRPr>
          </a:p>
          <a:p>
            <a:pPr marL="158750" indent="0" algn="just">
              <a:lnSpc>
                <a:spcPct val="150000"/>
              </a:lnSpc>
              <a:spcAft>
                <a:spcPts val="800"/>
              </a:spcAft>
              <a:buNone/>
            </a:pPr>
            <a:r>
              <a:rPr lang="en-US" sz="1800" dirty="0" err="1">
                <a:effectLst/>
                <a:latin typeface="Arial" panose="020B0604020202020204" pitchFamily="34" charset="0"/>
                <a:ea typeface="Calibri" panose="020F0502020204030204" pitchFamily="34" charset="0"/>
                <a:cs typeface="Mangal" panose="02040503050203030202" pitchFamily="18" charset="0"/>
              </a:rPr>
              <a:t>Talaue</a:t>
            </a:r>
            <a:r>
              <a:rPr lang="en-US" sz="1800" dirty="0">
                <a:effectLst/>
                <a:latin typeface="Arial" panose="020B0604020202020204" pitchFamily="34" charset="0"/>
                <a:ea typeface="Calibri" panose="020F0502020204030204" pitchFamily="34" charset="0"/>
                <a:cs typeface="Mangal" panose="02040503050203030202" pitchFamily="18" charset="0"/>
              </a:rPr>
              <a:t>, G.M., </a:t>
            </a:r>
            <a:r>
              <a:rPr lang="en-US" sz="1800" dirty="0" err="1">
                <a:effectLst/>
                <a:latin typeface="Arial" panose="020B0604020202020204" pitchFamily="34" charset="0"/>
                <a:ea typeface="Calibri" panose="020F0502020204030204" pitchFamily="34" charset="0"/>
                <a:cs typeface="Mangal" panose="02040503050203030202" pitchFamily="18" charset="0"/>
              </a:rPr>
              <a:t>AlSaad</a:t>
            </a:r>
            <a:r>
              <a:rPr lang="en-US" sz="1800" dirty="0">
                <a:effectLst/>
                <a:latin typeface="Arial" panose="020B0604020202020204" pitchFamily="34" charset="0"/>
                <a:ea typeface="Calibri" panose="020F0502020204030204" pitchFamily="34" charset="0"/>
                <a:cs typeface="Mangal" panose="02040503050203030202" pitchFamily="18" charset="0"/>
              </a:rPr>
              <a:t>, A., </a:t>
            </a:r>
            <a:r>
              <a:rPr lang="en-US" sz="1800" dirty="0" err="1">
                <a:effectLst/>
                <a:latin typeface="Arial" panose="020B0604020202020204" pitchFamily="34" charset="0"/>
                <a:ea typeface="Calibri" panose="020F0502020204030204" pitchFamily="34" charset="0"/>
                <a:cs typeface="Mangal" panose="02040503050203030202" pitchFamily="18" charset="0"/>
              </a:rPr>
              <a:t>AlRushaidan</a:t>
            </a:r>
            <a:r>
              <a:rPr lang="en-US" sz="1800" dirty="0">
                <a:effectLst/>
                <a:latin typeface="Arial" panose="020B0604020202020204" pitchFamily="34" charset="0"/>
                <a:ea typeface="Calibri" panose="020F0502020204030204" pitchFamily="34" charset="0"/>
                <a:cs typeface="Mangal" panose="02040503050203030202" pitchFamily="18" charset="0"/>
              </a:rPr>
              <a:t>, N., </a:t>
            </a:r>
            <a:r>
              <a:rPr lang="en-US" sz="1800" dirty="0" err="1">
                <a:effectLst/>
                <a:latin typeface="Arial" panose="020B0604020202020204" pitchFamily="34" charset="0"/>
                <a:ea typeface="Calibri" panose="020F0502020204030204" pitchFamily="34" charset="0"/>
                <a:cs typeface="Mangal" panose="02040503050203030202" pitchFamily="18" charset="0"/>
              </a:rPr>
              <a:t>AlHugail</a:t>
            </a:r>
            <a:r>
              <a:rPr lang="en-US" sz="1800" dirty="0">
                <a:effectLst/>
                <a:latin typeface="Arial" panose="020B0604020202020204" pitchFamily="34" charset="0"/>
                <a:ea typeface="Calibri" panose="020F0502020204030204" pitchFamily="34" charset="0"/>
                <a:cs typeface="Mangal" panose="02040503050203030202" pitchFamily="18" charset="0"/>
              </a:rPr>
              <a:t>, A. and </a:t>
            </a:r>
            <a:r>
              <a:rPr lang="en-US" sz="1800" dirty="0" err="1">
                <a:effectLst/>
                <a:latin typeface="Arial" panose="020B0604020202020204" pitchFamily="34" charset="0"/>
                <a:ea typeface="Calibri" panose="020F0502020204030204" pitchFamily="34" charset="0"/>
                <a:cs typeface="Mangal" panose="02040503050203030202" pitchFamily="18" charset="0"/>
              </a:rPr>
              <a:t>AlFahhad</a:t>
            </a:r>
            <a:r>
              <a:rPr lang="en-US" sz="1800" dirty="0">
                <a:effectLst/>
                <a:latin typeface="Arial" panose="020B0604020202020204" pitchFamily="34" charset="0"/>
                <a:ea typeface="Calibri" panose="020F0502020204030204" pitchFamily="34" charset="0"/>
                <a:cs typeface="Mangal" panose="02040503050203030202" pitchFamily="18" charset="0"/>
              </a:rPr>
              <a:t>, S., 2018. The impact of social media on academic performance of selected college students. </a:t>
            </a:r>
            <a:r>
              <a:rPr lang="en-US" sz="1800" i="1" dirty="0">
                <a:effectLst/>
                <a:latin typeface="Arial" panose="020B0604020202020204" pitchFamily="34" charset="0"/>
                <a:ea typeface="Calibri" panose="020F0502020204030204" pitchFamily="34" charset="0"/>
                <a:cs typeface="Mangal" panose="02040503050203030202" pitchFamily="18" charset="0"/>
              </a:rPr>
              <a:t>International Journal of Advanced Information Technology</a:t>
            </a:r>
            <a:r>
              <a:rPr lang="en-US" sz="1800" dirty="0">
                <a:effectLst/>
                <a:latin typeface="Arial" panose="020B0604020202020204" pitchFamily="34" charset="0"/>
                <a:ea typeface="Calibri" panose="020F0502020204030204" pitchFamily="34" charset="0"/>
                <a:cs typeface="Mangal" panose="02040503050203030202" pitchFamily="18" charset="0"/>
              </a:rPr>
              <a:t>, </a:t>
            </a:r>
            <a:r>
              <a:rPr lang="en-US" sz="1800" i="1" dirty="0">
                <a:effectLst/>
                <a:latin typeface="Arial" panose="020B0604020202020204" pitchFamily="34" charset="0"/>
                <a:ea typeface="Calibri" panose="020F0502020204030204" pitchFamily="34" charset="0"/>
                <a:cs typeface="Mangal" panose="02040503050203030202" pitchFamily="18" charset="0"/>
              </a:rPr>
              <a:t>8</a:t>
            </a:r>
            <a:r>
              <a:rPr lang="en-US" sz="1800" dirty="0">
                <a:effectLst/>
                <a:latin typeface="Arial" panose="020B0604020202020204" pitchFamily="34" charset="0"/>
                <a:ea typeface="Calibri" panose="020F0502020204030204" pitchFamily="34" charset="0"/>
                <a:cs typeface="Mangal" panose="02040503050203030202" pitchFamily="18" charset="0"/>
              </a:rPr>
              <a:t>(4/5), pp.27-35.</a:t>
            </a:r>
            <a:endParaRPr lang="en-IN" sz="1800" dirty="0">
              <a:effectLst/>
              <a:latin typeface="Arial" panose="020B0604020202020204" pitchFamily="34" charset="0"/>
              <a:ea typeface="Calibri" panose="020F0502020204030204" pitchFamily="34" charset="0"/>
              <a:cs typeface="Mangal" panose="02040503050203030202" pitchFamily="18" charset="0"/>
            </a:endParaRPr>
          </a:p>
          <a:p>
            <a:pPr marL="158750" indent="0" algn="just">
              <a:lnSpc>
                <a:spcPct val="150000"/>
              </a:lnSpc>
              <a:spcAft>
                <a:spcPts val="800"/>
              </a:spcAft>
              <a:buNone/>
            </a:pPr>
            <a:r>
              <a:rPr lang="en-US" sz="1800" dirty="0" err="1">
                <a:effectLst/>
                <a:latin typeface="Arial" panose="020B0604020202020204" pitchFamily="34" charset="0"/>
                <a:ea typeface="Calibri" panose="020F0502020204030204" pitchFamily="34" charset="0"/>
                <a:cs typeface="Mangal" panose="02040503050203030202" pitchFamily="18" charset="0"/>
              </a:rPr>
              <a:t>Wajcman</a:t>
            </a:r>
            <a:r>
              <a:rPr lang="en-US" sz="1800" dirty="0">
                <a:effectLst/>
                <a:latin typeface="Arial" panose="020B0604020202020204" pitchFamily="34" charset="0"/>
                <a:ea typeface="Calibri" panose="020F0502020204030204" pitchFamily="34" charset="0"/>
                <a:cs typeface="Mangal" panose="02040503050203030202" pitchFamily="18" charset="0"/>
              </a:rPr>
              <a:t>, J., 2019. The digital architecture of time management. </a:t>
            </a:r>
            <a:r>
              <a:rPr lang="en-US" sz="1800" i="1" dirty="0">
                <a:effectLst/>
                <a:latin typeface="Arial" panose="020B0604020202020204" pitchFamily="34" charset="0"/>
                <a:ea typeface="Calibri" panose="020F0502020204030204" pitchFamily="34" charset="0"/>
                <a:cs typeface="Mangal" panose="02040503050203030202" pitchFamily="18" charset="0"/>
              </a:rPr>
              <a:t>Science, Technology, &amp; Human Values</a:t>
            </a:r>
            <a:r>
              <a:rPr lang="en-US" sz="1800" dirty="0">
                <a:effectLst/>
                <a:latin typeface="Arial" panose="020B0604020202020204" pitchFamily="34" charset="0"/>
                <a:ea typeface="Calibri" panose="020F0502020204030204" pitchFamily="34" charset="0"/>
                <a:cs typeface="Mangal" panose="02040503050203030202" pitchFamily="18" charset="0"/>
              </a:rPr>
              <a:t>, </a:t>
            </a:r>
            <a:r>
              <a:rPr lang="en-US" sz="1800" i="1" dirty="0">
                <a:effectLst/>
                <a:latin typeface="Arial" panose="020B0604020202020204" pitchFamily="34" charset="0"/>
                <a:ea typeface="Calibri" panose="020F0502020204030204" pitchFamily="34" charset="0"/>
                <a:cs typeface="Mangal" panose="02040503050203030202" pitchFamily="18" charset="0"/>
              </a:rPr>
              <a:t>44</a:t>
            </a:r>
            <a:r>
              <a:rPr lang="en-US" sz="1800" dirty="0">
                <a:effectLst/>
                <a:latin typeface="Arial" panose="020B0604020202020204" pitchFamily="34" charset="0"/>
                <a:ea typeface="Calibri" panose="020F0502020204030204" pitchFamily="34" charset="0"/>
                <a:cs typeface="Mangal" panose="02040503050203030202" pitchFamily="18" charset="0"/>
              </a:rPr>
              <a:t>(2), pp.315-337.</a:t>
            </a:r>
            <a:endParaRPr lang="en-IN" sz="1800" dirty="0">
              <a:effectLst/>
              <a:latin typeface="Arial" panose="020B0604020202020204" pitchFamily="34" charset="0"/>
              <a:ea typeface="Calibri" panose="020F0502020204030204" pitchFamily="34" charset="0"/>
              <a:cs typeface="Mangal" panose="02040503050203030202"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a:off x="1524800" y="672606"/>
            <a:ext cx="1081625" cy="1124950"/>
          </a:xfrm>
          <a:custGeom>
            <a:avLst/>
            <a:gdLst/>
            <a:ahLst/>
            <a:cxnLst/>
            <a:rect l="l" t="t" r="r" b="b"/>
            <a:pathLst>
              <a:path w="43265" h="44998" extrusionOk="0">
                <a:moveTo>
                  <a:pt x="0" y="44998"/>
                </a:moveTo>
                <a:lnTo>
                  <a:pt x="0" y="0"/>
                </a:lnTo>
                <a:lnTo>
                  <a:pt x="43265" y="0"/>
                </a:lnTo>
              </a:path>
            </a:pathLst>
          </a:custGeom>
          <a:noFill/>
          <a:ln w="28575" cap="flat" cmpd="sng">
            <a:solidFill>
              <a:schemeClr val="accent5"/>
            </a:solidFill>
            <a:prstDash val="solid"/>
            <a:miter lim="8000"/>
            <a:headEnd type="none" w="sm" len="sm"/>
            <a:tailEnd type="none" w="sm" len="sm"/>
          </a:ln>
        </p:spPr>
      </p:sp>
      <p:sp>
        <p:nvSpPr>
          <p:cNvPr id="11" name="Google Shape;11;p2"/>
          <p:cNvSpPr/>
          <p:nvPr/>
        </p:nvSpPr>
        <p:spPr>
          <a:xfrm rot="10800000">
            <a:off x="6537563" y="3342925"/>
            <a:ext cx="1081625" cy="1124950"/>
          </a:xfrm>
          <a:custGeom>
            <a:avLst/>
            <a:gdLst/>
            <a:ahLst/>
            <a:cxnLst/>
            <a:rect l="l" t="t" r="r" b="b"/>
            <a:pathLst>
              <a:path w="43265" h="44998" extrusionOk="0">
                <a:moveTo>
                  <a:pt x="0" y="44998"/>
                </a:moveTo>
                <a:lnTo>
                  <a:pt x="0" y="0"/>
                </a:lnTo>
                <a:lnTo>
                  <a:pt x="43265" y="0"/>
                </a:lnTo>
              </a:path>
            </a:pathLst>
          </a:custGeom>
          <a:noFill/>
          <a:ln w="28575" cap="flat" cmpd="sng">
            <a:solidFill>
              <a:schemeClr val="accent5"/>
            </a:solidFill>
            <a:prstDash val="solid"/>
            <a:miter lim="8000"/>
            <a:headEnd type="none" w="sm" len="sm"/>
            <a:tailEnd type="none" w="sm" len="sm"/>
          </a:ln>
        </p:spPr>
      </p:sp>
      <p:cxnSp>
        <p:nvCxnSpPr>
          <p:cNvPr id="12" name="Google Shape;12;p2"/>
          <p:cNvCxnSpPr/>
          <p:nvPr/>
        </p:nvCxnSpPr>
        <p:spPr>
          <a:xfrm>
            <a:off x="4359602" y="2817464"/>
            <a:ext cx="424800" cy="0"/>
          </a:xfrm>
          <a:prstGeom prst="straightConnector1">
            <a:avLst/>
          </a:prstGeom>
          <a:noFill/>
          <a:ln w="38100" cap="flat" cmpd="sng">
            <a:solidFill>
              <a:schemeClr val="accent4"/>
            </a:solidFill>
            <a:prstDash val="solid"/>
            <a:round/>
            <a:headEnd type="none" w="sm" len="sm"/>
            <a:tailEnd type="none" w="sm" len="sm"/>
          </a:ln>
        </p:spPr>
      </p:cxnSp>
      <p:sp>
        <p:nvSpPr>
          <p:cNvPr id="13" name="Google Shape;13;p2"/>
          <p:cNvSpPr txBox="1">
            <a:spLocks noGrp="1"/>
          </p:cNvSpPr>
          <p:nvPr>
            <p:ph type="ctrTitle"/>
          </p:nvPr>
        </p:nvSpPr>
        <p:spPr>
          <a:xfrm>
            <a:off x="1680302" y="1188925"/>
            <a:ext cx="5783400" cy="1457400"/>
          </a:xfrm>
          <a:prstGeom prst="rect">
            <a:avLst/>
          </a:prstGeom>
        </p:spPr>
        <p:txBody>
          <a:bodyPr spcFirstLastPara="1" wrap="square" lIns="91425" tIns="91425" rIns="91425" bIns="91425" anchor="b" anchorCtr="0">
            <a:normAutofit/>
          </a:bodyPr>
          <a:lstStyle>
            <a:lvl1pPr lvl="0" algn="ctr">
              <a:spcBef>
                <a:spcPts val="0"/>
              </a:spcBef>
              <a:spcAft>
                <a:spcPts val="0"/>
              </a:spcAft>
              <a:buSzPts val="4000"/>
              <a:buNone/>
              <a:defRPr sz="4000"/>
            </a:lvl1pPr>
            <a:lvl2pPr lvl="1" algn="ctr">
              <a:spcBef>
                <a:spcPts val="0"/>
              </a:spcBef>
              <a:spcAft>
                <a:spcPts val="0"/>
              </a:spcAft>
              <a:buSzPts val="4000"/>
              <a:buNone/>
              <a:defRPr sz="4000"/>
            </a:lvl2pPr>
            <a:lvl3pPr lvl="2" algn="ctr">
              <a:spcBef>
                <a:spcPts val="0"/>
              </a:spcBef>
              <a:spcAft>
                <a:spcPts val="0"/>
              </a:spcAft>
              <a:buSzPts val="4000"/>
              <a:buNone/>
              <a:defRPr sz="4000"/>
            </a:lvl3pPr>
            <a:lvl4pPr lvl="3" algn="ctr">
              <a:spcBef>
                <a:spcPts val="0"/>
              </a:spcBef>
              <a:spcAft>
                <a:spcPts val="0"/>
              </a:spcAft>
              <a:buSzPts val="4000"/>
              <a:buNone/>
              <a:defRPr sz="4000"/>
            </a:lvl4pPr>
            <a:lvl5pPr lvl="4" algn="ctr">
              <a:spcBef>
                <a:spcPts val="0"/>
              </a:spcBef>
              <a:spcAft>
                <a:spcPts val="0"/>
              </a:spcAft>
              <a:buSzPts val="4000"/>
              <a:buNone/>
              <a:defRPr sz="4000"/>
            </a:lvl5pPr>
            <a:lvl6pPr lvl="5" algn="ctr">
              <a:spcBef>
                <a:spcPts val="0"/>
              </a:spcBef>
              <a:spcAft>
                <a:spcPts val="0"/>
              </a:spcAft>
              <a:buSzPts val="4000"/>
              <a:buNone/>
              <a:defRPr sz="4000"/>
            </a:lvl6pPr>
            <a:lvl7pPr lvl="6" algn="ctr">
              <a:spcBef>
                <a:spcPts val="0"/>
              </a:spcBef>
              <a:spcAft>
                <a:spcPts val="0"/>
              </a:spcAft>
              <a:buSzPts val="4000"/>
              <a:buNone/>
              <a:defRPr sz="4000"/>
            </a:lvl7pPr>
            <a:lvl8pPr lvl="7" algn="ctr">
              <a:spcBef>
                <a:spcPts val="0"/>
              </a:spcBef>
              <a:spcAft>
                <a:spcPts val="0"/>
              </a:spcAft>
              <a:buSzPts val="4000"/>
              <a:buNone/>
              <a:defRPr sz="4000"/>
            </a:lvl8pPr>
            <a:lvl9pPr lvl="8" algn="ctr">
              <a:spcBef>
                <a:spcPts val="0"/>
              </a:spcBef>
              <a:spcAft>
                <a:spcPts val="0"/>
              </a:spcAft>
              <a:buSzPts val="4000"/>
              <a:buNone/>
              <a:defRPr sz="4000"/>
            </a:lvl9pPr>
          </a:lstStyle>
          <a:p>
            <a:endParaRPr/>
          </a:p>
        </p:txBody>
      </p:sp>
      <p:sp>
        <p:nvSpPr>
          <p:cNvPr id="14" name="Google Shape;14;p2"/>
          <p:cNvSpPr txBox="1">
            <a:spLocks noGrp="1"/>
          </p:cNvSpPr>
          <p:nvPr>
            <p:ph type="subTitle" idx="1"/>
          </p:nvPr>
        </p:nvSpPr>
        <p:spPr>
          <a:xfrm>
            <a:off x="1680302" y="3049450"/>
            <a:ext cx="5783400" cy="9090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1pPr>
            <a:lvl2pPr lvl="1"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2pPr>
            <a:lvl3pPr lvl="2"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3pPr>
            <a:lvl4pPr lvl="3"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4pPr>
            <a:lvl5pPr lvl="4"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5pPr>
            <a:lvl6pPr lvl="5"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6pPr>
            <a:lvl7pPr lvl="6"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7pPr>
            <a:lvl8pPr lvl="7"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8pPr>
            <a:lvl9pPr lvl="8"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9pPr>
          </a:lstStyle>
          <a:p>
            <a:endParaRPr/>
          </a:p>
        </p:txBody>
      </p:sp>
      <p:sp>
        <p:nvSpPr>
          <p:cNvPr id="15" name="Google Shape;15;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6"/>
        <p:cNvGrpSpPr/>
        <p:nvPr/>
      </p:nvGrpSpPr>
      <p:grpSpPr>
        <a:xfrm>
          <a:off x="0" y="0"/>
          <a:ext cx="0" cy="0"/>
          <a:chOff x="0" y="0"/>
          <a:chExt cx="0" cy="0"/>
        </a:xfrm>
      </p:grpSpPr>
      <p:cxnSp>
        <p:nvCxnSpPr>
          <p:cNvPr id="17" name="Google Shape;17;p3"/>
          <p:cNvCxnSpPr/>
          <p:nvPr/>
        </p:nvCxnSpPr>
        <p:spPr>
          <a:xfrm>
            <a:off x="4359602" y="2817464"/>
            <a:ext cx="424800" cy="0"/>
          </a:xfrm>
          <a:prstGeom prst="straightConnector1">
            <a:avLst/>
          </a:prstGeom>
          <a:noFill/>
          <a:ln w="38100" cap="flat" cmpd="sng">
            <a:solidFill>
              <a:schemeClr val="accent4"/>
            </a:solidFill>
            <a:prstDash val="solid"/>
            <a:round/>
            <a:headEnd type="none" w="sm" len="sm"/>
            <a:tailEnd type="none" w="sm" len="sm"/>
          </a:ln>
        </p:spPr>
      </p:cxnSp>
      <p:sp>
        <p:nvSpPr>
          <p:cNvPr id="18" name="Google Shape;18;p3"/>
          <p:cNvSpPr txBox="1">
            <a:spLocks noGrp="1"/>
          </p:cNvSpPr>
          <p:nvPr>
            <p:ph type="title"/>
          </p:nvPr>
        </p:nvSpPr>
        <p:spPr>
          <a:xfrm>
            <a:off x="480750" y="1764950"/>
            <a:ext cx="8222100" cy="907500"/>
          </a:xfrm>
          <a:prstGeom prst="rect">
            <a:avLst/>
          </a:prstGeom>
        </p:spPr>
        <p:txBody>
          <a:bodyPr spcFirstLastPara="1" wrap="square" lIns="91425" tIns="91425" rIns="91425" bIns="91425" anchor="b" anchorCtr="0">
            <a:normAutofit/>
          </a:bodyPr>
          <a:lstStyle>
            <a:lvl1pPr lvl="0" algn="ctr">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a:endParaRPr/>
          </a:p>
        </p:txBody>
      </p:sp>
      <p:sp>
        <p:nvSpPr>
          <p:cNvPr id="19" name="Google Shape;19;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0"/>
        <p:cNvGrpSpPr/>
        <p:nvPr/>
      </p:nvGrpSpPr>
      <p:grpSpPr>
        <a:xfrm>
          <a:off x="0" y="0"/>
          <a:ext cx="0" cy="0"/>
          <a:chOff x="0" y="0"/>
          <a:chExt cx="0" cy="0"/>
        </a:xfrm>
      </p:grpSpPr>
      <p:cxnSp>
        <p:nvCxnSpPr>
          <p:cNvPr id="21" name="Google Shape;21;p4"/>
          <p:cNvCxnSpPr/>
          <p:nvPr/>
        </p:nvCxnSpPr>
        <p:spPr>
          <a:xfrm>
            <a:off x="492563" y="1260284"/>
            <a:ext cx="424800" cy="0"/>
          </a:xfrm>
          <a:prstGeom prst="straightConnector1">
            <a:avLst/>
          </a:prstGeom>
          <a:noFill/>
          <a:ln w="38100" cap="flat" cmpd="sng">
            <a:solidFill>
              <a:schemeClr val="accent4"/>
            </a:solidFill>
            <a:prstDash val="solid"/>
            <a:round/>
            <a:headEnd type="none" w="sm" len="sm"/>
            <a:tailEnd type="none" w="sm" len="sm"/>
          </a:ln>
        </p:spPr>
      </p:cxnSp>
      <p:sp>
        <p:nvSpPr>
          <p:cNvPr id="22" name="Google Shape;22;p4"/>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3" name="Google Shape;23;p4"/>
          <p:cNvSpPr txBox="1">
            <a:spLocks noGrp="1"/>
          </p:cNvSpPr>
          <p:nvPr>
            <p:ph type="body" idx="1"/>
          </p:nvPr>
        </p:nvSpPr>
        <p:spPr>
          <a:xfrm>
            <a:off x="387900" y="1489824"/>
            <a:ext cx="8368200" cy="30789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4" name="Google Shape;24;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5"/>
        <p:cNvGrpSpPr/>
        <p:nvPr/>
      </p:nvGrpSpPr>
      <p:grpSpPr>
        <a:xfrm>
          <a:off x="0" y="0"/>
          <a:ext cx="0" cy="0"/>
          <a:chOff x="0" y="0"/>
          <a:chExt cx="0" cy="0"/>
        </a:xfrm>
      </p:grpSpPr>
      <p:cxnSp>
        <p:nvCxnSpPr>
          <p:cNvPr id="26" name="Google Shape;26;p5"/>
          <p:cNvCxnSpPr/>
          <p:nvPr/>
        </p:nvCxnSpPr>
        <p:spPr>
          <a:xfrm>
            <a:off x="492563" y="1260284"/>
            <a:ext cx="424800" cy="0"/>
          </a:xfrm>
          <a:prstGeom prst="straightConnector1">
            <a:avLst/>
          </a:prstGeom>
          <a:noFill/>
          <a:ln w="38100" cap="flat" cmpd="sng">
            <a:solidFill>
              <a:schemeClr val="accent4"/>
            </a:solidFill>
            <a:prstDash val="solid"/>
            <a:round/>
            <a:headEnd type="none" w="sm" len="sm"/>
            <a:tailEnd type="none" w="sm" len="sm"/>
          </a:ln>
        </p:spPr>
      </p:cxnSp>
      <p:sp>
        <p:nvSpPr>
          <p:cNvPr id="27" name="Google Shape;27;p5"/>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8" name="Google Shape;28;p5"/>
          <p:cNvSpPr txBox="1">
            <a:spLocks noGrp="1"/>
          </p:cNvSpPr>
          <p:nvPr>
            <p:ph type="body" idx="1"/>
          </p:nvPr>
        </p:nvSpPr>
        <p:spPr>
          <a:xfrm>
            <a:off x="387900" y="1489825"/>
            <a:ext cx="3999900" cy="30789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9" name="Google Shape;29;p5"/>
          <p:cNvSpPr txBox="1">
            <a:spLocks noGrp="1"/>
          </p:cNvSpPr>
          <p:nvPr>
            <p:ph type="body" idx="2"/>
          </p:nvPr>
        </p:nvSpPr>
        <p:spPr>
          <a:xfrm>
            <a:off x="4756200" y="1489825"/>
            <a:ext cx="3999900" cy="30789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0" name="Google Shape;30;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1"/>
        <p:cNvGrpSpPr/>
        <p:nvPr/>
      </p:nvGrpSpPr>
      <p:grpSpPr>
        <a:xfrm>
          <a:off x="0" y="0"/>
          <a:ext cx="0" cy="0"/>
          <a:chOff x="0" y="0"/>
          <a:chExt cx="0" cy="0"/>
        </a:xfrm>
      </p:grpSpPr>
      <p:sp>
        <p:nvSpPr>
          <p:cNvPr id="32" name="Google Shape;32;p6"/>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3" name="Google Shape;33;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4"/>
        <p:cNvGrpSpPr/>
        <p:nvPr/>
      </p:nvGrpSpPr>
      <p:grpSpPr>
        <a:xfrm>
          <a:off x="0" y="0"/>
          <a:ext cx="0" cy="0"/>
          <a:chOff x="0" y="0"/>
          <a:chExt cx="0" cy="0"/>
        </a:xfrm>
      </p:grpSpPr>
      <p:cxnSp>
        <p:nvCxnSpPr>
          <p:cNvPr id="35" name="Google Shape;35;p7"/>
          <p:cNvCxnSpPr/>
          <p:nvPr/>
        </p:nvCxnSpPr>
        <p:spPr>
          <a:xfrm>
            <a:off x="489218" y="1412277"/>
            <a:ext cx="331500" cy="0"/>
          </a:xfrm>
          <a:prstGeom prst="straightConnector1">
            <a:avLst/>
          </a:prstGeom>
          <a:noFill/>
          <a:ln w="38100" cap="flat" cmpd="sng">
            <a:solidFill>
              <a:schemeClr val="accent4"/>
            </a:solidFill>
            <a:prstDash val="solid"/>
            <a:round/>
            <a:headEnd type="none" w="sm" len="sm"/>
            <a:tailEnd type="none" w="sm" len="sm"/>
          </a:ln>
        </p:spPr>
      </p:cxnSp>
      <p:sp>
        <p:nvSpPr>
          <p:cNvPr id="36" name="Google Shape;36;p7"/>
          <p:cNvSpPr txBox="1">
            <a:spLocks noGrp="1"/>
          </p:cNvSpPr>
          <p:nvPr>
            <p:ph type="title"/>
          </p:nvPr>
        </p:nvSpPr>
        <p:spPr>
          <a:xfrm>
            <a:off x="3879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7" name="Google Shape;37;p7"/>
          <p:cNvSpPr txBox="1">
            <a:spLocks noGrp="1"/>
          </p:cNvSpPr>
          <p:nvPr>
            <p:ph type="body" idx="1"/>
          </p:nvPr>
        </p:nvSpPr>
        <p:spPr>
          <a:xfrm>
            <a:off x="387900" y="1594025"/>
            <a:ext cx="2808000" cy="26811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8" name="Google Shape;38;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9"/>
        <p:cNvGrpSpPr/>
        <p:nvPr/>
      </p:nvGrpSpPr>
      <p:grpSpPr>
        <a:xfrm>
          <a:off x="0" y="0"/>
          <a:ext cx="0" cy="0"/>
          <a:chOff x="0" y="0"/>
          <a:chExt cx="0" cy="0"/>
        </a:xfrm>
      </p:grpSpPr>
      <p:sp>
        <p:nvSpPr>
          <p:cNvPr id="40" name="Google Shape;40;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41" name="Google Shape;41;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2"/>
        <p:cNvGrpSpPr/>
        <p:nvPr/>
      </p:nvGrpSpPr>
      <p:grpSpPr>
        <a:xfrm>
          <a:off x="0" y="0"/>
          <a:ext cx="0" cy="0"/>
          <a:chOff x="0" y="0"/>
          <a:chExt cx="0" cy="0"/>
        </a:xfrm>
      </p:grpSpPr>
      <p:sp>
        <p:nvSpPr>
          <p:cNvPr id="43" name="Google Shape;43;p9"/>
          <p:cNvSpPr/>
          <p:nvPr/>
        </p:nvSpPr>
        <p:spPr>
          <a:xfrm>
            <a:off x="4572000" y="-75"/>
            <a:ext cx="45720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4" name="Google Shape;44;p9"/>
          <p:cNvCxnSpPr/>
          <p:nvPr/>
        </p:nvCxnSpPr>
        <p:spPr>
          <a:xfrm>
            <a:off x="5029675" y="4495503"/>
            <a:ext cx="540900" cy="0"/>
          </a:xfrm>
          <a:prstGeom prst="straightConnector1">
            <a:avLst/>
          </a:prstGeom>
          <a:noFill/>
          <a:ln w="38100" cap="flat" cmpd="sng">
            <a:solidFill>
              <a:schemeClr val="accent5"/>
            </a:solidFill>
            <a:prstDash val="solid"/>
            <a:round/>
            <a:headEnd type="none" w="sm" len="sm"/>
            <a:tailEnd type="none" w="sm" len="sm"/>
          </a:ln>
        </p:spPr>
      </p:cxnSp>
      <p:sp>
        <p:nvSpPr>
          <p:cNvPr id="45" name="Google Shape;45;p9"/>
          <p:cNvSpPr txBox="1">
            <a:spLocks noGrp="1"/>
          </p:cNvSpPr>
          <p:nvPr>
            <p:ph type="title"/>
          </p:nvPr>
        </p:nvSpPr>
        <p:spPr>
          <a:xfrm>
            <a:off x="265500" y="1209075"/>
            <a:ext cx="4045200" cy="1506300"/>
          </a:xfrm>
          <a:prstGeom prst="rect">
            <a:avLst/>
          </a:prstGeom>
        </p:spPr>
        <p:txBody>
          <a:bodyPr spcFirstLastPara="1" wrap="square" lIns="91425" tIns="91425" rIns="91425" bIns="91425" anchor="b" anchorCtr="0">
            <a:normAutofit/>
          </a:bodyPr>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a:endParaRPr/>
          </a:p>
        </p:txBody>
      </p:sp>
      <p:sp>
        <p:nvSpPr>
          <p:cNvPr id="46" name="Google Shape;46;p9"/>
          <p:cNvSpPr txBox="1">
            <a:spLocks noGrp="1"/>
          </p:cNvSpPr>
          <p:nvPr>
            <p:ph type="subTitle" idx="1"/>
          </p:nvPr>
        </p:nvSpPr>
        <p:spPr>
          <a:xfrm>
            <a:off x="265500" y="2769001"/>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Clr>
                <a:schemeClr val="accent5"/>
              </a:buClr>
              <a:buSzPts val="2100"/>
              <a:buNone/>
              <a:defRPr sz="2100">
                <a:solidFill>
                  <a:schemeClr val="accent5"/>
                </a:solidFill>
              </a:defRPr>
            </a:lvl1pPr>
            <a:lvl2pPr lvl="1" algn="ctr">
              <a:lnSpc>
                <a:spcPct val="100000"/>
              </a:lnSpc>
              <a:spcBef>
                <a:spcPts val="0"/>
              </a:spcBef>
              <a:spcAft>
                <a:spcPts val="0"/>
              </a:spcAft>
              <a:buClr>
                <a:schemeClr val="accent5"/>
              </a:buClr>
              <a:buSzPts val="2100"/>
              <a:buNone/>
              <a:defRPr sz="2100">
                <a:solidFill>
                  <a:schemeClr val="accent5"/>
                </a:solidFill>
              </a:defRPr>
            </a:lvl2pPr>
            <a:lvl3pPr lvl="2" algn="ctr">
              <a:lnSpc>
                <a:spcPct val="100000"/>
              </a:lnSpc>
              <a:spcBef>
                <a:spcPts val="0"/>
              </a:spcBef>
              <a:spcAft>
                <a:spcPts val="0"/>
              </a:spcAft>
              <a:buClr>
                <a:schemeClr val="accent5"/>
              </a:buClr>
              <a:buSzPts val="2100"/>
              <a:buNone/>
              <a:defRPr sz="2100">
                <a:solidFill>
                  <a:schemeClr val="accent5"/>
                </a:solidFill>
              </a:defRPr>
            </a:lvl3pPr>
            <a:lvl4pPr lvl="3" algn="ctr">
              <a:lnSpc>
                <a:spcPct val="100000"/>
              </a:lnSpc>
              <a:spcBef>
                <a:spcPts val="0"/>
              </a:spcBef>
              <a:spcAft>
                <a:spcPts val="0"/>
              </a:spcAft>
              <a:buClr>
                <a:schemeClr val="accent5"/>
              </a:buClr>
              <a:buSzPts val="2100"/>
              <a:buNone/>
              <a:defRPr sz="2100">
                <a:solidFill>
                  <a:schemeClr val="accent5"/>
                </a:solidFill>
              </a:defRPr>
            </a:lvl4pPr>
            <a:lvl5pPr lvl="4" algn="ctr">
              <a:lnSpc>
                <a:spcPct val="100000"/>
              </a:lnSpc>
              <a:spcBef>
                <a:spcPts val="0"/>
              </a:spcBef>
              <a:spcAft>
                <a:spcPts val="0"/>
              </a:spcAft>
              <a:buClr>
                <a:schemeClr val="accent5"/>
              </a:buClr>
              <a:buSzPts val="2100"/>
              <a:buNone/>
              <a:defRPr sz="2100">
                <a:solidFill>
                  <a:schemeClr val="accent5"/>
                </a:solidFill>
              </a:defRPr>
            </a:lvl5pPr>
            <a:lvl6pPr lvl="5" algn="ctr">
              <a:lnSpc>
                <a:spcPct val="100000"/>
              </a:lnSpc>
              <a:spcBef>
                <a:spcPts val="0"/>
              </a:spcBef>
              <a:spcAft>
                <a:spcPts val="0"/>
              </a:spcAft>
              <a:buClr>
                <a:schemeClr val="accent5"/>
              </a:buClr>
              <a:buSzPts val="2100"/>
              <a:buNone/>
              <a:defRPr sz="2100">
                <a:solidFill>
                  <a:schemeClr val="accent5"/>
                </a:solidFill>
              </a:defRPr>
            </a:lvl6pPr>
            <a:lvl7pPr lvl="6" algn="ctr">
              <a:lnSpc>
                <a:spcPct val="100000"/>
              </a:lnSpc>
              <a:spcBef>
                <a:spcPts val="0"/>
              </a:spcBef>
              <a:spcAft>
                <a:spcPts val="0"/>
              </a:spcAft>
              <a:buClr>
                <a:schemeClr val="accent5"/>
              </a:buClr>
              <a:buSzPts val="2100"/>
              <a:buNone/>
              <a:defRPr sz="2100">
                <a:solidFill>
                  <a:schemeClr val="accent5"/>
                </a:solidFill>
              </a:defRPr>
            </a:lvl7pPr>
            <a:lvl8pPr lvl="7" algn="ctr">
              <a:lnSpc>
                <a:spcPct val="100000"/>
              </a:lnSpc>
              <a:spcBef>
                <a:spcPts val="0"/>
              </a:spcBef>
              <a:spcAft>
                <a:spcPts val="0"/>
              </a:spcAft>
              <a:buClr>
                <a:schemeClr val="accent5"/>
              </a:buClr>
              <a:buSzPts val="2100"/>
              <a:buNone/>
              <a:defRPr sz="2100">
                <a:solidFill>
                  <a:schemeClr val="accent5"/>
                </a:solidFill>
              </a:defRPr>
            </a:lvl8pPr>
            <a:lvl9pPr lvl="8" algn="ctr">
              <a:lnSpc>
                <a:spcPct val="100000"/>
              </a:lnSpc>
              <a:spcBef>
                <a:spcPts val="0"/>
              </a:spcBef>
              <a:spcAft>
                <a:spcPts val="0"/>
              </a:spcAft>
              <a:buClr>
                <a:schemeClr val="accent5"/>
              </a:buClr>
              <a:buSzPts val="2100"/>
              <a:buNone/>
              <a:defRPr sz="2100">
                <a:solidFill>
                  <a:schemeClr val="accent5"/>
                </a:solidFill>
              </a:defRPr>
            </a:lvl9pPr>
          </a:lstStyle>
          <a:p>
            <a:endParaRPr/>
          </a:p>
        </p:txBody>
      </p:sp>
      <p:sp>
        <p:nvSpPr>
          <p:cNvPr id="47" name="Google Shape;47;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8" name="Google Shape;48;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9"/>
        <p:cNvGrpSpPr/>
        <p:nvPr/>
      </p:nvGrpSpPr>
      <p:grpSpPr>
        <a:xfrm>
          <a:off x="0" y="0"/>
          <a:ext cx="0" cy="0"/>
          <a:chOff x="0" y="0"/>
          <a:chExt cx="0" cy="0"/>
        </a:xfrm>
      </p:grpSpPr>
      <p:sp>
        <p:nvSpPr>
          <p:cNvPr id="50" name="Google Shape;50;p10"/>
          <p:cNvSpPr txBox="1">
            <a:spLocks noGrp="1"/>
          </p:cNvSpPr>
          <p:nvPr>
            <p:ph type="body" idx="1"/>
          </p:nvPr>
        </p:nvSpPr>
        <p:spPr>
          <a:xfrm>
            <a:off x="319500" y="423372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Font typeface="Roboto Slab"/>
              <a:buNone/>
              <a:defRPr>
                <a:latin typeface="Roboto Slab"/>
                <a:ea typeface="Roboto Slab"/>
                <a:cs typeface="Roboto Slab"/>
                <a:sym typeface="Roboto Slab"/>
              </a:defRPr>
            </a:lvl1pPr>
          </a:lstStyle>
          <a:p>
            <a:endParaRPr/>
          </a:p>
        </p:txBody>
      </p:sp>
      <p:sp>
        <p:nvSpPr>
          <p:cNvPr id="51" name="Google Shape;51;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2"/>
        <p:cNvGrpSpPr/>
        <p:nvPr/>
      </p:nvGrpSpPr>
      <p:grpSpPr>
        <a:xfrm>
          <a:off x="0" y="0"/>
          <a:ext cx="0" cy="0"/>
          <a:chOff x="0" y="0"/>
          <a:chExt cx="0" cy="0"/>
        </a:xfrm>
      </p:grpSpPr>
      <p:sp>
        <p:nvSpPr>
          <p:cNvPr id="53" name="Google Shape;53;p11"/>
          <p:cNvSpPr/>
          <p:nvPr/>
        </p:nvSpPr>
        <p:spPr>
          <a:xfrm>
            <a:off x="150" y="5076825"/>
            <a:ext cx="9143700" cy="666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11"/>
          <p:cNvSpPr txBox="1">
            <a:spLocks noGrp="1"/>
          </p:cNvSpPr>
          <p:nvPr>
            <p:ph type="title" hasCustomPrompt="1"/>
          </p:nvPr>
        </p:nvSpPr>
        <p:spPr>
          <a:xfrm>
            <a:off x="387900" y="1152450"/>
            <a:ext cx="8368200" cy="15384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accent5"/>
              </a:buClr>
              <a:buSzPts val="13000"/>
              <a:buNone/>
              <a:defRPr sz="13000">
                <a:solidFill>
                  <a:schemeClr val="accent5"/>
                </a:solidFill>
              </a:defRPr>
            </a:lvl1pPr>
            <a:lvl2pPr lvl="1" algn="ctr">
              <a:spcBef>
                <a:spcPts val="0"/>
              </a:spcBef>
              <a:spcAft>
                <a:spcPts val="0"/>
              </a:spcAft>
              <a:buClr>
                <a:schemeClr val="accent5"/>
              </a:buClr>
              <a:buSzPts val="13000"/>
              <a:buNone/>
              <a:defRPr sz="13000">
                <a:solidFill>
                  <a:schemeClr val="accent5"/>
                </a:solidFill>
              </a:defRPr>
            </a:lvl2pPr>
            <a:lvl3pPr lvl="2" algn="ctr">
              <a:spcBef>
                <a:spcPts val="0"/>
              </a:spcBef>
              <a:spcAft>
                <a:spcPts val="0"/>
              </a:spcAft>
              <a:buClr>
                <a:schemeClr val="accent5"/>
              </a:buClr>
              <a:buSzPts val="13000"/>
              <a:buNone/>
              <a:defRPr sz="13000">
                <a:solidFill>
                  <a:schemeClr val="accent5"/>
                </a:solidFill>
              </a:defRPr>
            </a:lvl3pPr>
            <a:lvl4pPr lvl="3" algn="ctr">
              <a:spcBef>
                <a:spcPts val="0"/>
              </a:spcBef>
              <a:spcAft>
                <a:spcPts val="0"/>
              </a:spcAft>
              <a:buClr>
                <a:schemeClr val="accent5"/>
              </a:buClr>
              <a:buSzPts val="13000"/>
              <a:buNone/>
              <a:defRPr sz="13000">
                <a:solidFill>
                  <a:schemeClr val="accent5"/>
                </a:solidFill>
              </a:defRPr>
            </a:lvl4pPr>
            <a:lvl5pPr lvl="4" algn="ctr">
              <a:spcBef>
                <a:spcPts val="0"/>
              </a:spcBef>
              <a:spcAft>
                <a:spcPts val="0"/>
              </a:spcAft>
              <a:buClr>
                <a:schemeClr val="accent5"/>
              </a:buClr>
              <a:buSzPts val="13000"/>
              <a:buNone/>
              <a:defRPr sz="13000">
                <a:solidFill>
                  <a:schemeClr val="accent5"/>
                </a:solidFill>
              </a:defRPr>
            </a:lvl5pPr>
            <a:lvl6pPr lvl="5" algn="ctr">
              <a:spcBef>
                <a:spcPts val="0"/>
              </a:spcBef>
              <a:spcAft>
                <a:spcPts val="0"/>
              </a:spcAft>
              <a:buClr>
                <a:schemeClr val="accent5"/>
              </a:buClr>
              <a:buSzPts val="13000"/>
              <a:buNone/>
              <a:defRPr sz="13000">
                <a:solidFill>
                  <a:schemeClr val="accent5"/>
                </a:solidFill>
              </a:defRPr>
            </a:lvl6pPr>
            <a:lvl7pPr lvl="6" algn="ctr">
              <a:spcBef>
                <a:spcPts val="0"/>
              </a:spcBef>
              <a:spcAft>
                <a:spcPts val="0"/>
              </a:spcAft>
              <a:buClr>
                <a:schemeClr val="accent5"/>
              </a:buClr>
              <a:buSzPts val="13000"/>
              <a:buNone/>
              <a:defRPr sz="13000">
                <a:solidFill>
                  <a:schemeClr val="accent5"/>
                </a:solidFill>
              </a:defRPr>
            </a:lvl7pPr>
            <a:lvl8pPr lvl="7" algn="ctr">
              <a:spcBef>
                <a:spcPts val="0"/>
              </a:spcBef>
              <a:spcAft>
                <a:spcPts val="0"/>
              </a:spcAft>
              <a:buClr>
                <a:schemeClr val="accent5"/>
              </a:buClr>
              <a:buSzPts val="13000"/>
              <a:buNone/>
              <a:defRPr sz="13000">
                <a:solidFill>
                  <a:schemeClr val="accent5"/>
                </a:solidFill>
              </a:defRPr>
            </a:lvl8pPr>
            <a:lvl9pPr lvl="8" algn="ctr">
              <a:spcBef>
                <a:spcPts val="0"/>
              </a:spcBef>
              <a:spcAft>
                <a:spcPts val="0"/>
              </a:spcAft>
              <a:buClr>
                <a:schemeClr val="accent5"/>
              </a:buClr>
              <a:buSzPts val="13000"/>
              <a:buNone/>
              <a:defRPr sz="13000">
                <a:solidFill>
                  <a:schemeClr val="accent5"/>
                </a:solidFill>
              </a:defRPr>
            </a:lvl9pPr>
          </a:lstStyle>
          <a:p>
            <a:r>
              <a:t>xx%</a:t>
            </a:r>
          </a:p>
        </p:txBody>
      </p:sp>
      <p:sp>
        <p:nvSpPr>
          <p:cNvPr id="55" name="Google Shape;55;p11"/>
          <p:cNvSpPr txBox="1">
            <a:spLocks noGrp="1"/>
          </p:cNvSpPr>
          <p:nvPr>
            <p:ph type="body" idx="1"/>
          </p:nvPr>
        </p:nvSpPr>
        <p:spPr>
          <a:xfrm>
            <a:off x="387900" y="2919450"/>
            <a:ext cx="8368200" cy="10716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56" name="Google Shape;56;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7"/>
        <p:cNvGrpSpPr/>
        <p:nvPr/>
      </p:nvGrpSpPr>
      <p:grpSpPr>
        <a:xfrm>
          <a:off x="0" y="0"/>
          <a:ext cx="0" cy="0"/>
          <a:chOff x="0" y="0"/>
          <a:chExt cx="0" cy="0"/>
        </a:xfrm>
      </p:grpSpPr>
      <p:sp>
        <p:nvSpPr>
          <p:cNvPr id="58" name="Google Shape;58;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rina">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87900" y="458025"/>
            <a:ext cx="8368200" cy="686100"/>
          </a:xfrm>
          <a:prstGeom prst="rect">
            <a:avLst/>
          </a:prstGeom>
          <a:noFill/>
          <a:ln>
            <a:noFill/>
          </a:ln>
        </p:spPr>
        <p:txBody>
          <a:bodyPr spcFirstLastPara="1" wrap="square" lIns="91425" tIns="91425" rIns="91425" bIns="91425" anchor="b" anchorCtr="0">
            <a:normAutofit/>
          </a:bodyPr>
          <a:lstStyle>
            <a:lvl1pPr lvl="0">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1pPr>
            <a:lvl2pPr lvl="1">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2pPr>
            <a:lvl3pPr lvl="2">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3pPr>
            <a:lvl4pPr lvl="3">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4pPr>
            <a:lvl5pPr lvl="4">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5pPr>
            <a:lvl6pPr lvl="5">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6pPr>
            <a:lvl7pPr lvl="6">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7pPr>
            <a:lvl8pPr lvl="7">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8pPr>
            <a:lvl9pPr lvl="8">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9pPr>
          </a:lstStyle>
          <a:p>
            <a:endParaRPr/>
          </a:p>
        </p:txBody>
      </p:sp>
      <p:sp>
        <p:nvSpPr>
          <p:cNvPr id="7" name="Google Shape;7;p1"/>
          <p:cNvSpPr txBox="1">
            <a:spLocks noGrp="1"/>
          </p:cNvSpPr>
          <p:nvPr>
            <p:ph type="body" idx="1"/>
          </p:nvPr>
        </p:nvSpPr>
        <p:spPr>
          <a:xfrm>
            <a:off x="387900" y="1489824"/>
            <a:ext cx="8368200" cy="30789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1"/>
              </a:buClr>
              <a:buSzPts val="1800"/>
              <a:buFont typeface="Roboto"/>
              <a:buChar char="●"/>
              <a:defRPr sz="1800">
                <a:solidFill>
                  <a:schemeClr val="dk1"/>
                </a:solidFill>
                <a:latin typeface="Roboto"/>
                <a:ea typeface="Roboto"/>
                <a:cs typeface="Roboto"/>
                <a:sym typeface="Roboto"/>
              </a:defRPr>
            </a:lvl1pPr>
            <a:lvl2pPr marL="914400" lvl="1" indent="-3175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2pPr>
            <a:lvl3pPr marL="1371600" lvl="2" indent="-3175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3pPr>
            <a:lvl4pPr marL="1828800" lvl="3" indent="-3175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4pPr>
            <a:lvl5pPr marL="2286000" lvl="4" indent="-3175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5pPr>
            <a:lvl6pPr marL="2743200" lvl="5" indent="-3175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6pPr>
            <a:lvl7pPr marL="3200400" lvl="6" indent="-3175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7pPr>
            <a:lvl8pPr marL="3657600" lvl="7" indent="-3175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8pPr>
            <a:lvl9pPr marL="4114800" lvl="8" indent="-3175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1"/>
                </a:solidFill>
                <a:latin typeface="Roboto"/>
                <a:ea typeface="Roboto"/>
                <a:cs typeface="Roboto"/>
                <a:sym typeface="Roboto"/>
              </a:defRPr>
            </a:lvl1pPr>
            <a:lvl2pPr lvl="1" algn="r">
              <a:buNone/>
              <a:defRPr sz="1000">
                <a:solidFill>
                  <a:schemeClr val="dk1"/>
                </a:solidFill>
                <a:latin typeface="Roboto"/>
                <a:ea typeface="Roboto"/>
                <a:cs typeface="Roboto"/>
                <a:sym typeface="Roboto"/>
              </a:defRPr>
            </a:lvl2pPr>
            <a:lvl3pPr lvl="2" algn="r">
              <a:buNone/>
              <a:defRPr sz="1000">
                <a:solidFill>
                  <a:schemeClr val="dk1"/>
                </a:solidFill>
                <a:latin typeface="Roboto"/>
                <a:ea typeface="Roboto"/>
                <a:cs typeface="Roboto"/>
                <a:sym typeface="Roboto"/>
              </a:defRPr>
            </a:lvl3pPr>
            <a:lvl4pPr lvl="3" algn="r">
              <a:buNone/>
              <a:defRPr sz="1000">
                <a:solidFill>
                  <a:schemeClr val="dk1"/>
                </a:solidFill>
                <a:latin typeface="Roboto"/>
                <a:ea typeface="Roboto"/>
                <a:cs typeface="Roboto"/>
                <a:sym typeface="Roboto"/>
              </a:defRPr>
            </a:lvl4pPr>
            <a:lvl5pPr lvl="4" algn="r">
              <a:buNone/>
              <a:defRPr sz="1000">
                <a:solidFill>
                  <a:schemeClr val="dk1"/>
                </a:solidFill>
                <a:latin typeface="Roboto"/>
                <a:ea typeface="Roboto"/>
                <a:cs typeface="Roboto"/>
                <a:sym typeface="Roboto"/>
              </a:defRPr>
            </a:lvl5pPr>
            <a:lvl6pPr lvl="5" algn="r">
              <a:buNone/>
              <a:defRPr sz="1000">
                <a:solidFill>
                  <a:schemeClr val="dk1"/>
                </a:solidFill>
                <a:latin typeface="Roboto"/>
                <a:ea typeface="Roboto"/>
                <a:cs typeface="Roboto"/>
                <a:sym typeface="Roboto"/>
              </a:defRPr>
            </a:lvl6pPr>
            <a:lvl7pPr lvl="6" algn="r">
              <a:buNone/>
              <a:defRPr sz="1000">
                <a:solidFill>
                  <a:schemeClr val="dk1"/>
                </a:solidFill>
                <a:latin typeface="Roboto"/>
                <a:ea typeface="Roboto"/>
                <a:cs typeface="Roboto"/>
                <a:sym typeface="Roboto"/>
              </a:defRPr>
            </a:lvl7pPr>
            <a:lvl8pPr lvl="7" algn="r">
              <a:buNone/>
              <a:defRPr sz="1000">
                <a:solidFill>
                  <a:schemeClr val="dk1"/>
                </a:solidFill>
                <a:latin typeface="Roboto"/>
                <a:ea typeface="Roboto"/>
                <a:cs typeface="Roboto"/>
                <a:sym typeface="Roboto"/>
              </a:defRPr>
            </a:lvl8pPr>
            <a:lvl9pPr lvl="8" algn="r">
              <a:buNone/>
              <a:defRPr sz="1000">
                <a:solidFill>
                  <a:schemeClr val="dk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hyperlink" Target="http://blogs.salford.ac.uk/business-school/5-reasons-students-work-placement/"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hyperlink" Target="https://pixabay.com/en/time-management-business-planning-1966396/"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3.xml"/><Relationship Id="rId4" Type="http://schemas.openxmlformats.org/officeDocument/2006/relationships/hyperlink" Target="https://www.maxpixel.net/Money-Clock-Time-Management-Grow-Time-Growth-2696234"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hyperlink" Target="http://technofaq.org/posts/2015/08/why-is-technology-crucial-in-business/"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hyperlink" Target="https://researchleap.com/evaluate-collaboration-within-research-innovation/"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2"/>
        <p:cNvGrpSpPr/>
        <p:nvPr/>
      </p:nvGrpSpPr>
      <p:grpSpPr>
        <a:xfrm>
          <a:off x="0" y="0"/>
          <a:ext cx="0" cy="0"/>
          <a:chOff x="0" y="0"/>
          <a:chExt cx="0" cy="0"/>
        </a:xfrm>
      </p:grpSpPr>
      <p:sp>
        <p:nvSpPr>
          <p:cNvPr id="63" name="Google Shape;63;p13"/>
          <p:cNvSpPr txBox="1">
            <a:spLocks noGrp="1"/>
          </p:cNvSpPr>
          <p:nvPr>
            <p:ph type="ctrTitle"/>
          </p:nvPr>
        </p:nvSpPr>
        <p:spPr>
          <a:xfrm>
            <a:off x="1680302" y="1188925"/>
            <a:ext cx="5783400" cy="1457400"/>
          </a:xfrm>
          <a:prstGeom prst="rect">
            <a:avLst/>
          </a:prstGeom>
        </p:spPr>
        <p:txBody>
          <a:bodyPr spcFirstLastPara="1" wrap="square" lIns="91425" tIns="91425" rIns="91425" bIns="91425" anchor="b" anchorCtr="0">
            <a:noAutofit/>
          </a:bodyPr>
          <a:lstStyle/>
          <a:p>
            <a:pPr marL="0" lvl="0" indent="0" rtl="0">
              <a:lnSpc>
                <a:spcPct val="150000"/>
              </a:lnSpc>
              <a:spcBef>
                <a:spcPts val="0"/>
              </a:spcBef>
              <a:spcAft>
                <a:spcPts val="0"/>
              </a:spcAft>
              <a:buNone/>
            </a:pPr>
            <a:r>
              <a:rPr lang="en-US" sz="2600" b="1" dirty="0">
                <a:latin typeface="Arial"/>
                <a:ea typeface="Arial"/>
                <a:cs typeface="Arial"/>
                <a:sym typeface="Arial"/>
              </a:rPr>
              <a:t>BMSW4001</a:t>
            </a:r>
          </a:p>
          <a:p>
            <a:pPr marL="0" lvl="0" indent="0" rtl="0">
              <a:lnSpc>
                <a:spcPct val="150000"/>
              </a:lnSpc>
              <a:spcBef>
                <a:spcPts val="0"/>
              </a:spcBef>
              <a:spcAft>
                <a:spcPts val="0"/>
              </a:spcAft>
              <a:buNone/>
            </a:pPr>
            <a:r>
              <a:rPr lang="en-US" sz="2600" b="1" dirty="0">
                <a:latin typeface="Arial"/>
                <a:ea typeface="Arial"/>
                <a:cs typeface="Arial"/>
                <a:sym typeface="Arial"/>
              </a:rPr>
              <a:t>Academic And Employability Skills</a:t>
            </a:r>
            <a:endParaRPr lang="en-US" sz="4400" dirty="0"/>
          </a:p>
        </p:txBody>
      </p:sp>
      <p:sp>
        <p:nvSpPr>
          <p:cNvPr id="64" name="Google Shape;64;p13"/>
          <p:cNvSpPr txBox="1">
            <a:spLocks noGrp="1"/>
          </p:cNvSpPr>
          <p:nvPr>
            <p:ph type="subTitle" idx="1"/>
          </p:nvPr>
        </p:nvSpPr>
        <p:spPr>
          <a:xfrm>
            <a:off x="1680301" y="3049450"/>
            <a:ext cx="6070997" cy="1691362"/>
          </a:xfrm>
          <a:prstGeom prst="rect">
            <a:avLst/>
          </a:prstGeom>
        </p:spPr>
        <p:txBody>
          <a:bodyPr spcFirstLastPara="1" wrap="square" lIns="91425" tIns="91425" rIns="91425" bIns="91425" anchor="t" anchorCtr="0">
            <a:normAutofit fontScale="92500" lnSpcReduction="20000"/>
          </a:bodyPr>
          <a:lstStyle/>
          <a:p>
            <a:pPr marL="0" lvl="0" indent="0" algn="l" rtl="0">
              <a:spcBef>
                <a:spcPts val="0"/>
              </a:spcBef>
              <a:spcAft>
                <a:spcPts val="0"/>
              </a:spcAft>
              <a:buNone/>
            </a:pPr>
            <a:r>
              <a:rPr lang="en-GB" dirty="0"/>
              <a:t>Gabriel Didei</a:t>
            </a:r>
            <a:endParaRPr dirty="0"/>
          </a:p>
          <a:p>
            <a:pPr marL="0" lvl="0" indent="0" algn="l" rtl="0">
              <a:spcBef>
                <a:spcPts val="0"/>
              </a:spcBef>
              <a:spcAft>
                <a:spcPts val="0"/>
              </a:spcAft>
              <a:buNone/>
            </a:pPr>
            <a:r>
              <a:rPr lang="en-GB" dirty="0"/>
              <a:t>2123767</a:t>
            </a:r>
          </a:p>
          <a:p>
            <a:pPr marL="0" lvl="0" indent="0" algn="l" rtl="0">
              <a:spcBef>
                <a:spcPts val="0"/>
              </a:spcBef>
              <a:spcAft>
                <a:spcPts val="0"/>
              </a:spcAft>
              <a:buNone/>
            </a:pPr>
            <a:r>
              <a:rPr lang="en-GB" dirty="0"/>
              <a:t>BMSW4001</a:t>
            </a:r>
          </a:p>
          <a:p>
            <a:pPr marL="0" lvl="0" indent="0" algn="l" rtl="0">
              <a:spcBef>
                <a:spcPts val="0"/>
              </a:spcBef>
              <a:spcAft>
                <a:spcPts val="0"/>
              </a:spcAft>
              <a:buNone/>
            </a:pPr>
            <a:r>
              <a:rPr lang="en-GB" dirty="0"/>
              <a:t>Joanna Walsh</a:t>
            </a:r>
          </a:p>
          <a:p>
            <a:pPr marL="0" lvl="0" indent="0" algn="l" rtl="0">
              <a:spcBef>
                <a:spcPts val="0"/>
              </a:spcBef>
              <a:spcAft>
                <a:spcPts val="0"/>
              </a:spcAft>
              <a:buNone/>
            </a:pPr>
            <a:r>
              <a:rPr lang="en-GB" dirty="0"/>
              <a:t>Practical </a:t>
            </a:r>
            <a:r>
              <a:rPr lang="en-GB" dirty="0" err="1"/>
              <a:t>Portofolio</a:t>
            </a:r>
            <a:endParaRPr lang="en-GB" dirty="0"/>
          </a:p>
          <a:p>
            <a:pPr marL="0" lvl="0" indent="0" algn="ctr" rtl="0">
              <a:spcBef>
                <a:spcPts val="0"/>
              </a:spcBef>
              <a:spcAft>
                <a:spcPts val="0"/>
              </a:spcAft>
              <a:buNone/>
            </a:pPr>
            <a:endParaRPr lang="en-GB" dirty="0"/>
          </a:p>
          <a:p>
            <a:pPr marL="0" lvl="0" indent="0" algn="ctr" rtl="0">
              <a:spcBef>
                <a:spcPts val="0"/>
              </a:spcBef>
              <a:spcAft>
                <a:spcPts val="0"/>
              </a:spcAft>
              <a:buNone/>
            </a:pP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8"/>
        <p:cNvGrpSpPr/>
        <p:nvPr/>
      </p:nvGrpSpPr>
      <p:grpSpPr>
        <a:xfrm>
          <a:off x="0" y="0"/>
          <a:ext cx="0" cy="0"/>
          <a:chOff x="0" y="0"/>
          <a:chExt cx="0" cy="0"/>
        </a:xfrm>
      </p:grpSpPr>
      <p:sp>
        <p:nvSpPr>
          <p:cNvPr id="69" name="Google Shape;69;p14"/>
          <p:cNvSpPr txBox="1">
            <a:spLocks noGrp="1"/>
          </p:cNvSpPr>
          <p:nvPr>
            <p:ph type="title"/>
          </p:nvPr>
        </p:nvSpPr>
        <p:spPr>
          <a:xfrm>
            <a:off x="387900" y="211675"/>
            <a:ext cx="8368200" cy="445500"/>
          </a:xfrm>
          <a:prstGeom prst="rect">
            <a:avLst/>
          </a:prstGeom>
        </p:spPr>
        <p:txBody>
          <a:bodyPr spcFirstLastPara="1" wrap="square" lIns="91425" tIns="91425" rIns="91425" bIns="91425" anchor="b" anchorCtr="0">
            <a:normAutofit fontScale="90000"/>
          </a:bodyPr>
          <a:lstStyle/>
          <a:p>
            <a:pPr marL="0" lvl="0" indent="0" algn="ctr" rtl="0">
              <a:spcBef>
                <a:spcPts val="0"/>
              </a:spcBef>
              <a:spcAft>
                <a:spcPts val="0"/>
              </a:spcAft>
              <a:buNone/>
            </a:pPr>
            <a:r>
              <a:rPr lang="en-GB" sz="3100" b="1"/>
              <a:t>Table of Content </a:t>
            </a:r>
            <a:endParaRPr sz="3100" b="1"/>
          </a:p>
        </p:txBody>
      </p:sp>
      <p:sp>
        <p:nvSpPr>
          <p:cNvPr id="70" name="Google Shape;70;p14"/>
          <p:cNvSpPr txBox="1">
            <a:spLocks noGrp="1"/>
          </p:cNvSpPr>
          <p:nvPr>
            <p:ph type="body" idx="1"/>
          </p:nvPr>
        </p:nvSpPr>
        <p:spPr>
          <a:xfrm>
            <a:off x="302556" y="857518"/>
            <a:ext cx="8368200" cy="37071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r>
              <a:rPr lang="en-GB" dirty="0"/>
              <a:t>Slides                                                                            SLIDE No.</a:t>
            </a:r>
            <a:endParaRPr dirty="0"/>
          </a:p>
        </p:txBody>
      </p:sp>
      <p:graphicFrame>
        <p:nvGraphicFramePr>
          <p:cNvPr id="71" name="Google Shape;71;p14"/>
          <p:cNvGraphicFramePr/>
          <p:nvPr>
            <p:extLst>
              <p:ext uri="{D42A27DB-BD31-4B8C-83A1-F6EECF244321}">
                <p14:modId xmlns:p14="http://schemas.microsoft.com/office/powerpoint/2010/main" val="471946871"/>
              </p:ext>
            </p:extLst>
          </p:nvPr>
        </p:nvGraphicFramePr>
        <p:xfrm>
          <a:off x="302556" y="1449412"/>
          <a:ext cx="7239000" cy="2523312"/>
        </p:xfrm>
        <a:graphic>
          <a:graphicData uri="http://schemas.openxmlformats.org/drawingml/2006/table">
            <a:tbl>
              <a:tblPr>
                <a:noFill/>
                <a:tableStyleId>{091AF002-31B3-4361-9C7E-432B3E747704}</a:tableStyleId>
              </a:tblPr>
              <a:tblGrid>
                <a:gridCol w="3619500">
                  <a:extLst>
                    <a:ext uri="{9D8B030D-6E8A-4147-A177-3AD203B41FA5}">
                      <a16:colId xmlns:a16="http://schemas.microsoft.com/office/drawing/2014/main" val="20000"/>
                    </a:ext>
                  </a:extLst>
                </a:gridCol>
                <a:gridCol w="3619500">
                  <a:extLst>
                    <a:ext uri="{9D8B030D-6E8A-4147-A177-3AD203B41FA5}">
                      <a16:colId xmlns:a16="http://schemas.microsoft.com/office/drawing/2014/main" val="20001"/>
                    </a:ext>
                  </a:extLst>
                </a:gridCol>
              </a:tblGrid>
              <a:tr h="261072">
                <a:tc>
                  <a:txBody>
                    <a:bodyPr/>
                    <a:lstStyle/>
                    <a:p>
                      <a:pPr marL="0" lvl="0" indent="0" algn="just" rtl="0">
                        <a:spcBef>
                          <a:spcPts val="0"/>
                        </a:spcBef>
                        <a:spcAft>
                          <a:spcPts val="0"/>
                        </a:spcAft>
                        <a:buNone/>
                      </a:pPr>
                      <a:r>
                        <a:rPr lang="en-GB" sz="1000" b="1">
                          <a:solidFill>
                            <a:schemeClr val="dk1"/>
                          </a:solidFill>
                        </a:rPr>
                        <a:t>Introduction </a:t>
                      </a:r>
                      <a:endParaRPr sz="1000" b="1">
                        <a:solidFill>
                          <a:schemeClr val="dk1"/>
                        </a:solidFill>
                      </a:endParaRPr>
                    </a:p>
                  </a:txBody>
                  <a:tcPr marL="91425" marR="91425" marT="91425" marB="91425"/>
                </a:tc>
                <a:tc>
                  <a:txBody>
                    <a:bodyPr/>
                    <a:lstStyle/>
                    <a:p>
                      <a:pPr marL="0" lvl="0" indent="0" algn="ctr" rtl="0">
                        <a:spcBef>
                          <a:spcPts val="0"/>
                        </a:spcBef>
                        <a:spcAft>
                          <a:spcPts val="0"/>
                        </a:spcAft>
                        <a:buNone/>
                      </a:pPr>
                      <a:r>
                        <a:rPr lang="en-GB" sz="1300" b="1" dirty="0">
                          <a:solidFill>
                            <a:schemeClr val="dk1"/>
                          </a:solidFill>
                        </a:rPr>
                        <a:t>3</a:t>
                      </a:r>
                      <a:endParaRPr sz="1300" b="1" dirty="0">
                        <a:solidFill>
                          <a:schemeClr val="dk1"/>
                        </a:solidFill>
                      </a:endParaRPr>
                    </a:p>
                  </a:txBody>
                  <a:tcPr marL="91425" marR="91425" marT="91425" marB="91425"/>
                </a:tc>
                <a:extLst>
                  <a:ext uri="{0D108BD9-81ED-4DB2-BD59-A6C34878D82A}">
                    <a16:rowId xmlns:a16="http://schemas.microsoft.com/office/drawing/2014/main" val="10000"/>
                  </a:ext>
                </a:extLst>
              </a:tr>
              <a:tr h="261072">
                <a:tc>
                  <a:txBody>
                    <a:bodyPr/>
                    <a:lstStyle/>
                    <a:p>
                      <a:pPr marL="0" lvl="0" indent="0" algn="just" rtl="0">
                        <a:spcBef>
                          <a:spcPts val="0"/>
                        </a:spcBef>
                        <a:spcAft>
                          <a:spcPts val="0"/>
                        </a:spcAft>
                        <a:buNone/>
                      </a:pPr>
                      <a:r>
                        <a:rPr lang="en-GB" sz="1000" b="1" dirty="0">
                          <a:solidFill>
                            <a:schemeClr val="dk1"/>
                          </a:solidFill>
                        </a:rPr>
                        <a:t>What Is Time Management </a:t>
                      </a:r>
                      <a:endParaRPr sz="1000" b="1" dirty="0">
                        <a:solidFill>
                          <a:schemeClr val="dk1"/>
                        </a:solidFill>
                      </a:endParaRPr>
                    </a:p>
                  </a:txBody>
                  <a:tcPr marL="91425" marR="91425" marT="91425" marB="91425"/>
                </a:tc>
                <a:tc>
                  <a:txBody>
                    <a:bodyPr/>
                    <a:lstStyle/>
                    <a:p>
                      <a:pPr marL="0" lvl="0" indent="0" algn="ctr" rtl="0">
                        <a:spcBef>
                          <a:spcPts val="0"/>
                        </a:spcBef>
                        <a:spcAft>
                          <a:spcPts val="0"/>
                        </a:spcAft>
                        <a:buNone/>
                      </a:pPr>
                      <a:r>
                        <a:rPr lang="en-GB" sz="1300" b="1" dirty="0">
                          <a:solidFill>
                            <a:schemeClr val="dk1"/>
                          </a:solidFill>
                        </a:rPr>
                        <a:t>4-5</a:t>
                      </a:r>
                      <a:endParaRPr sz="1300" b="1" dirty="0">
                        <a:solidFill>
                          <a:schemeClr val="dk1"/>
                        </a:solidFill>
                      </a:endParaRPr>
                    </a:p>
                  </a:txBody>
                  <a:tcPr marL="91425" marR="91425" marT="91425" marB="91425"/>
                </a:tc>
                <a:extLst>
                  <a:ext uri="{0D108BD9-81ED-4DB2-BD59-A6C34878D82A}">
                    <a16:rowId xmlns:a16="http://schemas.microsoft.com/office/drawing/2014/main" val="10001"/>
                  </a:ext>
                </a:extLst>
              </a:tr>
              <a:tr h="262596">
                <a:tc>
                  <a:txBody>
                    <a:bodyPr/>
                    <a:lstStyle/>
                    <a:p>
                      <a:pPr marL="0" lvl="0" indent="0" algn="just" rtl="0">
                        <a:lnSpc>
                          <a:spcPct val="150000"/>
                        </a:lnSpc>
                        <a:spcBef>
                          <a:spcPts val="2000"/>
                        </a:spcBef>
                        <a:spcAft>
                          <a:spcPts val="600"/>
                        </a:spcAft>
                        <a:buNone/>
                      </a:pPr>
                      <a:r>
                        <a:rPr lang="en-US" sz="1000" b="1" dirty="0">
                          <a:solidFill>
                            <a:schemeClr val="dk1"/>
                          </a:solidFill>
                        </a:rPr>
                        <a:t>Application Of Time Management Tools </a:t>
                      </a:r>
                      <a:endParaRPr sz="1000" b="1" dirty="0">
                        <a:solidFill>
                          <a:schemeClr val="dk1"/>
                        </a:solidFill>
                      </a:endParaRPr>
                    </a:p>
                  </a:txBody>
                  <a:tcPr marL="91425" marR="91425" marT="91425" marB="91425"/>
                </a:tc>
                <a:tc>
                  <a:txBody>
                    <a:bodyPr/>
                    <a:lstStyle/>
                    <a:p>
                      <a:pPr marL="0" lvl="0" indent="0" algn="ctr" rtl="0">
                        <a:spcBef>
                          <a:spcPts val="0"/>
                        </a:spcBef>
                        <a:spcAft>
                          <a:spcPts val="0"/>
                        </a:spcAft>
                        <a:buNone/>
                      </a:pPr>
                      <a:r>
                        <a:rPr lang="en-GB" sz="1300" b="1" dirty="0">
                          <a:solidFill>
                            <a:schemeClr val="dk1"/>
                          </a:solidFill>
                        </a:rPr>
                        <a:t>6-7</a:t>
                      </a:r>
                      <a:endParaRPr sz="1300" b="1" dirty="0">
                        <a:solidFill>
                          <a:schemeClr val="dk1"/>
                        </a:solidFill>
                      </a:endParaRPr>
                    </a:p>
                  </a:txBody>
                  <a:tcPr marL="91425" marR="91425" marT="91425" marB="91425"/>
                </a:tc>
                <a:extLst>
                  <a:ext uri="{0D108BD9-81ED-4DB2-BD59-A6C34878D82A}">
                    <a16:rowId xmlns:a16="http://schemas.microsoft.com/office/drawing/2014/main" val="10002"/>
                  </a:ext>
                </a:extLst>
              </a:tr>
              <a:tr h="419252">
                <a:tc>
                  <a:txBody>
                    <a:bodyPr/>
                    <a:lstStyle/>
                    <a:p>
                      <a:pPr marL="0" lvl="0" indent="0" algn="just" rtl="0">
                        <a:lnSpc>
                          <a:spcPct val="150000"/>
                        </a:lnSpc>
                        <a:spcBef>
                          <a:spcPts val="2000"/>
                        </a:spcBef>
                        <a:spcAft>
                          <a:spcPts val="600"/>
                        </a:spcAft>
                        <a:buNone/>
                      </a:pPr>
                      <a:r>
                        <a:rPr lang="en-US" sz="1000" b="1" dirty="0">
                          <a:solidFill>
                            <a:schemeClr val="dk1"/>
                          </a:solidFill>
                        </a:rPr>
                        <a:t>Understanding the World of Work in the Technology Sector </a:t>
                      </a:r>
                      <a:endParaRPr sz="1000" b="1" dirty="0">
                        <a:solidFill>
                          <a:schemeClr val="dk1"/>
                        </a:solidFill>
                      </a:endParaRPr>
                    </a:p>
                  </a:txBody>
                  <a:tcPr marL="91425" marR="91425" marT="91425" marB="91425"/>
                </a:tc>
                <a:tc>
                  <a:txBody>
                    <a:bodyPr/>
                    <a:lstStyle/>
                    <a:p>
                      <a:pPr marL="0" lvl="0" indent="0" algn="ctr" rtl="0">
                        <a:spcBef>
                          <a:spcPts val="0"/>
                        </a:spcBef>
                        <a:spcAft>
                          <a:spcPts val="0"/>
                        </a:spcAft>
                        <a:buNone/>
                      </a:pPr>
                      <a:r>
                        <a:rPr lang="en-GB" sz="1300" b="1" dirty="0">
                          <a:solidFill>
                            <a:schemeClr val="dk1"/>
                          </a:solidFill>
                        </a:rPr>
                        <a:t>8-9</a:t>
                      </a:r>
                      <a:endParaRPr sz="1300" b="1" dirty="0">
                        <a:solidFill>
                          <a:schemeClr val="dk1"/>
                        </a:solidFill>
                      </a:endParaRPr>
                    </a:p>
                  </a:txBody>
                  <a:tcPr marL="91425" marR="91425" marT="91425" marB="91425"/>
                </a:tc>
                <a:extLst>
                  <a:ext uri="{0D108BD9-81ED-4DB2-BD59-A6C34878D82A}">
                    <a16:rowId xmlns:a16="http://schemas.microsoft.com/office/drawing/2014/main" val="10003"/>
                  </a:ext>
                </a:extLst>
              </a:tr>
              <a:tr h="262596">
                <a:tc>
                  <a:txBody>
                    <a:bodyPr/>
                    <a:lstStyle/>
                    <a:p>
                      <a:pPr marL="0" lvl="0" indent="0" algn="just" rtl="0">
                        <a:lnSpc>
                          <a:spcPct val="150000"/>
                        </a:lnSpc>
                        <a:spcBef>
                          <a:spcPts val="2000"/>
                        </a:spcBef>
                        <a:spcAft>
                          <a:spcPts val="600"/>
                        </a:spcAft>
                        <a:buNone/>
                      </a:pPr>
                      <a:r>
                        <a:rPr lang="en-GB" sz="1000" b="1" dirty="0">
                          <a:solidFill>
                            <a:schemeClr val="dk1"/>
                          </a:solidFill>
                        </a:rPr>
                        <a:t>Conclusion </a:t>
                      </a:r>
                      <a:endParaRPr sz="1000" b="1" dirty="0">
                        <a:solidFill>
                          <a:schemeClr val="dk1"/>
                        </a:solidFill>
                      </a:endParaRPr>
                    </a:p>
                  </a:txBody>
                  <a:tcPr marL="91425" marR="91425" marT="91425" marB="91425"/>
                </a:tc>
                <a:tc>
                  <a:txBody>
                    <a:bodyPr/>
                    <a:lstStyle/>
                    <a:p>
                      <a:pPr marL="0" lvl="0" indent="0" algn="ctr" rtl="0">
                        <a:spcBef>
                          <a:spcPts val="0"/>
                        </a:spcBef>
                        <a:spcAft>
                          <a:spcPts val="0"/>
                        </a:spcAft>
                        <a:buNone/>
                      </a:pPr>
                      <a:r>
                        <a:rPr lang="en-GB" sz="1300" b="1" dirty="0">
                          <a:solidFill>
                            <a:schemeClr val="dk1"/>
                          </a:solidFill>
                        </a:rPr>
                        <a:t>10</a:t>
                      </a:r>
                      <a:endParaRPr sz="1300" b="1" dirty="0">
                        <a:solidFill>
                          <a:schemeClr val="dk1"/>
                        </a:solidFill>
                      </a:endParaRPr>
                    </a:p>
                  </a:txBody>
                  <a:tcPr marL="91425" marR="91425" marT="91425" marB="91425"/>
                </a:tc>
                <a:extLst>
                  <a:ext uri="{0D108BD9-81ED-4DB2-BD59-A6C34878D82A}">
                    <a16:rowId xmlns:a16="http://schemas.microsoft.com/office/drawing/2014/main" val="10004"/>
                  </a:ext>
                </a:extLst>
              </a:tr>
              <a:tr h="262596">
                <a:tc>
                  <a:txBody>
                    <a:bodyPr/>
                    <a:lstStyle/>
                    <a:p>
                      <a:pPr marL="0" lvl="0" indent="0" algn="just" rtl="0">
                        <a:lnSpc>
                          <a:spcPct val="150000"/>
                        </a:lnSpc>
                        <a:spcBef>
                          <a:spcPts val="2000"/>
                        </a:spcBef>
                        <a:spcAft>
                          <a:spcPts val="600"/>
                        </a:spcAft>
                        <a:buNone/>
                      </a:pPr>
                      <a:r>
                        <a:rPr lang="en-GB" sz="1000" b="1" dirty="0">
                          <a:solidFill>
                            <a:schemeClr val="dk1"/>
                          </a:solidFill>
                        </a:rPr>
                        <a:t>References</a:t>
                      </a:r>
                      <a:endParaRPr sz="1000" b="1" dirty="0">
                        <a:solidFill>
                          <a:schemeClr val="dk1"/>
                        </a:solidFill>
                      </a:endParaRPr>
                    </a:p>
                  </a:txBody>
                  <a:tcPr marL="91425" marR="91425" marT="91425" marB="91425"/>
                </a:tc>
                <a:tc>
                  <a:txBody>
                    <a:bodyPr/>
                    <a:lstStyle/>
                    <a:p>
                      <a:pPr marL="0" lvl="0" indent="0" algn="ctr" rtl="0">
                        <a:spcBef>
                          <a:spcPts val="0"/>
                        </a:spcBef>
                        <a:spcAft>
                          <a:spcPts val="0"/>
                        </a:spcAft>
                        <a:buNone/>
                      </a:pPr>
                      <a:r>
                        <a:rPr lang="en-GB" sz="1300" b="1" dirty="0">
                          <a:solidFill>
                            <a:schemeClr val="dk1"/>
                          </a:solidFill>
                        </a:rPr>
                        <a:t>11</a:t>
                      </a:r>
                      <a:endParaRPr sz="1300" b="1" dirty="0">
                        <a:solidFill>
                          <a:schemeClr val="dk1"/>
                        </a:solidFill>
                      </a:endParaRPr>
                    </a:p>
                  </a:txBody>
                  <a:tcPr marL="91425" marR="91425" marT="91425" marB="91425"/>
                </a:tc>
                <a:extLst>
                  <a:ext uri="{0D108BD9-81ED-4DB2-BD59-A6C34878D82A}">
                    <a16:rowId xmlns:a16="http://schemas.microsoft.com/office/drawing/2014/main" val="10005"/>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Google Shape;76;p15"/>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sz="3200" b="1"/>
              <a:t>Introduction </a:t>
            </a:r>
            <a:endParaRPr sz="3200" b="1"/>
          </a:p>
        </p:txBody>
      </p:sp>
      <p:sp>
        <p:nvSpPr>
          <p:cNvPr id="77" name="Google Shape;77;p15"/>
          <p:cNvSpPr txBox="1">
            <a:spLocks noGrp="1"/>
          </p:cNvSpPr>
          <p:nvPr>
            <p:ph type="body" idx="1"/>
          </p:nvPr>
        </p:nvSpPr>
        <p:spPr>
          <a:xfrm>
            <a:off x="-158496" y="1356488"/>
            <a:ext cx="4636872" cy="3424600"/>
          </a:xfrm>
          <a:prstGeom prst="rect">
            <a:avLst/>
          </a:prstGeom>
        </p:spPr>
        <p:txBody>
          <a:bodyPr spcFirstLastPara="1" wrap="square" lIns="91425" tIns="91425" rIns="91425" bIns="91425" anchor="ctr" anchorCtr="0">
            <a:noAutofit/>
          </a:bodyPr>
          <a:lstStyle/>
          <a:p>
            <a:pPr marL="457200" lvl="0" indent="-351631" algn="just" rtl="0">
              <a:lnSpc>
                <a:spcPct val="100000"/>
              </a:lnSpc>
              <a:spcBef>
                <a:spcPts val="0"/>
              </a:spcBef>
              <a:spcAft>
                <a:spcPts val="0"/>
              </a:spcAft>
              <a:buSzPct val="100000"/>
              <a:buFont typeface="Arial"/>
              <a:buChar char="●"/>
            </a:pPr>
            <a:r>
              <a:rPr lang="en-GB" sz="1900" dirty="0">
                <a:effectLst/>
                <a:latin typeface="Arial" panose="020B0604020202020204" pitchFamily="34" charset="0"/>
                <a:ea typeface="Calibri" panose="020F0502020204030204" pitchFamily="34" charset="0"/>
                <a:cs typeface="Mangal" panose="02040503050203030202" pitchFamily="18" charset="0"/>
              </a:rPr>
              <a:t>Academic and Employability skills refer to the skills that are vital and effective for any students to accomplish different set goals and objectives.</a:t>
            </a:r>
          </a:p>
          <a:p>
            <a:pPr marL="105569" lvl="0" indent="0" algn="just" rtl="0">
              <a:lnSpc>
                <a:spcPct val="100000"/>
              </a:lnSpc>
              <a:spcBef>
                <a:spcPts val="0"/>
              </a:spcBef>
              <a:spcAft>
                <a:spcPts val="0"/>
              </a:spcAft>
              <a:buSzPct val="100000"/>
              <a:buNone/>
            </a:pPr>
            <a:endParaRPr lang="en-GB" sz="1900" dirty="0">
              <a:effectLst/>
              <a:latin typeface="Arial" panose="020B0604020202020204" pitchFamily="34" charset="0"/>
              <a:ea typeface="Calibri" panose="020F0502020204030204" pitchFamily="34" charset="0"/>
              <a:cs typeface="Mangal" panose="02040503050203030202" pitchFamily="18" charset="0"/>
            </a:endParaRPr>
          </a:p>
        </p:txBody>
      </p:sp>
      <p:pic>
        <p:nvPicPr>
          <p:cNvPr id="78" name="Google Shape;78;p15"/>
          <p:cNvPicPr preferRelativeResize="0"/>
          <p:nvPr/>
        </p:nvPicPr>
        <p:blipFill>
          <a:blip r:embed="rId3">
            <a:extLst>
              <a:ext uri="{837473B0-CC2E-450A-ABE3-18F120FF3D39}">
                <a1611:picAttrSrcUrl xmlns:a1611="http://schemas.microsoft.com/office/drawing/2016/11/main" r:id="rId4"/>
              </a:ext>
            </a:extLst>
          </a:blip>
          <a:srcRect/>
          <a:stretch/>
        </p:blipFill>
        <p:spPr>
          <a:xfrm>
            <a:off x="4478376" y="1651283"/>
            <a:ext cx="4549800" cy="2663371"/>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2"/>
        <p:cNvGrpSpPr/>
        <p:nvPr/>
      </p:nvGrpSpPr>
      <p:grpSpPr>
        <a:xfrm>
          <a:off x="0" y="0"/>
          <a:ext cx="0" cy="0"/>
          <a:chOff x="0" y="0"/>
          <a:chExt cx="0" cy="0"/>
        </a:xfrm>
      </p:grpSpPr>
      <p:sp>
        <p:nvSpPr>
          <p:cNvPr id="83" name="Google Shape;83;p16"/>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fontScale="90000"/>
          </a:bodyPr>
          <a:lstStyle/>
          <a:p>
            <a:pPr marL="0" lvl="0" indent="0" algn="ctr" rtl="0">
              <a:lnSpc>
                <a:spcPct val="150000"/>
              </a:lnSpc>
              <a:spcBef>
                <a:spcPts val="2000"/>
              </a:spcBef>
              <a:spcAft>
                <a:spcPts val="600"/>
              </a:spcAft>
              <a:buNone/>
            </a:pPr>
            <a:r>
              <a:rPr lang="en-GB" sz="3300" b="1" dirty="0">
                <a:latin typeface="Arial"/>
                <a:ea typeface="Arial"/>
                <a:cs typeface="Arial"/>
                <a:sym typeface="Arial"/>
              </a:rPr>
              <a:t>What Is Time Management </a:t>
            </a:r>
            <a:endParaRPr lang="en-GB" sz="5100" dirty="0"/>
          </a:p>
        </p:txBody>
      </p:sp>
      <p:sp>
        <p:nvSpPr>
          <p:cNvPr id="84" name="Google Shape;84;p16"/>
          <p:cNvSpPr txBox="1">
            <a:spLocks noGrp="1"/>
          </p:cNvSpPr>
          <p:nvPr>
            <p:ph type="body" idx="1"/>
          </p:nvPr>
        </p:nvSpPr>
        <p:spPr>
          <a:xfrm>
            <a:off x="387900" y="1489825"/>
            <a:ext cx="4904100" cy="3078900"/>
          </a:xfrm>
          <a:prstGeom prst="rect">
            <a:avLst/>
          </a:prstGeom>
        </p:spPr>
        <p:txBody>
          <a:bodyPr spcFirstLastPara="1" wrap="square" lIns="91425" tIns="91425" rIns="91425" bIns="91425" anchor="t" anchorCtr="0">
            <a:normAutofit/>
          </a:bodyPr>
          <a:lstStyle/>
          <a:p>
            <a:pPr marL="457200" lvl="0" indent="-322103" algn="just" rtl="0">
              <a:lnSpc>
                <a:spcPct val="150000"/>
              </a:lnSpc>
              <a:spcBef>
                <a:spcPts val="0"/>
              </a:spcBef>
              <a:spcAft>
                <a:spcPts val="0"/>
              </a:spcAft>
              <a:buSzPct val="100000"/>
              <a:buFont typeface="Arial"/>
              <a:buChar char="●"/>
            </a:pPr>
            <a:r>
              <a:rPr lang="en-US" sz="1900" dirty="0">
                <a:latin typeface="Arial"/>
                <a:ea typeface="Arial"/>
                <a:cs typeface="Arial"/>
                <a:sym typeface="Arial"/>
              </a:rPr>
              <a:t>Time Management plays a big role in the life of the students as well as the learners</a:t>
            </a:r>
          </a:p>
          <a:p>
            <a:pPr marL="457200" lvl="0" indent="-322103" algn="just" rtl="0">
              <a:lnSpc>
                <a:spcPct val="150000"/>
              </a:lnSpc>
              <a:spcBef>
                <a:spcPts val="0"/>
              </a:spcBef>
              <a:spcAft>
                <a:spcPts val="0"/>
              </a:spcAft>
              <a:buSzPct val="100000"/>
              <a:buFont typeface="Arial"/>
              <a:buChar char="●"/>
            </a:pPr>
            <a:r>
              <a:rPr lang="en-GB" sz="1800" dirty="0">
                <a:effectLst/>
                <a:latin typeface="Arial" panose="020B0604020202020204" pitchFamily="34" charset="0"/>
                <a:ea typeface="Calibri" panose="020F0502020204030204" pitchFamily="34" charset="0"/>
                <a:cs typeface="Mangal" panose="02040503050203030202" pitchFamily="18" charset="0"/>
              </a:rPr>
              <a:t>Working smartly is one of the effective aspects of time management</a:t>
            </a:r>
            <a:endParaRPr lang="en-US" sz="1850" b="1" dirty="0">
              <a:latin typeface="Arial"/>
              <a:ea typeface="Arial"/>
              <a:cs typeface="Arial"/>
              <a:sym typeface="Arial"/>
            </a:endParaRPr>
          </a:p>
        </p:txBody>
      </p:sp>
      <p:pic>
        <p:nvPicPr>
          <p:cNvPr id="85" name="Google Shape;85;p16"/>
          <p:cNvPicPr preferRelativeResize="0"/>
          <p:nvPr/>
        </p:nvPicPr>
        <p:blipFill>
          <a:blip r:embed="rId3">
            <a:extLst>
              <a:ext uri="{837473B0-CC2E-450A-ABE3-18F120FF3D39}">
                <a1611:picAttrSrcUrl xmlns:a1611="http://schemas.microsoft.com/office/drawing/2016/11/main" r:id="rId4"/>
              </a:ext>
            </a:extLst>
          </a:blip>
          <a:srcRect/>
          <a:stretch/>
        </p:blipFill>
        <p:spPr>
          <a:xfrm>
            <a:off x="5444400" y="1944552"/>
            <a:ext cx="3547199" cy="2128319"/>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2"/>
        <p:cNvGrpSpPr/>
        <p:nvPr/>
      </p:nvGrpSpPr>
      <p:grpSpPr>
        <a:xfrm>
          <a:off x="0" y="0"/>
          <a:ext cx="0" cy="0"/>
          <a:chOff x="0" y="0"/>
          <a:chExt cx="0" cy="0"/>
        </a:xfrm>
      </p:grpSpPr>
      <p:sp>
        <p:nvSpPr>
          <p:cNvPr id="83" name="Google Shape;83;p16"/>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fontScale="90000"/>
          </a:bodyPr>
          <a:lstStyle/>
          <a:p>
            <a:pPr marL="0" lvl="0" indent="0" algn="ctr" rtl="0">
              <a:lnSpc>
                <a:spcPct val="150000"/>
              </a:lnSpc>
              <a:spcBef>
                <a:spcPts val="2000"/>
              </a:spcBef>
              <a:spcAft>
                <a:spcPts val="600"/>
              </a:spcAft>
              <a:buNone/>
            </a:pPr>
            <a:r>
              <a:rPr lang="en-GB" sz="3300" b="1" dirty="0">
                <a:latin typeface="Arial"/>
                <a:ea typeface="Arial"/>
                <a:cs typeface="Arial"/>
                <a:sym typeface="Arial"/>
              </a:rPr>
              <a:t>What Is Time Management </a:t>
            </a:r>
            <a:endParaRPr lang="en-GB" sz="5100" dirty="0"/>
          </a:p>
        </p:txBody>
      </p:sp>
      <p:sp>
        <p:nvSpPr>
          <p:cNvPr id="84" name="Google Shape;84;p16"/>
          <p:cNvSpPr txBox="1">
            <a:spLocks noGrp="1"/>
          </p:cNvSpPr>
          <p:nvPr>
            <p:ph type="body" idx="1"/>
          </p:nvPr>
        </p:nvSpPr>
        <p:spPr>
          <a:xfrm>
            <a:off x="152401" y="1489824"/>
            <a:ext cx="5139599" cy="3447935"/>
          </a:xfrm>
          <a:prstGeom prst="rect">
            <a:avLst/>
          </a:prstGeom>
        </p:spPr>
        <p:txBody>
          <a:bodyPr spcFirstLastPara="1" wrap="square" lIns="91425" tIns="91425" rIns="91425" bIns="91425" anchor="t" anchorCtr="0">
            <a:noAutofit/>
          </a:bodyPr>
          <a:lstStyle/>
          <a:p>
            <a:pPr marL="457200" lvl="0" indent="-322103" algn="just" rtl="0">
              <a:lnSpc>
                <a:spcPct val="150000"/>
              </a:lnSpc>
              <a:spcBef>
                <a:spcPts val="0"/>
              </a:spcBef>
              <a:spcAft>
                <a:spcPts val="0"/>
              </a:spcAft>
              <a:buSzPct val="100000"/>
              <a:buFont typeface="Arial"/>
              <a:buChar char="●"/>
            </a:pPr>
            <a:r>
              <a:rPr lang="en-GB" sz="1900" dirty="0">
                <a:effectLst/>
                <a:latin typeface="Arial" panose="020B0604020202020204" pitchFamily="34" charset="0"/>
                <a:ea typeface="Calibri" panose="020F0502020204030204" pitchFamily="34" charset="0"/>
                <a:cs typeface="Mangal" panose="02040503050203030202" pitchFamily="18" charset="0"/>
              </a:rPr>
              <a:t>Time Management can help the students as well as the learners in maintaining a good balance between work and life or academics and life</a:t>
            </a:r>
          </a:p>
          <a:p>
            <a:pPr marL="457200" lvl="0" indent="-322103" algn="just" rtl="0">
              <a:lnSpc>
                <a:spcPct val="150000"/>
              </a:lnSpc>
              <a:spcBef>
                <a:spcPts val="0"/>
              </a:spcBef>
              <a:spcAft>
                <a:spcPts val="0"/>
              </a:spcAft>
              <a:buSzPct val="100000"/>
              <a:buFont typeface="Arial"/>
              <a:buChar char="●"/>
            </a:pPr>
            <a:r>
              <a:rPr lang="en-GB" sz="1900" dirty="0">
                <a:effectLst/>
                <a:latin typeface="Arial" panose="020B0604020202020204" pitchFamily="34" charset="0"/>
                <a:ea typeface="Calibri" panose="020F0502020204030204" pitchFamily="34" charset="0"/>
                <a:cs typeface="Mangal" panose="02040503050203030202" pitchFamily="18" charset="0"/>
              </a:rPr>
              <a:t>Individuals will feel more in control of the day when they manage their time effectively and efficiently</a:t>
            </a:r>
            <a:endParaRPr lang="en-GB" sz="1900" b="1" dirty="0">
              <a:latin typeface="Arial" panose="020B0604020202020204" pitchFamily="34" charset="0"/>
              <a:ea typeface="Arial"/>
              <a:cs typeface="Mangal" panose="02040503050203030202" pitchFamily="18" charset="0"/>
              <a:sym typeface="Arial"/>
            </a:endParaRPr>
          </a:p>
        </p:txBody>
      </p:sp>
      <p:pic>
        <p:nvPicPr>
          <p:cNvPr id="85" name="Google Shape;85;p16"/>
          <p:cNvPicPr preferRelativeResize="0"/>
          <p:nvPr/>
        </p:nvPicPr>
        <p:blipFill>
          <a:blip r:embed="rId3">
            <a:extLst>
              <a:ext uri="{837473B0-CC2E-450A-ABE3-18F120FF3D39}">
                <a1611:picAttrSrcUrl xmlns:a1611="http://schemas.microsoft.com/office/drawing/2016/11/main" r:id="rId4"/>
              </a:ext>
            </a:extLst>
          </a:blip>
          <a:srcRect/>
          <a:stretch/>
        </p:blipFill>
        <p:spPr>
          <a:xfrm>
            <a:off x="5554844" y="1944552"/>
            <a:ext cx="3326310" cy="2128319"/>
          </a:xfrm>
          <a:prstGeom prst="rect">
            <a:avLst/>
          </a:prstGeom>
          <a:noFill/>
          <a:ln>
            <a:noFill/>
          </a:ln>
        </p:spPr>
      </p:pic>
    </p:spTree>
    <p:extLst>
      <p:ext uri="{BB962C8B-B14F-4D97-AF65-F5344CB8AC3E}">
        <p14:creationId xmlns:p14="http://schemas.microsoft.com/office/powerpoint/2010/main" val="40928287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17"/>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fontScale="90000"/>
          </a:bodyPr>
          <a:lstStyle/>
          <a:p>
            <a:pPr marL="0" lvl="0" indent="0" algn="ctr" rtl="0">
              <a:lnSpc>
                <a:spcPct val="150000"/>
              </a:lnSpc>
              <a:spcBef>
                <a:spcPts val="2000"/>
              </a:spcBef>
              <a:spcAft>
                <a:spcPts val="600"/>
              </a:spcAft>
              <a:buNone/>
            </a:pPr>
            <a:r>
              <a:rPr lang="en-US" sz="2700" b="1" dirty="0">
                <a:latin typeface="Arial"/>
                <a:ea typeface="Arial"/>
                <a:cs typeface="Arial"/>
                <a:sym typeface="Arial"/>
              </a:rPr>
              <a:t>Application Of Time Management Tools </a:t>
            </a:r>
            <a:endParaRPr lang="en-US" sz="4500" b="1" dirty="0"/>
          </a:p>
        </p:txBody>
      </p:sp>
      <p:sp>
        <p:nvSpPr>
          <p:cNvPr id="91" name="Google Shape;91;p17"/>
          <p:cNvSpPr txBox="1">
            <a:spLocks noGrp="1"/>
          </p:cNvSpPr>
          <p:nvPr>
            <p:ph type="body" idx="1"/>
          </p:nvPr>
        </p:nvSpPr>
        <p:spPr>
          <a:xfrm>
            <a:off x="387900" y="1489825"/>
            <a:ext cx="8097900" cy="3078900"/>
          </a:xfrm>
          <a:prstGeom prst="rect">
            <a:avLst/>
          </a:prstGeom>
        </p:spPr>
        <p:txBody>
          <a:bodyPr spcFirstLastPara="1" wrap="square" lIns="91425" tIns="91425" rIns="91425" bIns="91425" anchor="ctr" anchorCtr="0">
            <a:normAutofit fontScale="92500" lnSpcReduction="10000"/>
          </a:bodyPr>
          <a:lstStyle/>
          <a:p>
            <a:pPr marL="457200" lvl="0" indent="-361950" algn="just" rtl="0">
              <a:lnSpc>
                <a:spcPct val="150000"/>
              </a:lnSpc>
              <a:spcBef>
                <a:spcPts val="0"/>
              </a:spcBef>
              <a:spcAft>
                <a:spcPts val="0"/>
              </a:spcAft>
              <a:buSzPts val="2100"/>
              <a:buFont typeface="Arial"/>
              <a:buChar char="●"/>
            </a:pPr>
            <a:r>
              <a:rPr lang="en-US" sz="2100" dirty="0">
                <a:latin typeface="Arial"/>
                <a:ea typeface="Arial"/>
                <a:cs typeface="Arial"/>
                <a:sym typeface="Arial"/>
              </a:rPr>
              <a:t>Time Management tools are designed to aid the students, and individuals in organizing, scheduling as well as prioritizing their tasks as well as the projects </a:t>
            </a:r>
          </a:p>
          <a:p>
            <a:pPr marL="457200" lvl="0" indent="-361950" algn="just" rtl="0">
              <a:lnSpc>
                <a:spcPct val="150000"/>
              </a:lnSpc>
              <a:spcBef>
                <a:spcPts val="0"/>
              </a:spcBef>
              <a:spcAft>
                <a:spcPts val="0"/>
              </a:spcAft>
              <a:buSzPts val="2100"/>
              <a:buFont typeface="Arial"/>
              <a:buChar char="●"/>
            </a:pPr>
            <a:r>
              <a:rPr lang="en-US" sz="2100" dirty="0">
                <a:latin typeface="Arial"/>
                <a:ea typeface="Arial"/>
                <a:cs typeface="Arial"/>
                <a:sym typeface="Arial"/>
              </a:rPr>
              <a:t>According to my experience, I believe these tools are just the medium for time management tools which can only be effective if any individual or students genuinely want to manage their time effectively in their personal life.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17"/>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fontScale="90000"/>
          </a:bodyPr>
          <a:lstStyle/>
          <a:p>
            <a:pPr marL="0" lvl="0" indent="0" algn="ctr" rtl="0">
              <a:lnSpc>
                <a:spcPct val="150000"/>
              </a:lnSpc>
              <a:spcBef>
                <a:spcPts val="2000"/>
              </a:spcBef>
              <a:spcAft>
                <a:spcPts val="600"/>
              </a:spcAft>
              <a:buNone/>
            </a:pPr>
            <a:r>
              <a:rPr lang="en-US" sz="2700" b="1" dirty="0">
                <a:latin typeface="Arial"/>
                <a:ea typeface="Arial"/>
                <a:cs typeface="Arial"/>
                <a:sym typeface="Arial"/>
              </a:rPr>
              <a:t>Application Of Time Management Tools </a:t>
            </a:r>
            <a:endParaRPr lang="en-US" sz="4500" b="1" dirty="0"/>
          </a:p>
        </p:txBody>
      </p:sp>
      <p:sp>
        <p:nvSpPr>
          <p:cNvPr id="91" name="Google Shape;91;p17"/>
          <p:cNvSpPr txBox="1">
            <a:spLocks noGrp="1"/>
          </p:cNvSpPr>
          <p:nvPr>
            <p:ph type="body" idx="1"/>
          </p:nvPr>
        </p:nvSpPr>
        <p:spPr>
          <a:xfrm>
            <a:off x="231648" y="801075"/>
            <a:ext cx="8254152" cy="3338207"/>
          </a:xfrm>
          <a:prstGeom prst="rect">
            <a:avLst/>
          </a:prstGeom>
        </p:spPr>
        <p:txBody>
          <a:bodyPr spcFirstLastPara="1" wrap="square" lIns="91425" tIns="91425" rIns="91425" bIns="91425" anchor="ctr" anchorCtr="0">
            <a:normAutofit/>
          </a:bodyPr>
          <a:lstStyle/>
          <a:p>
            <a:pPr marL="457200" lvl="0" indent="-361950" algn="just" rtl="0">
              <a:lnSpc>
                <a:spcPct val="150000"/>
              </a:lnSpc>
              <a:spcBef>
                <a:spcPts val="0"/>
              </a:spcBef>
              <a:spcAft>
                <a:spcPts val="0"/>
              </a:spcAft>
              <a:buSzPts val="2100"/>
              <a:buFont typeface="Arial"/>
              <a:buChar char="●"/>
            </a:pPr>
            <a:r>
              <a:rPr lang="en-US" sz="1900" dirty="0">
                <a:latin typeface="Arial"/>
                <a:ea typeface="Arial"/>
                <a:cs typeface="Arial"/>
                <a:sym typeface="Arial"/>
              </a:rPr>
              <a:t>As a student myself, I engage in using the different management tools such as Microsoft to Do: Lists &amp; Tasks.</a:t>
            </a:r>
          </a:p>
          <a:p>
            <a:pPr marL="457200" lvl="0" indent="-361950" algn="just" rtl="0">
              <a:lnSpc>
                <a:spcPct val="150000"/>
              </a:lnSpc>
              <a:spcBef>
                <a:spcPts val="0"/>
              </a:spcBef>
              <a:spcAft>
                <a:spcPts val="0"/>
              </a:spcAft>
              <a:buSzPts val="2100"/>
              <a:buFont typeface="Arial"/>
              <a:buChar char="●"/>
            </a:pPr>
            <a:r>
              <a:rPr lang="en-US" sz="1900" dirty="0">
                <a:latin typeface="Arial"/>
                <a:ea typeface="Arial"/>
                <a:cs typeface="Arial"/>
                <a:sym typeface="Arial"/>
              </a:rPr>
              <a:t>What I do is I make a big list of things that I am going to do in the next few days. For example; exercise, studying for certain hours, learning new skills like communicating effectively etc. </a:t>
            </a:r>
          </a:p>
        </p:txBody>
      </p:sp>
    </p:spTree>
    <p:extLst>
      <p:ext uri="{BB962C8B-B14F-4D97-AF65-F5344CB8AC3E}">
        <p14:creationId xmlns:p14="http://schemas.microsoft.com/office/powerpoint/2010/main" val="40845123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8"/>
          <p:cNvSpPr txBox="1">
            <a:spLocks noGrp="1"/>
          </p:cNvSpPr>
          <p:nvPr>
            <p:ph type="title"/>
          </p:nvPr>
        </p:nvSpPr>
        <p:spPr>
          <a:xfrm>
            <a:off x="387900" y="649899"/>
            <a:ext cx="8368200" cy="686100"/>
          </a:xfrm>
          <a:prstGeom prst="rect">
            <a:avLst/>
          </a:prstGeom>
        </p:spPr>
        <p:txBody>
          <a:bodyPr spcFirstLastPara="1" wrap="square" lIns="91425" tIns="91425" rIns="91425" bIns="91425" anchor="b" anchorCtr="0">
            <a:normAutofit fontScale="90000"/>
          </a:bodyPr>
          <a:lstStyle/>
          <a:p>
            <a:pPr marL="0" lvl="0" indent="0" algn="ctr" rtl="0">
              <a:lnSpc>
                <a:spcPct val="150000"/>
              </a:lnSpc>
              <a:spcBef>
                <a:spcPts val="2000"/>
              </a:spcBef>
              <a:spcAft>
                <a:spcPts val="600"/>
              </a:spcAft>
              <a:buNone/>
            </a:pPr>
            <a:r>
              <a:rPr lang="en-US" b="1" dirty="0">
                <a:latin typeface="Arial"/>
                <a:ea typeface="Arial"/>
                <a:cs typeface="Arial"/>
                <a:sym typeface="Arial"/>
              </a:rPr>
              <a:t>Understanding the World of Work in the Technology Sector </a:t>
            </a:r>
            <a:endParaRPr lang="en-GB" sz="4800" dirty="0"/>
          </a:p>
        </p:txBody>
      </p:sp>
      <p:sp>
        <p:nvSpPr>
          <p:cNvPr id="97" name="Google Shape;97;p18"/>
          <p:cNvSpPr txBox="1">
            <a:spLocks noGrp="1"/>
          </p:cNvSpPr>
          <p:nvPr>
            <p:ph type="body" idx="1"/>
          </p:nvPr>
        </p:nvSpPr>
        <p:spPr>
          <a:xfrm>
            <a:off x="0" y="845324"/>
            <a:ext cx="4438500" cy="3508895"/>
          </a:xfrm>
          <a:prstGeom prst="rect">
            <a:avLst/>
          </a:prstGeom>
        </p:spPr>
        <p:txBody>
          <a:bodyPr spcFirstLastPara="1" wrap="square" lIns="91425" tIns="91425" rIns="91425" bIns="91425" anchor="ctr" anchorCtr="0">
            <a:normAutofit/>
          </a:bodyPr>
          <a:lstStyle/>
          <a:p>
            <a:pPr marL="457200" lvl="0" indent="-347345" algn="just" rtl="0">
              <a:lnSpc>
                <a:spcPct val="150000"/>
              </a:lnSpc>
              <a:spcBef>
                <a:spcPts val="0"/>
              </a:spcBef>
              <a:spcAft>
                <a:spcPts val="0"/>
              </a:spcAft>
              <a:buSzPct val="100000"/>
              <a:buFont typeface="Arial"/>
              <a:buChar char="●"/>
            </a:pPr>
            <a:r>
              <a:rPr lang="en-US" sz="1900" dirty="0">
                <a:latin typeface="Arial"/>
                <a:ea typeface="Arial"/>
                <a:cs typeface="Arial"/>
                <a:sym typeface="Arial"/>
              </a:rPr>
              <a:t>In the technology sector, the work environment is very competitive </a:t>
            </a:r>
          </a:p>
          <a:p>
            <a:pPr marL="109855" lvl="0" indent="0" algn="just" rtl="0">
              <a:lnSpc>
                <a:spcPct val="150000"/>
              </a:lnSpc>
              <a:spcBef>
                <a:spcPts val="0"/>
              </a:spcBef>
              <a:spcAft>
                <a:spcPts val="0"/>
              </a:spcAft>
              <a:buSzPct val="100000"/>
              <a:buNone/>
            </a:pPr>
            <a:endParaRPr lang="en-US" sz="1900" dirty="0">
              <a:latin typeface="Arial"/>
              <a:ea typeface="Arial"/>
              <a:cs typeface="Arial"/>
              <a:sym typeface="Arial"/>
            </a:endParaRPr>
          </a:p>
          <a:p>
            <a:pPr marL="457200" lvl="0" indent="-347345" algn="just" rtl="0">
              <a:lnSpc>
                <a:spcPct val="150000"/>
              </a:lnSpc>
              <a:spcBef>
                <a:spcPts val="0"/>
              </a:spcBef>
              <a:spcAft>
                <a:spcPts val="0"/>
              </a:spcAft>
              <a:buSzPct val="100000"/>
              <a:buFont typeface="Arial"/>
              <a:buChar char="●"/>
            </a:pPr>
            <a:r>
              <a:rPr lang="en-US" sz="1900" dirty="0">
                <a:latin typeface="Arial"/>
                <a:ea typeface="Arial"/>
                <a:cs typeface="Arial"/>
                <a:sym typeface="Arial"/>
              </a:rPr>
              <a:t>The technology sector is the future and the world is going to change and transform </a:t>
            </a:r>
          </a:p>
        </p:txBody>
      </p:sp>
      <p:pic>
        <p:nvPicPr>
          <p:cNvPr id="98" name="Google Shape;98;p18"/>
          <p:cNvPicPr preferRelativeResize="0"/>
          <p:nvPr/>
        </p:nvPicPr>
        <p:blipFill>
          <a:blip r:embed="rId3">
            <a:extLst>
              <a:ext uri="{837473B0-CC2E-450A-ABE3-18F120FF3D39}">
                <a1611:picAttrSrcUrl xmlns:a1611="http://schemas.microsoft.com/office/drawing/2016/11/main" r:id="rId4"/>
              </a:ext>
            </a:extLst>
          </a:blip>
          <a:srcRect/>
          <a:stretch/>
        </p:blipFill>
        <p:spPr>
          <a:xfrm>
            <a:off x="4553100" y="1435906"/>
            <a:ext cx="4438500" cy="2918313"/>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8"/>
          <p:cNvSpPr txBox="1">
            <a:spLocks noGrp="1"/>
          </p:cNvSpPr>
          <p:nvPr>
            <p:ph type="title"/>
          </p:nvPr>
        </p:nvSpPr>
        <p:spPr>
          <a:xfrm>
            <a:off x="387900" y="649899"/>
            <a:ext cx="8368200" cy="686100"/>
          </a:xfrm>
          <a:prstGeom prst="rect">
            <a:avLst/>
          </a:prstGeom>
        </p:spPr>
        <p:txBody>
          <a:bodyPr spcFirstLastPara="1" wrap="square" lIns="91425" tIns="91425" rIns="91425" bIns="91425" anchor="b" anchorCtr="0">
            <a:normAutofit fontScale="90000"/>
          </a:bodyPr>
          <a:lstStyle/>
          <a:p>
            <a:pPr marL="0" lvl="0" indent="0" algn="ctr" rtl="0">
              <a:lnSpc>
                <a:spcPct val="150000"/>
              </a:lnSpc>
              <a:spcBef>
                <a:spcPts val="2000"/>
              </a:spcBef>
              <a:spcAft>
                <a:spcPts val="600"/>
              </a:spcAft>
              <a:buNone/>
            </a:pPr>
            <a:r>
              <a:rPr lang="en-US" b="1" dirty="0">
                <a:latin typeface="Arial"/>
                <a:ea typeface="Arial"/>
                <a:cs typeface="Arial"/>
                <a:sym typeface="Arial"/>
              </a:rPr>
              <a:t>Understanding the World of Work in the Technology Sector </a:t>
            </a:r>
            <a:endParaRPr lang="en-GB" sz="4800" dirty="0"/>
          </a:p>
        </p:txBody>
      </p:sp>
      <p:sp>
        <p:nvSpPr>
          <p:cNvPr id="97" name="Google Shape;97;p18"/>
          <p:cNvSpPr txBox="1">
            <a:spLocks noGrp="1"/>
          </p:cNvSpPr>
          <p:nvPr>
            <p:ph type="body" idx="1"/>
          </p:nvPr>
        </p:nvSpPr>
        <p:spPr>
          <a:xfrm>
            <a:off x="0" y="1335999"/>
            <a:ext cx="4400700" cy="3289439"/>
          </a:xfrm>
          <a:prstGeom prst="rect">
            <a:avLst/>
          </a:prstGeom>
        </p:spPr>
        <p:txBody>
          <a:bodyPr spcFirstLastPara="1" wrap="square" lIns="91425" tIns="91425" rIns="91425" bIns="91425" anchor="t" anchorCtr="0">
            <a:normAutofit/>
          </a:bodyPr>
          <a:lstStyle/>
          <a:p>
            <a:pPr marL="109855" lvl="0" indent="0" algn="just" rtl="0">
              <a:lnSpc>
                <a:spcPct val="150000"/>
              </a:lnSpc>
              <a:spcBef>
                <a:spcPts val="0"/>
              </a:spcBef>
              <a:spcAft>
                <a:spcPts val="0"/>
              </a:spcAft>
              <a:buSzPct val="100000"/>
              <a:buNone/>
            </a:pPr>
            <a:r>
              <a:rPr lang="en-US" sz="1900" dirty="0">
                <a:latin typeface="Arial"/>
                <a:ea typeface="Arial"/>
                <a:cs typeface="Arial"/>
                <a:sym typeface="Arial"/>
              </a:rPr>
              <a:t>The technology sector is heavily driven by constant innovation and creativity and these also are the foundation behind the technological advancements </a:t>
            </a:r>
          </a:p>
        </p:txBody>
      </p:sp>
      <p:pic>
        <p:nvPicPr>
          <p:cNvPr id="98" name="Google Shape;98;p18"/>
          <p:cNvPicPr preferRelativeResize="0"/>
          <p:nvPr/>
        </p:nvPicPr>
        <p:blipFill>
          <a:blip r:embed="rId3">
            <a:extLst>
              <a:ext uri="{837473B0-CC2E-450A-ABE3-18F120FF3D39}">
                <a1611:picAttrSrcUrl xmlns:a1611="http://schemas.microsoft.com/office/drawing/2016/11/main" r:id="rId4"/>
              </a:ext>
            </a:extLst>
          </a:blip>
          <a:srcRect/>
          <a:stretch/>
        </p:blipFill>
        <p:spPr>
          <a:xfrm>
            <a:off x="4553100" y="1626920"/>
            <a:ext cx="4438500" cy="2536285"/>
          </a:xfrm>
          <a:prstGeom prst="rect">
            <a:avLst/>
          </a:prstGeom>
          <a:noFill/>
          <a:ln>
            <a:noFill/>
          </a:ln>
        </p:spPr>
      </p:pic>
    </p:spTree>
    <p:extLst>
      <p:ext uri="{BB962C8B-B14F-4D97-AF65-F5344CB8AC3E}">
        <p14:creationId xmlns:p14="http://schemas.microsoft.com/office/powerpoint/2010/main" val="29407316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23"/>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fontScale="90000"/>
          </a:bodyPr>
          <a:lstStyle/>
          <a:p>
            <a:pPr marL="0" lvl="0" indent="0" algn="ctr" rtl="0">
              <a:lnSpc>
                <a:spcPct val="150000"/>
              </a:lnSpc>
              <a:spcBef>
                <a:spcPts val="2000"/>
              </a:spcBef>
              <a:spcAft>
                <a:spcPts val="600"/>
              </a:spcAft>
              <a:buNone/>
            </a:pPr>
            <a:r>
              <a:rPr lang="en-GB" sz="3100" b="1" dirty="0">
                <a:latin typeface="Arial"/>
                <a:ea typeface="Arial"/>
                <a:cs typeface="Arial"/>
                <a:sym typeface="Arial"/>
              </a:rPr>
              <a:t>Conclusion </a:t>
            </a:r>
            <a:endParaRPr sz="4900" dirty="0"/>
          </a:p>
        </p:txBody>
      </p:sp>
      <p:sp>
        <p:nvSpPr>
          <p:cNvPr id="131" name="Google Shape;131;p23"/>
          <p:cNvSpPr txBox="1">
            <a:spLocks noGrp="1"/>
          </p:cNvSpPr>
          <p:nvPr>
            <p:ph type="body" idx="1"/>
          </p:nvPr>
        </p:nvSpPr>
        <p:spPr>
          <a:xfrm>
            <a:off x="387900" y="1489824"/>
            <a:ext cx="8368200" cy="3078900"/>
          </a:xfrm>
          <a:prstGeom prst="rect">
            <a:avLst/>
          </a:prstGeom>
        </p:spPr>
        <p:txBody>
          <a:bodyPr spcFirstLastPara="1" wrap="square" lIns="91425" tIns="91425" rIns="91425" bIns="91425" anchor="t" anchorCtr="0">
            <a:normAutofit fontScale="70000" lnSpcReduction="20000"/>
          </a:bodyPr>
          <a:lstStyle/>
          <a:p>
            <a:pPr marL="431800" algn="just">
              <a:lnSpc>
                <a:spcPct val="150000"/>
              </a:lnSpc>
              <a:buSzPts val="2200"/>
            </a:pPr>
            <a:r>
              <a:rPr lang="en-US" sz="2200" dirty="0">
                <a:latin typeface="Arial"/>
                <a:ea typeface="Arial"/>
                <a:cs typeface="Arial"/>
                <a:sym typeface="Arial"/>
              </a:rPr>
              <a:t>From the presentation, it can be concluded that time management skills are important for the students as well as for the different individuals. </a:t>
            </a:r>
          </a:p>
          <a:p>
            <a:pPr marL="88900" indent="0" algn="just">
              <a:lnSpc>
                <a:spcPct val="150000"/>
              </a:lnSpc>
              <a:buSzPts val="2200"/>
              <a:buNone/>
            </a:pPr>
            <a:endParaRPr lang="en-US" sz="2200" dirty="0">
              <a:latin typeface="Arial"/>
              <a:ea typeface="Arial"/>
              <a:cs typeface="Arial"/>
              <a:sym typeface="Arial"/>
            </a:endParaRPr>
          </a:p>
          <a:p>
            <a:pPr marL="431800" algn="just">
              <a:lnSpc>
                <a:spcPct val="150000"/>
              </a:lnSpc>
              <a:buSzPts val="2200"/>
            </a:pPr>
            <a:r>
              <a:rPr lang="en-US" sz="2200" dirty="0">
                <a:latin typeface="Arial"/>
                <a:ea typeface="Arial"/>
                <a:cs typeface="Arial"/>
                <a:sym typeface="Arial"/>
              </a:rPr>
              <a:t>Furthermore, time management tools can contribute to accomplishing different set goals and objectives more efficiently. </a:t>
            </a:r>
          </a:p>
          <a:p>
            <a:pPr marL="431800" algn="just">
              <a:lnSpc>
                <a:spcPct val="150000"/>
              </a:lnSpc>
              <a:buSzPts val="2200"/>
            </a:pPr>
            <a:endParaRPr lang="en-US" sz="2200" dirty="0">
              <a:latin typeface="Arial"/>
              <a:ea typeface="Arial"/>
              <a:cs typeface="Arial"/>
              <a:sym typeface="Arial"/>
            </a:endParaRPr>
          </a:p>
          <a:p>
            <a:pPr marL="431800" algn="just">
              <a:lnSpc>
                <a:spcPct val="150000"/>
              </a:lnSpc>
              <a:buSzPts val="2200"/>
            </a:pPr>
            <a:r>
              <a:rPr lang="en-US" sz="2200" dirty="0">
                <a:latin typeface="Arial"/>
                <a:ea typeface="Arial"/>
                <a:cs typeface="Arial"/>
                <a:sym typeface="Arial"/>
              </a:rPr>
              <a:t>The discussion on time management tools such as Microsoft to Do: Lists &amp; Tasks and in addition to that, and it is also demonstrated in the presentation regarding the application of the time management tools in the personal life.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p24"/>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fontScale="90000"/>
          </a:bodyPr>
          <a:lstStyle/>
          <a:p>
            <a:pPr marL="0" lvl="0" indent="0" algn="ctr" rtl="0">
              <a:lnSpc>
                <a:spcPct val="150000"/>
              </a:lnSpc>
              <a:spcBef>
                <a:spcPts val="2000"/>
              </a:spcBef>
              <a:spcAft>
                <a:spcPts val="600"/>
              </a:spcAft>
              <a:buNone/>
            </a:pPr>
            <a:r>
              <a:rPr lang="en-GB" sz="2600" b="1">
                <a:latin typeface="Arial"/>
                <a:ea typeface="Arial"/>
                <a:cs typeface="Arial"/>
                <a:sym typeface="Arial"/>
              </a:rPr>
              <a:t>Reference List</a:t>
            </a:r>
            <a:endParaRPr sz="4400"/>
          </a:p>
        </p:txBody>
      </p:sp>
      <p:sp>
        <p:nvSpPr>
          <p:cNvPr id="137" name="Google Shape;137;p24"/>
          <p:cNvSpPr txBox="1">
            <a:spLocks noGrp="1"/>
          </p:cNvSpPr>
          <p:nvPr>
            <p:ph type="body" idx="1"/>
          </p:nvPr>
        </p:nvSpPr>
        <p:spPr>
          <a:xfrm>
            <a:off x="387900" y="1489824"/>
            <a:ext cx="8368200" cy="3078900"/>
          </a:xfrm>
          <a:prstGeom prst="rect">
            <a:avLst/>
          </a:prstGeom>
        </p:spPr>
        <p:txBody>
          <a:bodyPr spcFirstLastPara="1" wrap="square" lIns="91425" tIns="91425" rIns="91425" bIns="91425" anchor="t" anchorCtr="0">
            <a:normAutofit fontScale="92500"/>
          </a:bodyPr>
          <a:lstStyle/>
          <a:p>
            <a:pPr marL="0" lvl="0" indent="0" algn="just" rtl="0">
              <a:lnSpc>
                <a:spcPct val="150000"/>
              </a:lnSpc>
              <a:spcBef>
                <a:spcPts val="0"/>
              </a:spcBef>
              <a:spcAft>
                <a:spcPts val="0"/>
              </a:spcAft>
              <a:buNone/>
            </a:pPr>
            <a:r>
              <a:rPr lang="en-US" sz="1200" dirty="0">
                <a:latin typeface="Arial"/>
                <a:ea typeface="Arial"/>
                <a:cs typeface="Arial"/>
                <a:sym typeface="Arial"/>
              </a:rPr>
              <a:t>Adams, R.V. and Blair, E., 2019. Impact of time management behaviors on undergraduate engineering students’ performance. Sage Open, 9(1), p.2158244018824506.</a:t>
            </a:r>
          </a:p>
          <a:p>
            <a:pPr marL="0" lvl="0" indent="0" algn="just" rtl="0">
              <a:lnSpc>
                <a:spcPct val="150000"/>
              </a:lnSpc>
              <a:spcBef>
                <a:spcPts val="0"/>
              </a:spcBef>
              <a:spcAft>
                <a:spcPts val="0"/>
              </a:spcAft>
              <a:buNone/>
            </a:pPr>
            <a:r>
              <a:rPr lang="en-US" sz="1200" dirty="0" err="1">
                <a:latin typeface="Arial"/>
                <a:ea typeface="Arial"/>
                <a:cs typeface="Arial"/>
                <a:sym typeface="Arial"/>
              </a:rPr>
              <a:t>Cotronei</a:t>
            </a:r>
            <a:r>
              <a:rPr lang="en-US" sz="1200" dirty="0">
                <a:latin typeface="Arial"/>
                <a:ea typeface="Arial"/>
                <a:cs typeface="Arial"/>
                <a:sym typeface="Arial"/>
              </a:rPr>
              <a:t>-Baird, V.S., 2020. Academic hindrances in the integration of employability skills development in teaching and assessment practice. Higher Education, 79(2), pp.203-223.</a:t>
            </a:r>
          </a:p>
          <a:p>
            <a:pPr marL="0" lvl="0" indent="0" algn="just" rtl="0">
              <a:lnSpc>
                <a:spcPct val="150000"/>
              </a:lnSpc>
              <a:spcBef>
                <a:spcPts val="0"/>
              </a:spcBef>
              <a:spcAft>
                <a:spcPts val="0"/>
              </a:spcAft>
              <a:buNone/>
            </a:pPr>
            <a:r>
              <a:rPr lang="en-US" sz="1200" dirty="0">
                <a:latin typeface="Arial"/>
                <a:ea typeface="Arial"/>
                <a:cs typeface="Arial"/>
                <a:sym typeface="Arial"/>
              </a:rPr>
              <a:t>Song, W. and Yu, H., 2018. Green innovation strategy and green innovation: The roles of green creativity and green organizational identity. Corporate Social Responsibility and Environmental Management, 25(2), pp.135-150.</a:t>
            </a:r>
          </a:p>
          <a:p>
            <a:pPr marL="0" lvl="0" indent="0" algn="just" rtl="0">
              <a:lnSpc>
                <a:spcPct val="150000"/>
              </a:lnSpc>
              <a:spcBef>
                <a:spcPts val="0"/>
              </a:spcBef>
              <a:spcAft>
                <a:spcPts val="0"/>
              </a:spcAft>
              <a:buNone/>
            </a:pPr>
            <a:r>
              <a:rPr lang="en-US" sz="1200" dirty="0">
                <a:latin typeface="Arial"/>
                <a:ea typeface="Arial"/>
                <a:cs typeface="Arial"/>
                <a:sym typeface="Arial"/>
              </a:rPr>
              <a:t>Syed, A.B. and </a:t>
            </a:r>
            <a:r>
              <a:rPr lang="en-US" sz="1200" dirty="0" err="1">
                <a:latin typeface="Arial"/>
                <a:ea typeface="Arial"/>
                <a:cs typeface="Arial"/>
                <a:sym typeface="Arial"/>
              </a:rPr>
              <a:t>Zoga</a:t>
            </a:r>
            <a:r>
              <a:rPr lang="en-US" sz="1200" dirty="0">
                <a:latin typeface="Arial"/>
                <a:ea typeface="Arial"/>
                <a:cs typeface="Arial"/>
                <a:sym typeface="Arial"/>
              </a:rPr>
              <a:t>, A.C., 2018, November. Artificial intelligence in radiology: current technology and future directions. In Seminars in musculoskeletal radiology (Vol. 22, No. 05, pp. 540-545). </a:t>
            </a:r>
            <a:r>
              <a:rPr lang="en-US" sz="1200" dirty="0" err="1">
                <a:latin typeface="Arial"/>
                <a:ea typeface="Arial"/>
                <a:cs typeface="Arial"/>
                <a:sym typeface="Arial"/>
              </a:rPr>
              <a:t>Thieme</a:t>
            </a:r>
            <a:r>
              <a:rPr lang="en-US" sz="1200" dirty="0">
                <a:latin typeface="Arial"/>
                <a:ea typeface="Arial"/>
                <a:cs typeface="Arial"/>
                <a:sym typeface="Arial"/>
              </a:rPr>
              <a:t> medical publishers.</a:t>
            </a:r>
          </a:p>
          <a:p>
            <a:pPr marL="0" lvl="0" indent="0" algn="just" rtl="0">
              <a:lnSpc>
                <a:spcPct val="150000"/>
              </a:lnSpc>
              <a:spcBef>
                <a:spcPts val="0"/>
              </a:spcBef>
              <a:spcAft>
                <a:spcPts val="0"/>
              </a:spcAft>
              <a:buNone/>
            </a:pPr>
            <a:r>
              <a:rPr lang="en-US" sz="1200" dirty="0" err="1">
                <a:latin typeface="Arial"/>
                <a:ea typeface="Arial"/>
                <a:cs typeface="Arial"/>
                <a:sym typeface="Arial"/>
              </a:rPr>
              <a:t>Talaue</a:t>
            </a:r>
            <a:r>
              <a:rPr lang="en-US" sz="1200" dirty="0">
                <a:latin typeface="Arial"/>
                <a:ea typeface="Arial"/>
                <a:cs typeface="Arial"/>
                <a:sym typeface="Arial"/>
              </a:rPr>
              <a:t>, G.M., </a:t>
            </a:r>
            <a:r>
              <a:rPr lang="en-US" sz="1200" dirty="0" err="1">
                <a:latin typeface="Arial"/>
                <a:ea typeface="Arial"/>
                <a:cs typeface="Arial"/>
                <a:sym typeface="Arial"/>
              </a:rPr>
              <a:t>AlSaad</a:t>
            </a:r>
            <a:r>
              <a:rPr lang="en-US" sz="1200" dirty="0">
                <a:latin typeface="Arial"/>
                <a:ea typeface="Arial"/>
                <a:cs typeface="Arial"/>
                <a:sym typeface="Arial"/>
              </a:rPr>
              <a:t>, A., </a:t>
            </a:r>
            <a:r>
              <a:rPr lang="en-US" sz="1200" dirty="0" err="1">
                <a:latin typeface="Arial"/>
                <a:ea typeface="Arial"/>
                <a:cs typeface="Arial"/>
                <a:sym typeface="Arial"/>
              </a:rPr>
              <a:t>AlRushaidan</a:t>
            </a:r>
            <a:r>
              <a:rPr lang="en-US" sz="1200" dirty="0">
                <a:latin typeface="Arial"/>
                <a:ea typeface="Arial"/>
                <a:cs typeface="Arial"/>
                <a:sym typeface="Arial"/>
              </a:rPr>
              <a:t>, N., </a:t>
            </a:r>
            <a:r>
              <a:rPr lang="en-US" sz="1200" dirty="0" err="1">
                <a:latin typeface="Arial"/>
                <a:ea typeface="Arial"/>
                <a:cs typeface="Arial"/>
                <a:sym typeface="Arial"/>
              </a:rPr>
              <a:t>AlHugail</a:t>
            </a:r>
            <a:r>
              <a:rPr lang="en-US" sz="1200" dirty="0">
                <a:latin typeface="Arial"/>
                <a:ea typeface="Arial"/>
                <a:cs typeface="Arial"/>
                <a:sym typeface="Arial"/>
              </a:rPr>
              <a:t>, A. and </a:t>
            </a:r>
            <a:r>
              <a:rPr lang="en-US" sz="1200" dirty="0" err="1">
                <a:latin typeface="Arial"/>
                <a:ea typeface="Arial"/>
                <a:cs typeface="Arial"/>
                <a:sym typeface="Arial"/>
              </a:rPr>
              <a:t>AlFahhad</a:t>
            </a:r>
            <a:r>
              <a:rPr lang="en-US" sz="1200" dirty="0">
                <a:latin typeface="Arial"/>
                <a:ea typeface="Arial"/>
                <a:cs typeface="Arial"/>
                <a:sym typeface="Arial"/>
              </a:rPr>
              <a:t>, S., 2018. The impact of social media on academic performance of selected college students. International Journal of Advanced Information Technology, 8(4/5), pp.27-35.</a:t>
            </a:r>
          </a:p>
          <a:p>
            <a:pPr marL="0" lvl="0" indent="0" algn="just" rtl="0">
              <a:lnSpc>
                <a:spcPct val="150000"/>
              </a:lnSpc>
              <a:spcBef>
                <a:spcPts val="0"/>
              </a:spcBef>
              <a:spcAft>
                <a:spcPts val="0"/>
              </a:spcAft>
              <a:buNone/>
            </a:pPr>
            <a:r>
              <a:rPr lang="en-US" sz="1200" dirty="0" err="1">
                <a:latin typeface="Arial"/>
                <a:ea typeface="Arial"/>
                <a:cs typeface="Arial"/>
                <a:sym typeface="Arial"/>
              </a:rPr>
              <a:t>Wajcman</a:t>
            </a:r>
            <a:r>
              <a:rPr lang="en-US" sz="1200" dirty="0">
                <a:latin typeface="Arial"/>
                <a:ea typeface="Arial"/>
                <a:cs typeface="Arial"/>
                <a:sym typeface="Arial"/>
              </a:rPr>
              <a:t>, J., 2019. The digital architecture of time management. Science, Technology, &amp; Human Values, 44(2), pp.315-337.</a:t>
            </a:r>
          </a:p>
        </p:txBody>
      </p:sp>
    </p:spTree>
  </p:cSld>
  <p:clrMapOvr>
    <a:masterClrMapping/>
  </p:clrMapOvr>
</p:sld>
</file>

<file path=ppt/theme/theme1.xml><?xml version="1.0" encoding="utf-8"?>
<a:theme xmlns:a="http://schemas.openxmlformats.org/drawingml/2006/main" name="Marina">
  <a:themeElements>
    <a:clrScheme name="Marina">
      <a:dk1>
        <a:srgbClr val="FFFFFF"/>
      </a:dk1>
      <a:lt1>
        <a:srgbClr val="00517C"/>
      </a:lt1>
      <a:dk2>
        <a:srgbClr val="004065"/>
      </a:dk2>
      <a:lt2>
        <a:srgbClr val="CFD8DC"/>
      </a:lt2>
      <a:accent1>
        <a:srgbClr val="0277BD"/>
      </a:accent1>
      <a:accent2>
        <a:srgbClr val="558B2F"/>
      </a:accent2>
      <a:accent3>
        <a:srgbClr val="009688"/>
      </a:accent3>
      <a:accent4>
        <a:srgbClr val="039BE5"/>
      </a:accent4>
      <a:accent5>
        <a:srgbClr val="8BC34A"/>
      </a:accent5>
      <a:accent6>
        <a:srgbClr val="FFEB38"/>
      </a:accent6>
      <a:hlink>
        <a:srgbClr val="8BC34A"/>
      </a:hlink>
      <a:folHlink>
        <a:srgbClr val="8BC34A"/>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27</TotalTime>
  <Words>2018</Words>
  <Application>Microsoft Office PowerPoint</Application>
  <PresentationFormat>On-screen Show (16:9)</PresentationFormat>
  <Paragraphs>69</Paragraphs>
  <Slides>11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Roboto</vt:lpstr>
      <vt:lpstr>Arial</vt:lpstr>
      <vt:lpstr>Roboto Slab</vt:lpstr>
      <vt:lpstr>Marina</vt:lpstr>
      <vt:lpstr>BMSW4001 Academic And Employability Skills</vt:lpstr>
      <vt:lpstr>Table of Content </vt:lpstr>
      <vt:lpstr>Introduction </vt:lpstr>
      <vt:lpstr>What Is Time Management </vt:lpstr>
      <vt:lpstr>What Is Time Management </vt:lpstr>
      <vt:lpstr>Application Of Time Management Tools </vt:lpstr>
      <vt:lpstr>Application Of Time Management Tools </vt:lpstr>
      <vt:lpstr>Understanding the World of Work in the Technology Sector </vt:lpstr>
      <vt:lpstr>Understanding the World of Work in the Technology Sector </vt:lpstr>
      <vt:lpstr>Conclusion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BMSW4001 Academic And Employability Skills</dc:title>
  <dc:creator>lorena hazaparu</dc:creator>
  <cp:lastModifiedBy>Gabriel Didei</cp:lastModifiedBy>
  <cp:revision>2</cp:revision>
  <dcterms:modified xsi:type="dcterms:W3CDTF">2022-04-21T08:26:43Z</dcterms:modified>
</cp:coreProperties>
</file>