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67" r:id="rId3"/>
    <p:sldId id="268" r:id="rId4"/>
    <p:sldId id="269" r:id="rId5"/>
    <p:sldId id="270" r:id="rId6"/>
    <p:sldId id="271" r:id="rId7"/>
    <p:sldId id="273" r:id="rId8"/>
    <p:sldId id="286" r:id="rId9"/>
    <p:sldId id="274" r:id="rId10"/>
    <p:sldId id="276" r:id="rId11"/>
    <p:sldId id="277" r:id="rId12"/>
    <p:sldId id="279" r:id="rId13"/>
    <p:sldId id="280" r:id="rId14"/>
    <p:sldId id="281" r:id="rId15"/>
    <p:sldId id="282" r:id="rId16"/>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7"/>
            <p14:sldId id="268"/>
            <p14:sldId id="269"/>
            <p14:sldId id="270"/>
            <p14:sldId id="271"/>
            <p14:sldId id="273"/>
            <p14:sldId id="286"/>
            <p14:sldId id="274"/>
            <p14:sldId id="276"/>
            <p14:sldId id="277"/>
            <p14:sldId id="279"/>
            <p14:sldId id="280"/>
            <p14:sldId id="281"/>
            <p14:sldId id="28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8" autoAdjust="0"/>
    <p:restoredTop sz="71520" autoAdjust="0"/>
  </p:normalViewPr>
  <p:slideViewPr>
    <p:cSldViewPr snapToGrid="0" snapToObjects="1">
      <p:cViewPr varScale="1">
        <p:scale>
          <a:sx n="72" d="100"/>
          <a:sy n="72" d="100"/>
        </p:scale>
        <p:origin x="135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10/5/2020</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 Thomas will be with Carmarthen students on 2.12.19 at 4.30 for an employability skills session.  This will take about 1.5 hours so you may not get everything done tonight.  The English and Welsh groups can be brought together in TL06 for Mark’s session.  Mark</a:t>
            </a:r>
            <a:r>
              <a:rPr lang="en-US" baseline="0" dirty="0"/>
              <a:t> will repeat the session with the Swansea group on 9.12.19 at 4.30.</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aim of the module is to help students identify behaviours, skills and competencies which will support their future employability.  The module will also help identify areas for further develop and provide an insight into different aspects of employability.  The module is not meant to provide advice and information about specific roles/careers/jobs.  Parts of lectures will link back to the level 5 reflections on early years practice module and there are links to the L6 leadership and sustainability modules.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883730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all academic modules, links will need to be made to evidence and to a range of relevant and appropriate sources.  There is a reading list in</a:t>
            </a:r>
            <a:r>
              <a:rPr lang="en-GB" baseline="0" dirty="0"/>
              <a:t> the module handbook and a number of the sources are available digitally.  There is also a range of resources on Moodle.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873101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be considering a range of </a:t>
            </a:r>
            <a:r>
              <a:rPr lang="en-GB" b="1" dirty="0"/>
              <a:t>transferable skills </a:t>
            </a:r>
            <a:r>
              <a:rPr lang="en-GB" dirty="0"/>
              <a:t>throughout the module.  Identifying how different experiences have helped develop different skills and competencies, such as communication skills, teamwork, leadership, flexibility, problem-solving etc.</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900841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Prepare and present an individual presentation (10 minutes) on how the skills and understanding developed through the module could be applied to a career opportunity your choice.   In other words, how would you apply what you have learned in this module to future employment?  The best way to approach this is to find a job description from a job opportunity or enterprise opportunity that you may potentially be interested in and consider how you would apply your skills to this role.   A good way to think about this is to imagine you are applying for this job opportunity and have been asked to give a 10 minute presentation on how your skills and understanding make you the ideal candidate for the positon.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You will also take part in a professional interview as part of the process; this will happen straight after your presentation and will last for five minutes.  These questions will be open ended questions and are provided for you on Moodle so that you can prepare your answer before the presentations, these are similar to the questions you may be asked in a real job interview.</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356521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noted, the</a:t>
            </a:r>
            <a:r>
              <a:rPr lang="en-GB" baseline="0" dirty="0"/>
              <a:t> presentation part should be a presentation for a job/enterprise.  For example, establishing your own nursery, opening a business offering forest school sessions, applying for a job as a nursery manager/primary teacher/</a:t>
            </a:r>
            <a:r>
              <a:rPr lang="en-GB" baseline="0" dirty="0" err="1"/>
              <a:t>cylch</a:t>
            </a:r>
            <a:r>
              <a:rPr lang="en-GB" baseline="0" dirty="0"/>
              <a:t> </a:t>
            </a:r>
            <a:r>
              <a:rPr lang="en-GB" baseline="0" dirty="0" err="1"/>
              <a:t>meithrin</a:t>
            </a:r>
            <a:r>
              <a:rPr lang="en-GB" baseline="0" dirty="0"/>
              <a:t> lead etc.  The actual job/enterprise isn’t really important but it would be wise to choose something of interest to them.  They’ll need to summarise the job (some may have an actual job application but this is not essential).  They need to consider what skills/knowledge </a:t>
            </a:r>
            <a:r>
              <a:rPr lang="en-GB" baseline="0" dirty="0" err="1"/>
              <a:t>etc</a:t>
            </a:r>
            <a:r>
              <a:rPr lang="en-GB" baseline="0" dirty="0"/>
              <a:t> they have that makes them suitable – making links to sector specific requirements (Social Care Wales, Flying Start, </a:t>
            </a:r>
            <a:r>
              <a:rPr lang="en-GB" baseline="0" dirty="0" err="1"/>
              <a:t>Mudiad</a:t>
            </a:r>
            <a:r>
              <a:rPr lang="en-GB" baseline="0" dirty="0"/>
              <a:t> </a:t>
            </a:r>
            <a:r>
              <a:rPr lang="en-GB" baseline="0" dirty="0" err="1"/>
              <a:t>Meithrin</a:t>
            </a:r>
            <a:r>
              <a:rPr lang="en-GB" baseline="0" dirty="0"/>
              <a:t>) and/or to codes linked to the job/enterprise.  </a:t>
            </a:r>
          </a:p>
          <a:p>
            <a:r>
              <a:rPr lang="en-GB" baseline="0" dirty="0"/>
              <a:t>The 3 questions (2 given in advance and a 3</a:t>
            </a:r>
            <a:r>
              <a:rPr lang="en-GB" baseline="30000" dirty="0"/>
              <a:t>rd</a:t>
            </a:r>
            <a:r>
              <a:rPr lang="en-GB" baseline="0" dirty="0"/>
              <a:t> after the presentation) are all based on the content of their presentations.  They should be able to respond in depth to the questions provided ahead of time, making links to evidence/sources.</a:t>
            </a:r>
          </a:p>
          <a:p>
            <a:endParaRPr lang="en-GB" baseline="0" dirty="0"/>
          </a:p>
          <a:p>
            <a:r>
              <a:rPr lang="en-GB" baseline="0" dirty="0"/>
              <a:t>They must use a PP which is referenced and includes a reference list.  This needs to be uploaded to </a:t>
            </a:r>
            <a:r>
              <a:rPr lang="en-GB" baseline="0" dirty="0" err="1"/>
              <a:t>Turnitin</a:t>
            </a:r>
            <a:r>
              <a:rPr lang="en-GB" baseline="0" dirty="0"/>
              <a:t> by 9.00am of 18.1.20.</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3484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slides</a:t>
            </a:r>
            <a:r>
              <a:rPr lang="en-GB" baseline="0" dirty="0"/>
              <a:t> provide an overview of lecture contents – there’s no need to take much time over these, just give them a quick overview.</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2272151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10/5/2020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019A85-3199-4BE1-A5F4-1B4BC3F64A81}"/>
              </a:ext>
            </a:extLst>
          </p:cNvPr>
          <p:cNvSpPr>
            <a:spLocks noGrp="1"/>
          </p:cNvSpPr>
          <p:nvPr>
            <p:ph type="title"/>
          </p:nvPr>
        </p:nvSpPr>
        <p:spPr>
          <a:xfrm>
            <a:off x="628650" y="365126"/>
            <a:ext cx="7886700" cy="4445413"/>
          </a:xfrm>
        </p:spPr>
        <p:txBody>
          <a:bodyPr>
            <a:normAutofit fontScale="90000"/>
          </a:bodyPr>
          <a:lstStyle/>
          <a:p>
            <a:br>
              <a:rPr lang="en-GB" sz="4000" b="1" dirty="0">
                <a:latin typeface="+mn-lt"/>
              </a:rPr>
            </a:br>
            <a:br>
              <a:rPr lang="en-GB" sz="4000" b="1" dirty="0">
                <a:latin typeface="+mn-lt"/>
              </a:rPr>
            </a:br>
            <a:br>
              <a:rPr lang="en-GB" sz="4000" b="1" dirty="0">
                <a:latin typeface="+mn-lt"/>
              </a:rPr>
            </a:br>
            <a:r>
              <a:rPr lang="en-GB" sz="4000" b="1" dirty="0">
                <a:latin typeface="+mn-lt"/>
              </a:rPr>
              <a:t>ECGE6002PC</a:t>
            </a:r>
            <a:br>
              <a:rPr lang="en-GB" sz="4000" b="1" dirty="0">
                <a:latin typeface="+mn-lt"/>
              </a:rPr>
            </a:br>
            <a:r>
              <a:rPr lang="en-GB" sz="4000" b="1" dirty="0">
                <a:latin typeface="+mn-lt"/>
              </a:rPr>
              <a:t> – </a:t>
            </a:r>
            <a:r>
              <a:rPr lang="en-GB" sz="4000" b="1" dirty="0" err="1">
                <a:latin typeface="+mn-lt"/>
              </a:rPr>
              <a:t>Sgiliau</a:t>
            </a:r>
            <a:r>
              <a:rPr lang="en-GB" sz="4000" b="1" dirty="0">
                <a:latin typeface="+mn-lt"/>
              </a:rPr>
              <a:t> </a:t>
            </a:r>
            <a:r>
              <a:rPr lang="en-GB" sz="4000" b="1" dirty="0" err="1">
                <a:latin typeface="+mn-lt"/>
              </a:rPr>
              <a:t>Bywyd</a:t>
            </a:r>
            <a:r>
              <a:rPr lang="en-GB" sz="4000" b="1" dirty="0">
                <a:latin typeface="+mn-lt"/>
              </a:rPr>
              <a:t>: </a:t>
            </a:r>
            <a:r>
              <a:rPr lang="en-GB" sz="4000" b="1" dirty="0" err="1">
                <a:latin typeface="+mn-lt"/>
              </a:rPr>
              <a:t>Cyflogadwyedd</a:t>
            </a:r>
            <a:r>
              <a:rPr lang="en-GB" sz="4000" b="1" dirty="0">
                <a:latin typeface="+mn-lt"/>
              </a:rPr>
              <a:t> a </a:t>
            </a:r>
            <a:r>
              <a:rPr lang="en-GB" sz="4000" b="1" dirty="0" err="1">
                <a:latin typeface="+mn-lt"/>
              </a:rPr>
              <a:t>Llwybrau</a:t>
            </a:r>
            <a:r>
              <a:rPr lang="en-GB" sz="4000" b="1" dirty="0">
                <a:latin typeface="+mn-lt"/>
              </a:rPr>
              <a:t> </a:t>
            </a:r>
            <a:r>
              <a:rPr lang="en-GB" sz="4000" b="1" dirty="0" err="1">
                <a:latin typeface="+mn-lt"/>
              </a:rPr>
              <a:t>i’r</a:t>
            </a:r>
            <a:r>
              <a:rPr lang="en-GB" sz="4000" b="1" dirty="0">
                <a:latin typeface="+mn-lt"/>
              </a:rPr>
              <a:t> </a:t>
            </a:r>
            <a:r>
              <a:rPr lang="en-GB" sz="4000" b="1" dirty="0" err="1">
                <a:latin typeface="+mn-lt"/>
              </a:rPr>
              <a:t>Dyfodol</a:t>
            </a:r>
            <a:br>
              <a:rPr lang="en-GB" sz="4000" dirty="0"/>
            </a:br>
            <a:br>
              <a:rPr lang="en-GB" sz="3600" dirty="0"/>
            </a:br>
            <a:r>
              <a:rPr lang="en-GB" sz="4000" b="1" dirty="0">
                <a:latin typeface="+mn-lt"/>
              </a:rPr>
              <a:t>ECGE6002P</a:t>
            </a:r>
            <a:br>
              <a:rPr lang="en-GB" sz="4000" b="1" dirty="0">
                <a:latin typeface="+mn-lt"/>
              </a:rPr>
            </a:br>
            <a:r>
              <a:rPr lang="en-GB" sz="4000" b="1" dirty="0">
                <a:latin typeface="+mn-lt"/>
              </a:rPr>
              <a:t> – Skills for Life: Employability and Future Pathways</a:t>
            </a:r>
            <a:br>
              <a:rPr lang="en-GB" sz="4000" b="1" dirty="0">
                <a:latin typeface="+mn-lt"/>
              </a:rPr>
            </a:br>
            <a:br>
              <a:rPr lang="en-GB" sz="4000" b="1" dirty="0">
                <a:latin typeface="+mn-lt"/>
              </a:rPr>
            </a:br>
            <a:r>
              <a:rPr lang="es-ES" sz="3600" dirty="0">
                <a:latin typeface="+mn-lt"/>
              </a:rPr>
              <a:t>    </a:t>
            </a:r>
            <a:r>
              <a:rPr lang="es-ES" sz="3600" dirty="0" err="1">
                <a:latin typeface="+mn-lt"/>
              </a:rPr>
              <a:t>Cyflwyniad</a:t>
            </a:r>
            <a:r>
              <a:rPr lang="es-ES" sz="3600" dirty="0">
                <a:latin typeface="+mn-lt"/>
              </a:rPr>
              <a:t> y </a:t>
            </a:r>
            <a:r>
              <a:rPr lang="es-ES" sz="3600" dirty="0" err="1">
                <a:latin typeface="+mn-lt"/>
              </a:rPr>
              <a:t>modiwl</a:t>
            </a:r>
            <a:br>
              <a:rPr lang="es-ES" sz="3600" dirty="0">
                <a:latin typeface="+mn-lt"/>
              </a:rPr>
            </a:br>
            <a:r>
              <a:rPr lang="en-GB" sz="3600" dirty="0"/>
              <a:t>   </a:t>
            </a:r>
            <a:r>
              <a:rPr lang="en-GB" sz="3600" b="1" dirty="0"/>
              <a:t>Introduction to the module.</a:t>
            </a:r>
            <a:br>
              <a:rPr lang="en-GB" sz="3600" b="1" dirty="0">
                <a:latin typeface="+mn-lt"/>
              </a:rPr>
            </a:br>
            <a:endParaRPr lang="en-GB" sz="3600" b="1" dirty="0">
              <a:latin typeface="+mn-lt"/>
            </a:endParaRPr>
          </a:p>
        </p:txBody>
      </p:sp>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9DA4657-8F10-4BC9-B9BE-85985B8F06AD}"/>
              </a:ext>
            </a:extLst>
          </p:cNvPr>
          <p:cNvSpPr>
            <a:spLocks noGrp="1"/>
          </p:cNvSpPr>
          <p:nvPr>
            <p:ph type="title"/>
          </p:nvPr>
        </p:nvSpPr>
        <p:spPr>
          <a:xfrm>
            <a:off x="628650" y="357809"/>
            <a:ext cx="7886700" cy="106017"/>
          </a:xfrm>
        </p:spPr>
        <p:txBody>
          <a:bodyPr>
            <a:noAutofit/>
          </a:bodyPr>
          <a:lstStyle/>
          <a:p>
            <a:endParaRPr lang="en-GB" sz="2800" b="1" dirty="0">
              <a:latin typeface="+mn-lt"/>
            </a:endParaRPr>
          </a:p>
        </p:txBody>
      </p:sp>
      <p:sp>
        <p:nvSpPr>
          <p:cNvPr id="4" name="Content Placeholder 3">
            <a:extLst>
              <a:ext uri="{FF2B5EF4-FFF2-40B4-BE49-F238E27FC236}">
                <a16:creationId xmlns:a16="http://schemas.microsoft.com/office/drawing/2014/main" id="{6A80837D-C4B5-4BE6-8DE9-548B42E16E62}"/>
              </a:ext>
            </a:extLst>
          </p:cNvPr>
          <p:cNvSpPr>
            <a:spLocks noGrp="1"/>
          </p:cNvSpPr>
          <p:nvPr>
            <p:ph sz="half" idx="1"/>
          </p:nvPr>
        </p:nvSpPr>
        <p:spPr>
          <a:xfrm>
            <a:off x="612085" y="463827"/>
            <a:ext cx="3886200" cy="5713136"/>
          </a:xfrm>
        </p:spPr>
        <p:txBody>
          <a:bodyPr>
            <a:normAutofit fontScale="92500" lnSpcReduction="10000"/>
          </a:bodyPr>
          <a:lstStyle/>
          <a:p>
            <a:pPr marL="0" indent="0">
              <a:buNone/>
            </a:pPr>
            <a:r>
              <a:rPr lang="en-GB" sz="3300" b="1" dirty="0" err="1"/>
              <a:t>Amcan</a:t>
            </a:r>
            <a:endParaRPr lang="en-GB" sz="3300" b="1" dirty="0"/>
          </a:p>
          <a:p>
            <a:pPr marL="0" indent="0">
              <a:buNone/>
            </a:pPr>
            <a:r>
              <a:rPr lang="en-GB" sz="3300" dirty="0" err="1"/>
              <a:t>Meithirn</a:t>
            </a:r>
            <a:r>
              <a:rPr lang="en-GB" sz="3300" dirty="0"/>
              <a:t> </a:t>
            </a:r>
            <a:r>
              <a:rPr lang="en-GB" sz="3300" dirty="0" err="1"/>
              <a:t>amrywiaeth</a:t>
            </a:r>
            <a:r>
              <a:rPr lang="en-GB" sz="3300" dirty="0"/>
              <a:t> o </a:t>
            </a:r>
            <a:r>
              <a:rPr lang="en-GB" sz="3300" dirty="0" err="1"/>
              <a:t>ymddygiadau</a:t>
            </a:r>
            <a:r>
              <a:rPr lang="en-GB" sz="3300" dirty="0"/>
              <a:t> a </a:t>
            </a:r>
            <a:r>
              <a:rPr lang="en-GB" sz="3300" dirty="0" err="1"/>
              <a:t>chymwyseddau</a:t>
            </a:r>
            <a:r>
              <a:rPr lang="en-GB" sz="3300" dirty="0"/>
              <a:t> </a:t>
            </a:r>
            <a:r>
              <a:rPr lang="en-GB" sz="3300" dirty="0" err="1"/>
              <a:t>sy’n</a:t>
            </a:r>
            <a:r>
              <a:rPr lang="en-GB" sz="3300" dirty="0"/>
              <a:t> </a:t>
            </a:r>
            <a:r>
              <a:rPr lang="en-GB" sz="3300" dirty="0" err="1"/>
              <a:t>datblygu</a:t>
            </a:r>
            <a:r>
              <a:rPr lang="en-GB" sz="3300" dirty="0"/>
              <a:t> </a:t>
            </a:r>
            <a:r>
              <a:rPr lang="en-GB" sz="3300" dirty="0" err="1"/>
              <a:t>meddwl</a:t>
            </a:r>
            <a:r>
              <a:rPr lang="en-GB" sz="3300" dirty="0"/>
              <a:t> </a:t>
            </a:r>
            <a:r>
              <a:rPr lang="en-GB" sz="3300" dirty="0" err="1"/>
              <a:t>anturiaethus</a:t>
            </a:r>
            <a:r>
              <a:rPr lang="en-GB" sz="3300" dirty="0"/>
              <a:t> a </a:t>
            </a:r>
            <a:r>
              <a:rPr lang="en-GB" sz="3300" dirty="0" err="1"/>
              <a:t>myddylfryd</a:t>
            </a:r>
            <a:r>
              <a:rPr lang="en-GB" sz="3300" dirty="0"/>
              <a:t> </a:t>
            </a:r>
            <a:r>
              <a:rPr lang="en-GB" sz="3300" dirty="0" err="1"/>
              <a:t>cyflogadwyedd</a:t>
            </a:r>
            <a:r>
              <a:rPr lang="en-GB" sz="3300" dirty="0"/>
              <a:t> a </a:t>
            </a:r>
            <a:r>
              <a:rPr lang="en-GB" sz="3300" dirty="0" err="1"/>
              <a:t>sydd</a:t>
            </a:r>
            <a:r>
              <a:rPr lang="en-GB" sz="3300" dirty="0"/>
              <a:t> </a:t>
            </a:r>
            <a:r>
              <a:rPr lang="en-GB" sz="3300" dirty="0" err="1"/>
              <a:t>yn</a:t>
            </a:r>
            <a:r>
              <a:rPr lang="en-GB" sz="3300" dirty="0"/>
              <a:t> </a:t>
            </a:r>
            <a:r>
              <a:rPr lang="en-GB" sz="3300" dirty="0" err="1"/>
              <a:t>gwella</a:t>
            </a:r>
            <a:r>
              <a:rPr lang="en-GB" sz="3300" dirty="0"/>
              <a:t> </a:t>
            </a:r>
            <a:r>
              <a:rPr lang="en-GB" sz="3300" dirty="0" err="1"/>
              <a:t>gally</a:t>
            </a:r>
            <a:r>
              <a:rPr lang="en-GB" sz="3300" dirty="0"/>
              <a:t> </a:t>
            </a:r>
            <a:r>
              <a:rPr lang="en-GB" sz="3300" dirty="0" err="1"/>
              <a:t>myfyrwyr</a:t>
            </a:r>
            <a:r>
              <a:rPr lang="en-GB" sz="3300" dirty="0"/>
              <a:t> </a:t>
            </a:r>
            <a:r>
              <a:rPr lang="en-GB" sz="3300" dirty="0" err="1"/>
              <a:t>i</a:t>
            </a:r>
            <a:r>
              <a:rPr lang="en-GB" sz="3300" dirty="0"/>
              <a:t> </a:t>
            </a:r>
            <a:r>
              <a:rPr lang="en-GB" sz="3300" dirty="0" err="1"/>
              <a:t>adfyfyrio</a:t>
            </a:r>
            <a:r>
              <a:rPr lang="en-GB" sz="3300" dirty="0"/>
              <a:t> </a:t>
            </a:r>
            <a:r>
              <a:rPr lang="en-GB" sz="3300" dirty="0" err="1"/>
              <a:t>yn</a:t>
            </a:r>
            <a:r>
              <a:rPr lang="en-GB" sz="3300" dirty="0"/>
              <a:t> </a:t>
            </a:r>
            <a:r>
              <a:rPr lang="en-GB" sz="3300" dirty="0" err="1"/>
              <a:t>feirniadol</a:t>
            </a:r>
            <a:r>
              <a:rPr lang="en-GB" sz="3300" dirty="0"/>
              <a:t> </a:t>
            </a:r>
            <a:r>
              <a:rPr lang="en-GB" sz="3300" dirty="0" err="1"/>
              <a:t>ar</a:t>
            </a:r>
            <a:r>
              <a:rPr lang="en-GB" sz="3300" dirty="0"/>
              <a:t> </a:t>
            </a:r>
            <a:r>
              <a:rPr lang="en-GB" sz="3300" dirty="0" err="1"/>
              <a:t>eu</a:t>
            </a:r>
            <a:r>
              <a:rPr lang="en-GB" sz="3300" dirty="0"/>
              <a:t> </a:t>
            </a:r>
            <a:r>
              <a:rPr lang="en-GB" sz="3300" dirty="0" err="1"/>
              <a:t>anghenion</a:t>
            </a:r>
            <a:r>
              <a:rPr lang="en-GB" sz="3300" dirty="0"/>
              <a:t> </a:t>
            </a:r>
            <a:r>
              <a:rPr lang="en-GB" sz="3300" dirty="0" err="1"/>
              <a:t>datblygu</a:t>
            </a:r>
            <a:r>
              <a:rPr lang="en-GB" sz="3300" dirty="0"/>
              <a:t> </a:t>
            </a:r>
            <a:r>
              <a:rPr lang="en-GB" sz="3300" dirty="0" err="1"/>
              <a:t>eu</a:t>
            </a:r>
            <a:r>
              <a:rPr lang="en-GB" sz="3300" dirty="0"/>
              <a:t> </a:t>
            </a:r>
            <a:r>
              <a:rPr lang="en-GB" sz="3300" dirty="0" err="1"/>
              <a:t>hunain</a:t>
            </a:r>
            <a:r>
              <a:rPr lang="en-GB" sz="3300" dirty="0"/>
              <a:t>.</a:t>
            </a:r>
          </a:p>
          <a:p>
            <a:pPr marL="0" indent="0">
              <a:buNone/>
            </a:pPr>
            <a:endParaRPr lang="en-GB" u="sng" dirty="0"/>
          </a:p>
        </p:txBody>
      </p:sp>
      <p:sp>
        <p:nvSpPr>
          <p:cNvPr id="5" name="Content Placeholder 4">
            <a:extLst>
              <a:ext uri="{FF2B5EF4-FFF2-40B4-BE49-F238E27FC236}">
                <a16:creationId xmlns:a16="http://schemas.microsoft.com/office/drawing/2014/main" id="{1135FAB2-65D6-4E81-AF56-3131E49CC976}"/>
              </a:ext>
            </a:extLst>
          </p:cNvPr>
          <p:cNvSpPr>
            <a:spLocks noGrp="1"/>
          </p:cNvSpPr>
          <p:nvPr>
            <p:ph sz="half" idx="2"/>
          </p:nvPr>
        </p:nvSpPr>
        <p:spPr>
          <a:xfrm>
            <a:off x="4629150" y="463828"/>
            <a:ext cx="3886200" cy="5713138"/>
          </a:xfrm>
        </p:spPr>
        <p:txBody>
          <a:bodyPr>
            <a:normAutofit fontScale="92500" lnSpcReduction="10000"/>
          </a:bodyPr>
          <a:lstStyle/>
          <a:p>
            <a:pPr marL="0" indent="0">
              <a:buNone/>
            </a:pPr>
            <a:r>
              <a:rPr lang="en-GB" sz="3500" b="1" dirty="0"/>
              <a:t>Aim</a:t>
            </a:r>
          </a:p>
          <a:p>
            <a:pPr marL="0" indent="0">
              <a:buNone/>
            </a:pPr>
            <a:r>
              <a:rPr lang="en-GB" sz="3500" dirty="0"/>
              <a:t>To foster a range of behaviours, attitudes and competencies which develop enterprising thinking and an employability </a:t>
            </a:r>
            <a:r>
              <a:rPr lang="en-GB" sz="3500" dirty="0" err="1"/>
              <a:t>mindset</a:t>
            </a:r>
            <a:r>
              <a:rPr lang="en-GB" sz="3500" dirty="0"/>
              <a:t> and enhance students’ ability to critically reflect on their own development needs.   </a:t>
            </a:r>
          </a:p>
          <a:p>
            <a:pPr marL="0" indent="0">
              <a:buNone/>
            </a:pPr>
            <a:endParaRPr lang="en-GB" dirty="0"/>
          </a:p>
          <a:p>
            <a:pPr marL="0" indent="0">
              <a:buNone/>
            </a:pPr>
            <a:endParaRPr lang="en-GB" b="1" dirty="0"/>
          </a:p>
        </p:txBody>
      </p:sp>
    </p:spTree>
    <p:extLst>
      <p:ext uri="{BB962C8B-B14F-4D97-AF65-F5344CB8AC3E}">
        <p14:creationId xmlns:p14="http://schemas.microsoft.com/office/powerpoint/2010/main" val="3799490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84AA84-B97D-4B0A-931E-29CA57C67876}"/>
              </a:ext>
            </a:extLst>
          </p:cNvPr>
          <p:cNvSpPr>
            <a:spLocks noGrp="1"/>
          </p:cNvSpPr>
          <p:nvPr>
            <p:ph sz="half" idx="1"/>
          </p:nvPr>
        </p:nvSpPr>
        <p:spPr>
          <a:xfrm>
            <a:off x="628650" y="365126"/>
            <a:ext cx="3886200" cy="5230096"/>
          </a:xfrm>
        </p:spPr>
        <p:txBody>
          <a:bodyPr>
            <a:normAutofit fontScale="92500" lnSpcReduction="10000"/>
          </a:bodyPr>
          <a:lstStyle/>
          <a:p>
            <a:pPr marL="0" indent="0">
              <a:buNone/>
            </a:pPr>
            <a:r>
              <a:rPr lang="en-GB" b="1" dirty="0" err="1"/>
              <a:t>Deilliannau</a:t>
            </a:r>
            <a:r>
              <a:rPr lang="en-GB" b="1" dirty="0"/>
              <a:t> </a:t>
            </a:r>
            <a:r>
              <a:rPr lang="en-GB" b="1" dirty="0" err="1"/>
              <a:t>Dysgu</a:t>
            </a:r>
            <a:r>
              <a:rPr lang="en-GB" b="1" dirty="0"/>
              <a:t>:</a:t>
            </a:r>
          </a:p>
          <a:p>
            <a:endParaRPr lang="en-GB" dirty="0"/>
          </a:p>
          <a:p>
            <a:r>
              <a:rPr lang="cy-GB" dirty="0"/>
              <a:t>dadansoddi’n feirniadol egwyddorion cyflogadwyedd a sgiliau anturiaethus mewn perthynas â llwybrau gyrfa perthnasol; </a:t>
            </a:r>
            <a:endParaRPr lang="en-GB" b="1" u="sng" dirty="0"/>
          </a:p>
          <a:p>
            <a:r>
              <a:rPr lang="cy-GB" dirty="0"/>
              <a:t>adfyfyrio’n feirniadol ar bwysigrwydd dysgu parhaus a meddwl am y dyfodol ar gyfer eu datblygiad personol a chyflogadwyedd;</a:t>
            </a:r>
            <a:endParaRPr lang="en-GB" dirty="0"/>
          </a:p>
          <a:p>
            <a:pPr marL="0" indent="0">
              <a:buNone/>
            </a:pPr>
            <a:endParaRPr lang="en-GB" b="1" u="sng" dirty="0"/>
          </a:p>
        </p:txBody>
      </p:sp>
      <p:sp>
        <p:nvSpPr>
          <p:cNvPr id="4" name="Content Placeholder 3">
            <a:extLst>
              <a:ext uri="{FF2B5EF4-FFF2-40B4-BE49-F238E27FC236}">
                <a16:creationId xmlns:a16="http://schemas.microsoft.com/office/drawing/2014/main" id="{552897AB-491A-4CAE-A768-001530F23CFA}"/>
              </a:ext>
            </a:extLst>
          </p:cNvPr>
          <p:cNvSpPr>
            <a:spLocks noGrp="1"/>
          </p:cNvSpPr>
          <p:nvPr>
            <p:ph sz="half" idx="2"/>
          </p:nvPr>
        </p:nvSpPr>
        <p:spPr>
          <a:xfrm>
            <a:off x="4629150" y="365126"/>
            <a:ext cx="3886200" cy="5811837"/>
          </a:xfrm>
        </p:spPr>
        <p:txBody>
          <a:bodyPr>
            <a:normAutofit fontScale="92500" lnSpcReduction="10000"/>
          </a:bodyPr>
          <a:lstStyle/>
          <a:p>
            <a:pPr marL="0" indent="0">
              <a:buNone/>
            </a:pPr>
            <a:r>
              <a:rPr lang="en-GB" b="1" dirty="0"/>
              <a:t>Learning Outcomes</a:t>
            </a:r>
            <a:r>
              <a:rPr lang="en-GB" dirty="0"/>
              <a:t>:</a:t>
            </a:r>
          </a:p>
          <a:p>
            <a:endParaRPr lang="en-GB" dirty="0"/>
          </a:p>
          <a:p>
            <a:r>
              <a:rPr lang="en-GB" dirty="0"/>
              <a:t>Critically analyse the principles of employability and enterprising skills in relation to relevant career pathways;</a:t>
            </a:r>
          </a:p>
          <a:p>
            <a:r>
              <a:rPr lang="en-GB" dirty="0"/>
              <a:t>Critically reflect on the importance of continual learning and future thinking for  own personal development and employability; </a:t>
            </a:r>
          </a:p>
          <a:p>
            <a:endParaRPr lang="en-GB" dirty="0"/>
          </a:p>
          <a:p>
            <a:endParaRPr lang="en-GB" dirty="0"/>
          </a:p>
          <a:p>
            <a:pPr marL="0" indent="0">
              <a:buNone/>
            </a:pPr>
            <a:endParaRPr lang="en-GB" b="1" u="sng" dirty="0"/>
          </a:p>
        </p:txBody>
      </p:sp>
    </p:spTree>
    <p:extLst>
      <p:ext uri="{BB962C8B-B14F-4D97-AF65-F5344CB8AC3E}">
        <p14:creationId xmlns:p14="http://schemas.microsoft.com/office/powerpoint/2010/main" val="3251223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4F607-B037-41BC-BACC-F7640D601378}"/>
              </a:ext>
            </a:extLst>
          </p:cNvPr>
          <p:cNvSpPr>
            <a:spLocks noGrp="1"/>
          </p:cNvSpPr>
          <p:nvPr>
            <p:ph type="title"/>
          </p:nvPr>
        </p:nvSpPr>
        <p:spPr>
          <a:xfrm>
            <a:off x="628650" y="365126"/>
            <a:ext cx="7886700" cy="4571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17B8EC52-AC14-4052-8EE7-D9D014AEBD44}"/>
              </a:ext>
            </a:extLst>
          </p:cNvPr>
          <p:cNvSpPr>
            <a:spLocks noGrp="1"/>
          </p:cNvSpPr>
          <p:nvPr>
            <p:ph sz="half" idx="1"/>
          </p:nvPr>
        </p:nvSpPr>
        <p:spPr>
          <a:xfrm>
            <a:off x="628650" y="589058"/>
            <a:ext cx="3886200" cy="5587905"/>
          </a:xfrm>
        </p:spPr>
        <p:txBody>
          <a:bodyPr>
            <a:normAutofit lnSpcReduction="10000"/>
          </a:bodyPr>
          <a:lstStyle/>
          <a:p>
            <a:pPr marL="0" indent="0">
              <a:buNone/>
            </a:pPr>
            <a:r>
              <a:rPr lang="cy-GB" b="1" dirty="0"/>
              <a:t>Deilliannau Dysgu:</a:t>
            </a:r>
          </a:p>
          <a:p>
            <a:r>
              <a:rPr lang="cy-GB" dirty="0"/>
              <a:t>dangos sgiliau ysgrifenedig a chyflwyno sy’n tystiolaethu cymwyseddau a nodweddion datblygedig sy’n adlewyrchu amrywiaeth o sgiliau trosglwyddadwy e.e. gwaith tîm, datrys problemau a chyfathrebu;</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ABFD902F-55BB-4D5A-A261-3146AB568DA0}"/>
              </a:ext>
            </a:extLst>
          </p:cNvPr>
          <p:cNvSpPr>
            <a:spLocks noGrp="1"/>
          </p:cNvSpPr>
          <p:nvPr>
            <p:ph sz="half" idx="2"/>
          </p:nvPr>
        </p:nvSpPr>
        <p:spPr>
          <a:xfrm>
            <a:off x="4572000" y="548006"/>
            <a:ext cx="3886200" cy="5628958"/>
          </a:xfrm>
        </p:spPr>
        <p:txBody>
          <a:bodyPr>
            <a:normAutofit lnSpcReduction="10000"/>
          </a:bodyPr>
          <a:lstStyle/>
          <a:p>
            <a:pPr marL="0" indent="0">
              <a:buNone/>
            </a:pPr>
            <a:r>
              <a:rPr lang="en-GB" b="1" dirty="0"/>
              <a:t>Learning Outcomes</a:t>
            </a:r>
            <a:r>
              <a:rPr lang="en-GB" dirty="0"/>
              <a:t>:</a:t>
            </a:r>
          </a:p>
          <a:p>
            <a:r>
              <a:rPr lang="en-GB" dirty="0"/>
              <a:t>Exhibit written and presentation skills that evidence advanced competencies and characteristics that reflect a range of transferable skills e.g. teamwork, problem solving and communication;</a:t>
            </a:r>
          </a:p>
        </p:txBody>
      </p:sp>
    </p:spTree>
    <p:extLst>
      <p:ext uri="{BB962C8B-B14F-4D97-AF65-F5344CB8AC3E}">
        <p14:creationId xmlns:p14="http://schemas.microsoft.com/office/powerpoint/2010/main" val="334039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CE369-2E2C-44F1-888D-FA448C16B007}"/>
              </a:ext>
            </a:extLst>
          </p:cNvPr>
          <p:cNvSpPr>
            <a:spLocks noGrp="1"/>
          </p:cNvSpPr>
          <p:nvPr>
            <p:ph type="title"/>
          </p:nvPr>
        </p:nvSpPr>
        <p:spPr>
          <a:xfrm>
            <a:off x="628650" y="365126"/>
            <a:ext cx="7886700" cy="4571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82D6107D-40C2-4010-B69A-B3B44B73FA0C}"/>
              </a:ext>
            </a:extLst>
          </p:cNvPr>
          <p:cNvSpPr>
            <a:spLocks noGrp="1"/>
          </p:cNvSpPr>
          <p:nvPr>
            <p:ph sz="half" idx="1"/>
          </p:nvPr>
        </p:nvSpPr>
        <p:spPr>
          <a:xfrm>
            <a:off x="628649" y="602310"/>
            <a:ext cx="4062925" cy="5574653"/>
          </a:xfrm>
        </p:spPr>
        <p:txBody>
          <a:bodyPr>
            <a:normAutofit/>
          </a:bodyPr>
          <a:lstStyle/>
          <a:p>
            <a:pPr marL="0" indent="0">
              <a:buNone/>
            </a:pPr>
            <a:r>
              <a:rPr lang="en-GB" b="1" dirty="0" err="1"/>
              <a:t>Deilliannau</a:t>
            </a:r>
            <a:r>
              <a:rPr lang="en-GB" b="1" dirty="0"/>
              <a:t> </a:t>
            </a:r>
            <a:r>
              <a:rPr lang="en-GB" b="1" dirty="0" err="1"/>
              <a:t>Dysgu</a:t>
            </a:r>
            <a:r>
              <a:rPr lang="en-GB" b="1" dirty="0"/>
              <a:t>:</a:t>
            </a:r>
          </a:p>
          <a:p>
            <a:pPr marL="0" indent="0">
              <a:buNone/>
            </a:pPr>
            <a:endParaRPr lang="en-GB" sz="2000" dirty="0"/>
          </a:p>
          <a:p>
            <a:r>
              <a:rPr lang="cy-GB" dirty="0"/>
              <a:t>Trefnu gwybodaeth a dysgu drwy ddefnydd datblygedig o amrywiaeth o ffynonellau gwybodaeth, gan gynnwys TGCh, a chyflwyno’u gwaith ar y lefel briodol.</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0AF98B00-351B-4A14-93D2-D140DFC1B32A}"/>
              </a:ext>
            </a:extLst>
          </p:cNvPr>
          <p:cNvSpPr>
            <a:spLocks noGrp="1"/>
          </p:cNvSpPr>
          <p:nvPr>
            <p:ph sz="half" idx="2"/>
          </p:nvPr>
        </p:nvSpPr>
        <p:spPr>
          <a:xfrm>
            <a:off x="4958862" y="502286"/>
            <a:ext cx="3556488" cy="5674678"/>
          </a:xfrm>
        </p:spPr>
        <p:txBody>
          <a:bodyPr>
            <a:normAutofit/>
          </a:bodyPr>
          <a:lstStyle/>
          <a:p>
            <a:pPr marL="0" indent="0">
              <a:buNone/>
            </a:pPr>
            <a:r>
              <a:rPr lang="en-GB" b="1" dirty="0"/>
              <a:t>Learning Outcomes</a:t>
            </a:r>
            <a:r>
              <a:rPr lang="en-GB" dirty="0"/>
              <a:t>:</a:t>
            </a:r>
          </a:p>
          <a:p>
            <a:pPr lvl="0"/>
            <a:endParaRPr lang="en-US" dirty="0"/>
          </a:p>
          <a:p>
            <a:pPr lvl="0"/>
            <a:r>
              <a:rPr lang="en-US" dirty="0" err="1"/>
              <a:t>Organise</a:t>
            </a:r>
            <a:r>
              <a:rPr lang="en-US" dirty="0"/>
              <a:t> knowledge and learning through an advanced use of a range of information sources, including ICT, and present their work at the appropriate level.</a:t>
            </a:r>
            <a:endParaRPr lang="en-GB" dirty="0"/>
          </a:p>
          <a:p>
            <a:endParaRPr lang="en-GB" dirty="0"/>
          </a:p>
          <a:p>
            <a:endParaRPr lang="en-GB" dirty="0"/>
          </a:p>
        </p:txBody>
      </p:sp>
    </p:spTree>
    <p:extLst>
      <p:ext uri="{BB962C8B-B14F-4D97-AF65-F5344CB8AC3E}">
        <p14:creationId xmlns:p14="http://schemas.microsoft.com/office/powerpoint/2010/main" val="541353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5C4C5-27E0-4BF5-BB1C-7ED4F7E074A7}"/>
              </a:ext>
            </a:extLst>
          </p:cNvPr>
          <p:cNvSpPr>
            <a:spLocks noGrp="1"/>
          </p:cNvSpPr>
          <p:nvPr>
            <p:ph type="title"/>
          </p:nvPr>
        </p:nvSpPr>
        <p:spPr/>
        <p:txBody>
          <a:bodyPr>
            <a:normAutofit fontScale="90000"/>
          </a:bodyPr>
          <a:lstStyle/>
          <a:p>
            <a:pPr algn="ctr"/>
            <a:br>
              <a:rPr lang="en-GB" b="1" dirty="0"/>
            </a:br>
            <a:r>
              <a:rPr lang="en-GB" sz="4900" b="1" dirty="0" err="1">
                <a:latin typeface="+mn-lt"/>
              </a:rPr>
              <a:t>Asesiad</a:t>
            </a:r>
            <a:r>
              <a:rPr lang="en-GB" sz="4900" b="1" dirty="0">
                <a:latin typeface="+mn-lt"/>
              </a:rPr>
              <a:t> </a:t>
            </a:r>
            <a:br>
              <a:rPr lang="en-GB" sz="4900" b="1" dirty="0">
                <a:latin typeface="+mn-lt"/>
              </a:rPr>
            </a:br>
            <a:r>
              <a:rPr lang="en-GB" sz="4900" b="1" dirty="0">
                <a:latin typeface="+mn-lt"/>
              </a:rPr>
              <a:t>Assessment</a:t>
            </a:r>
            <a:br>
              <a:rPr lang="en-GB" sz="4900" b="1" dirty="0">
                <a:latin typeface="+mn-lt"/>
              </a:rPr>
            </a:br>
            <a:endParaRPr lang="en-GB" sz="4900" b="1" dirty="0">
              <a:latin typeface="+mn-lt"/>
            </a:endParaRPr>
          </a:p>
        </p:txBody>
      </p:sp>
      <p:sp>
        <p:nvSpPr>
          <p:cNvPr id="3" name="Content Placeholder 2">
            <a:extLst>
              <a:ext uri="{FF2B5EF4-FFF2-40B4-BE49-F238E27FC236}">
                <a16:creationId xmlns:a16="http://schemas.microsoft.com/office/drawing/2014/main" id="{A157D4AE-B64B-4695-8159-C1ED193850A8}"/>
              </a:ext>
            </a:extLst>
          </p:cNvPr>
          <p:cNvSpPr>
            <a:spLocks noGrp="1"/>
          </p:cNvSpPr>
          <p:nvPr>
            <p:ph sz="half" idx="1"/>
          </p:nvPr>
        </p:nvSpPr>
        <p:spPr/>
        <p:txBody>
          <a:bodyPr>
            <a:normAutofit/>
          </a:bodyPr>
          <a:lstStyle/>
          <a:p>
            <a:pPr marL="0" indent="0">
              <a:buNone/>
            </a:pPr>
            <a:r>
              <a:rPr lang="en-GB" b="1" dirty="0" err="1"/>
              <a:t>Asesiad</a:t>
            </a:r>
            <a:r>
              <a:rPr lang="en-GB" b="1" dirty="0"/>
              <a:t> </a:t>
            </a:r>
            <a:endParaRPr lang="en-GB" dirty="0"/>
          </a:p>
          <a:p>
            <a:r>
              <a:rPr lang="en-GB" dirty="0" err="1"/>
              <a:t>Cyfweliad</a:t>
            </a:r>
            <a:r>
              <a:rPr lang="en-GB" dirty="0"/>
              <a:t> </a:t>
            </a:r>
            <a:r>
              <a:rPr lang="en-GB" dirty="0" err="1"/>
              <a:t>Proffesiynol</a:t>
            </a:r>
            <a:r>
              <a:rPr lang="en-GB" dirty="0"/>
              <a:t> (100%).</a:t>
            </a:r>
          </a:p>
          <a:p>
            <a:r>
              <a:rPr lang="en-GB" dirty="0"/>
              <a:t>30 </a:t>
            </a:r>
            <a:r>
              <a:rPr lang="en-GB" dirty="0" err="1"/>
              <a:t>munud</a:t>
            </a:r>
            <a:r>
              <a:rPr lang="en-GB" dirty="0"/>
              <a:t> </a:t>
            </a:r>
            <a:r>
              <a:rPr lang="en-GB" dirty="0" err="1"/>
              <a:t>gan</a:t>
            </a:r>
            <a:r>
              <a:rPr lang="en-GB" dirty="0"/>
              <a:t> </a:t>
            </a:r>
            <a:r>
              <a:rPr lang="en-GB" dirty="0" err="1"/>
              <a:t>gynnwys</a:t>
            </a:r>
            <a:r>
              <a:rPr lang="en-GB" dirty="0"/>
              <a:t> (</a:t>
            </a:r>
            <a:r>
              <a:rPr lang="en-GB" dirty="0" err="1"/>
              <a:t>cyflwyniad</a:t>
            </a:r>
            <a:r>
              <a:rPr lang="en-GB" dirty="0"/>
              <a:t> 20 </a:t>
            </a:r>
            <a:r>
              <a:rPr lang="en-GB" dirty="0" err="1"/>
              <a:t>munud</a:t>
            </a:r>
            <a:r>
              <a:rPr lang="en-GB" dirty="0"/>
              <a:t>) a </a:t>
            </a:r>
            <a:r>
              <a:rPr lang="en-GB" dirty="0" err="1"/>
              <a:t>chyfweliad</a:t>
            </a:r>
            <a:r>
              <a:rPr lang="en-GB" dirty="0"/>
              <a:t> (10 </a:t>
            </a:r>
            <a:r>
              <a:rPr lang="en-GB" dirty="0" err="1"/>
              <a:t>munud</a:t>
            </a:r>
            <a:r>
              <a:rPr lang="en-GB" dirty="0"/>
              <a:t>).</a:t>
            </a:r>
          </a:p>
          <a:p>
            <a:endParaRPr lang="en-GB" dirty="0"/>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4ABD285E-855F-4ADB-AA7C-14D6EB0442B5}"/>
              </a:ext>
            </a:extLst>
          </p:cNvPr>
          <p:cNvSpPr>
            <a:spLocks noGrp="1"/>
          </p:cNvSpPr>
          <p:nvPr>
            <p:ph sz="half" idx="2"/>
          </p:nvPr>
        </p:nvSpPr>
        <p:spPr/>
        <p:txBody>
          <a:bodyPr>
            <a:normAutofit/>
          </a:bodyPr>
          <a:lstStyle/>
          <a:p>
            <a:pPr marL="0" indent="0">
              <a:buNone/>
            </a:pPr>
            <a:r>
              <a:rPr lang="en-GB" b="1" dirty="0"/>
              <a:t>Assessment </a:t>
            </a:r>
            <a:endParaRPr lang="en-GB" dirty="0"/>
          </a:p>
          <a:p>
            <a:r>
              <a:rPr lang="en-GB" dirty="0"/>
              <a:t>Professional Interview (100%).</a:t>
            </a:r>
          </a:p>
          <a:p>
            <a:r>
              <a:rPr lang="en-GB" dirty="0"/>
              <a:t>30 minutes to include (presentation 20 minutes)and interview 10 minutes).</a:t>
            </a:r>
          </a:p>
          <a:p>
            <a:endParaRPr lang="en-GB" dirty="0"/>
          </a:p>
        </p:txBody>
      </p:sp>
    </p:spTree>
    <p:extLst>
      <p:ext uri="{BB962C8B-B14F-4D97-AF65-F5344CB8AC3E}">
        <p14:creationId xmlns:p14="http://schemas.microsoft.com/office/powerpoint/2010/main" val="3442139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71305"/>
          </a:xfrm>
        </p:spPr>
        <p:txBody>
          <a:bodyPr>
            <a:normAutofit fontScale="90000"/>
          </a:bodyPr>
          <a:lstStyle/>
          <a:p>
            <a:pPr algn="ctr"/>
            <a:r>
              <a:rPr lang="en-GB" sz="4000" dirty="0" err="1">
                <a:latin typeface="+mn-lt"/>
              </a:rPr>
              <a:t>Cyfweliad</a:t>
            </a:r>
            <a:r>
              <a:rPr lang="en-GB" sz="4000" dirty="0">
                <a:latin typeface="+mn-lt"/>
              </a:rPr>
              <a:t> </a:t>
            </a:r>
            <a:r>
              <a:rPr lang="en-GB" sz="4000" dirty="0" err="1">
                <a:latin typeface="+mn-lt"/>
              </a:rPr>
              <a:t>Proffesiynol</a:t>
            </a:r>
            <a:r>
              <a:rPr lang="en-GB" sz="4000" dirty="0">
                <a:latin typeface="+mn-lt"/>
              </a:rPr>
              <a:t> (100%)</a:t>
            </a:r>
            <a:br>
              <a:rPr lang="en-GB" sz="4000" dirty="0">
                <a:latin typeface="+mn-lt"/>
              </a:rPr>
            </a:br>
            <a:r>
              <a:rPr lang="en-GB" sz="4000" dirty="0">
                <a:latin typeface="+mn-lt"/>
              </a:rPr>
              <a:t>Professional Interview (100%)</a:t>
            </a:r>
          </a:p>
        </p:txBody>
      </p:sp>
      <p:sp>
        <p:nvSpPr>
          <p:cNvPr id="3" name="Content Placeholder 2"/>
          <p:cNvSpPr>
            <a:spLocks noGrp="1"/>
          </p:cNvSpPr>
          <p:nvPr>
            <p:ph sz="half" idx="1"/>
          </p:nvPr>
        </p:nvSpPr>
        <p:spPr>
          <a:xfrm>
            <a:off x="628650" y="1519311"/>
            <a:ext cx="3886200" cy="4657652"/>
          </a:xfrm>
        </p:spPr>
        <p:txBody>
          <a:bodyPr>
            <a:normAutofit/>
          </a:bodyPr>
          <a:lstStyle/>
          <a:p>
            <a:r>
              <a:rPr lang="en-GB" sz="2400" dirty="0" err="1"/>
              <a:t>Cyflwyniad</a:t>
            </a:r>
            <a:r>
              <a:rPr lang="en-GB" sz="2400" dirty="0"/>
              <a:t> - 20 </a:t>
            </a:r>
            <a:r>
              <a:rPr lang="en-GB" sz="2400" dirty="0" err="1"/>
              <a:t>munud</a:t>
            </a:r>
            <a:endParaRPr lang="en-GB" sz="2400" dirty="0"/>
          </a:p>
          <a:p>
            <a:r>
              <a:rPr lang="en-GB" sz="2400" dirty="0" err="1"/>
              <a:t>Cyfweliad</a:t>
            </a:r>
            <a:r>
              <a:rPr lang="en-GB" sz="2400" dirty="0"/>
              <a:t> – 10 </a:t>
            </a:r>
            <a:r>
              <a:rPr lang="en-GB" sz="2400" dirty="0" err="1"/>
              <a:t>munud</a:t>
            </a:r>
            <a:endParaRPr lang="en-GB" sz="2400" dirty="0"/>
          </a:p>
          <a:p>
            <a:r>
              <a:rPr lang="en-GB" sz="2400" dirty="0" err="1"/>
              <a:t>Cyflwyno</a:t>
            </a:r>
            <a:r>
              <a:rPr lang="en-GB" sz="2400" dirty="0"/>
              <a:t> PP </a:t>
            </a:r>
            <a:r>
              <a:rPr lang="en-GB" sz="2400" dirty="0" err="1"/>
              <a:t>i</a:t>
            </a:r>
            <a:r>
              <a:rPr lang="en-GB" sz="2400" dirty="0"/>
              <a:t> </a:t>
            </a:r>
            <a:r>
              <a:rPr lang="en-GB" sz="2400" dirty="0" err="1"/>
              <a:t>Turnitin</a:t>
            </a:r>
            <a:endParaRPr lang="en-GB" sz="2400" dirty="0"/>
          </a:p>
          <a:p>
            <a:r>
              <a:rPr lang="en-GB" sz="2400" dirty="0" err="1"/>
              <a:t>Rhestr</a:t>
            </a:r>
            <a:r>
              <a:rPr lang="en-GB" sz="2400" dirty="0"/>
              <a:t> </a:t>
            </a:r>
            <a:r>
              <a:rPr lang="en-GB" sz="2400" dirty="0" err="1"/>
              <a:t>gyfeiriadau</a:t>
            </a:r>
            <a:endParaRPr lang="en-GB" sz="2400" dirty="0"/>
          </a:p>
          <a:p>
            <a:r>
              <a:rPr lang="en-GB" sz="2400" dirty="0"/>
              <a:t>CV </a:t>
            </a:r>
            <a:r>
              <a:rPr lang="en-GB" sz="2400" dirty="0" err="1"/>
              <a:t>Cyfredol</a:t>
            </a:r>
            <a:endParaRPr lang="en-GB" sz="2400" dirty="0"/>
          </a:p>
          <a:p>
            <a:r>
              <a:rPr lang="en-GB" sz="2400" dirty="0" err="1"/>
              <a:t>Cynllun</a:t>
            </a:r>
            <a:r>
              <a:rPr lang="en-GB" sz="2400" dirty="0"/>
              <a:t> </a:t>
            </a:r>
            <a:r>
              <a:rPr lang="en-GB" sz="2400" dirty="0" err="1"/>
              <a:t>Datblygiad</a:t>
            </a:r>
            <a:r>
              <a:rPr lang="en-GB" sz="2400" dirty="0"/>
              <a:t> </a:t>
            </a:r>
            <a:r>
              <a:rPr lang="en-GB" sz="2400" dirty="0" err="1"/>
              <a:t>Personol</a:t>
            </a:r>
            <a:endParaRPr lang="en-GB" sz="2400" dirty="0"/>
          </a:p>
          <a:p>
            <a:r>
              <a:rPr lang="en-GB" sz="2400" dirty="0" err="1"/>
              <a:t>Cyflwyno</a:t>
            </a:r>
            <a:r>
              <a:rPr lang="en-GB" sz="2400" dirty="0"/>
              <a:t> PP ac </a:t>
            </a:r>
            <a:r>
              <a:rPr lang="en-GB" sz="2400" dirty="0" err="1"/>
              <a:t>dogfennau</a:t>
            </a:r>
            <a:r>
              <a:rPr lang="en-GB" sz="2400" dirty="0"/>
              <a:t> </a:t>
            </a:r>
            <a:r>
              <a:rPr lang="en-GB" sz="2400" dirty="0" err="1"/>
              <a:t>uwch</a:t>
            </a:r>
            <a:r>
              <a:rPr lang="en-GB" sz="2400" dirty="0"/>
              <a:t> </a:t>
            </a:r>
            <a:r>
              <a:rPr lang="en-GB" sz="2400" dirty="0" err="1"/>
              <a:t>i</a:t>
            </a:r>
            <a:r>
              <a:rPr lang="en-GB" sz="2400" dirty="0"/>
              <a:t> Turnitin</a:t>
            </a:r>
          </a:p>
          <a:p>
            <a:r>
              <a:rPr lang="en-GB" sz="2400" dirty="0" err="1"/>
              <a:t>Dyddiad</a:t>
            </a:r>
            <a:r>
              <a:rPr lang="en-GB" sz="2400" dirty="0"/>
              <a:t> </a:t>
            </a:r>
            <a:r>
              <a:rPr lang="en-GB" sz="2400" dirty="0" err="1"/>
              <a:t>Cyflwyno</a:t>
            </a:r>
            <a:r>
              <a:rPr lang="en-GB" sz="2400" dirty="0"/>
              <a:t> 1/11/20</a:t>
            </a:r>
          </a:p>
        </p:txBody>
      </p:sp>
      <p:sp>
        <p:nvSpPr>
          <p:cNvPr id="4" name="Content Placeholder 3"/>
          <p:cNvSpPr>
            <a:spLocks noGrp="1"/>
          </p:cNvSpPr>
          <p:nvPr>
            <p:ph sz="half" idx="2"/>
          </p:nvPr>
        </p:nvSpPr>
        <p:spPr>
          <a:xfrm>
            <a:off x="4629150" y="1519311"/>
            <a:ext cx="3886200" cy="4657652"/>
          </a:xfrm>
        </p:spPr>
        <p:txBody>
          <a:bodyPr>
            <a:normAutofit/>
          </a:bodyPr>
          <a:lstStyle/>
          <a:p>
            <a:r>
              <a:rPr lang="en-GB" sz="2400" dirty="0"/>
              <a:t>Presentation – 20 minutes</a:t>
            </a:r>
          </a:p>
          <a:p>
            <a:r>
              <a:rPr lang="en-GB" sz="2400" dirty="0"/>
              <a:t>Interview – 10 minutes</a:t>
            </a:r>
          </a:p>
          <a:p>
            <a:r>
              <a:rPr lang="en-GB" sz="2400" dirty="0"/>
              <a:t>Reference list</a:t>
            </a:r>
          </a:p>
          <a:p>
            <a:r>
              <a:rPr lang="en-GB" sz="2400" dirty="0"/>
              <a:t>Current CV</a:t>
            </a:r>
          </a:p>
          <a:p>
            <a:r>
              <a:rPr lang="en-GB" sz="2400" dirty="0"/>
              <a:t>Personal Development Plan</a:t>
            </a:r>
          </a:p>
          <a:p>
            <a:r>
              <a:rPr lang="en-GB" sz="2400" dirty="0"/>
              <a:t>Submit </a:t>
            </a:r>
            <a:r>
              <a:rPr lang="en-GB" sz="2400"/>
              <a:t>2 worksheets </a:t>
            </a:r>
            <a:r>
              <a:rPr lang="en-GB" sz="2400" dirty="0"/>
              <a:t>and above documents to Turnitin.</a:t>
            </a:r>
          </a:p>
          <a:p>
            <a:r>
              <a:rPr lang="en-GB" sz="2400" dirty="0"/>
              <a:t>Submission date 4/11/2020</a:t>
            </a:r>
          </a:p>
        </p:txBody>
      </p:sp>
    </p:spTree>
    <p:extLst>
      <p:ext uri="{BB962C8B-B14F-4D97-AF65-F5344CB8AC3E}">
        <p14:creationId xmlns:p14="http://schemas.microsoft.com/office/powerpoint/2010/main" val="2727033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052DD-02CA-4860-8035-4CB0436E3714}"/>
              </a:ext>
            </a:extLst>
          </p:cNvPr>
          <p:cNvSpPr>
            <a:spLocks noGrp="1"/>
          </p:cNvSpPr>
          <p:nvPr>
            <p:ph type="title"/>
          </p:nvPr>
        </p:nvSpPr>
        <p:spPr>
          <a:xfrm>
            <a:off x="628650" y="106018"/>
            <a:ext cx="7886700" cy="1245704"/>
          </a:xfrm>
        </p:spPr>
        <p:txBody>
          <a:bodyPr>
            <a:normAutofit fontScale="90000"/>
          </a:bodyPr>
          <a:lstStyle/>
          <a:p>
            <a:pPr algn="ctr"/>
            <a:br>
              <a:rPr lang="en-GB" sz="3600" b="1" dirty="0">
                <a:latin typeface="+mn-lt"/>
              </a:rPr>
            </a:br>
            <a:r>
              <a:rPr lang="en-GB" sz="3600" b="1" dirty="0">
                <a:latin typeface="+mn-lt"/>
              </a:rPr>
              <a:t>PP2</a:t>
            </a:r>
            <a:br>
              <a:rPr lang="en-GB" b="1" dirty="0">
                <a:latin typeface="+mn-lt"/>
              </a:rPr>
            </a:br>
            <a:r>
              <a:rPr lang="en-GB" b="1" dirty="0" err="1">
                <a:latin typeface="+mn-lt"/>
              </a:rPr>
              <a:t>Powerpoint</a:t>
            </a:r>
            <a:r>
              <a:rPr lang="en-GB" b="1" dirty="0">
                <a:latin typeface="+mn-lt"/>
              </a:rPr>
              <a:t> 2</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AEC4B2C3-4772-4FE3-82AE-348875252ED9}"/>
              </a:ext>
            </a:extLst>
          </p:cNvPr>
          <p:cNvSpPr>
            <a:spLocks noGrp="1"/>
          </p:cNvSpPr>
          <p:nvPr>
            <p:ph sz="half" idx="1"/>
          </p:nvPr>
        </p:nvSpPr>
        <p:spPr>
          <a:xfrm>
            <a:off x="628650" y="1351722"/>
            <a:ext cx="3886200" cy="4825241"/>
          </a:xfrm>
        </p:spPr>
        <p:txBody>
          <a:bodyPr>
            <a:normAutofit fontScale="92500" lnSpcReduction="20000"/>
          </a:bodyPr>
          <a:lstStyle/>
          <a:p>
            <a:pPr marL="0" indent="0">
              <a:buNone/>
            </a:pPr>
            <a:r>
              <a:rPr lang="cy-GB" sz="3000" b="1" dirty="0"/>
              <a:t>Datblygiad personol, adnabod eich anghenion eich hunain </a:t>
            </a:r>
            <a:endParaRPr lang="en-GB" sz="3000" dirty="0"/>
          </a:p>
          <a:p>
            <a:r>
              <a:rPr lang="cy-GB" sz="3000" b="1" dirty="0"/>
              <a:t> </a:t>
            </a:r>
            <a:r>
              <a:rPr lang="cy-GB" sz="3000" dirty="0"/>
              <a:t>Adfyfyrio beirniadol – model adfyfyrio Gibbs;</a:t>
            </a:r>
            <a:endParaRPr lang="en-GB" sz="3000" dirty="0"/>
          </a:p>
          <a:p>
            <a:r>
              <a:rPr lang="cy-GB" sz="3000" dirty="0"/>
              <a:t>Esiamplau sgiliau  cyflogadwyedd a menter;</a:t>
            </a:r>
            <a:endParaRPr lang="en-GB" sz="3000" dirty="0"/>
          </a:p>
          <a:p>
            <a:r>
              <a:rPr lang="cy-GB" sz="3000" b="1" i="1" dirty="0"/>
              <a:t> </a:t>
            </a:r>
            <a:r>
              <a:rPr lang="cy-GB" sz="3000" dirty="0"/>
              <a:t>Pwysigrwydd creadigedd yn y gweithle a chyflogadwyedd.</a:t>
            </a:r>
            <a:endParaRPr lang="en-GB" sz="3000" dirty="0"/>
          </a:p>
          <a:p>
            <a:pPr marL="0" indent="0">
              <a:buNone/>
            </a:pPr>
            <a:endParaRPr lang="en-GB" b="1" u="sng" dirty="0"/>
          </a:p>
        </p:txBody>
      </p:sp>
      <p:sp>
        <p:nvSpPr>
          <p:cNvPr id="4" name="Content Placeholder 3">
            <a:extLst>
              <a:ext uri="{FF2B5EF4-FFF2-40B4-BE49-F238E27FC236}">
                <a16:creationId xmlns:a16="http://schemas.microsoft.com/office/drawing/2014/main" id="{CDB53C96-0132-45DC-947B-CC7EAB7A9E64}"/>
              </a:ext>
            </a:extLst>
          </p:cNvPr>
          <p:cNvSpPr>
            <a:spLocks noGrp="1"/>
          </p:cNvSpPr>
          <p:nvPr>
            <p:ph sz="half" idx="2"/>
          </p:nvPr>
        </p:nvSpPr>
        <p:spPr>
          <a:xfrm>
            <a:off x="4629150" y="1351722"/>
            <a:ext cx="3886200" cy="4145311"/>
          </a:xfrm>
        </p:spPr>
        <p:txBody>
          <a:bodyPr>
            <a:normAutofit fontScale="92500" lnSpcReduction="20000"/>
          </a:bodyPr>
          <a:lstStyle/>
          <a:p>
            <a:pPr marL="0" indent="0">
              <a:buNone/>
            </a:pPr>
            <a:r>
              <a:rPr lang="en-GB" b="1" dirty="0"/>
              <a:t>Personal development, identifying own individual needs.</a:t>
            </a:r>
          </a:p>
          <a:p>
            <a:r>
              <a:rPr lang="en-GB" dirty="0"/>
              <a:t>Critical reflection – Gibbs Reflective Model;</a:t>
            </a:r>
          </a:p>
          <a:p>
            <a:r>
              <a:rPr lang="en-GB" dirty="0"/>
              <a:t>Employability and enterprise skills examples;</a:t>
            </a:r>
          </a:p>
          <a:p>
            <a:r>
              <a:rPr lang="en-GB" dirty="0"/>
              <a:t>The importance of creativity in the workplace and employment.</a:t>
            </a:r>
          </a:p>
          <a:p>
            <a:endParaRPr lang="en-GB" dirty="0"/>
          </a:p>
        </p:txBody>
      </p:sp>
    </p:spTree>
    <p:extLst>
      <p:ext uri="{BB962C8B-B14F-4D97-AF65-F5344CB8AC3E}">
        <p14:creationId xmlns:p14="http://schemas.microsoft.com/office/powerpoint/2010/main" val="3976065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7992C-C80B-40D5-95AD-AB1028A04204}"/>
              </a:ext>
            </a:extLst>
          </p:cNvPr>
          <p:cNvSpPr>
            <a:spLocks noGrp="1"/>
          </p:cNvSpPr>
          <p:nvPr>
            <p:ph type="title"/>
          </p:nvPr>
        </p:nvSpPr>
        <p:spPr/>
        <p:txBody>
          <a:bodyPr>
            <a:normAutofit/>
          </a:bodyPr>
          <a:lstStyle/>
          <a:p>
            <a:pPr algn="ctr"/>
            <a:r>
              <a:rPr lang="en-GB" sz="3600" b="1" dirty="0">
                <a:latin typeface="+mn-lt"/>
              </a:rPr>
              <a:t>PP3 a 4</a:t>
            </a:r>
            <a:br>
              <a:rPr lang="en-GB" sz="3600" b="1" dirty="0">
                <a:latin typeface="+mn-lt"/>
              </a:rPr>
            </a:br>
            <a:r>
              <a:rPr lang="en-GB" sz="3600" b="1" dirty="0" err="1">
                <a:latin typeface="+mn-lt"/>
              </a:rPr>
              <a:t>Powerpoint</a:t>
            </a:r>
            <a:r>
              <a:rPr lang="en-GB" sz="3600" b="1" dirty="0">
                <a:latin typeface="+mn-lt"/>
              </a:rPr>
              <a:t> 3 and 4</a:t>
            </a:r>
          </a:p>
        </p:txBody>
      </p:sp>
      <p:sp>
        <p:nvSpPr>
          <p:cNvPr id="3" name="Content Placeholder 2">
            <a:extLst>
              <a:ext uri="{FF2B5EF4-FFF2-40B4-BE49-F238E27FC236}">
                <a16:creationId xmlns:a16="http://schemas.microsoft.com/office/drawing/2014/main" id="{B106D029-6F34-4B0B-8DAE-D688B298EB9B}"/>
              </a:ext>
            </a:extLst>
          </p:cNvPr>
          <p:cNvSpPr>
            <a:spLocks noGrp="1"/>
          </p:cNvSpPr>
          <p:nvPr>
            <p:ph sz="half" idx="1"/>
          </p:nvPr>
        </p:nvSpPr>
        <p:spPr>
          <a:xfrm>
            <a:off x="628650" y="1509823"/>
            <a:ext cx="3886200" cy="4667140"/>
          </a:xfrm>
        </p:spPr>
        <p:txBody>
          <a:bodyPr>
            <a:normAutofit/>
          </a:bodyPr>
          <a:lstStyle/>
          <a:p>
            <a:pPr marL="0" indent="0">
              <a:buNone/>
            </a:pPr>
            <a:r>
              <a:rPr lang="cy-GB" b="1" dirty="0"/>
              <a:t>Ymddygiadau, fenter, hunan ddisgyblaeth ac hyblygrwydd</a:t>
            </a:r>
            <a:endParaRPr lang="en-GB" dirty="0"/>
          </a:p>
          <a:p>
            <a:r>
              <a:rPr lang="cy-GB" dirty="0"/>
              <a:t>Nodweddion o weithle effeithiol;</a:t>
            </a:r>
            <a:endParaRPr lang="en-GB" dirty="0"/>
          </a:p>
          <a:p>
            <a:r>
              <a:rPr lang="cy-GB" dirty="0"/>
              <a:t> Ymddygiadau proffesiynol - bod yn broffesiynol yn y gweithle a thu hwnt.</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E59AD84F-BA01-4185-8C53-6A641BA49274}"/>
              </a:ext>
            </a:extLst>
          </p:cNvPr>
          <p:cNvSpPr>
            <a:spLocks noGrp="1"/>
          </p:cNvSpPr>
          <p:nvPr>
            <p:ph sz="half" idx="2"/>
          </p:nvPr>
        </p:nvSpPr>
        <p:spPr>
          <a:xfrm>
            <a:off x="4629150" y="1509823"/>
            <a:ext cx="3886200" cy="4667140"/>
          </a:xfrm>
        </p:spPr>
        <p:txBody>
          <a:bodyPr>
            <a:normAutofit/>
          </a:bodyPr>
          <a:lstStyle/>
          <a:p>
            <a:pPr marL="0" indent="0">
              <a:buNone/>
            </a:pPr>
            <a:r>
              <a:rPr lang="en-GB" b="1" dirty="0"/>
              <a:t>Behaviours, initiatives, self discipline and flexibility.</a:t>
            </a:r>
          </a:p>
          <a:p>
            <a:r>
              <a:rPr lang="en-GB" dirty="0"/>
              <a:t>Characteristics of an effective workplace;</a:t>
            </a:r>
          </a:p>
          <a:p>
            <a:r>
              <a:rPr lang="en-GB" dirty="0"/>
              <a:t>Professional behaviours – being professional in the workplace and beyond.</a:t>
            </a:r>
          </a:p>
          <a:p>
            <a:endParaRPr lang="en-GB" dirty="0"/>
          </a:p>
        </p:txBody>
      </p:sp>
    </p:spTree>
    <p:extLst>
      <p:ext uri="{BB962C8B-B14F-4D97-AF65-F5344CB8AC3E}">
        <p14:creationId xmlns:p14="http://schemas.microsoft.com/office/powerpoint/2010/main" val="3327015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E7DE1-AE32-48CB-AE61-907DC0B2533D}"/>
              </a:ext>
            </a:extLst>
          </p:cNvPr>
          <p:cNvSpPr>
            <a:spLocks noGrp="1"/>
          </p:cNvSpPr>
          <p:nvPr>
            <p:ph type="title"/>
          </p:nvPr>
        </p:nvSpPr>
        <p:spPr>
          <a:xfrm>
            <a:off x="628650" y="106018"/>
            <a:ext cx="7886700" cy="1152939"/>
          </a:xfrm>
        </p:spPr>
        <p:txBody>
          <a:bodyPr>
            <a:normAutofit/>
          </a:bodyPr>
          <a:lstStyle/>
          <a:p>
            <a:pPr algn="ctr"/>
            <a:r>
              <a:rPr lang="en-GB" sz="3600" b="1" dirty="0">
                <a:latin typeface="+mn-lt"/>
              </a:rPr>
              <a:t>PP 3 a 4</a:t>
            </a:r>
            <a:br>
              <a:rPr lang="en-GB" sz="3600" b="1" dirty="0">
                <a:latin typeface="+mn-lt"/>
              </a:rPr>
            </a:br>
            <a:r>
              <a:rPr lang="en-GB" sz="3600" b="1" dirty="0" err="1">
                <a:latin typeface="+mn-lt"/>
              </a:rPr>
              <a:t>Powerpoint</a:t>
            </a:r>
            <a:r>
              <a:rPr lang="en-GB" sz="3600" b="1" dirty="0">
                <a:latin typeface="+mn-lt"/>
              </a:rPr>
              <a:t> 3 and 4</a:t>
            </a:r>
          </a:p>
        </p:txBody>
      </p:sp>
      <p:sp>
        <p:nvSpPr>
          <p:cNvPr id="3" name="Content Placeholder 2">
            <a:extLst>
              <a:ext uri="{FF2B5EF4-FFF2-40B4-BE49-F238E27FC236}">
                <a16:creationId xmlns:a16="http://schemas.microsoft.com/office/drawing/2014/main" id="{F2784223-E09B-4397-96A0-AA462A0353F5}"/>
              </a:ext>
            </a:extLst>
          </p:cNvPr>
          <p:cNvSpPr>
            <a:spLocks noGrp="1"/>
          </p:cNvSpPr>
          <p:nvPr>
            <p:ph sz="half" idx="1"/>
          </p:nvPr>
        </p:nvSpPr>
        <p:spPr>
          <a:xfrm>
            <a:off x="628650" y="1258957"/>
            <a:ext cx="3886200" cy="4918006"/>
          </a:xfrm>
        </p:spPr>
        <p:txBody>
          <a:bodyPr/>
          <a:lstStyle/>
          <a:p>
            <a:pPr marL="0" indent="0">
              <a:buNone/>
            </a:pPr>
            <a:r>
              <a:rPr lang="cy-GB" b="1" dirty="0"/>
              <a:t>Ymddygiadau, fenter, hunan ddisgyblaeth ac hyblygrwydd</a:t>
            </a:r>
            <a:endParaRPr lang="en-GB" dirty="0"/>
          </a:p>
          <a:p>
            <a:r>
              <a:rPr lang="cy-GB" dirty="0"/>
              <a:t>Gweithgareddau datrys problemau/ meddwl yn greadigol;</a:t>
            </a:r>
            <a:endParaRPr lang="en-GB" dirty="0"/>
          </a:p>
          <a:p>
            <a:r>
              <a:rPr lang="cy-GB" dirty="0"/>
              <a:t> Codau ymddygiad  - materion a chwestiynau moesegol. </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B8C8AF8B-FA3C-4201-A208-580728DC365F}"/>
              </a:ext>
            </a:extLst>
          </p:cNvPr>
          <p:cNvSpPr>
            <a:spLocks noGrp="1"/>
          </p:cNvSpPr>
          <p:nvPr>
            <p:ph sz="half" idx="2"/>
          </p:nvPr>
        </p:nvSpPr>
        <p:spPr>
          <a:xfrm>
            <a:off x="4629150" y="1258957"/>
            <a:ext cx="3886200" cy="4918005"/>
          </a:xfrm>
        </p:spPr>
        <p:txBody>
          <a:bodyPr/>
          <a:lstStyle/>
          <a:p>
            <a:pPr marL="0" indent="0">
              <a:buNone/>
            </a:pPr>
            <a:r>
              <a:rPr lang="en-GB" b="1" dirty="0"/>
              <a:t>Behaviours, initiatives, self discipline and flexibility.</a:t>
            </a:r>
          </a:p>
          <a:p>
            <a:r>
              <a:rPr lang="en-GB" dirty="0"/>
              <a:t>Problem solving activities/creative thinking;</a:t>
            </a:r>
          </a:p>
          <a:p>
            <a:r>
              <a:rPr lang="en-GB" dirty="0"/>
              <a:t>Professional code of conduct – ethical and moral dilemmas.</a:t>
            </a:r>
          </a:p>
          <a:p>
            <a:endParaRPr lang="en-GB" dirty="0"/>
          </a:p>
        </p:txBody>
      </p:sp>
    </p:spTree>
    <p:extLst>
      <p:ext uri="{BB962C8B-B14F-4D97-AF65-F5344CB8AC3E}">
        <p14:creationId xmlns:p14="http://schemas.microsoft.com/office/powerpoint/2010/main" val="167049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5D29D-B718-4AFB-B503-3110D60EA75B}"/>
              </a:ext>
            </a:extLst>
          </p:cNvPr>
          <p:cNvSpPr>
            <a:spLocks noGrp="1"/>
          </p:cNvSpPr>
          <p:nvPr>
            <p:ph type="title"/>
          </p:nvPr>
        </p:nvSpPr>
        <p:spPr>
          <a:xfrm>
            <a:off x="628650" y="251792"/>
            <a:ext cx="7886700" cy="1046921"/>
          </a:xfrm>
        </p:spPr>
        <p:txBody>
          <a:bodyPr>
            <a:noAutofit/>
          </a:bodyPr>
          <a:lstStyle/>
          <a:p>
            <a:pPr algn="ctr"/>
            <a:r>
              <a:rPr lang="en-GB" sz="3600" b="1" dirty="0">
                <a:latin typeface="+mn-lt"/>
              </a:rPr>
              <a:t>PP 5 a 6</a:t>
            </a:r>
            <a:br>
              <a:rPr lang="en-GB" sz="3600" b="1" dirty="0">
                <a:latin typeface="+mn-lt"/>
              </a:rPr>
            </a:br>
            <a:r>
              <a:rPr lang="en-GB" sz="3600" b="1" dirty="0" err="1">
                <a:latin typeface="+mn-lt"/>
              </a:rPr>
              <a:t>Powerpoint</a:t>
            </a:r>
            <a:r>
              <a:rPr lang="en-GB" sz="3600" b="1" dirty="0">
                <a:latin typeface="+mn-lt"/>
              </a:rPr>
              <a:t> 5 and 6</a:t>
            </a:r>
          </a:p>
        </p:txBody>
      </p:sp>
      <p:sp>
        <p:nvSpPr>
          <p:cNvPr id="3" name="Content Placeholder 2">
            <a:extLst>
              <a:ext uri="{FF2B5EF4-FFF2-40B4-BE49-F238E27FC236}">
                <a16:creationId xmlns:a16="http://schemas.microsoft.com/office/drawing/2014/main" id="{4813547A-2B7D-4DC0-9C8D-A28CE8B211CE}"/>
              </a:ext>
            </a:extLst>
          </p:cNvPr>
          <p:cNvSpPr>
            <a:spLocks noGrp="1"/>
          </p:cNvSpPr>
          <p:nvPr>
            <p:ph sz="half" idx="1"/>
          </p:nvPr>
        </p:nvSpPr>
        <p:spPr>
          <a:xfrm>
            <a:off x="628650" y="1169581"/>
            <a:ext cx="3886200" cy="5007383"/>
          </a:xfrm>
        </p:spPr>
        <p:txBody>
          <a:bodyPr>
            <a:normAutofit/>
          </a:bodyPr>
          <a:lstStyle/>
          <a:p>
            <a:pPr marL="0" indent="0">
              <a:buNone/>
            </a:pPr>
            <a:r>
              <a:rPr lang="en-GB" sz="2400" i="1" dirty="0"/>
              <a:t> </a:t>
            </a:r>
            <a:r>
              <a:rPr lang="cy-GB" sz="2400" b="1" dirty="0"/>
              <a:t>Arweinyddiaeth a gwaith tîm (sgiliau rhyngbersonol)</a:t>
            </a:r>
          </a:p>
          <a:p>
            <a:r>
              <a:rPr lang="cy-GB" sz="2600" dirty="0"/>
              <a:t>Mathau o arweinyddiaeth - Arweinyddiaeth yn erbyn rhyngweithio i’r sefyllfa;</a:t>
            </a:r>
            <a:endParaRPr lang="en-GB" sz="2600" dirty="0"/>
          </a:p>
          <a:p>
            <a:r>
              <a:rPr lang="cy-GB" sz="2600" dirty="0"/>
              <a:t>Gwaith tîm mewn cyflogadwyedd. </a:t>
            </a:r>
            <a:endParaRPr lang="en-GB" sz="2600" dirty="0"/>
          </a:p>
          <a:p>
            <a:pPr lvl="0"/>
            <a:r>
              <a:rPr lang="cy-GB" sz="2600" dirty="0">
                <a:solidFill>
                  <a:prstClr val="black"/>
                </a:solidFill>
              </a:rPr>
              <a:t>Personoliaeth yn y gweithle.</a:t>
            </a:r>
            <a:endParaRPr lang="en-GB" sz="2600" dirty="0">
              <a:solidFill>
                <a:prstClr val="black"/>
              </a:solidFill>
            </a:endParaRPr>
          </a:p>
          <a:p>
            <a:pPr marL="0" indent="0">
              <a:buNone/>
            </a:pPr>
            <a:endParaRPr lang="en-GB" sz="2600" dirty="0"/>
          </a:p>
          <a:p>
            <a:pPr marL="0" indent="0">
              <a:buNone/>
            </a:pPr>
            <a:endParaRPr lang="en-GB" sz="2600" dirty="0"/>
          </a:p>
          <a:p>
            <a:endParaRPr lang="en-GB" sz="2400" dirty="0"/>
          </a:p>
          <a:p>
            <a:endParaRPr lang="en-GB" dirty="0"/>
          </a:p>
        </p:txBody>
      </p:sp>
      <p:sp>
        <p:nvSpPr>
          <p:cNvPr id="4" name="Content Placeholder 3">
            <a:extLst>
              <a:ext uri="{FF2B5EF4-FFF2-40B4-BE49-F238E27FC236}">
                <a16:creationId xmlns:a16="http://schemas.microsoft.com/office/drawing/2014/main" id="{8CB48C32-277C-4268-A2D3-CF6639D7934D}"/>
              </a:ext>
            </a:extLst>
          </p:cNvPr>
          <p:cNvSpPr>
            <a:spLocks noGrp="1"/>
          </p:cNvSpPr>
          <p:nvPr>
            <p:ph sz="half" idx="2"/>
          </p:nvPr>
        </p:nvSpPr>
        <p:spPr>
          <a:xfrm>
            <a:off x="4629150" y="1298713"/>
            <a:ext cx="3886200" cy="4878251"/>
          </a:xfrm>
        </p:spPr>
        <p:txBody>
          <a:bodyPr>
            <a:normAutofit/>
          </a:bodyPr>
          <a:lstStyle/>
          <a:p>
            <a:pPr marL="0" indent="0">
              <a:buNone/>
            </a:pPr>
            <a:r>
              <a:rPr lang="en-GB" sz="2400" b="1" dirty="0"/>
              <a:t>Leadership and teamwork (interpersonal skills).</a:t>
            </a:r>
          </a:p>
          <a:p>
            <a:r>
              <a:rPr lang="en-GB" sz="2600" dirty="0"/>
              <a:t>Types of leadership, Leadership vs situation interaction;</a:t>
            </a:r>
          </a:p>
          <a:p>
            <a:r>
              <a:rPr lang="en-GB" sz="2600" dirty="0"/>
              <a:t> Teamwork in employment.</a:t>
            </a:r>
          </a:p>
          <a:p>
            <a:r>
              <a:rPr lang="en-GB" sz="2600" dirty="0"/>
              <a:t> Personality in the workplace.</a:t>
            </a:r>
          </a:p>
          <a:p>
            <a:endParaRPr lang="en-GB" sz="2400" dirty="0"/>
          </a:p>
          <a:p>
            <a:endParaRPr lang="en-GB" dirty="0"/>
          </a:p>
        </p:txBody>
      </p:sp>
    </p:spTree>
    <p:extLst>
      <p:ext uri="{BB962C8B-B14F-4D97-AF65-F5344CB8AC3E}">
        <p14:creationId xmlns:p14="http://schemas.microsoft.com/office/powerpoint/2010/main" val="3903536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DF961-A6B6-43C5-8B82-5968C1726E50}"/>
              </a:ext>
            </a:extLst>
          </p:cNvPr>
          <p:cNvSpPr>
            <a:spLocks noGrp="1"/>
          </p:cNvSpPr>
          <p:nvPr>
            <p:ph type="title"/>
          </p:nvPr>
        </p:nvSpPr>
        <p:spPr>
          <a:xfrm>
            <a:off x="628650" y="172278"/>
            <a:ext cx="7886700" cy="980661"/>
          </a:xfrm>
        </p:spPr>
        <p:txBody>
          <a:bodyPr>
            <a:noAutofit/>
          </a:bodyPr>
          <a:lstStyle/>
          <a:p>
            <a:pPr algn="ctr"/>
            <a:r>
              <a:rPr lang="en-GB" sz="3600" b="1" dirty="0">
                <a:latin typeface="+mn-lt"/>
              </a:rPr>
              <a:t>PP 7</a:t>
            </a:r>
            <a:br>
              <a:rPr lang="en-GB" sz="3600" b="1" dirty="0">
                <a:latin typeface="+mn-lt"/>
              </a:rPr>
            </a:br>
            <a:r>
              <a:rPr lang="en-GB" sz="3600" b="1" dirty="0" err="1">
                <a:latin typeface="+mn-lt"/>
              </a:rPr>
              <a:t>Powerpoint</a:t>
            </a:r>
            <a:r>
              <a:rPr lang="en-GB" sz="3600" b="1" dirty="0">
                <a:latin typeface="+mn-lt"/>
              </a:rPr>
              <a:t> 7</a:t>
            </a:r>
          </a:p>
        </p:txBody>
      </p:sp>
      <p:sp>
        <p:nvSpPr>
          <p:cNvPr id="3" name="Content Placeholder 2">
            <a:extLst>
              <a:ext uri="{FF2B5EF4-FFF2-40B4-BE49-F238E27FC236}">
                <a16:creationId xmlns:a16="http://schemas.microsoft.com/office/drawing/2014/main" id="{CAA7FA54-E7EB-4A2F-913A-1AAF4F36A83B}"/>
              </a:ext>
            </a:extLst>
          </p:cNvPr>
          <p:cNvSpPr>
            <a:spLocks noGrp="1"/>
          </p:cNvSpPr>
          <p:nvPr>
            <p:ph sz="half" idx="1"/>
          </p:nvPr>
        </p:nvSpPr>
        <p:spPr>
          <a:xfrm>
            <a:off x="628650" y="1364974"/>
            <a:ext cx="3886200" cy="4811989"/>
          </a:xfrm>
        </p:spPr>
        <p:txBody>
          <a:bodyPr>
            <a:normAutofit/>
          </a:bodyPr>
          <a:lstStyle/>
          <a:p>
            <a:pPr marL="0" indent="0">
              <a:buNone/>
            </a:pPr>
            <a:r>
              <a:rPr lang="cy-GB" b="1" dirty="0"/>
              <a:t>Trafod a datrys gwrthdaro</a:t>
            </a:r>
            <a:endParaRPr lang="en-GB" dirty="0"/>
          </a:p>
          <a:p>
            <a:r>
              <a:rPr lang="cy-GB" b="1" i="1" dirty="0"/>
              <a:t> </a:t>
            </a:r>
            <a:r>
              <a:rPr lang="cy-GB" dirty="0"/>
              <a:t>Rhesymau am wrthdaro yn y gweithle;</a:t>
            </a:r>
            <a:endParaRPr lang="en-GB" dirty="0"/>
          </a:p>
          <a:p>
            <a:r>
              <a:rPr lang="cy-GB" dirty="0"/>
              <a:t> Strategaethau rheoli gwrthdaro;</a:t>
            </a:r>
            <a:endParaRPr lang="en-GB" dirty="0"/>
          </a:p>
          <a:p>
            <a:r>
              <a:rPr lang="cy-GB" dirty="0"/>
              <a:t> Technegau datrys gwrthdaro.</a:t>
            </a:r>
            <a:endParaRPr lang="en-GB" dirty="0"/>
          </a:p>
        </p:txBody>
      </p:sp>
      <p:sp>
        <p:nvSpPr>
          <p:cNvPr id="4" name="Content Placeholder 3">
            <a:extLst>
              <a:ext uri="{FF2B5EF4-FFF2-40B4-BE49-F238E27FC236}">
                <a16:creationId xmlns:a16="http://schemas.microsoft.com/office/drawing/2014/main" id="{075849FE-44BE-4382-9EED-B89378E370AF}"/>
              </a:ext>
            </a:extLst>
          </p:cNvPr>
          <p:cNvSpPr>
            <a:spLocks noGrp="1"/>
          </p:cNvSpPr>
          <p:nvPr>
            <p:ph sz="half" idx="2"/>
          </p:nvPr>
        </p:nvSpPr>
        <p:spPr>
          <a:xfrm>
            <a:off x="4629150" y="1364974"/>
            <a:ext cx="3886200" cy="4811989"/>
          </a:xfrm>
        </p:spPr>
        <p:txBody>
          <a:bodyPr/>
          <a:lstStyle/>
          <a:p>
            <a:pPr marL="0" indent="0">
              <a:buNone/>
            </a:pPr>
            <a:r>
              <a:rPr lang="en-GB" b="1" dirty="0"/>
              <a:t>Negotiation and conflict resolution.</a:t>
            </a:r>
          </a:p>
          <a:p>
            <a:r>
              <a:rPr lang="en-GB" dirty="0"/>
              <a:t>Causes of conflict in the workplace;</a:t>
            </a:r>
          </a:p>
          <a:p>
            <a:r>
              <a:rPr lang="en-GB" dirty="0"/>
              <a:t>Conflict management strategies;</a:t>
            </a:r>
          </a:p>
          <a:p>
            <a:r>
              <a:rPr lang="en-GB" dirty="0"/>
              <a:t>Conflict resolution techniques.</a:t>
            </a:r>
          </a:p>
          <a:p>
            <a:endParaRPr lang="en-GB" dirty="0"/>
          </a:p>
        </p:txBody>
      </p:sp>
    </p:spTree>
    <p:extLst>
      <p:ext uri="{BB962C8B-B14F-4D97-AF65-F5344CB8AC3E}">
        <p14:creationId xmlns:p14="http://schemas.microsoft.com/office/powerpoint/2010/main" val="6330421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75A11-2A04-4585-99C2-4A3689DF8B77}"/>
              </a:ext>
            </a:extLst>
          </p:cNvPr>
          <p:cNvSpPr>
            <a:spLocks noGrp="1"/>
          </p:cNvSpPr>
          <p:nvPr>
            <p:ph type="title"/>
          </p:nvPr>
        </p:nvSpPr>
        <p:spPr/>
        <p:txBody>
          <a:bodyPr>
            <a:normAutofit/>
          </a:bodyPr>
          <a:lstStyle/>
          <a:p>
            <a:pPr algn="ctr"/>
            <a:r>
              <a:rPr lang="en-GB" sz="3600" b="1" dirty="0">
                <a:latin typeface="+mn-lt"/>
              </a:rPr>
              <a:t>PP 7</a:t>
            </a:r>
            <a:br>
              <a:rPr lang="en-GB" sz="3600" b="1" dirty="0">
                <a:latin typeface="+mn-lt"/>
              </a:rPr>
            </a:br>
            <a:r>
              <a:rPr lang="en-GB" sz="3600" b="1" dirty="0" err="1">
                <a:latin typeface="+mn-lt"/>
              </a:rPr>
              <a:t>Powerpoint</a:t>
            </a:r>
            <a:r>
              <a:rPr lang="en-GB" sz="3600" b="1" dirty="0">
                <a:latin typeface="+mn-lt"/>
              </a:rPr>
              <a:t> 7</a:t>
            </a:r>
          </a:p>
        </p:txBody>
      </p:sp>
      <p:sp>
        <p:nvSpPr>
          <p:cNvPr id="3" name="Content Placeholder 2">
            <a:extLst>
              <a:ext uri="{FF2B5EF4-FFF2-40B4-BE49-F238E27FC236}">
                <a16:creationId xmlns:a16="http://schemas.microsoft.com/office/drawing/2014/main" id="{E6627DCF-6648-4AB6-88EA-A4E7A192F063}"/>
              </a:ext>
            </a:extLst>
          </p:cNvPr>
          <p:cNvSpPr>
            <a:spLocks noGrp="1"/>
          </p:cNvSpPr>
          <p:nvPr>
            <p:ph sz="half" idx="1"/>
          </p:nvPr>
        </p:nvSpPr>
        <p:spPr/>
        <p:txBody>
          <a:bodyPr/>
          <a:lstStyle/>
          <a:p>
            <a:pPr marL="0" indent="0">
              <a:buNone/>
            </a:pPr>
            <a:r>
              <a:rPr lang="cy-GB" b="1" dirty="0"/>
              <a:t>Trafod a datrys gwrthdaro</a:t>
            </a:r>
          </a:p>
          <a:p>
            <a:r>
              <a:rPr lang="cy-GB" dirty="0"/>
              <a:t>Y broses o drafod a bargeinio;</a:t>
            </a:r>
            <a:endParaRPr lang="en-GB" dirty="0"/>
          </a:p>
          <a:p>
            <a:r>
              <a:rPr lang="cy-GB" dirty="0"/>
              <a:t> Materion trafod: hwyliau a phersonoliaeth.</a:t>
            </a:r>
            <a:endParaRPr lang="en-GB" dirty="0"/>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8C50330E-576E-4763-B6E8-30504B82FA4C}"/>
              </a:ext>
            </a:extLst>
          </p:cNvPr>
          <p:cNvSpPr>
            <a:spLocks noGrp="1"/>
          </p:cNvSpPr>
          <p:nvPr>
            <p:ph sz="half" idx="2"/>
          </p:nvPr>
        </p:nvSpPr>
        <p:spPr/>
        <p:txBody>
          <a:bodyPr/>
          <a:lstStyle/>
          <a:p>
            <a:pPr marL="0" indent="0">
              <a:buNone/>
            </a:pPr>
            <a:r>
              <a:rPr lang="en-GB" b="1" dirty="0"/>
              <a:t>Negotiation and conflict resolution</a:t>
            </a:r>
          </a:p>
          <a:p>
            <a:r>
              <a:rPr lang="en-GB" dirty="0"/>
              <a:t>Process of negotiation and bargaining; </a:t>
            </a:r>
          </a:p>
          <a:p>
            <a:r>
              <a:rPr lang="en-GB" dirty="0"/>
              <a:t>Negotiation issues: Mood, personality. </a:t>
            </a:r>
          </a:p>
        </p:txBody>
      </p:sp>
    </p:spTree>
    <p:extLst>
      <p:ext uri="{BB962C8B-B14F-4D97-AF65-F5344CB8AC3E}">
        <p14:creationId xmlns:p14="http://schemas.microsoft.com/office/powerpoint/2010/main" val="26238655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F503C-18AA-4DA8-8A72-F78D1777C4B0}"/>
              </a:ext>
            </a:extLst>
          </p:cNvPr>
          <p:cNvSpPr>
            <a:spLocks noGrp="1"/>
          </p:cNvSpPr>
          <p:nvPr>
            <p:ph type="title"/>
          </p:nvPr>
        </p:nvSpPr>
        <p:spPr>
          <a:xfrm>
            <a:off x="628650" y="0"/>
            <a:ext cx="7886700" cy="1007165"/>
          </a:xfrm>
        </p:spPr>
        <p:txBody>
          <a:bodyPr>
            <a:normAutofit fontScale="90000"/>
          </a:bodyPr>
          <a:lstStyle/>
          <a:p>
            <a:pPr algn="ctr"/>
            <a:r>
              <a:rPr lang="en-GB" sz="3600" b="1" dirty="0">
                <a:latin typeface="+mn-lt"/>
              </a:rPr>
              <a:t>PP 8</a:t>
            </a:r>
            <a:br>
              <a:rPr lang="en-GB" sz="3600" b="1" dirty="0">
                <a:latin typeface="+mn-lt"/>
              </a:rPr>
            </a:br>
            <a:r>
              <a:rPr lang="en-GB" sz="3600" b="1" dirty="0" err="1">
                <a:latin typeface="+mn-lt"/>
              </a:rPr>
              <a:t>Powerpoint</a:t>
            </a:r>
            <a:r>
              <a:rPr lang="en-GB" sz="3600" b="1" dirty="0">
                <a:latin typeface="+mn-lt"/>
              </a:rPr>
              <a:t> 8</a:t>
            </a:r>
          </a:p>
        </p:txBody>
      </p:sp>
      <p:sp>
        <p:nvSpPr>
          <p:cNvPr id="3" name="Content Placeholder 2">
            <a:extLst>
              <a:ext uri="{FF2B5EF4-FFF2-40B4-BE49-F238E27FC236}">
                <a16:creationId xmlns:a16="http://schemas.microsoft.com/office/drawing/2014/main" id="{D48FE572-E565-4953-8295-2A98CE965FE8}"/>
              </a:ext>
            </a:extLst>
          </p:cNvPr>
          <p:cNvSpPr>
            <a:spLocks noGrp="1"/>
          </p:cNvSpPr>
          <p:nvPr>
            <p:ph sz="half" idx="1"/>
          </p:nvPr>
        </p:nvSpPr>
        <p:spPr>
          <a:xfrm>
            <a:off x="628650" y="1007165"/>
            <a:ext cx="3886200" cy="5169798"/>
          </a:xfrm>
        </p:spPr>
        <p:txBody>
          <a:bodyPr>
            <a:normAutofit/>
          </a:bodyPr>
          <a:lstStyle/>
          <a:p>
            <a:pPr marL="0" indent="0">
              <a:buNone/>
            </a:pPr>
            <a:r>
              <a:rPr lang="cy-GB" b="1" dirty="0"/>
              <a:t>Dinasyddiaeth Byd-eang</a:t>
            </a:r>
            <a:endParaRPr lang="en-GB" dirty="0"/>
          </a:p>
          <a:p>
            <a:r>
              <a:rPr lang="cy-GB" sz="2400" dirty="0"/>
              <a:t>Cyfrifoldeb byd-eang;</a:t>
            </a:r>
            <a:endParaRPr lang="en-GB" sz="2400" dirty="0"/>
          </a:p>
          <a:p>
            <a:r>
              <a:rPr lang="cy-GB" sz="2400" dirty="0"/>
              <a:t>Cysyniad dinasyddiaeth byd-eang o fewn bywydau proffesiynol a phersonol;</a:t>
            </a:r>
          </a:p>
          <a:p>
            <a:r>
              <a:rPr lang="cy-GB" sz="2400" dirty="0"/>
              <a:t>Stiwardiaeth amgylcheddol yn y gweithle a bywydau proffesiynol ar gyfer y dyfodol;</a:t>
            </a:r>
            <a:endParaRPr lang="en-GB" sz="2400" dirty="0"/>
          </a:p>
          <a:p>
            <a:r>
              <a:rPr lang="cy-GB" sz="2400" dirty="0"/>
              <a:t>Dyfodol a chymdeithas cynaliadwyedd.</a:t>
            </a:r>
            <a:endParaRPr lang="en-GB" sz="2400" dirty="0"/>
          </a:p>
          <a:p>
            <a:endParaRPr lang="en-GB" dirty="0"/>
          </a:p>
          <a:p>
            <a:endParaRPr lang="en-GB" dirty="0"/>
          </a:p>
          <a:p>
            <a:endParaRPr lang="en-GB" sz="2400" dirty="0"/>
          </a:p>
          <a:p>
            <a:endParaRPr lang="en-GB" sz="2400" dirty="0"/>
          </a:p>
          <a:p>
            <a:endParaRPr lang="en-GB" sz="2400" dirty="0"/>
          </a:p>
          <a:p>
            <a:endParaRPr lang="en-GB" dirty="0"/>
          </a:p>
          <a:p>
            <a:pPr marL="0" indent="0">
              <a:buNone/>
            </a:pPr>
            <a:endParaRPr lang="en-GB" dirty="0"/>
          </a:p>
        </p:txBody>
      </p:sp>
      <p:sp>
        <p:nvSpPr>
          <p:cNvPr id="4" name="Content Placeholder 3">
            <a:extLst>
              <a:ext uri="{FF2B5EF4-FFF2-40B4-BE49-F238E27FC236}">
                <a16:creationId xmlns:a16="http://schemas.microsoft.com/office/drawing/2014/main" id="{63758D1B-F3EA-4017-A34B-581C4DA576D7}"/>
              </a:ext>
            </a:extLst>
          </p:cNvPr>
          <p:cNvSpPr>
            <a:spLocks noGrp="1"/>
          </p:cNvSpPr>
          <p:nvPr>
            <p:ph sz="half" idx="2"/>
          </p:nvPr>
        </p:nvSpPr>
        <p:spPr>
          <a:xfrm>
            <a:off x="4629150" y="1007165"/>
            <a:ext cx="3886200" cy="5169798"/>
          </a:xfrm>
        </p:spPr>
        <p:txBody>
          <a:bodyPr>
            <a:normAutofit/>
          </a:bodyPr>
          <a:lstStyle/>
          <a:p>
            <a:pPr marL="0" indent="0">
              <a:buNone/>
            </a:pPr>
            <a:r>
              <a:rPr lang="en-GB" b="1" dirty="0"/>
              <a:t>Global Citizenship.</a:t>
            </a:r>
          </a:p>
          <a:p>
            <a:r>
              <a:rPr lang="en-GB" sz="2400" dirty="0"/>
              <a:t>Global responsibility;</a:t>
            </a:r>
          </a:p>
          <a:p>
            <a:r>
              <a:rPr lang="en-GB" sz="2400" dirty="0"/>
              <a:t>The concept of global citizenship in and personal lives;</a:t>
            </a:r>
          </a:p>
          <a:p>
            <a:r>
              <a:rPr lang="en-GB" sz="2400" dirty="0"/>
              <a:t>Environmental stewardship in the workplace and future professional lives;</a:t>
            </a:r>
          </a:p>
          <a:p>
            <a:r>
              <a:rPr lang="en-GB" sz="2400" dirty="0"/>
              <a:t>Sustainable futures and society.</a:t>
            </a:r>
          </a:p>
          <a:p>
            <a:endParaRPr lang="en-GB" dirty="0"/>
          </a:p>
        </p:txBody>
      </p:sp>
    </p:spTree>
    <p:extLst>
      <p:ext uri="{BB962C8B-B14F-4D97-AF65-F5344CB8AC3E}">
        <p14:creationId xmlns:p14="http://schemas.microsoft.com/office/powerpoint/2010/main" val="19902453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1489</TotalTime>
  <Words>1256</Words>
  <Application>Microsoft Office PowerPoint</Application>
  <PresentationFormat>On-screen Show (4:3)</PresentationFormat>
  <Paragraphs>135</Paragraphs>
  <Slides>15</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PowerPoint Presentation</vt:lpstr>
      <vt:lpstr>   ECGE6002PC  – Sgiliau Bywyd: Cyflogadwyedd a Llwybrau i’r Dyfodol  ECGE6002P  – Skills for Life: Employability and Future Pathways      Cyflwyniad y modiwl    Introduction to the module. </vt:lpstr>
      <vt:lpstr>PowerPoint Presentation</vt:lpstr>
      <vt:lpstr>PowerPoint Presentation</vt:lpstr>
      <vt:lpstr>PowerPoint Presentation</vt:lpstr>
      <vt:lpstr>PowerPoint Presentation</vt:lpstr>
      <vt:lpstr> Asesiad  Assessment </vt:lpstr>
      <vt:lpstr>Cyfweliad Proffesiynol (100%) Professional Interview (100%)</vt:lpstr>
      <vt:lpstr> PP2 Powerpoint 2 </vt:lpstr>
      <vt:lpstr>PP3 a 4 Powerpoint 3 and 4</vt:lpstr>
      <vt:lpstr>PP 3 a 4 Powerpoint 3 and 4</vt:lpstr>
      <vt:lpstr>PP 5 a 6 Powerpoint 5 and 6</vt:lpstr>
      <vt:lpstr>PP 7 Powerpoint 7</vt:lpstr>
      <vt:lpstr>PP 7 Powerpoint 7</vt:lpstr>
      <vt:lpstr>PP 8 Powerpoint 8</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Cindy Hunt</cp:lastModifiedBy>
  <cp:revision>50</cp:revision>
  <cp:lastPrinted>2019-07-01T13:46:34Z</cp:lastPrinted>
  <dcterms:created xsi:type="dcterms:W3CDTF">2017-02-08T11:33:06Z</dcterms:created>
  <dcterms:modified xsi:type="dcterms:W3CDTF">2020-10-05T15:20:49Z</dcterms:modified>
</cp:coreProperties>
</file>