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1"/>
  </p:notesMasterIdLst>
  <p:handoutMasterIdLst>
    <p:handoutMasterId r:id="rId42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2" r:id="rId40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Topic%201%20-%20Introducing%20Web%20Services.pptx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/>
              <a:t>1</a:t>
            </a:r>
            <a:r>
              <a:rPr lang="en-US" b="1" dirty="0" smtClean="0"/>
              <a:t> – Introducing Web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88840"/>
            <a:ext cx="8064896" cy="4114800"/>
          </a:xfrm>
        </p:spPr>
        <p:txBody>
          <a:bodyPr/>
          <a:lstStyle/>
          <a:p>
            <a:r>
              <a:rPr lang="en-GB" sz="2800" dirty="0"/>
              <a:t>Modern day business applications use variety of programming platforms to develop web-based applications. </a:t>
            </a:r>
            <a:endParaRPr lang="en-GB" sz="2800" dirty="0" smtClean="0"/>
          </a:p>
          <a:p>
            <a:r>
              <a:rPr lang="en-GB" sz="2800" dirty="0" smtClean="0"/>
              <a:t>Some </a:t>
            </a:r>
            <a:r>
              <a:rPr lang="en-GB" sz="2800" dirty="0"/>
              <a:t>applications may be developed in Java, others in </a:t>
            </a:r>
            <a:r>
              <a:rPr lang="en-GB" sz="2800" dirty="0" err="1"/>
              <a:t>.Net</a:t>
            </a:r>
            <a:r>
              <a:rPr lang="en-GB" sz="2800" dirty="0"/>
              <a:t>, while some other in Angular JS, Node.js, etc.</a:t>
            </a:r>
          </a:p>
          <a:p>
            <a:r>
              <a:rPr lang="en-GB" sz="2800" dirty="0" smtClean="0"/>
              <a:t>Most </a:t>
            </a:r>
            <a:r>
              <a:rPr lang="en-GB" sz="2800" dirty="0"/>
              <a:t>often than not, these heterogeneous applications need some sort of communication to happen between them. 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09806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Services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Since they are built using different development languages, it becomes really difficult to ensure accurate communication between applications.</a:t>
            </a:r>
          </a:p>
          <a:p>
            <a:r>
              <a:rPr lang="en-GB" sz="2800" dirty="0" smtClean="0"/>
              <a:t>Here </a:t>
            </a:r>
            <a:r>
              <a:rPr lang="en-GB" sz="2800" dirty="0"/>
              <a:t>is where </a:t>
            </a:r>
            <a:r>
              <a:rPr lang="en-GB" sz="2800" dirty="0" smtClean="0"/>
              <a:t>Web </a:t>
            </a:r>
            <a:r>
              <a:rPr lang="en-GB" sz="2800" dirty="0"/>
              <a:t>services come in. </a:t>
            </a:r>
            <a:endParaRPr lang="en-GB" sz="2800" dirty="0" smtClean="0"/>
          </a:p>
          <a:p>
            <a:pPr lvl="1"/>
            <a:r>
              <a:rPr lang="en-GB" sz="2400" dirty="0" smtClean="0"/>
              <a:t>Web </a:t>
            </a:r>
            <a:r>
              <a:rPr lang="en-GB" sz="2400" dirty="0"/>
              <a:t>services provide a common platform that allows multiple applications built on various programming languages to have the ability to communicate with each other.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46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486" y="1916832"/>
            <a:ext cx="8559552" cy="4824536"/>
          </a:xfrm>
        </p:spPr>
        <p:txBody>
          <a:bodyPr/>
          <a:lstStyle/>
          <a:p>
            <a:r>
              <a:rPr lang="en-GB" sz="2800" dirty="0"/>
              <a:t>Web </a:t>
            </a:r>
            <a:r>
              <a:rPr lang="en-GB" sz="2800" dirty="0" smtClean="0"/>
              <a:t>services are </a:t>
            </a:r>
            <a:r>
              <a:rPr lang="en-GB" sz="2800" dirty="0"/>
              <a:t>a standardized medium to </a:t>
            </a:r>
            <a:r>
              <a:rPr lang="en-GB" sz="2800" dirty="0" smtClean="0"/>
              <a:t>transmit </a:t>
            </a:r>
            <a:r>
              <a:rPr lang="en-GB" sz="2800" dirty="0"/>
              <a:t>communication between the client and server applications on the World Wide Web.</a:t>
            </a:r>
          </a:p>
          <a:p>
            <a:r>
              <a:rPr lang="en-GB" sz="2800" dirty="0" smtClean="0"/>
              <a:t>A Web </a:t>
            </a:r>
            <a:r>
              <a:rPr lang="en-GB" sz="2800" dirty="0"/>
              <a:t>service is a software module which is designed to perform a certain set of tasks.</a:t>
            </a:r>
          </a:p>
          <a:p>
            <a:r>
              <a:rPr lang="en-GB" sz="2800" dirty="0" smtClean="0"/>
              <a:t>The Web </a:t>
            </a:r>
            <a:r>
              <a:rPr lang="en-GB" sz="2800" dirty="0"/>
              <a:t>services can be searched for over the network and can also be invoked accordingly.</a:t>
            </a:r>
          </a:p>
          <a:p>
            <a:r>
              <a:rPr lang="en-GB" sz="2800" dirty="0"/>
              <a:t>When invoked the </a:t>
            </a:r>
            <a:r>
              <a:rPr lang="en-GB" sz="2800" dirty="0" smtClean="0"/>
              <a:t>Web </a:t>
            </a:r>
            <a:r>
              <a:rPr lang="en-GB" sz="2800" dirty="0"/>
              <a:t>service would be able to provide functionality to the client which invokes that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</p:txBody>
      </p:sp>
    </p:spTree>
    <p:extLst>
      <p:ext uri="{BB962C8B-B14F-4D97-AF65-F5344CB8AC3E}">
        <p14:creationId xmlns:p14="http://schemas.microsoft.com/office/powerpoint/2010/main" val="4029304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Architecture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772816"/>
            <a:ext cx="8352928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395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16832"/>
            <a:ext cx="8487544" cy="4651647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dirty="0" smtClean="0"/>
              <a:t>diagram </a:t>
            </a:r>
            <a:r>
              <a:rPr lang="en-GB" sz="2800" dirty="0"/>
              <a:t>shows a very simplistic view of how a </a:t>
            </a:r>
            <a:r>
              <a:rPr lang="en-GB" sz="2800" dirty="0" smtClean="0"/>
              <a:t>Web </a:t>
            </a:r>
            <a:r>
              <a:rPr lang="en-GB" sz="2800" dirty="0"/>
              <a:t>service would actually work.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client would invoke a series of </a:t>
            </a:r>
            <a:r>
              <a:rPr lang="en-GB" sz="2800" dirty="0" smtClean="0"/>
              <a:t>Web </a:t>
            </a:r>
            <a:r>
              <a:rPr lang="en-GB" sz="2800" dirty="0"/>
              <a:t>service calls via requests to a server which would host the actual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  <a:p>
            <a:r>
              <a:rPr lang="en-GB" sz="2800" dirty="0" smtClean="0"/>
              <a:t>These </a:t>
            </a:r>
            <a:r>
              <a:rPr lang="en-GB" sz="2800" dirty="0"/>
              <a:t>requests are made through what is known as remote procedure calls. </a:t>
            </a:r>
            <a:endParaRPr lang="en-GB" sz="2800" dirty="0" smtClean="0"/>
          </a:p>
          <a:p>
            <a:r>
              <a:rPr lang="en-GB" sz="2800" dirty="0" smtClean="0"/>
              <a:t>Remote </a:t>
            </a:r>
            <a:r>
              <a:rPr lang="en-GB" sz="2800" dirty="0"/>
              <a:t>Procedure Calls(RPC) are calls made to methods which are hosted by the relevant web service.</a:t>
            </a:r>
          </a:p>
        </p:txBody>
      </p:sp>
    </p:spTree>
    <p:extLst>
      <p:ext uri="{BB962C8B-B14F-4D97-AF65-F5344CB8AC3E}">
        <p14:creationId xmlns:p14="http://schemas.microsoft.com/office/powerpoint/2010/main" val="3692545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148" y="1916832"/>
            <a:ext cx="8487544" cy="4114800"/>
          </a:xfrm>
        </p:spPr>
        <p:txBody>
          <a:bodyPr/>
          <a:lstStyle/>
          <a:p>
            <a:r>
              <a:rPr lang="en-GB" sz="2800" dirty="0"/>
              <a:t>The main component of a web service is the data which is transferred between the client and the server, and that is XML. </a:t>
            </a:r>
            <a:endParaRPr lang="en-GB" sz="2800" dirty="0" smtClean="0"/>
          </a:p>
          <a:p>
            <a:pPr lvl="1"/>
            <a:r>
              <a:rPr lang="en-GB" sz="2400" dirty="0" smtClean="0"/>
              <a:t>XML </a:t>
            </a:r>
            <a:r>
              <a:rPr lang="en-GB" sz="2400" dirty="0"/>
              <a:t>(Extensible </a:t>
            </a:r>
            <a:r>
              <a:rPr lang="en-GB" sz="2400" dirty="0" err="1" smtClean="0"/>
              <a:t>Markup</a:t>
            </a:r>
            <a:r>
              <a:rPr lang="en-GB" sz="2400" dirty="0" smtClean="0"/>
              <a:t> Language</a:t>
            </a:r>
            <a:r>
              <a:rPr lang="en-GB" sz="2400" dirty="0"/>
              <a:t>) </a:t>
            </a:r>
            <a:r>
              <a:rPr lang="en-GB" sz="2400" dirty="0" smtClean="0"/>
              <a:t>and is the </a:t>
            </a:r>
            <a:r>
              <a:rPr lang="en-GB" sz="2400" dirty="0"/>
              <a:t>intermediate language that is understood by many programming languages.</a:t>
            </a:r>
          </a:p>
          <a:p>
            <a:r>
              <a:rPr lang="en-GB" sz="2800" dirty="0" smtClean="0"/>
              <a:t>So </a:t>
            </a:r>
            <a:r>
              <a:rPr lang="en-GB" sz="2800" dirty="0"/>
              <a:t>when applications talk to each other, they actually talk in XML.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provides a common platform for application developed in various programming languages to talk to each other.</a:t>
            </a:r>
          </a:p>
        </p:txBody>
      </p:sp>
    </p:spTree>
    <p:extLst>
      <p:ext uri="{BB962C8B-B14F-4D97-AF65-F5344CB8AC3E}">
        <p14:creationId xmlns:p14="http://schemas.microsoft.com/office/powerpoint/2010/main" val="1075616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Web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There are mainly two types of web services.</a:t>
            </a:r>
          </a:p>
          <a:p>
            <a:pPr lvl="1"/>
            <a:r>
              <a:rPr lang="en-GB" sz="2400" dirty="0" smtClean="0"/>
              <a:t>SOAP Web </a:t>
            </a:r>
            <a:r>
              <a:rPr lang="en-GB" sz="2400" dirty="0"/>
              <a:t>services.</a:t>
            </a:r>
          </a:p>
          <a:p>
            <a:pPr lvl="1"/>
            <a:r>
              <a:rPr lang="en-GB" sz="2400" dirty="0"/>
              <a:t>RESTful </a:t>
            </a:r>
            <a:r>
              <a:rPr lang="en-GB" sz="2400" dirty="0" smtClean="0"/>
              <a:t>Web </a:t>
            </a:r>
            <a:r>
              <a:rPr lang="en-GB" sz="2400" dirty="0"/>
              <a:t>services.</a:t>
            </a:r>
          </a:p>
          <a:p>
            <a:r>
              <a:rPr lang="en-GB" sz="2800" dirty="0"/>
              <a:t>In order for a </a:t>
            </a:r>
            <a:r>
              <a:rPr lang="en-GB" sz="2800" dirty="0" smtClean="0"/>
              <a:t>Web </a:t>
            </a:r>
            <a:r>
              <a:rPr lang="en-GB" sz="2800" dirty="0"/>
              <a:t>service to be fully functional, there are certain components that need to be in place. </a:t>
            </a:r>
            <a:endParaRPr lang="en-GB" sz="2800" dirty="0" smtClean="0"/>
          </a:p>
          <a:p>
            <a:r>
              <a:rPr lang="en-GB" sz="2800" dirty="0" smtClean="0"/>
              <a:t>These </a:t>
            </a:r>
            <a:r>
              <a:rPr lang="en-GB" sz="2800" dirty="0"/>
              <a:t>components need to be present irrespective of whatever development language is used for programming the </a:t>
            </a:r>
            <a:r>
              <a:rPr lang="en-GB" sz="2800" dirty="0" smtClean="0"/>
              <a:t>Web </a:t>
            </a:r>
            <a:r>
              <a:rPr lang="en-GB" sz="2800" dirty="0"/>
              <a:t>service.</a:t>
            </a:r>
          </a:p>
        </p:txBody>
      </p:sp>
    </p:spTree>
    <p:extLst>
      <p:ext uri="{BB962C8B-B14F-4D97-AF65-F5344CB8AC3E}">
        <p14:creationId xmlns:p14="http://schemas.microsoft.com/office/powerpoint/2010/main" val="352107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advantages and </a:t>
            </a:r>
            <a:r>
              <a:rPr lang="en-GB" sz="2800" dirty="0"/>
              <a:t>why it is important to use </a:t>
            </a:r>
            <a:r>
              <a:rPr lang="en-GB" sz="2800" dirty="0" smtClean="0"/>
              <a:t>Web services</a:t>
            </a:r>
            <a:r>
              <a:rPr lang="en-GB" dirty="0" smtClean="0"/>
              <a:t>:</a:t>
            </a:r>
          </a:p>
          <a:p>
            <a:pPr lvl="1"/>
            <a:r>
              <a:rPr lang="en-GB" sz="2400" dirty="0" smtClean="0"/>
              <a:t>Exposing Business Functionality on the Network;</a:t>
            </a:r>
          </a:p>
          <a:p>
            <a:pPr lvl="1"/>
            <a:r>
              <a:rPr lang="en-GB" sz="2400" dirty="0" smtClean="0"/>
              <a:t>Interoperability Amongst Applications;</a:t>
            </a:r>
          </a:p>
          <a:p>
            <a:pPr lvl="1"/>
            <a:r>
              <a:rPr lang="en-GB" sz="2400" dirty="0" smtClean="0"/>
              <a:t>A Standardised Protocol that Everybody Understands;</a:t>
            </a:r>
          </a:p>
          <a:p>
            <a:pPr lvl="1"/>
            <a:r>
              <a:rPr lang="en-GB" sz="2400" dirty="0" smtClean="0"/>
              <a:t>Reduction in Cost of Communication.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19836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Exposing Business Functionality on the network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A Web </a:t>
            </a:r>
            <a:r>
              <a:rPr lang="en-GB" sz="2800" dirty="0"/>
              <a:t>service is a unit of managed code that provides some sort of functionality to client </a:t>
            </a:r>
            <a:r>
              <a:rPr lang="en-GB" sz="2800" dirty="0" smtClean="0"/>
              <a:t>applications. </a:t>
            </a:r>
          </a:p>
          <a:p>
            <a:r>
              <a:rPr lang="en-GB" sz="2800" dirty="0" smtClean="0"/>
              <a:t>This </a:t>
            </a:r>
            <a:r>
              <a:rPr lang="en-GB" sz="2800" dirty="0"/>
              <a:t>functionality can be invoked over the HTTP protocol which means that it can also be invoked over the internet. </a:t>
            </a:r>
            <a:endParaRPr lang="en-GB" sz="2800" dirty="0" smtClean="0"/>
          </a:p>
          <a:p>
            <a:r>
              <a:rPr lang="en-GB" sz="2800" dirty="0" smtClean="0"/>
              <a:t>That </a:t>
            </a:r>
            <a:r>
              <a:rPr lang="en-GB" sz="2800" dirty="0"/>
              <a:t>means the web service can be anywhere on the internet and provide the necessary functionality as required.</a:t>
            </a:r>
          </a:p>
        </p:txBody>
      </p:sp>
    </p:spTree>
    <p:extLst>
      <p:ext uri="{BB962C8B-B14F-4D97-AF65-F5344CB8AC3E}">
        <p14:creationId xmlns:p14="http://schemas.microsoft.com/office/powerpoint/2010/main" val="2455462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Interoperability </a:t>
            </a:r>
            <a:r>
              <a:rPr lang="en-GB" dirty="0" smtClean="0"/>
              <a:t>Amongst Applications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 smtClean="0"/>
              <a:t>Web </a:t>
            </a:r>
            <a:r>
              <a:rPr lang="en-GB" sz="2800" dirty="0"/>
              <a:t>services allow various applications to talk to each other and share data and services among themselves. </a:t>
            </a:r>
            <a:endParaRPr lang="en-GB" sz="2800" dirty="0" smtClean="0"/>
          </a:p>
          <a:p>
            <a:r>
              <a:rPr lang="en-GB" sz="2800" dirty="0" smtClean="0"/>
              <a:t>All </a:t>
            </a:r>
            <a:r>
              <a:rPr lang="en-GB" sz="2800" dirty="0"/>
              <a:t>types of applications can talk to each other. </a:t>
            </a:r>
            <a:endParaRPr lang="en-GB" sz="2800" dirty="0" smtClean="0"/>
          </a:p>
          <a:p>
            <a:r>
              <a:rPr lang="en-GB" sz="2800" dirty="0" smtClean="0"/>
              <a:t>So </a:t>
            </a:r>
            <a:r>
              <a:rPr lang="en-GB" sz="2800" dirty="0"/>
              <a:t>instead of writing specific code which can only be understood by specific applications, you can now write generic code that can be understood by all applications</a:t>
            </a:r>
          </a:p>
        </p:txBody>
      </p:sp>
    </p:spTree>
    <p:extLst>
      <p:ext uri="{BB962C8B-B14F-4D97-AF65-F5344CB8AC3E}">
        <p14:creationId xmlns:p14="http://schemas.microsoft.com/office/powerpoint/2010/main" val="1329297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Standardised Protocol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669" y="1916832"/>
            <a:ext cx="8559552" cy="4114800"/>
          </a:xfrm>
        </p:spPr>
        <p:txBody>
          <a:bodyPr/>
          <a:lstStyle/>
          <a:p>
            <a:r>
              <a:rPr lang="en-GB" sz="2800" dirty="0"/>
              <a:t>A </a:t>
            </a:r>
            <a:r>
              <a:rPr lang="en-GB" sz="2800" dirty="0" smtClean="0"/>
              <a:t>Standardised </a:t>
            </a:r>
            <a:r>
              <a:rPr lang="en-GB" sz="2800" dirty="0"/>
              <a:t>Protocol which everybody </a:t>
            </a:r>
            <a:r>
              <a:rPr lang="en-GB" sz="2800" dirty="0" smtClean="0"/>
              <a:t>understands;</a:t>
            </a:r>
          </a:p>
          <a:p>
            <a:r>
              <a:rPr lang="en-GB" sz="2800" dirty="0" smtClean="0"/>
              <a:t>Web </a:t>
            </a:r>
            <a:r>
              <a:rPr lang="en-GB" sz="2800" dirty="0"/>
              <a:t>services use standardized industry protocol for the </a:t>
            </a:r>
            <a:r>
              <a:rPr lang="en-GB" sz="2800" dirty="0" smtClean="0"/>
              <a:t>communication; </a:t>
            </a:r>
          </a:p>
          <a:p>
            <a:r>
              <a:rPr lang="en-GB" sz="2800" dirty="0" smtClean="0"/>
              <a:t>All </a:t>
            </a:r>
            <a:r>
              <a:rPr lang="en-GB" sz="2800" dirty="0"/>
              <a:t>the four layers uses well-defined protocols in the web services protocol </a:t>
            </a:r>
            <a:r>
              <a:rPr lang="en-GB" sz="2800" dirty="0" smtClean="0"/>
              <a:t>stack:</a:t>
            </a:r>
            <a:endParaRPr lang="en-GB" sz="2800" dirty="0"/>
          </a:p>
          <a:p>
            <a:pPr lvl="1"/>
            <a:r>
              <a:rPr lang="en-GB" sz="2400" dirty="0" smtClean="0"/>
              <a:t>Service Transport; </a:t>
            </a:r>
          </a:p>
          <a:p>
            <a:pPr lvl="1"/>
            <a:r>
              <a:rPr lang="en-GB" sz="2400" dirty="0" smtClean="0"/>
              <a:t>XML Messaging;</a:t>
            </a:r>
          </a:p>
          <a:p>
            <a:pPr lvl="1"/>
            <a:r>
              <a:rPr lang="en-GB" sz="2400" dirty="0" smtClean="0"/>
              <a:t>Service Description;</a:t>
            </a:r>
          </a:p>
          <a:p>
            <a:pPr lvl="1"/>
            <a:r>
              <a:rPr lang="en-GB" sz="2400" dirty="0" smtClean="0"/>
              <a:t>Service Discovery.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3123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Reduction in </a:t>
            </a:r>
            <a:r>
              <a:rPr lang="en-GB" dirty="0" smtClean="0"/>
              <a:t>Cost </a:t>
            </a:r>
            <a:r>
              <a:rPr lang="en-GB" dirty="0"/>
              <a:t>of </a:t>
            </a:r>
            <a:r>
              <a:rPr lang="en-GB" dirty="0" smtClean="0"/>
              <a:t>Communication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 </a:t>
            </a:r>
            <a:r>
              <a:rPr lang="en-GB" dirty="0"/>
              <a:t>services use SOAP over HTTP protocol, so you can use your existing low-cost internet for implementing </a:t>
            </a:r>
            <a:r>
              <a:rPr lang="en-GB" dirty="0" smtClean="0"/>
              <a:t>Web </a:t>
            </a:r>
            <a:r>
              <a:rPr lang="en-GB" dirty="0"/>
              <a:t>services.</a:t>
            </a:r>
          </a:p>
        </p:txBody>
      </p:sp>
    </p:spTree>
    <p:extLst>
      <p:ext uri="{BB962C8B-B14F-4D97-AF65-F5344CB8AC3E}">
        <p14:creationId xmlns:p14="http://schemas.microsoft.com/office/powerpoint/2010/main" val="567185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Web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631560" cy="4680520"/>
          </a:xfrm>
        </p:spPr>
        <p:txBody>
          <a:bodyPr/>
          <a:lstStyle/>
          <a:p>
            <a:r>
              <a:rPr lang="en-GB" sz="2800" dirty="0"/>
              <a:t>REST is used to build Web services that </a:t>
            </a:r>
            <a:r>
              <a:rPr lang="en-GB" sz="2800" dirty="0" smtClean="0"/>
              <a:t>are:</a:t>
            </a:r>
          </a:p>
          <a:p>
            <a:pPr lvl="1"/>
            <a:r>
              <a:rPr lang="en-GB" sz="2400" dirty="0" smtClean="0"/>
              <a:t>Lightweight;</a:t>
            </a:r>
          </a:p>
          <a:p>
            <a:pPr lvl="1"/>
            <a:r>
              <a:rPr lang="en-GB" sz="2400" dirty="0" smtClean="0"/>
              <a:t>Maintainable; </a:t>
            </a:r>
          </a:p>
          <a:p>
            <a:pPr lvl="1"/>
            <a:r>
              <a:rPr lang="en-GB" sz="2400" dirty="0" smtClean="0"/>
              <a:t>Scalable </a:t>
            </a:r>
            <a:r>
              <a:rPr lang="en-GB" sz="2400" dirty="0"/>
              <a:t>in nature. </a:t>
            </a:r>
            <a:endParaRPr lang="en-GB" sz="2400" dirty="0" smtClean="0"/>
          </a:p>
          <a:p>
            <a:r>
              <a:rPr lang="en-GB" sz="2800" dirty="0" smtClean="0"/>
              <a:t>A </a:t>
            </a:r>
            <a:r>
              <a:rPr lang="en-GB" sz="2800" dirty="0"/>
              <a:t>service which is built on the REST architecture is called a RESTful service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underlying protocol for REST is HTTP, which is the basic web protocol. </a:t>
            </a:r>
            <a:endParaRPr lang="en-GB" sz="2800" dirty="0" smtClean="0"/>
          </a:p>
          <a:p>
            <a:r>
              <a:rPr lang="en-GB" sz="2800" dirty="0" smtClean="0"/>
              <a:t>REST </a:t>
            </a:r>
            <a:r>
              <a:rPr lang="en-GB" sz="2800" dirty="0"/>
              <a:t>stands for </a:t>
            </a:r>
            <a:r>
              <a:rPr lang="en-GB" sz="2800" b="1" i="1" dirty="0" err="1"/>
              <a:t>REpresentational</a:t>
            </a:r>
            <a:r>
              <a:rPr lang="en-GB" sz="2800" b="1" i="1" dirty="0"/>
              <a:t> State </a:t>
            </a:r>
            <a:r>
              <a:rPr lang="en-GB" sz="2800" b="1" i="1" dirty="0" smtClean="0"/>
              <a:t>Transfer.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2295295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Key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017712"/>
            <a:ext cx="8775576" cy="4435623"/>
          </a:xfrm>
        </p:spPr>
        <p:txBody>
          <a:bodyPr/>
          <a:lstStyle/>
          <a:p>
            <a:r>
              <a:rPr lang="en-GB" dirty="0" smtClean="0"/>
              <a:t>In </a:t>
            </a:r>
            <a:r>
              <a:rPr lang="en-GB" dirty="0"/>
              <a:t>2004, the web consortium </a:t>
            </a:r>
            <a:r>
              <a:rPr lang="en-GB" dirty="0" smtClean="0"/>
              <a:t>released </a:t>
            </a:r>
            <a:r>
              <a:rPr lang="en-GB" dirty="0"/>
              <a:t>the definition of </a:t>
            </a:r>
            <a:r>
              <a:rPr lang="en-GB" dirty="0" smtClean="0"/>
              <a:t>RESTful standard. </a:t>
            </a:r>
          </a:p>
          <a:p>
            <a:r>
              <a:rPr lang="en-GB" dirty="0" smtClean="0"/>
              <a:t>Over </a:t>
            </a:r>
            <a:r>
              <a:rPr lang="en-GB" dirty="0"/>
              <a:t>the past couple of years, this standard has become quite popular. </a:t>
            </a:r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is being used by many of the popular websites around the world which </a:t>
            </a:r>
            <a:r>
              <a:rPr lang="en-GB" dirty="0" smtClean="0"/>
              <a:t>include:</a:t>
            </a:r>
          </a:p>
          <a:p>
            <a:pPr lvl="1"/>
            <a:r>
              <a:rPr lang="en-GB" dirty="0" smtClean="0"/>
              <a:t>Facebook;</a:t>
            </a:r>
          </a:p>
          <a:p>
            <a:pPr lvl="1"/>
            <a:r>
              <a:rPr lang="en-GB" dirty="0" smtClean="0"/>
              <a:t>Twitter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75240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Key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key elements of a RESTful implementation are as follows</a:t>
            </a:r>
            <a:r>
              <a:rPr lang="en-GB" sz="2800" dirty="0" smtClean="0"/>
              <a:t>:</a:t>
            </a:r>
          </a:p>
          <a:p>
            <a:pPr lvl="1"/>
            <a:r>
              <a:rPr lang="en-GB" sz="2400" dirty="0" smtClean="0"/>
              <a:t>Resources;</a:t>
            </a:r>
          </a:p>
          <a:p>
            <a:pPr lvl="1"/>
            <a:r>
              <a:rPr lang="en-GB" sz="2400" dirty="0" smtClean="0"/>
              <a:t>Request Verbs;</a:t>
            </a:r>
          </a:p>
          <a:p>
            <a:pPr lvl="1"/>
            <a:r>
              <a:rPr lang="en-GB" sz="2400" dirty="0" smtClean="0"/>
              <a:t>Request Headers;</a:t>
            </a:r>
          </a:p>
          <a:p>
            <a:pPr lvl="1"/>
            <a:r>
              <a:rPr lang="en-GB" sz="2400" dirty="0" smtClean="0"/>
              <a:t>Request Body;</a:t>
            </a:r>
          </a:p>
          <a:p>
            <a:pPr lvl="1"/>
            <a:r>
              <a:rPr lang="en-GB" sz="2400" dirty="0" smtClean="0"/>
              <a:t>Response Body;</a:t>
            </a:r>
          </a:p>
          <a:p>
            <a:pPr lvl="1"/>
            <a:r>
              <a:rPr lang="en-GB" sz="2400" dirty="0" smtClean="0"/>
              <a:t>Response Status Codes.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73359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Element -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800" dirty="0"/>
              <a:t>A</a:t>
            </a:r>
            <a:r>
              <a:rPr lang="en-GB" sz="2800" dirty="0" smtClean="0"/>
              <a:t>ssume </a:t>
            </a:r>
            <a:r>
              <a:rPr lang="en-GB" sz="2800" dirty="0"/>
              <a:t>that a </a:t>
            </a:r>
            <a:r>
              <a:rPr lang="en-GB" sz="2800" dirty="0" smtClean="0"/>
              <a:t>university web </a:t>
            </a:r>
            <a:r>
              <a:rPr lang="en-GB" sz="2800" dirty="0"/>
              <a:t>application on a server has </a:t>
            </a:r>
            <a:r>
              <a:rPr lang="en-GB" sz="2800" dirty="0" smtClean="0"/>
              <a:t>a </a:t>
            </a:r>
            <a:r>
              <a:rPr lang="en-GB" sz="2800" b="1" dirty="0" smtClean="0"/>
              <a:t>resource</a:t>
            </a:r>
            <a:r>
              <a:rPr lang="en-GB" sz="2800" dirty="0" smtClean="0"/>
              <a:t> of records </a:t>
            </a:r>
            <a:r>
              <a:rPr lang="en-GB" sz="2800" dirty="0"/>
              <a:t>of several employees. </a:t>
            </a:r>
            <a:endParaRPr lang="en-GB" sz="2800" dirty="0" smtClean="0"/>
          </a:p>
          <a:p>
            <a:r>
              <a:rPr lang="en-GB" sz="2800" dirty="0" smtClean="0"/>
              <a:t>Let's </a:t>
            </a:r>
            <a:r>
              <a:rPr lang="en-GB" sz="2800" dirty="0"/>
              <a:t>assume the URL of the web application is http</a:t>
            </a:r>
            <a:r>
              <a:rPr lang="en-GB" sz="2800" dirty="0" smtClean="0"/>
              <a:t>://www.uwtsd.com. </a:t>
            </a:r>
          </a:p>
          <a:p>
            <a:r>
              <a:rPr lang="en-GB" sz="2800" dirty="0" smtClean="0"/>
              <a:t>Now </a:t>
            </a:r>
            <a:r>
              <a:rPr lang="en-GB" sz="2800" dirty="0"/>
              <a:t>in order to access an </a:t>
            </a:r>
            <a:r>
              <a:rPr lang="en-GB" sz="2800" dirty="0" smtClean="0"/>
              <a:t>student </a:t>
            </a:r>
            <a:r>
              <a:rPr lang="en-GB" sz="2800" dirty="0"/>
              <a:t>record resource via REST, one can issue the command http</a:t>
            </a:r>
            <a:r>
              <a:rPr lang="en-GB" sz="2800" dirty="0" smtClean="0"/>
              <a:t>://www.uwtsd.com/student/1  </a:t>
            </a:r>
          </a:p>
          <a:p>
            <a:pPr lvl="1"/>
            <a:r>
              <a:rPr lang="en-GB" sz="2400" dirty="0" smtClean="0"/>
              <a:t>This </a:t>
            </a:r>
            <a:r>
              <a:rPr lang="en-GB" sz="2400" dirty="0"/>
              <a:t>command tells the web server to please provide the details of the </a:t>
            </a:r>
            <a:r>
              <a:rPr lang="en-GB" sz="2400" dirty="0" smtClean="0"/>
              <a:t>student </a:t>
            </a:r>
            <a:r>
              <a:rPr lang="en-GB" sz="2400" dirty="0"/>
              <a:t>whose </a:t>
            </a:r>
            <a:r>
              <a:rPr lang="en-GB" sz="2400" dirty="0" smtClean="0"/>
              <a:t>student </a:t>
            </a:r>
            <a:r>
              <a:rPr lang="en-GB" sz="2400" dirty="0"/>
              <a:t>number is 1.</a:t>
            </a:r>
          </a:p>
        </p:txBody>
      </p:sp>
    </p:spTree>
    <p:extLst>
      <p:ext uri="{BB962C8B-B14F-4D97-AF65-F5344CB8AC3E}">
        <p14:creationId xmlns:p14="http://schemas.microsoft.com/office/powerpoint/2010/main" val="40604456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Verbs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These </a:t>
            </a:r>
            <a:r>
              <a:rPr lang="en-GB" sz="2800" dirty="0"/>
              <a:t>describe what you want to do with the resource. </a:t>
            </a:r>
            <a:endParaRPr lang="en-GB" sz="2800" dirty="0" smtClean="0"/>
          </a:p>
          <a:p>
            <a:r>
              <a:rPr lang="en-GB" sz="2800" dirty="0" smtClean="0"/>
              <a:t>A </a:t>
            </a:r>
            <a:r>
              <a:rPr lang="en-GB" sz="2800" dirty="0"/>
              <a:t>browser issues a GET verb to instruct the endpoint it wants to get data. </a:t>
            </a:r>
            <a:endParaRPr lang="en-GB" sz="2800" dirty="0" smtClean="0"/>
          </a:p>
          <a:p>
            <a:r>
              <a:rPr lang="en-GB" sz="2800" dirty="0" smtClean="0"/>
              <a:t>However</a:t>
            </a:r>
            <a:r>
              <a:rPr lang="en-GB" sz="2800" dirty="0"/>
              <a:t>, there are many other verbs available including things </a:t>
            </a:r>
            <a:r>
              <a:rPr lang="en-GB" sz="2800" dirty="0" smtClean="0"/>
              <a:t>like: </a:t>
            </a:r>
          </a:p>
          <a:p>
            <a:pPr lvl="1"/>
            <a:r>
              <a:rPr lang="en-GB" sz="2400" dirty="0" smtClean="0"/>
              <a:t>POST;</a:t>
            </a:r>
          </a:p>
          <a:p>
            <a:pPr lvl="1"/>
            <a:r>
              <a:rPr lang="en-GB" sz="2400" dirty="0" smtClean="0"/>
              <a:t>PUT; </a:t>
            </a:r>
          </a:p>
          <a:p>
            <a:pPr lvl="1"/>
            <a:r>
              <a:rPr lang="en-GB" sz="2400" dirty="0" smtClean="0"/>
              <a:t>DELETE</a:t>
            </a:r>
            <a:r>
              <a:rPr lang="en-GB" sz="2400" dirty="0"/>
              <a:t>.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265143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Request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in the case of the example http</a:t>
            </a:r>
            <a:r>
              <a:rPr lang="en-GB" dirty="0" smtClean="0"/>
              <a:t>://www.uwtsd.com/student/1: 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web browser is actually issuing a </a:t>
            </a:r>
            <a:r>
              <a:rPr lang="en-GB" b="1" dirty="0"/>
              <a:t>GET</a:t>
            </a:r>
            <a:r>
              <a:rPr lang="en-GB" dirty="0"/>
              <a:t> Verb because it wants to get the details of the employee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732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Headers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/>
              <a:t>are additional instructions sent with the request.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might define the type of response required or the authorization details.</a:t>
            </a:r>
          </a:p>
        </p:txBody>
      </p:sp>
    </p:spTree>
    <p:extLst>
      <p:ext uri="{BB962C8B-B14F-4D97-AF65-F5344CB8AC3E}">
        <p14:creationId xmlns:p14="http://schemas.microsoft.com/office/powerpoint/2010/main" val="34038132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498" y="1916832"/>
            <a:ext cx="8487544" cy="4114800"/>
          </a:xfrm>
        </p:spPr>
        <p:txBody>
          <a:bodyPr/>
          <a:lstStyle/>
          <a:p>
            <a:r>
              <a:rPr lang="en-GB" sz="2800" dirty="0" smtClean="0"/>
              <a:t>Data </a:t>
            </a:r>
            <a:r>
              <a:rPr lang="en-GB" sz="2800" dirty="0"/>
              <a:t>is sent with the request. </a:t>
            </a:r>
            <a:endParaRPr lang="en-GB" sz="2800" dirty="0" smtClean="0"/>
          </a:p>
          <a:p>
            <a:r>
              <a:rPr lang="en-GB" sz="2800" dirty="0" smtClean="0"/>
              <a:t>Data </a:t>
            </a:r>
            <a:r>
              <a:rPr lang="en-GB" sz="2800" dirty="0"/>
              <a:t>is normally sent in the request when a </a:t>
            </a:r>
            <a:r>
              <a:rPr lang="en-GB" sz="2800" b="1" dirty="0"/>
              <a:t>POST</a:t>
            </a:r>
            <a:r>
              <a:rPr lang="en-GB" sz="2800" dirty="0"/>
              <a:t> request is made to the REST </a:t>
            </a:r>
            <a:r>
              <a:rPr lang="en-GB" sz="2800" dirty="0" smtClean="0"/>
              <a:t>Web </a:t>
            </a:r>
            <a:r>
              <a:rPr lang="en-GB" sz="2800" dirty="0"/>
              <a:t>service.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a </a:t>
            </a:r>
            <a:r>
              <a:rPr lang="en-GB" sz="2800" b="1" dirty="0"/>
              <a:t>POST</a:t>
            </a:r>
            <a:r>
              <a:rPr lang="en-GB" sz="2800" dirty="0"/>
              <a:t> call, the client actually tells the </a:t>
            </a:r>
            <a:r>
              <a:rPr lang="en-GB" sz="2800" dirty="0" smtClean="0"/>
              <a:t>Web </a:t>
            </a:r>
            <a:r>
              <a:rPr lang="en-GB" sz="2800" dirty="0"/>
              <a:t>service that it wants to add a resource to the server. </a:t>
            </a:r>
            <a:endParaRPr lang="en-GB" sz="2800" dirty="0" smtClean="0"/>
          </a:p>
          <a:p>
            <a:r>
              <a:rPr lang="en-GB" sz="2800" dirty="0" smtClean="0"/>
              <a:t>Hence</a:t>
            </a:r>
            <a:r>
              <a:rPr lang="en-GB" sz="2800" dirty="0"/>
              <a:t>, the request body would have the details of the resource which is required to be added to the server.</a:t>
            </a:r>
          </a:p>
        </p:txBody>
      </p:sp>
    </p:spTree>
    <p:extLst>
      <p:ext uri="{BB962C8B-B14F-4D97-AF65-F5344CB8AC3E}">
        <p14:creationId xmlns:p14="http://schemas.microsoft.com/office/powerpoint/2010/main" val="2377031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is the main body of the response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So in our example, if we were to query the web server via the request http</a:t>
            </a:r>
            <a:r>
              <a:rPr lang="en-GB" dirty="0" smtClean="0"/>
              <a:t>://www.uwtsd.com/student/1 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web server might return an XML document with all the details of the employee in the Response Body.</a:t>
            </a:r>
          </a:p>
        </p:txBody>
      </p:sp>
    </p:spTree>
    <p:extLst>
      <p:ext uri="{BB962C8B-B14F-4D97-AF65-F5344CB8AC3E}">
        <p14:creationId xmlns:p14="http://schemas.microsoft.com/office/powerpoint/2010/main" val="1479229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Status </a:t>
            </a:r>
            <a:r>
              <a:rPr lang="en-GB" dirty="0" smtClean="0"/>
              <a:t>Codes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/>
              <a:t>codes are the general codes which are returned along with the response from the web server. 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example is the code 200 which is normally returned if there is no error when returning a response to the client.</a:t>
            </a:r>
          </a:p>
        </p:txBody>
      </p:sp>
    </p:spTree>
    <p:extLst>
      <p:ext uri="{BB962C8B-B14F-4D97-AF65-F5344CB8AC3E}">
        <p14:creationId xmlns:p14="http://schemas.microsoft.com/office/powerpoint/2010/main" val="39698631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If we have </a:t>
            </a:r>
            <a:r>
              <a:rPr lang="en-GB" sz="2800" dirty="0"/>
              <a:t>a RESTful web service is defined at the </a:t>
            </a:r>
            <a:r>
              <a:rPr lang="en-GB" sz="2800" dirty="0" smtClean="0"/>
              <a:t>location</a:t>
            </a:r>
          </a:p>
          <a:p>
            <a:pPr lvl="1"/>
            <a:r>
              <a:rPr lang="en-GB" sz="2400" dirty="0" smtClean="0"/>
              <a:t>http://www.uwtsd.com/student 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the client makes any request to this </a:t>
            </a:r>
            <a:r>
              <a:rPr lang="en-GB" sz="2800" dirty="0" smtClean="0"/>
              <a:t>Web </a:t>
            </a:r>
            <a:r>
              <a:rPr lang="en-GB" sz="2800" dirty="0"/>
              <a:t>service, it can specify any of the normal HTTP verbs </a:t>
            </a:r>
            <a:r>
              <a:rPr lang="en-GB" sz="2800" dirty="0" smtClean="0"/>
              <a:t>of: </a:t>
            </a:r>
          </a:p>
          <a:p>
            <a:pPr lvl="1"/>
            <a:r>
              <a:rPr lang="en-GB" sz="2400" dirty="0" smtClean="0"/>
              <a:t>GET; </a:t>
            </a:r>
          </a:p>
          <a:p>
            <a:pPr lvl="1"/>
            <a:r>
              <a:rPr lang="en-GB" sz="2400" dirty="0" smtClean="0"/>
              <a:t>POST</a:t>
            </a:r>
            <a:r>
              <a:rPr lang="en-GB" sz="2400" dirty="0"/>
              <a:t>;</a:t>
            </a:r>
            <a:r>
              <a:rPr lang="en-GB" sz="2400" dirty="0" smtClean="0"/>
              <a:t> </a:t>
            </a:r>
          </a:p>
          <a:p>
            <a:pPr lvl="1"/>
            <a:r>
              <a:rPr lang="en-GB" sz="2400" dirty="0" smtClean="0"/>
              <a:t>DELETE; </a:t>
            </a:r>
          </a:p>
          <a:p>
            <a:pPr lvl="1"/>
            <a:r>
              <a:rPr lang="en-GB" sz="2400" dirty="0" smtClean="0"/>
              <a:t>PUT.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79826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Verb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 smtClean="0"/>
              <a:t>Action if the </a:t>
            </a:r>
            <a:r>
              <a:rPr lang="en-GB" sz="2800" dirty="0"/>
              <a:t>respective verbs were sent by the </a:t>
            </a:r>
            <a:r>
              <a:rPr lang="en-GB" sz="2800" dirty="0" smtClean="0"/>
              <a:t>client</a:t>
            </a:r>
            <a:r>
              <a:rPr lang="en-GB" sz="2800" dirty="0"/>
              <a:t>:</a:t>
            </a:r>
            <a:r>
              <a:rPr lang="en-GB" sz="2800" dirty="0" smtClean="0"/>
              <a:t> </a:t>
            </a:r>
          </a:p>
          <a:p>
            <a:pPr lvl="1"/>
            <a:r>
              <a:rPr lang="en-GB" sz="2400" b="1" dirty="0" smtClean="0"/>
              <a:t>POST</a:t>
            </a:r>
            <a:r>
              <a:rPr lang="en-GB" sz="2400" dirty="0" smtClean="0"/>
              <a:t> </a:t>
            </a:r>
            <a:r>
              <a:rPr lang="en-GB" sz="2400" dirty="0"/>
              <a:t>– This would be used to create a new </a:t>
            </a:r>
            <a:r>
              <a:rPr lang="en-GB" sz="2400" dirty="0" smtClean="0"/>
              <a:t>student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GET</a:t>
            </a:r>
            <a:r>
              <a:rPr lang="en-GB" sz="2400" dirty="0"/>
              <a:t> - This would be used to get a list of all </a:t>
            </a:r>
            <a:r>
              <a:rPr lang="en-GB" sz="2400" dirty="0" smtClean="0"/>
              <a:t>students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PUT</a:t>
            </a:r>
            <a:r>
              <a:rPr lang="en-GB" sz="2400" dirty="0"/>
              <a:t> - This would be used to update all </a:t>
            </a:r>
            <a:r>
              <a:rPr lang="en-GB" sz="2400" dirty="0" smtClean="0"/>
              <a:t>student using </a:t>
            </a:r>
            <a:r>
              <a:rPr lang="en-GB" sz="2400" dirty="0"/>
              <a:t>the RESTful web </a:t>
            </a:r>
            <a:r>
              <a:rPr lang="en-GB" sz="2400" dirty="0" smtClean="0"/>
              <a:t>service;</a:t>
            </a:r>
            <a:endParaRPr lang="en-GB" sz="2400" dirty="0"/>
          </a:p>
          <a:p>
            <a:pPr lvl="1"/>
            <a:r>
              <a:rPr lang="en-GB" sz="2400" b="1" dirty="0"/>
              <a:t>DELETE</a:t>
            </a:r>
            <a:r>
              <a:rPr lang="en-GB" sz="2400" dirty="0"/>
              <a:t> - This would be used to delete all </a:t>
            </a:r>
            <a:r>
              <a:rPr lang="en-GB" sz="2400" dirty="0" smtClean="0"/>
              <a:t>student </a:t>
            </a:r>
            <a:r>
              <a:rPr lang="en-GB" sz="2400" dirty="0"/>
              <a:t>using the RESTful web </a:t>
            </a:r>
            <a:r>
              <a:rPr lang="en-GB" sz="2400" dirty="0" smtClean="0"/>
              <a:t>service.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2207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How to Create a Tiny HTTP Server in </a:t>
            </a:r>
            <a:r>
              <a:rPr lang="en-GB" sz="2800" dirty="0" smtClean="0"/>
              <a:t>Java</a:t>
            </a:r>
          </a:p>
          <a:p>
            <a:pPr lvl="1"/>
            <a:r>
              <a:rPr lang="en-GB" sz="2400" dirty="0" smtClean="0">
                <a:hlinkClick r:id="rId2" action="ppaction://hlinkpres?slideindex=1&amp;slidetitle="/>
              </a:rPr>
              <a:t>https</a:t>
            </a:r>
            <a:r>
              <a:rPr lang="en-GB" sz="2400" dirty="0">
                <a:hlinkClick r:id="rId2" action="ppaction://hlinkpres?slideindex=1&amp;slidetitle="/>
              </a:rPr>
              <a:t>://www.admfactory.com/how-to-create-tiny-http-server-in-java/</a:t>
            </a:r>
            <a:endParaRPr lang="en-GB" sz="2400" dirty="0"/>
          </a:p>
          <a:p>
            <a:endParaRPr lang="en-GB" sz="2800" dirty="0"/>
          </a:p>
          <a:p>
            <a:r>
              <a:rPr lang="en-GB" sz="2800" dirty="0"/>
              <a:t>Creating a RESTful Web Service</a:t>
            </a:r>
          </a:p>
          <a:p>
            <a:pPr lvl="1"/>
            <a:r>
              <a:rPr lang="en-GB" sz="2400" dirty="0" smtClean="0">
                <a:hlinkClick r:id="rId2" action="ppaction://hlinkpres?slideindex=1&amp;slidetitle="/>
              </a:rPr>
              <a:t>https</a:t>
            </a:r>
            <a:r>
              <a:rPr lang="en-GB" sz="2400" dirty="0">
                <a:hlinkClick r:id="rId2" action="ppaction://hlinkpres?slideindex=1&amp;slidetitle="/>
              </a:rPr>
              <a:t>://docs.oracle.com/cd/E19226-01/820-7627/giqaa/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90927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An application or architecture considered RESTful </a:t>
            </a:r>
            <a:r>
              <a:rPr lang="en-GB" sz="2800" dirty="0" smtClean="0"/>
              <a:t>has </a:t>
            </a:r>
            <a:r>
              <a:rPr lang="en-GB" sz="2800" dirty="0"/>
              <a:t>the following </a:t>
            </a:r>
            <a:r>
              <a:rPr lang="en-GB" sz="2800" dirty="0" smtClean="0"/>
              <a:t>characteristics:</a:t>
            </a:r>
          </a:p>
          <a:p>
            <a:pPr lvl="1"/>
            <a:r>
              <a:rPr lang="en-GB" sz="2400" dirty="0"/>
              <a:t>State and functionality are divided into distributed </a:t>
            </a:r>
            <a:r>
              <a:rPr lang="en-GB" sz="2400" dirty="0" smtClean="0"/>
              <a:t>resources: </a:t>
            </a:r>
          </a:p>
          <a:p>
            <a:pPr lvl="2"/>
            <a:r>
              <a:rPr lang="en-GB" sz="2000" dirty="0" smtClean="0"/>
              <a:t>This </a:t>
            </a:r>
            <a:r>
              <a:rPr lang="en-GB" sz="2000" dirty="0"/>
              <a:t>means that every resource should be accessible via the normal HTTP commands </a:t>
            </a:r>
            <a:r>
              <a:rPr lang="en-GB" sz="2000" dirty="0" smtClean="0"/>
              <a:t>of: </a:t>
            </a:r>
          </a:p>
          <a:p>
            <a:pPr lvl="3"/>
            <a:r>
              <a:rPr lang="en-GB" sz="1600" dirty="0" smtClean="0"/>
              <a:t>GET; </a:t>
            </a:r>
          </a:p>
          <a:p>
            <a:pPr lvl="3"/>
            <a:r>
              <a:rPr lang="en-GB" sz="1600" dirty="0" smtClean="0"/>
              <a:t>POST; </a:t>
            </a:r>
          </a:p>
          <a:p>
            <a:pPr lvl="3"/>
            <a:r>
              <a:rPr lang="en-GB" sz="1600" dirty="0" smtClean="0"/>
              <a:t>PUT; </a:t>
            </a:r>
          </a:p>
          <a:p>
            <a:pPr lvl="3"/>
            <a:r>
              <a:rPr lang="en-GB" sz="1600" dirty="0" smtClean="0"/>
              <a:t>DELETE</a:t>
            </a:r>
            <a:r>
              <a:rPr lang="en-GB" sz="1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0973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RESTful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Client Server Architecture.</a:t>
            </a:r>
          </a:p>
          <a:p>
            <a:pPr lvl="1"/>
            <a:r>
              <a:rPr lang="en-GB" dirty="0"/>
              <a:t>The architecture is client/server, stateless, layered, and supports </a:t>
            </a:r>
            <a:r>
              <a:rPr lang="en-GB" dirty="0" smtClean="0"/>
              <a:t>caching:</a:t>
            </a:r>
          </a:p>
          <a:p>
            <a:pPr lvl="2"/>
            <a:r>
              <a:rPr lang="en-GB" dirty="0"/>
              <a:t>Client-server is the typical architecture where the server can be the web server hosting the application, and the client can be as simple as the web browser</a:t>
            </a:r>
            <a:r>
              <a:rPr lang="en-GB" dirty="0" smtClean="0"/>
              <a:t>.</a:t>
            </a:r>
          </a:p>
          <a:p>
            <a:pPr lvl="2"/>
            <a:r>
              <a:rPr lang="en-GB" dirty="0"/>
              <a:t>Stateless means that the state of the application is not maintained in REST.</a:t>
            </a:r>
          </a:p>
        </p:txBody>
      </p:sp>
    </p:spTree>
    <p:extLst>
      <p:ext uri="{BB962C8B-B14F-4D97-AF65-F5344CB8AC3E}">
        <p14:creationId xmlns:p14="http://schemas.microsoft.com/office/powerpoint/2010/main" val="4723665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RESTful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1"/>
            <a:r>
              <a:rPr lang="en-GB" sz="2400" dirty="0"/>
              <a:t>For example, if you delete a resource from a server using the DELETE command, you cannot expect that delete information to be passed to the next request.</a:t>
            </a:r>
          </a:p>
          <a:p>
            <a:pPr lvl="1"/>
            <a:r>
              <a:rPr lang="en-GB" sz="2400" dirty="0"/>
              <a:t>In order to ensure that the resource is deleted, you would need to issue the GET request. </a:t>
            </a:r>
            <a:endParaRPr lang="en-GB" sz="24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GET request would be used to first get all the resources on </a:t>
            </a:r>
            <a:r>
              <a:rPr lang="en-GB" sz="2400" dirty="0" smtClean="0"/>
              <a:t>the server</a:t>
            </a:r>
            <a:r>
              <a:rPr lang="en-GB" sz="2400" dirty="0"/>
              <a:t>. </a:t>
            </a:r>
            <a:endParaRPr lang="en-GB" sz="2400" dirty="0" smtClean="0"/>
          </a:p>
          <a:p>
            <a:pPr lvl="1"/>
            <a:r>
              <a:rPr lang="en-GB" sz="2400" dirty="0" smtClean="0"/>
              <a:t>After </a:t>
            </a:r>
            <a:r>
              <a:rPr lang="en-GB" sz="2400" dirty="0"/>
              <a:t>which one would need to see if the resource was actually deleted.</a:t>
            </a:r>
          </a:p>
        </p:txBody>
      </p:sp>
    </p:spTree>
    <p:extLst>
      <p:ext uri="{BB962C8B-B14F-4D97-AF65-F5344CB8AC3E}">
        <p14:creationId xmlns:p14="http://schemas.microsoft.com/office/powerpoint/2010/main" val="17876320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Principles and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RESTful Client-Server;</a:t>
            </a:r>
          </a:p>
          <a:p>
            <a:r>
              <a:rPr lang="en-GB" sz="2800" dirty="0" smtClean="0"/>
              <a:t>Stateless;</a:t>
            </a:r>
          </a:p>
          <a:p>
            <a:r>
              <a:rPr lang="en-GB" sz="2800" dirty="0" smtClean="0"/>
              <a:t>Cache;</a:t>
            </a:r>
          </a:p>
          <a:p>
            <a:r>
              <a:rPr lang="en-GB" sz="2800" dirty="0" smtClean="0"/>
              <a:t>Layered System;</a:t>
            </a:r>
          </a:p>
          <a:p>
            <a:r>
              <a:rPr lang="en-GB" sz="2800" dirty="0" smtClean="0"/>
              <a:t>Interface/Uniform Contract.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201596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Client-Server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is the most fundamental requirement of a REST based architecture. </a:t>
            </a:r>
            <a:endParaRPr lang="en-GB" sz="28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1844824"/>
            <a:ext cx="232410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214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Client-Server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dirty="0"/>
              <a:t>It means that the server will have a RESTful web service which would provide the </a:t>
            </a:r>
            <a:r>
              <a:rPr lang="en-GB" dirty="0" smtClean="0"/>
              <a:t>required functionality </a:t>
            </a:r>
            <a:r>
              <a:rPr lang="en-GB" dirty="0"/>
              <a:t>to the client.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client send's a request to the web service on the server.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server would either reject the request or comply and provide </a:t>
            </a:r>
            <a:r>
              <a:rPr lang="en-GB" dirty="0" smtClean="0"/>
              <a:t>an adequate </a:t>
            </a:r>
            <a:r>
              <a:rPr lang="en-GB" dirty="0"/>
              <a:t>response to the client.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2047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Stateless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The concept of stateless means that it's up to the client to ensure that all the required information is provided to the server.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is required so that server </a:t>
            </a:r>
            <a:r>
              <a:rPr lang="en-GB" sz="2800" dirty="0" smtClean="0"/>
              <a:t>can process </a:t>
            </a:r>
            <a:r>
              <a:rPr lang="en-GB" sz="2800" dirty="0"/>
              <a:t>the response appropriately.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server should not maintain any sort of information between requests from the client. </a:t>
            </a:r>
            <a:endParaRPr lang="en-GB" sz="2800" dirty="0" smtClean="0"/>
          </a:p>
          <a:p>
            <a:r>
              <a:rPr lang="en-GB" sz="2800" dirty="0" smtClean="0"/>
              <a:t>It's </a:t>
            </a:r>
            <a:r>
              <a:rPr lang="en-GB" sz="2800" dirty="0"/>
              <a:t>a very simple </a:t>
            </a:r>
            <a:r>
              <a:rPr lang="en-GB" sz="2800" dirty="0" smtClean="0"/>
              <a:t>independent question-answer </a:t>
            </a:r>
            <a:r>
              <a:rPr lang="en-GB" sz="2800" dirty="0"/>
              <a:t>sequence. </a:t>
            </a:r>
          </a:p>
        </p:txBody>
      </p:sp>
    </p:spTree>
    <p:extLst>
      <p:ext uri="{BB962C8B-B14F-4D97-AF65-F5344CB8AC3E}">
        <p14:creationId xmlns:p14="http://schemas.microsoft.com/office/powerpoint/2010/main" val="7958696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Stateless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The client asks a question, the server answers it appropriately.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client will ask another question. The server will not remember </a:t>
            </a:r>
            <a:r>
              <a:rPr lang="en-GB" sz="2800" dirty="0" smtClean="0"/>
              <a:t>the previous </a:t>
            </a:r>
            <a:r>
              <a:rPr lang="en-GB" sz="2800" dirty="0"/>
              <a:t>question-answer scenario and will need to answer the new question independently.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4003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sz="2800" dirty="0"/>
              <a:t>The Cache concept is to help with the problem of </a:t>
            </a:r>
            <a:r>
              <a:rPr lang="en-GB" sz="2800" dirty="0" smtClean="0"/>
              <a:t>stateless. </a:t>
            </a:r>
          </a:p>
          <a:p>
            <a:r>
              <a:rPr lang="en-GB" sz="2800" dirty="0" smtClean="0"/>
              <a:t>Since </a:t>
            </a:r>
            <a:r>
              <a:rPr lang="en-GB" sz="2800" dirty="0"/>
              <a:t>each server client request is independent in nature</a:t>
            </a:r>
            <a:r>
              <a:rPr lang="en-GB" sz="2800" dirty="0" smtClean="0"/>
              <a:t>, sometimes </a:t>
            </a:r>
            <a:r>
              <a:rPr lang="en-GB" sz="2800" dirty="0"/>
              <a:t>the client might ask the server for the same request again. </a:t>
            </a:r>
            <a:endParaRPr lang="en-GB" sz="28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132856"/>
            <a:ext cx="79629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0940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is even though it had already asked for it in the past.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request will go to the server</a:t>
            </a:r>
            <a:r>
              <a:rPr lang="en-GB" sz="2800" dirty="0" smtClean="0"/>
              <a:t>, and </a:t>
            </a:r>
            <a:r>
              <a:rPr lang="en-GB" sz="2800" dirty="0"/>
              <a:t>the server will give a response.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increases the traffic across the network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cache is a concept implemented on the client to store requests which </a:t>
            </a:r>
            <a:r>
              <a:rPr lang="en-GB" sz="2800" dirty="0" smtClean="0"/>
              <a:t>have already </a:t>
            </a:r>
            <a:r>
              <a:rPr lang="en-GB" sz="2800" dirty="0"/>
              <a:t>been sent to the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6525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So if the same request is given by the client, instead of going to the server, it would go to the cache and get the </a:t>
            </a:r>
            <a:r>
              <a:rPr lang="en-GB" sz="2800" dirty="0" smtClean="0"/>
              <a:t>required information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saves the amount of to and fro network traffic from the client to the server.</a:t>
            </a:r>
          </a:p>
        </p:txBody>
      </p:sp>
    </p:spTree>
    <p:extLst>
      <p:ext uri="{BB962C8B-B14F-4D97-AF65-F5344CB8AC3E}">
        <p14:creationId xmlns:p14="http://schemas.microsoft.com/office/powerpoint/2010/main" val="32360523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Layered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78" y="1916832"/>
            <a:ext cx="8631560" cy="4114800"/>
          </a:xfrm>
        </p:spPr>
        <p:txBody>
          <a:bodyPr/>
          <a:lstStyle/>
          <a:p>
            <a:r>
              <a:rPr lang="en-GB" sz="2800" dirty="0"/>
              <a:t>The concept of a layered system is that any </a:t>
            </a:r>
            <a:r>
              <a:rPr lang="en-GB" sz="2800" dirty="0" smtClean="0"/>
              <a:t>middleware </a:t>
            </a:r>
            <a:r>
              <a:rPr lang="en-GB" sz="2800" dirty="0"/>
              <a:t>layer can be inserted between the client and the actual server hosting </a:t>
            </a:r>
            <a:r>
              <a:rPr lang="en-GB" sz="2800" dirty="0" smtClean="0"/>
              <a:t>the </a:t>
            </a:r>
            <a:r>
              <a:rPr lang="en-GB" sz="2800" dirty="0" err="1" smtClean="0"/>
              <a:t>RESTFul</a:t>
            </a:r>
            <a:r>
              <a:rPr lang="en-GB" sz="2800" dirty="0" smtClean="0"/>
              <a:t> </a:t>
            </a:r>
            <a:r>
              <a:rPr lang="en-GB" sz="2800" dirty="0"/>
              <a:t>web </a:t>
            </a:r>
            <a:r>
              <a:rPr lang="en-GB" sz="2800" dirty="0" smtClean="0"/>
              <a:t>service: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middleware layer is where all the business logic is </a:t>
            </a:r>
            <a:r>
              <a:rPr lang="en-GB" sz="2400" dirty="0" smtClean="0"/>
              <a:t>created</a:t>
            </a:r>
            <a:r>
              <a:rPr lang="en-GB" sz="2400" dirty="0"/>
              <a:t>;</a:t>
            </a:r>
            <a:endParaRPr lang="en-GB" sz="2400" dirty="0" smtClean="0"/>
          </a:p>
          <a:p>
            <a:pPr lvl="1"/>
            <a:r>
              <a:rPr lang="en-GB" sz="2400" dirty="0"/>
              <a:t>This can be an extra service created with which the client could interact </a:t>
            </a:r>
            <a:r>
              <a:rPr lang="en-GB" sz="2400" dirty="0" smtClean="0"/>
              <a:t>with before </a:t>
            </a:r>
            <a:r>
              <a:rPr lang="en-GB" sz="2400" dirty="0"/>
              <a:t>it makes a call to the web </a:t>
            </a:r>
            <a:r>
              <a:rPr lang="en-GB" sz="2400" dirty="0" smtClean="0"/>
              <a:t>service.</a:t>
            </a:r>
          </a:p>
          <a:p>
            <a:pPr lvl="1"/>
            <a:r>
              <a:rPr lang="en-GB" sz="2400" dirty="0"/>
              <a:t>T</a:t>
            </a:r>
            <a:r>
              <a:rPr lang="en-GB" sz="2400" dirty="0" smtClean="0"/>
              <a:t>he </a:t>
            </a:r>
            <a:r>
              <a:rPr lang="en-GB" sz="2400" dirty="0"/>
              <a:t>introduction of this layer needs to be transparent so that it does not disturb the interaction between the </a:t>
            </a:r>
            <a:r>
              <a:rPr lang="en-GB" sz="2400" dirty="0" smtClean="0"/>
              <a:t>client and </a:t>
            </a:r>
            <a:r>
              <a:rPr lang="en-GB" sz="2400" dirty="0"/>
              <a:t>the server.</a:t>
            </a:r>
          </a:p>
        </p:txBody>
      </p:sp>
    </p:spTree>
    <p:extLst>
      <p:ext uri="{BB962C8B-B14F-4D97-AF65-F5344CB8AC3E}">
        <p14:creationId xmlns:p14="http://schemas.microsoft.com/office/powerpoint/2010/main" val="23974792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Interface/Uniform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/>
              <a:t>This is the underlying technique of how RESTful web services should work. </a:t>
            </a:r>
            <a:endParaRPr lang="en-GB" sz="2800" dirty="0" smtClean="0"/>
          </a:p>
          <a:p>
            <a:r>
              <a:rPr lang="en-GB" sz="2800" dirty="0" smtClean="0"/>
              <a:t>RESTful </a:t>
            </a:r>
            <a:r>
              <a:rPr lang="en-GB" sz="2800" dirty="0"/>
              <a:t>basically works on the HTTP web layer and uses </a:t>
            </a:r>
            <a:r>
              <a:rPr lang="en-GB" sz="2800" dirty="0" smtClean="0"/>
              <a:t>key </a:t>
            </a:r>
            <a:r>
              <a:rPr lang="en-GB" sz="2800" dirty="0"/>
              <a:t>verbs to </a:t>
            </a:r>
            <a:r>
              <a:rPr lang="en-GB" sz="2800" dirty="0" smtClean="0"/>
              <a:t>work with </a:t>
            </a:r>
            <a:r>
              <a:rPr lang="en-GB" sz="2800" dirty="0"/>
              <a:t>resources on the </a:t>
            </a:r>
            <a:r>
              <a:rPr lang="en-GB" sz="2800" dirty="0" smtClean="0"/>
              <a:t>server:</a:t>
            </a:r>
          </a:p>
          <a:p>
            <a:pPr lvl="1"/>
            <a:r>
              <a:rPr lang="en-GB" sz="2400" dirty="0"/>
              <a:t>POST - To create a resource on the </a:t>
            </a:r>
            <a:r>
              <a:rPr lang="en-GB" sz="2400" dirty="0" smtClean="0"/>
              <a:t>server;</a:t>
            </a:r>
            <a:endParaRPr lang="en-GB" sz="2400" dirty="0"/>
          </a:p>
          <a:p>
            <a:pPr lvl="1"/>
            <a:r>
              <a:rPr lang="en-GB" sz="2400" dirty="0"/>
              <a:t>GET - To retrieve a resource from the </a:t>
            </a:r>
            <a:r>
              <a:rPr lang="en-GB" sz="2400" dirty="0" smtClean="0"/>
              <a:t>server;</a:t>
            </a:r>
            <a:endParaRPr lang="en-GB" sz="2400" dirty="0"/>
          </a:p>
          <a:p>
            <a:pPr lvl="1"/>
            <a:r>
              <a:rPr lang="en-GB" sz="2400" dirty="0"/>
              <a:t>PUT - To change the state of a resource or to update </a:t>
            </a:r>
            <a:r>
              <a:rPr lang="en-GB" sz="2400" dirty="0" smtClean="0"/>
              <a:t>it;</a:t>
            </a:r>
            <a:endParaRPr lang="en-GB" sz="2400" dirty="0"/>
          </a:p>
          <a:p>
            <a:pPr lvl="1"/>
            <a:r>
              <a:rPr lang="en-GB" sz="2400" dirty="0"/>
              <a:t>DELETE - To </a:t>
            </a:r>
            <a:r>
              <a:rPr lang="en-GB" sz="2400" dirty="0" smtClean="0"/>
              <a:t>delete </a:t>
            </a:r>
            <a:r>
              <a:rPr lang="en-GB" sz="2400" dirty="0"/>
              <a:t>a resource from </a:t>
            </a:r>
            <a:r>
              <a:rPr lang="en-GB" sz="2400"/>
              <a:t>the </a:t>
            </a:r>
            <a:r>
              <a:rPr lang="en-GB" sz="2400" smtClean="0"/>
              <a:t>server.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5353285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1472216135</TotalTime>
  <Words>1987</Words>
  <Application>Microsoft Office PowerPoint</Application>
  <PresentationFormat>On-screen Show (4:3)</PresentationFormat>
  <Paragraphs>203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MS PGothic</vt:lpstr>
      <vt:lpstr>MS PGothic</vt:lpstr>
      <vt:lpstr>Tahoma</vt:lpstr>
      <vt:lpstr>Wingdings</vt:lpstr>
      <vt:lpstr>Blends</vt:lpstr>
      <vt:lpstr>Topic 1 – Introducing Web Services</vt:lpstr>
      <vt:lpstr>Web Services Introduction</vt:lpstr>
      <vt:lpstr>Web Services Introduction</vt:lpstr>
      <vt:lpstr>Web Service Definition</vt:lpstr>
      <vt:lpstr>Web Service Architecture</vt:lpstr>
      <vt:lpstr>Web Service Architecture</vt:lpstr>
      <vt:lpstr>Web Services Architecture</vt:lpstr>
      <vt:lpstr>Types of Web Service</vt:lpstr>
      <vt:lpstr>Web Services Advantages</vt:lpstr>
      <vt:lpstr>Exposing Business Functionality on the network </vt:lpstr>
      <vt:lpstr>Interoperability Amongst Applications </vt:lpstr>
      <vt:lpstr>A Standardised Protocol</vt:lpstr>
      <vt:lpstr>Reduction in Cost of Communication </vt:lpstr>
      <vt:lpstr>RESTful Web Services</vt:lpstr>
      <vt:lpstr>RESTful Key Elements</vt:lpstr>
      <vt:lpstr>RESTful Key Elements</vt:lpstr>
      <vt:lpstr>Key Element - Resources</vt:lpstr>
      <vt:lpstr>Request Verbs </vt:lpstr>
      <vt:lpstr>Request Verbs</vt:lpstr>
      <vt:lpstr>Request Headers </vt:lpstr>
      <vt:lpstr>Request Body </vt:lpstr>
      <vt:lpstr>Response Body </vt:lpstr>
      <vt:lpstr>Response Status Codes </vt:lpstr>
      <vt:lpstr>RESTful Methods</vt:lpstr>
      <vt:lpstr>RESTful Verb Actions</vt:lpstr>
      <vt:lpstr>Tutorial Exercises</vt:lpstr>
      <vt:lpstr>RESTful Architecture</vt:lpstr>
      <vt:lpstr>RESTful Architecture</vt:lpstr>
      <vt:lpstr>RESTful Architecture</vt:lpstr>
      <vt:lpstr>RESTful Principles and Constraints</vt:lpstr>
      <vt:lpstr>RESTful Client-Server</vt:lpstr>
      <vt:lpstr>RESTful Client-Server</vt:lpstr>
      <vt:lpstr>Stateless</vt:lpstr>
      <vt:lpstr>Stateless</vt:lpstr>
      <vt:lpstr>Cache</vt:lpstr>
      <vt:lpstr>Cache</vt:lpstr>
      <vt:lpstr>Cache</vt:lpstr>
      <vt:lpstr>Layered System</vt:lpstr>
      <vt:lpstr>Interface/Uniform Contract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145</cp:revision>
  <cp:lastPrinted>2018-10-31T08:24:02Z</cp:lastPrinted>
  <dcterms:created xsi:type="dcterms:W3CDTF">1996-12-09T10:09:10Z</dcterms:created>
  <dcterms:modified xsi:type="dcterms:W3CDTF">2019-02-07T16:12:14Z</dcterms:modified>
</cp:coreProperties>
</file>