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65" r:id="rId6"/>
    <p:sldId id="257" r:id="rId7"/>
    <p:sldId id="269" r:id="rId8"/>
    <p:sldId id="270" r:id="rId9"/>
    <p:sldId id="272" r:id="rId10"/>
    <p:sldId id="273" r:id="rId11"/>
    <p:sldId id="258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83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1974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1/10/2020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1/10/2020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>
                <a:latin typeface="Arial" pitchFamily="34" charset="0"/>
                <a:cs typeface="Arial" pitchFamily="34" charset="0"/>
              </a:rPr>
              <a:t>NOTE:</a:t>
            </a:r>
          </a:p>
          <a:p>
            <a:r>
              <a:rPr lang="en-US" i="1" dirty="0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150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>
            <a:extLst>
              <a:ext uri="{FF2B5EF4-FFF2-40B4-BE49-F238E27FC236}">
                <a16:creationId xmlns:a16="http://schemas.microsoft.com/office/drawing/2014/main" id="{26F650CA-9B73-43B9-BEC7-15AC02EF02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A06EF92-B50B-49CC-9592-753810CC20D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AB3B557C-DB53-4530-B5CC-563E9F322D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77BE507-FBC6-4F1E-AC28-FA4581C4B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Fframwaith ar gyfer       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Mae Dat P a Ch LL ac am ddiw wrth wraidd y CS           </a:t>
            </a:r>
            <a:r>
              <a:rPr lang="en-GB" altLang="en-US" b="1">
                <a:latin typeface="Arial" panose="020B0604020202020204" pitchFamily="34" charset="0"/>
                <a:ea typeface="ＭＳ Ｐゴシック" panose="020B0600070205080204" pitchFamily="34" charset="-128"/>
              </a:rPr>
              <a:t>TUd 14 para 1</a:t>
            </a: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Pam?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Y plentyn   athroniaeth plentyn ganolog    cyd destun perthnasol</a:t>
            </a:r>
          </a:p>
        </p:txBody>
      </p:sp>
    </p:spTree>
    <p:extLst>
      <p:ext uri="{BB962C8B-B14F-4D97-AF65-F5344CB8AC3E}">
        <p14:creationId xmlns:p14="http://schemas.microsoft.com/office/powerpoint/2010/main" val="2791156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A859DE4F-C77A-43E7-BA4E-BC7EE046BB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152A7E9-A509-400E-811E-BA0A979DD081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C830310F-E04C-43CC-9ED8-64EA7FB119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A2D4165-D84D-4ECD-B290-03192133B8C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Byddwn yn cynllunio yn y Cyfnod Sylfaen gan ddefnyddio’r model yma:       CWJ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Model wedi ei fabwysiadu o athroniaeth Early Excellence yn Lloeger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Cyflwynwch haenau’r triongl un ar y tro i ddangos y dull ‘</a:t>
            </a:r>
            <a:r>
              <a:rPr lang="en-GB" altLang="en-US" b="1" u="sng">
                <a:latin typeface="Arial" panose="020B0604020202020204" pitchFamily="34" charset="0"/>
                <a:ea typeface="ＭＳ Ｐゴシック" panose="020B0600070205080204" pitchFamily="34" charset="-128"/>
              </a:rPr>
              <a:t>gwaelod i fyny</a:t>
            </a:r>
            <a:r>
              <a:rPr lang="en-GB" altLang="en-US" u="sng">
                <a:latin typeface="Arial" panose="020B0604020202020204" pitchFamily="34" charset="0"/>
                <a:ea typeface="ＭＳ Ｐゴシック" panose="020B0600070205080204" pitchFamily="34" charset="-128"/>
              </a:rPr>
              <a:t>’.</a:t>
            </a:r>
          </a:p>
          <a:p>
            <a:pPr eaLnBrk="1" hangingPunct="1">
              <a:spcBef>
                <a:spcPct val="0"/>
              </a:spcBef>
            </a:pPr>
            <a:endParaRPr lang="en-GB" altLang="en-US" u="sng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Ee Adnabod darnau arian: tasg Ffocws eu gosod mewn setiau tebyg a’u henwi / gem lotto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                                            Parhaus- Siop</a:t>
            </a:r>
          </a:p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                                             Cyfoethogi til a darnau talebau, cardiau credyd a.y.y.b</a:t>
            </a:r>
          </a:p>
          <a:p>
            <a:pPr eaLnBrk="1" hangingPunct="1">
              <a:spcBef>
                <a:spcPct val="0"/>
              </a:spcBef>
            </a:pPr>
            <a:endParaRPr lang="en-GB" altLang="en-US" sz="140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4921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>
            <a:extLst>
              <a:ext uri="{FF2B5EF4-FFF2-40B4-BE49-F238E27FC236}">
                <a16:creationId xmlns:a16="http://schemas.microsoft.com/office/drawing/2014/main" id="{DBF6CDC0-5A08-4195-9EA6-7641E3707C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8C2A286-99B4-4AEB-9BBA-803D7451AE6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EA87F67D-A41F-4916-8BEF-6710F533F2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725" y="733425"/>
            <a:ext cx="6499225" cy="3656013"/>
          </a:xfrm>
          <a:ln/>
        </p:spPr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8CFB3853-F22C-4F06-A055-65C5329B49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Eu trafod un am un         CWJ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- grwpiau, parau, dosbarth cyfan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Cryfhau llwybrau’r ymennydd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Datrys prob   eu hunain!!!!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Partneriaeth – angenrheidiol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- awydd a diddordeb.   Mae’n AMEN os nad oes diddordeb ganddynt</a:t>
            </a: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-"/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NID AR BEN BWRDD MAE DYSGU@N DIGWYDD YN UNIG!!!</a:t>
            </a:r>
          </a:p>
        </p:txBody>
      </p:sp>
    </p:spTree>
    <p:extLst>
      <p:ext uri="{BB962C8B-B14F-4D97-AF65-F5344CB8AC3E}">
        <p14:creationId xmlns:p14="http://schemas.microsoft.com/office/powerpoint/2010/main" val="2756800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>
            <a:extLst>
              <a:ext uri="{FF2B5EF4-FFF2-40B4-BE49-F238E27FC236}">
                <a16:creationId xmlns:a16="http://schemas.microsoft.com/office/drawing/2014/main" id="{7301929C-7ABB-49D9-B99D-FD12F153E2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66DAB77-C87A-4033-8F3F-802FA81D24DA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C4A3D351-F132-4477-85C3-EDAEB70EF2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F454EAB4-6C2A-44DF-A6E9-A3C303B473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Awydd…diddordeb, priodoledd, cyd-destun addas     NR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Bwriad- cyfuniad o ddiddordebau’r plant ac amcanion y tim ( Sgiliau ac ystod y Fframwaith)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Adnoddau!! Nid trip I IKEA’n dymhorol yn unig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Dat P a Ch yn feunyddiol ee bod yn ffrind , rhannu, rheolau, dangos parch, codi hunan fri’r plentyn, trefn feunyddiol, tacluso a.y.y.b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Canmol a gofyn barn y plant</a:t>
            </a: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96467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Image Placeholder 1">
            <a:extLst>
              <a:ext uri="{FF2B5EF4-FFF2-40B4-BE49-F238E27FC236}">
                <a16:creationId xmlns:a16="http://schemas.microsoft.com/office/drawing/2014/main" id="{E695F46C-0B99-4B3E-B7EC-9FFCEEE851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4" name="Notes Placeholder 2">
            <a:extLst>
              <a:ext uri="{FF2B5EF4-FFF2-40B4-BE49-F238E27FC236}">
                <a16:creationId xmlns:a16="http://schemas.microsoft.com/office/drawing/2014/main" id="{3D43DCAF-0705-4C2A-9487-94642230C6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CWJ</a:t>
            </a:r>
          </a:p>
        </p:txBody>
      </p:sp>
      <p:sp>
        <p:nvSpPr>
          <p:cNvPr id="69635" name="Slide Number Placeholder 3">
            <a:extLst>
              <a:ext uri="{FF2B5EF4-FFF2-40B4-BE49-F238E27FC236}">
                <a16:creationId xmlns:a16="http://schemas.microsoft.com/office/drawing/2014/main" id="{1E4F8A0F-D4CC-431B-96C0-58BFB5ADA6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C791789-BD15-45CC-83E1-031C3F9C197E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8244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/>
              <a:t>1/10/2020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84681-49B1-47AB-BA6D-296C5F321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F5370-4058-4B4C-8731-A004D1D2F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F3A62-B16A-422C-AAB2-EFED81450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068FC-91B2-4B21-888F-36898CACBE9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6134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11380F4-C753-42D3-9EC0-FCE2F63E5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8C5324-8FCE-458E-AD27-47803970C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372756F-C6FF-46EE-8023-551046588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4C152-73BE-48D7-BD2E-1D1584989E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6565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 baseline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1" r:id="rId13"/>
    <p:sldLayoutId id="2147483662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accac.org.uk/uploads/images/thumbs/871.gi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.jpeg"/><Relationship Id="rId5" Type="http://schemas.openxmlformats.org/officeDocument/2006/relationships/hyperlink" Target="http://www.google.co.uk/url?sa=i&amp;rct=j&amp;q=&amp;esrc=s&amp;frm=1&amp;source=images&amp;cd=&amp;cad=rja&amp;uact=8&amp;ved=0CAcQjRxqFQoTCPuZvZCqisgCFQXJFAodr4AISQ&amp;url=http://dera.ioe.ac.uk/23915/&amp;psig=AFQjCNHGRYLEUqRHgNDL8M0TObz5ikfJ4A&amp;ust=1443000558092285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jpe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jpeg"/><Relationship Id="rId9" Type="http://schemas.openxmlformats.org/officeDocument/2006/relationships/image" Target="../media/image15.png"/><Relationship Id="rId1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anchor="ctr"/>
          <a:lstStyle/>
          <a:p>
            <a:r>
              <a:rPr lang="en-US" sz="3600" dirty="0" err="1" smtClean="0">
                <a:solidFill>
                  <a:srgbClr val="0070C0"/>
                </a:solidFill>
              </a:rPr>
              <a:t>Darlith</a:t>
            </a:r>
            <a:r>
              <a:rPr lang="en-US" sz="3600" dirty="0" smtClean="0">
                <a:solidFill>
                  <a:srgbClr val="0070C0"/>
                </a:solidFill>
              </a:rPr>
              <a:t>  </a:t>
            </a:r>
            <a:r>
              <a:rPr lang="en-US" sz="3600" dirty="0" err="1" smtClean="0">
                <a:solidFill>
                  <a:srgbClr val="0070C0"/>
                </a:solidFill>
              </a:rPr>
              <a:t>Arweiniol</a:t>
            </a:r>
            <a:r>
              <a:rPr lang="en-US" dirty="0" smtClean="0">
                <a:solidFill>
                  <a:srgbClr val="0070C0"/>
                </a:solidFill>
              </a:rPr>
              <a:t/>
            </a:r>
            <a:br>
              <a:rPr lang="en-US" dirty="0" smtClean="0">
                <a:solidFill>
                  <a:srgbClr val="0070C0"/>
                </a:solidFill>
              </a:rPr>
            </a:br>
            <a:r>
              <a:rPr lang="en-US" dirty="0" smtClean="0"/>
              <a:t>ECAD4008/C</a:t>
            </a:r>
            <a:br>
              <a:rPr lang="en-US" dirty="0" smtClean="0"/>
            </a:br>
            <a:r>
              <a:rPr lang="en-US" sz="3600" dirty="0" smtClean="0"/>
              <a:t>Lead  Lecture</a:t>
            </a:r>
            <a:endParaRPr lang="en-US" sz="3600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Subtitle</a:t>
            </a:r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0" r="88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70C0"/>
                </a:solidFill>
              </a:rPr>
              <a:t>Amcanion</a:t>
            </a:r>
            <a:r>
              <a:rPr lang="en-US" dirty="0" smtClean="0">
                <a:solidFill>
                  <a:srgbClr val="0070C0"/>
                </a:solidFill>
              </a:rPr>
              <a:t> y </a:t>
            </a:r>
            <a:r>
              <a:rPr lang="en-US" dirty="0" err="1" smtClean="0">
                <a:solidFill>
                  <a:srgbClr val="0070C0"/>
                </a:solidFill>
              </a:rPr>
              <a:t>modiwl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Module aims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cy-GB" dirty="0"/>
              <a:t>Rhoi trosolwg i fyfyrwyr o'r wybodaeth am y pwnc a’r egwyddorion </a:t>
            </a:r>
            <a:r>
              <a:rPr lang="cy-GB" dirty="0" err="1"/>
              <a:t>addysgegol</a:t>
            </a:r>
            <a:r>
              <a:rPr lang="cy-GB" dirty="0"/>
              <a:t> a amlinellir yn y ddogfen </a:t>
            </a:r>
            <a:r>
              <a:rPr lang="cy-GB" i="1" dirty="0"/>
              <a:t>Dyfodol Llwyddiannus</a:t>
            </a:r>
            <a:r>
              <a:rPr lang="cy-GB" dirty="0"/>
              <a:t> e.e. meddylfryd a grym ymdrech; dyfnhau meddwl; asesu ar gyfer dysgu; perthnasau cadarnhaol ac ymreolaeth dysgu.</a:t>
            </a:r>
            <a:r>
              <a:rPr lang="en-GB" dirty="0"/>
              <a:t> </a:t>
            </a:r>
          </a:p>
          <a:p>
            <a:pPr fontAlgn="base"/>
            <a:r>
              <a:rPr lang="en-GB" dirty="0"/>
              <a:t> </a:t>
            </a:r>
          </a:p>
          <a:p>
            <a:pPr marL="285750" lvl="0" indent="-285750" fontAlgn="base">
              <a:buFont typeface="Arial" panose="020B0604020202020204" pitchFamily="34" charset="0"/>
              <a:buChar char="•"/>
            </a:pPr>
            <a:r>
              <a:rPr lang="cy-GB" dirty="0"/>
              <a:t>Cael myfyrwyr i ymwneud â rolau a chyfrifoldebau athro proffesiynol a’r angen i fod yn rhan o gymuned broffesiynol.</a:t>
            </a:r>
            <a:r>
              <a:rPr lang="en-GB" dirty="0"/>
              <a:t> </a:t>
            </a:r>
          </a:p>
          <a:p>
            <a:pPr fontAlgn="base"/>
            <a:r>
              <a:rPr lang="en-GB" dirty="0"/>
              <a:t> </a:t>
            </a:r>
          </a:p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GB" dirty="0"/>
              <a:t>To provide students with an overview of the </a:t>
            </a:r>
            <a:r>
              <a:rPr lang="en-GB" dirty="0" smtClean="0"/>
              <a:t>subject </a:t>
            </a:r>
            <a:r>
              <a:rPr lang="en-GB" dirty="0"/>
              <a:t>knowledge and pedagogic principles outlined in </a:t>
            </a:r>
            <a:r>
              <a:rPr lang="en-GB" i="1" dirty="0"/>
              <a:t>Successful Futures</a:t>
            </a:r>
            <a:r>
              <a:rPr lang="en-GB" dirty="0"/>
              <a:t> e.g. mind set and power of effort: deepening thinking; assessment for learning; positive relationships and learning autonomy. 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lvl="0" fontAlgn="base"/>
            <a:r>
              <a:rPr lang="en-GB" dirty="0"/>
              <a:t>To engage students with the roles and responsibilities of a professional teacher and the requirement to be part of a professional community 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023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0070C0"/>
                </a:solidFill>
              </a:rPr>
              <a:t>Deilliannau Dysgu’r Modiwl</a:t>
            </a:r>
            <a:r>
              <a:rPr lang="cy-GB" dirty="0" smtClean="0"/>
              <a:t/>
            </a:r>
            <a:br>
              <a:rPr lang="cy-GB" dirty="0" smtClean="0"/>
            </a:br>
            <a:r>
              <a:rPr lang="cy-GB" dirty="0" smtClean="0"/>
              <a:t>                                                       </a:t>
            </a:r>
            <a:r>
              <a:rPr lang="cy-GB" dirty="0" err="1" smtClean="0"/>
              <a:t>Module</a:t>
            </a:r>
            <a:r>
              <a:rPr lang="cy-GB" dirty="0" smtClean="0"/>
              <a:t> </a:t>
            </a:r>
            <a:r>
              <a:rPr lang="cy-GB" dirty="0" err="1" smtClean="0"/>
              <a:t>Learning</a:t>
            </a:r>
            <a:r>
              <a:rPr lang="cy-GB" dirty="0" smtClean="0"/>
              <a:t> </a:t>
            </a:r>
            <a:r>
              <a:rPr lang="cy-GB" dirty="0" err="1" smtClean="0"/>
              <a:t>Outcomes</a:t>
            </a:r>
            <a:endParaRPr lang="en-GB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>
                <a:solidFill>
                  <a:srgbClr val="0070C0"/>
                </a:solidFill>
              </a:rPr>
              <a:t>Ar ôl cwblhau’r modwl hwn yn llwyddiannus, dylai’r myfyriwr allu dangos y gallu i</a:t>
            </a:r>
            <a:r>
              <a:rPr lang="cy-GB" dirty="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lvl="0"/>
            <a:r>
              <a:rPr lang="cy-GB" dirty="0">
                <a:solidFill>
                  <a:srgbClr val="0070C0"/>
                </a:solidFill>
              </a:rPr>
              <a:t>archwilio a datblygu gwybodaeth am y pwnc a dealltwriaeth o’r egwyddorion </a:t>
            </a:r>
            <a:r>
              <a:rPr lang="cy-GB" dirty="0" err="1">
                <a:solidFill>
                  <a:srgbClr val="0070C0"/>
                </a:solidFill>
              </a:rPr>
              <a:t>addysgegol</a:t>
            </a:r>
            <a:r>
              <a:rPr lang="cy-GB" dirty="0">
                <a:solidFill>
                  <a:srgbClr val="0070C0"/>
                </a:solidFill>
              </a:rPr>
              <a:t>, a’r modd mae’r rhain yn berthnasol i gynllunio, cyflwyno ac asesu cyfleoedd dysgu effeithiol;</a:t>
            </a:r>
            <a:endParaRPr lang="en-GB" dirty="0">
              <a:solidFill>
                <a:srgbClr val="0070C0"/>
              </a:solidFill>
            </a:endParaRPr>
          </a:p>
          <a:p>
            <a:pPr lvl="0"/>
            <a:r>
              <a:rPr lang="cy-GB" dirty="0">
                <a:solidFill>
                  <a:srgbClr val="0070C0"/>
                </a:solidFill>
              </a:rPr>
              <a:t>archwilio ac ennill dealltwriaeth gychwynnol o natur gymhleth yr amgylchedd dysgu a dechrau cwestiynu dewisiadau </a:t>
            </a:r>
            <a:r>
              <a:rPr lang="cy-GB" dirty="0" err="1">
                <a:solidFill>
                  <a:srgbClr val="0070C0"/>
                </a:solidFill>
              </a:rPr>
              <a:t>addysgegol</a:t>
            </a:r>
            <a:r>
              <a:rPr lang="cy-GB" dirty="0">
                <a:solidFill>
                  <a:srgbClr val="0070C0"/>
                </a:solidFill>
              </a:rPr>
              <a:t>, mewn cydweithrediad;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pPr lvl="0"/>
            <a:r>
              <a:rPr lang="cy-GB" dirty="0">
                <a:solidFill>
                  <a:srgbClr val="0070C0"/>
                </a:solidFill>
              </a:rPr>
              <a:t>ystyried rôl yr athro proffesiynol yng ngoleuni arfer trawsffurfiol trwy gwrdd, profi a rhannu egwyddorion </a:t>
            </a:r>
            <a:r>
              <a:rPr lang="cy-GB" dirty="0" err="1">
                <a:solidFill>
                  <a:srgbClr val="0070C0"/>
                </a:solidFill>
              </a:rPr>
              <a:t>addysgegol</a:t>
            </a:r>
            <a:r>
              <a:rPr lang="cy-GB" dirty="0">
                <a:solidFill>
                  <a:srgbClr val="0070C0"/>
                </a:solidFill>
              </a:rPr>
              <a:t>.</a:t>
            </a:r>
            <a:endParaRPr lang="en-GB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</a:rPr>
              <a:t>Upon the successful completion of this module, the student should be able to demonstrate the ability to:</a:t>
            </a:r>
            <a:endParaRPr lang="en-GB" dirty="0">
              <a:solidFill>
                <a:schemeClr val="tx2"/>
              </a:solidFill>
            </a:endParaRPr>
          </a:p>
          <a:p>
            <a:pPr lvl="0"/>
            <a:r>
              <a:rPr lang="en-GB" dirty="0">
                <a:solidFill>
                  <a:schemeClr val="tx2"/>
                </a:solidFill>
              </a:rPr>
              <a:t>explore and develop subject knowledge and an understanding of the pedagogic principles and how these relate to planning, delivery and assessment of effective learning opportunities;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examine and gain an initial understanding of the complex nature of the learning environment and, in collaboration, begin to question pedagogic choices; </a:t>
            </a:r>
          </a:p>
          <a:p>
            <a:pPr lvl="0"/>
            <a:r>
              <a:rPr lang="en-GB" dirty="0">
                <a:solidFill>
                  <a:schemeClr val="tx2"/>
                </a:solidFill>
              </a:rPr>
              <a:t>consider the role of the professional teacher in light of transformative practice through meeting, testing and sharing pedagogic principles</a:t>
            </a:r>
            <a:r>
              <a:rPr lang="en-GB" dirty="0" smtClean="0">
                <a:solidFill>
                  <a:schemeClr val="tx2"/>
                </a:solidFill>
              </a:rPr>
              <a:t>.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248920"/>
            <a:ext cx="9980682" cy="1096962"/>
          </a:xfrm>
        </p:spPr>
        <p:txBody>
          <a:bodyPr/>
          <a:lstStyle/>
          <a:p>
            <a:r>
              <a:rPr lang="cy-GB" dirty="0" smtClean="0">
                <a:solidFill>
                  <a:srgbClr val="0070C0"/>
                </a:solidFill>
              </a:rPr>
              <a:t>BETH WYF YN EI DDYSGU?            </a:t>
            </a:r>
            <a:r>
              <a:rPr lang="cy-GB" dirty="0" smtClean="0"/>
              <a:t>WHAT AM I TEACHING?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rgbClr val="0070C0"/>
                </a:solidFill>
              </a:rPr>
              <a:t>Y </a:t>
            </a:r>
            <a:r>
              <a:rPr lang="cy-GB" dirty="0">
                <a:solidFill>
                  <a:srgbClr val="0070C0"/>
                </a:solidFill>
              </a:rPr>
              <a:t>C</a:t>
            </a:r>
            <a:r>
              <a:rPr lang="cy-GB" dirty="0" smtClean="0">
                <a:solidFill>
                  <a:srgbClr val="0070C0"/>
                </a:solidFill>
              </a:rPr>
              <a:t>wricwlwm </a:t>
            </a:r>
            <a:r>
              <a:rPr lang="cy-GB" dirty="0" err="1" smtClean="0">
                <a:solidFill>
                  <a:srgbClr val="0070C0"/>
                </a:solidFill>
              </a:rPr>
              <a:t>Stadudol</a:t>
            </a:r>
            <a:r>
              <a:rPr lang="cy-GB" dirty="0" smtClean="0">
                <a:solidFill>
                  <a:srgbClr val="0070C0"/>
                </a:solidFill>
              </a:rPr>
              <a:t> Presennol </a:t>
            </a:r>
          </a:p>
          <a:p>
            <a:pPr marL="0" indent="0">
              <a:buNone/>
            </a:pPr>
            <a:r>
              <a:rPr lang="cy-GB" sz="1800" b="1" dirty="0" smtClean="0">
                <a:solidFill>
                  <a:srgbClr val="0070C0"/>
                </a:solidFill>
              </a:rPr>
              <a:t>    </a:t>
            </a:r>
            <a:r>
              <a:rPr lang="cy-GB" sz="1800" b="1" u="sng" dirty="0" smtClean="0">
                <a:solidFill>
                  <a:srgbClr val="0070C0"/>
                </a:solidFill>
              </a:rPr>
              <a:t>Fframwaith ar gyfer </a:t>
            </a:r>
            <a:r>
              <a:rPr lang="cy-GB" sz="1800" b="1" u="sng" dirty="0">
                <a:solidFill>
                  <a:srgbClr val="0070C0"/>
                </a:solidFill>
              </a:rPr>
              <a:t>D</a:t>
            </a:r>
            <a:r>
              <a:rPr lang="cy-GB" sz="1800" b="1" u="sng" dirty="0" smtClean="0">
                <a:solidFill>
                  <a:srgbClr val="0070C0"/>
                </a:solidFill>
              </a:rPr>
              <a:t>ysgu Plant 3-7 oed</a:t>
            </a:r>
          </a:p>
          <a:p>
            <a:pPr marL="0" indent="0">
              <a:buNone/>
            </a:pPr>
            <a:r>
              <a:rPr lang="cy-GB" dirty="0">
                <a:solidFill>
                  <a:srgbClr val="0070C0"/>
                </a:solidFill>
              </a:rPr>
              <a:t> </a:t>
            </a:r>
            <a:r>
              <a:rPr lang="cy-GB" dirty="0" smtClean="0">
                <a:solidFill>
                  <a:srgbClr val="0070C0"/>
                </a:solidFill>
              </a:rPr>
              <a:t>   Cwricwlwm 2000 – 2008 - 2015</a:t>
            </a:r>
          </a:p>
          <a:p>
            <a:pPr marL="0" indent="0">
              <a:buNone/>
            </a:pPr>
            <a:endParaRPr lang="cy-GB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y-GB" dirty="0">
              <a:solidFill>
                <a:srgbClr val="0070C0"/>
              </a:solidFill>
            </a:endParaRPr>
          </a:p>
          <a:p>
            <a:r>
              <a:rPr lang="cy-GB" dirty="0" smtClean="0">
                <a:solidFill>
                  <a:srgbClr val="0070C0"/>
                </a:solidFill>
              </a:rPr>
              <a:t>Y Cwricwlwm Diwygiedig – Drafft</a:t>
            </a:r>
          </a:p>
          <a:p>
            <a:pPr marL="0" indent="0">
              <a:buNone/>
            </a:pPr>
            <a:r>
              <a:rPr lang="cy-GB" dirty="0">
                <a:solidFill>
                  <a:srgbClr val="0070C0"/>
                </a:solidFill>
              </a:rPr>
              <a:t> </a:t>
            </a:r>
            <a:r>
              <a:rPr lang="cy-GB" dirty="0" smtClean="0">
                <a:solidFill>
                  <a:srgbClr val="0070C0"/>
                </a:solidFill>
              </a:rPr>
              <a:t>   Argymhellion Yr Athro </a:t>
            </a:r>
            <a:r>
              <a:rPr lang="cy-GB" dirty="0" err="1" smtClean="0">
                <a:solidFill>
                  <a:srgbClr val="0070C0"/>
                </a:solidFill>
              </a:rPr>
              <a:t>Donaldson</a:t>
            </a:r>
            <a:endParaRPr lang="cy-GB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y-GB" dirty="0">
                <a:solidFill>
                  <a:srgbClr val="0070C0"/>
                </a:solidFill>
              </a:rPr>
              <a:t> </a:t>
            </a:r>
            <a:r>
              <a:rPr lang="cy-GB" dirty="0" smtClean="0">
                <a:solidFill>
                  <a:srgbClr val="0070C0"/>
                </a:solidFill>
              </a:rPr>
              <a:t>  </a:t>
            </a:r>
          </a:p>
          <a:p>
            <a:pPr marL="0" indent="0">
              <a:buNone/>
            </a:pPr>
            <a:r>
              <a:rPr lang="cy-GB" dirty="0" smtClean="0">
                <a:solidFill>
                  <a:srgbClr val="0070C0"/>
                </a:solidFill>
              </a:rPr>
              <a:t> </a:t>
            </a:r>
            <a:r>
              <a:rPr lang="cy-GB" b="1" dirty="0" smtClean="0">
                <a:solidFill>
                  <a:srgbClr val="0070C0"/>
                </a:solidFill>
              </a:rPr>
              <a:t>Cwricwlwm 2022</a:t>
            </a:r>
            <a:endParaRPr lang="cy-GB" b="1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dirty="0" smtClean="0">
                <a:solidFill>
                  <a:schemeClr val="tx2"/>
                </a:solidFill>
              </a:rPr>
              <a:t>The </a:t>
            </a:r>
            <a:r>
              <a:rPr lang="cy-GB" dirty="0" err="1" smtClean="0">
                <a:solidFill>
                  <a:schemeClr val="tx2"/>
                </a:solidFill>
              </a:rPr>
              <a:t>Current</a:t>
            </a:r>
            <a:r>
              <a:rPr lang="cy-GB" dirty="0" smtClean="0">
                <a:solidFill>
                  <a:schemeClr val="tx2"/>
                </a:solidFill>
              </a:rPr>
              <a:t> </a:t>
            </a:r>
            <a:r>
              <a:rPr lang="cy-GB" dirty="0" err="1" smtClean="0">
                <a:solidFill>
                  <a:schemeClr val="tx2"/>
                </a:solidFill>
              </a:rPr>
              <a:t>Statutory</a:t>
            </a:r>
            <a:r>
              <a:rPr lang="cy-GB" dirty="0" smtClean="0">
                <a:solidFill>
                  <a:schemeClr val="tx2"/>
                </a:solidFill>
              </a:rPr>
              <a:t> </a:t>
            </a:r>
            <a:r>
              <a:rPr lang="cy-GB" dirty="0" err="1" smtClean="0">
                <a:solidFill>
                  <a:schemeClr val="tx2"/>
                </a:solidFill>
              </a:rPr>
              <a:t>Curriculum</a:t>
            </a:r>
            <a:r>
              <a:rPr lang="cy-GB" dirty="0" smtClean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cy-GB" dirty="0">
                <a:solidFill>
                  <a:schemeClr val="tx2"/>
                </a:solidFill>
              </a:rPr>
              <a:t> </a:t>
            </a:r>
            <a:r>
              <a:rPr lang="cy-GB" dirty="0" smtClean="0">
                <a:solidFill>
                  <a:schemeClr val="tx2"/>
                </a:solidFill>
              </a:rPr>
              <a:t>   </a:t>
            </a:r>
            <a:r>
              <a:rPr lang="cy-GB" sz="1600" b="1" u="sng" dirty="0" err="1" smtClean="0">
                <a:solidFill>
                  <a:schemeClr val="tx2"/>
                </a:solidFill>
              </a:rPr>
              <a:t>Framework</a:t>
            </a:r>
            <a:r>
              <a:rPr lang="cy-GB" sz="1600" b="1" u="sng" dirty="0" smtClean="0">
                <a:solidFill>
                  <a:schemeClr val="tx2"/>
                </a:solidFill>
              </a:rPr>
              <a:t> </a:t>
            </a:r>
            <a:r>
              <a:rPr lang="cy-GB" sz="1600" b="1" u="sng" dirty="0" err="1" smtClean="0">
                <a:solidFill>
                  <a:schemeClr val="tx2"/>
                </a:solidFill>
              </a:rPr>
              <a:t>for</a:t>
            </a:r>
            <a:r>
              <a:rPr lang="cy-GB" sz="1600" b="1" u="sng" dirty="0" smtClean="0">
                <a:solidFill>
                  <a:schemeClr val="tx2"/>
                </a:solidFill>
              </a:rPr>
              <a:t> </a:t>
            </a:r>
            <a:r>
              <a:rPr lang="cy-GB" sz="1600" b="1" u="sng" dirty="0" err="1">
                <a:solidFill>
                  <a:schemeClr val="tx2"/>
                </a:solidFill>
              </a:rPr>
              <a:t>C</a:t>
            </a:r>
            <a:r>
              <a:rPr lang="cy-GB" sz="1600" b="1" u="sng" dirty="0" err="1" smtClean="0">
                <a:solidFill>
                  <a:schemeClr val="tx2"/>
                </a:solidFill>
              </a:rPr>
              <a:t>hildren’s</a:t>
            </a:r>
            <a:r>
              <a:rPr lang="cy-GB" sz="1600" b="1" u="sng" dirty="0" smtClean="0">
                <a:solidFill>
                  <a:schemeClr val="tx2"/>
                </a:solidFill>
              </a:rPr>
              <a:t> </a:t>
            </a:r>
            <a:r>
              <a:rPr lang="cy-GB" sz="1600" b="1" u="sng" dirty="0" err="1" smtClean="0">
                <a:solidFill>
                  <a:schemeClr val="tx2"/>
                </a:solidFill>
              </a:rPr>
              <a:t>Learning</a:t>
            </a:r>
            <a:r>
              <a:rPr lang="cy-GB" sz="1600" b="1" u="sng" dirty="0" smtClean="0">
                <a:solidFill>
                  <a:schemeClr val="tx2"/>
                </a:solidFill>
              </a:rPr>
              <a:t> 3 – 7 </a:t>
            </a:r>
            <a:r>
              <a:rPr lang="cy-GB" sz="1600" b="1" u="sng" dirty="0" err="1" smtClean="0">
                <a:solidFill>
                  <a:schemeClr val="tx2"/>
                </a:solidFill>
              </a:rPr>
              <a:t>yrs</a:t>
            </a:r>
            <a:endParaRPr lang="cy-GB" sz="1600" b="1" u="sng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y-GB" sz="1800" dirty="0">
                <a:solidFill>
                  <a:schemeClr val="tx2"/>
                </a:solidFill>
              </a:rPr>
              <a:t> </a:t>
            </a:r>
            <a:r>
              <a:rPr lang="cy-GB" sz="1800" dirty="0" smtClean="0">
                <a:solidFill>
                  <a:schemeClr val="tx2"/>
                </a:solidFill>
              </a:rPr>
              <a:t>    </a:t>
            </a:r>
            <a:r>
              <a:rPr lang="cy-GB" sz="1800" dirty="0" err="1" smtClean="0">
                <a:solidFill>
                  <a:schemeClr val="tx2"/>
                </a:solidFill>
              </a:rPr>
              <a:t>Curriculum</a:t>
            </a:r>
            <a:r>
              <a:rPr lang="cy-GB" sz="1800" dirty="0" smtClean="0">
                <a:solidFill>
                  <a:schemeClr val="tx2"/>
                </a:solidFill>
              </a:rPr>
              <a:t> 2000 - 2008 - 2015</a:t>
            </a:r>
          </a:p>
          <a:p>
            <a:pPr marL="0" indent="0">
              <a:buNone/>
            </a:pPr>
            <a:endParaRPr lang="cy-GB" sz="1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y-GB" sz="1800" dirty="0">
              <a:solidFill>
                <a:schemeClr val="tx2"/>
              </a:solidFill>
            </a:endParaRPr>
          </a:p>
          <a:p>
            <a:r>
              <a:rPr lang="cy-GB" sz="1800" dirty="0" smtClean="0">
                <a:solidFill>
                  <a:schemeClr val="tx2"/>
                </a:solidFill>
              </a:rPr>
              <a:t>The </a:t>
            </a:r>
            <a:r>
              <a:rPr lang="cy-GB" sz="1800" dirty="0" err="1" smtClean="0">
                <a:solidFill>
                  <a:schemeClr val="tx2"/>
                </a:solidFill>
              </a:rPr>
              <a:t>Reformed</a:t>
            </a:r>
            <a:r>
              <a:rPr lang="cy-GB" sz="1800" dirty="0" smtClean="0">
                <a:solidFill>
                  <a:schemeClr val="tx2"/>
                </a:solidFill>
              </a:rPr>
              <a:t> </a:t>
            </a:r>
            <a:r>
              <a:rPr lang="cy-GB" sz="1800" dirty="0" err="1" smtClean="0">
                <a:solidFill>
                  <a:schemeClr val="tx2"/>
                </a:solidFill>
              </a:rPr>
              <a:t>Curriculum</a:t>
            </a:r>
            <a:r>
              <a:rPr lang="cy-GB" sz="1800" dirty="0" smtClean="0">
                <a:solidFill>
                  <a:schemeClr val="tx2"/>
                </a:solidFill>
              </a:rPr>
              <a:t> – </a:t>
            </a:r>
            <a:r>
              <a:rPr lang="cy-GB" sz="1800" dirty="0" err="1" smtClean="0">
                <a:solidFill>
                  <a:schemeClr val="tx2"/>
                </a:solidFill>
              </a:rPr>
              <a:t>Draft</a:t>
            </a:r>
            <a:endParaRPr lang="cy-GB" sz="1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y-GB" sz="1800" dirty="0">
                <a:solidFill>
                  <a:schemeClr val="tx2"/>
                </a:solidFill>
              </a:rPr>
              <a:t> </a:t>
            </a:r>
            <a:r>
              <a:rPr lang="cy-GB" sz="1800" dirty="0" smtClean="0">
                <a:solidFill>
                  <a:schemeClr val="tx2"/>
                </a:solidFill>
              </a:rPr>
              <a:t>   </a:t>
            </a:r>
            <a:r>
              <a:rPr lang="cy-GB" sz="1800" dirty="0" err="1" smtClean="0">
                <a:solidFill>
                  <a:schemeClr val="tx2"/>
                </a:solidFill>
              </a:rPr>
              <a:t>Prof</a:t>
            </a:r>
            <a:r>
              <a:rPr lang="cy-GB" sz="1800" dirty="0" smtClean="0">
                <a:solidFill>
                  <a:schemeClr val="tx2"/>
                </a:solidFill>
              </a:rPr>
              <a:t> </a:t>
            </a:r>
            <a:r>
              <a:rPr lang="cy-GB" sz="1800" dirty="0" err="1" smtClean="0">
                <a:solidFill>
                  <a:schemeClr val="tx2"/>
                </a:solidFill>
              </a:rPr>
              <a:t>Donaldson’s</a:t>
            </a:r>
            <a:r>
              <a:rPr lang="cy-GB" sz="1800" dirty="0" smtClean="0">
                <a:solidFill>
                  <a:schemeClr val="tx2"/>
                </a:solidFill>
              </a:rPr>
              <a:t> </a:t>
            </a:r>
            <a:r>
              <a:rPr lang="cy-GB" sz="1800" dirty="0" err="1" smtClean="0">
                <a:solidFill>
                  <a:schemeClr val="tx2"/>
                </a:solidFill>
              </a:rPr>
              <a:t>recommendations</a:t>
            </a:r>
            <a:endParaRPr lang="cy-GB" sz="1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y-GB" sz="1800" dirty="0">
                <a:solidFill>
                  <a:schemeClr val="tx2"/>
                </a:solidFill>
              </a:rPr>
              <a:t> </a:t>
            </a:r>
            <a:r>
              <a:rPr lang="cy-GB" sz="1800" dirty="0" smtClean="0">
                <a:solidFill>
                  <a:schemeClr val="tx2"/>
                </a:solidFill>
              </a:rPr>
              <a:t>   </a:t>
            </a:r>
          </a:p>
          <a:p>
            <a:pPr marL="0" indent="0">
              <a:buNone/>
            </a:pPr>
            <a:r>
              <a:rPr lang="cy-GB" sz="1800" b="1" dirty="0" err="1" smtClean="0">
                <a:solidFill>
                  <a:schemeClr val="tx2"/>
                </a:solidFill>
              </a:rPr>
              <a:t>Curriculum</a:t>
            </a:r>
            <a:r>
              <a:rPr lang="cy-GB" sz="1800" b="1" dirty="0" smtClean="0">
                <a:solidFill>
                  <a:schemeClr val="tx2"/>
                </a:solidFill>
              </a:rPr>
              <a:t> 2022</a:t>
            </a:r>
            <a:endParaRPr lang="en-GB" sz="1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688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0070C0"/>
                </a:solidFill>
              </a:rPr>
              <a:t>Y Cyfnod Sylfaen                         </a:t>
            </a:r>
            <a:r>
              <a:rPr lang="cy-GB" dirty="0" smtClean="0"/>
              <a:t>The </a:t>
            </a:r>
            <a:r>
              <a:rPr lang="cy-GB" dirty="0" err="1" smtClean="0"/>
              <a:t>Foundation</a:t>
            </a:r>
            <a:r>
              <a:rPr lang="cy-GB" dirty="0" smtClean="0"/>
              <a:t> </a:t>
            </a:r>
            <a:r>
              <a:rPr lang="cy-GB" dirty="0" err="1" smtClean="0"/>
              <a:t>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Unigryw i Gymru</a:t>
            </a:r>
          </a:p>
          <a:p>
            <a:r>
              <a:rPr lang="cy-GB" dirty="0" smtClean="0"/>
              <a:t>Meysydd Dysgu</a:t>
            </a:r>
          </a:p>
          <a:p>
            <a:r>
              <a:rPr lang="cy-GB" dirty="0" smtClean="0"/>
              <a:t>Plentyn Ganolog?</a:t>
            </a:r>
          </a:p>
          <a:p>
            <a:r>
              <a:rPr lang="cy-GB" dirty="0" smtClean="0"/>
              <a:t>Cwricwlwm Ddemocratig</a:t>
            </a:r>
          </a:p>
          <a:p>
            <a:r>
              <a:rPr lang="cy-GB" dirty="0" smtClean="0"/>
              <a:t>Athroniaeth</a:t>
            </a:r>
          </a:p>
          <a:p>
            <a:r>
              <a:rPr lang="cy-GB" dirty="0" smtClean="0"/>
              <a:t>Llais a lles y plentyn</a:t>
            </a:r>
          </a:p>
          <a:p>
            <a:r>
              <a:rPr lang="cy-GB" dirty="0" smtClean="0"/>
              <a:t>Cyfannol</a:t>
            </a:r>
          </a:p>
          <a:p>
            <a:r>
              <a:rPr lang="cy-GB" dirty="0" smtClean="0"/>
              <a:t>Continwwm</a:t>
            </a:r>
          </a:p>
          <a:p>
            <a:r>
              <a:rPr lang="cy-GB" dirty="0" smtClean="0"/>
              <a:t>Chwarae – dysgu drwy brofiad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err="1" smtClean="0"/>
              <a:t>Unique</a:t>
            </a:r>
            <a:r>
              <a:rPr lang="cy-GB" dirty="0" smtClean="0"/>
              <a:t> to Wales</a:t>
            </a:r>
          </a:p>
          <a:p>
            <a:r>
              <a:rPr lang="cy-GB" dirty="0" err="1" smtClean="0"/>
              <a:t>Areas</a:t>
            </a:r>
            <a:r>
              <a:rPr lang="cy-GB" dirty="0" smtClean="0"/>
              <a:t> of </a:t>
            </a:r>
            <a:r>
              <a:rPr lang="cy-GB" dirty="0" err="1" smtClean="0"/>
              <a:t>Learning</a:t>
            </a:r>
            <a:endParaRPr lang="cy-GB" dirty="0" smtClean="0"/>
          </a:p>
          <a:p>
            <a:r>
              <a:rPr lang="cy-GB" dirty="0" err="1" smtClean="0"/>
              <a:t>Child</a:t>
            </a:r>
            <a:r>
              <a:rPr lang="cy-GB" dirty="0" smtClean="0"/>
              <a:t> </a:t>
            </a:r>
            <a:r>
              <a:rPr lang="cy-GB" dirty="0" err="1" smtClean="0"/>
              <a:t>Centred</a:t>
            </a:r>
            <a:r>
              <a:rPr lang="cy-GB" dirty="0" smtClean="0"/>
              <a:t>?</a:t>
            </a:r>
          </a:p>
          <a:p>
            <a:r>
              <a:rPr lang="cy-GB" dirty="0" err="1" smtClean="0"/>
              <a:t>Democratic</a:t>
            </a:r>
            <a:r>
              <a:rPr lang="cy-GB" dirty="0" smtClean="0"/>
              <a:t> </a:t>
            </a:r>
            <a:r>
              <a:rPr lang="cy-GB" dirty="0" err="1" smtClean="0"/>
              <a:t>Curriculum</a:t>
            </a:r>
            <a:endParaRPr lang="cy-GB" dirty="0" smtClean="0"/>
          </a:p>
          <a:p>
            <a:r>
              <a:rPr lang="cy-GB" dirty="0" err="1" smtClean="0"/>
              <a:t>Philosophy</a:t>
            </a:r>
            <a:endParaRPr lang="cy-GB" dirty="0" smtClean="0"/>
          </a:p>
          <a:p>
            <a:r>
              <a:rPr lang="cy-GB" dirty="0" err="1" smtClean="0"/>
              <a:t>Child’s</a:t>
            </a:r>
            <a:r>
              <a:rPr lang="cy-GB" dirty="0" smtClean="0"/>
              <a:t> </a:t>
            </a:r>
            <a:r>
              <a:rPr lang="cy-GB" dirty="0" err="1" smtClean="0"/>
              <a:t>voice</a:t>
            </a:r>
            <a:r>
              <a:rPr lang="cy-GB" dirty="0" smtClean="0"/>
              <a:t> &amp; well </a:t>
            </a:r>
            <a:r>
              <a:rPr lang="cy-GB" dirty="0" err="1" smtClean="0"/>
              <a:t>being</a:t>
            </a:r>
            <a:endParaRPr lang="cy-GB" dirty="0" smtClean="0"/>
          </a:p>
          <a:p>
            <a:r>
              <a:rPr lang="cy-GB" dirty="0" err="1" smtClean="0"/>
              <a:t>Holistic</a:t>
            </a:r>
            <a:endParaRPr lang="cy-GB" dirty="0" smtClean="0"/>
          </a:p>
          <a:p>
            <a:r>
              <a:rPr lang="cy-GB" dirty="0" err="1" smtClean="0"/>
              <a:t>Continuum</a:t>
            </a:r>
            <a:endParaRPr lang="cy-GB" dirty="0" smtClean="0"/>
          </a:p>
          <a:p>
            <a:r>
              <a:rPr lang="cy-GB" dirty="0" err="1" smtClean="0"/>
              <a:t>Play</a:t>
            </a:r>
            <a:r>
              <a:rPr lang="cy-GB" dirty="0" smtClean="0"/>
              <a:t> – </a:t>
            </a:r>
            <a:r>
              <a:rPr lang="cy-GB" dirty="0" err="1" smtClean="0"/>
              <a:t>experiential</a:t>
            </a:r>
            <a:r>
              <a:rPr lang="cy-GB" dirty="0" smtClean="0"/>
              <a:t> </a:t>
            </a:r>
            <a:r>
              <a:rPr lang="cy-GB" dirty="0" err="1" smtClean="0"/>
              <a:t>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89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6764FE98-5ED3-413E-A517-085F84A723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880" y="-17461"/>
            <a:ext cx="109728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 </a:t>
            </a:r>
            <a:r>
              <a:rPr lang="en-GB" altLang="en-US" dirty="0" err="1" smtClean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meysydd</a:t>
            </a:r>
            <a:r>
              <a:rPr lang="en-GB" altLang="en-US" dirty="0" smtClean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dysgu</a:t>
            </a:r>
            <a:r>
              <a:rPr lang="en-GB" altLang="en-US" dirty="0" smtClean="0">
                <a:latin typeface="Comic Sans MS" panose="030F0702030302020204" pitchFamily="66" charset="0"/>
                <a:ea typeface="ＭＳ Ｐゴシック" panose="020B0600070205080204" pitchFamily="34" charset="-128"/>
              </a:rPr>
              <a:t>/ </a:t>
            </a:r>
            <a:r>
              <a:rPr lang="en-GB" altLang="en-US" dirty="0">
                <a:solidFill>
                  <a:schemeClr val="tx1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The </a:t>
            </a:r>
            <a:r>
              <a:rPr lang="en-GB" altLang="en-US" dirty="0" smtClean="0">
                <a:solidFill>
                  <a:schemeClr val="tx1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areas of learning</a:t>
            </a:r>
            <a:endParaRPr lang="en-GB" altLang="en-US" dirty="0">
              <a:solidFill>
                <a:schemeClr val="tx1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  <p:sp>
        <p:nvSpPr>
          <p:cNvPr id="22530" name="Line 4">
            <a:extLst>
              <a:ext uri="{FF2B5EF4-FFF2-40B4-BE49-F238E27FC236}">
                <a16:creationId xmlns:a16="http://schemas.microsoft.com/office/drawing/2014/main" id="{7F9EDE6D-36A9-4762-B8B2-F35977AA082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581400" y="1981200"/>
            <a:ext cx="14478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1" name="Line 5">
            <a:extLst>
              <a:ext uri="{FF2B5EF4-FFF2-40B4-BE49-F238E27FC236}">
                <a16:creationId xmlns:a16="http://schemas.microsoft.com/office/drawing/2014/main" id="{8477F3D9-2F68-4AA9-A2B2-F37685AD88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33800" y="2514600"/>
            <a:ext cx="16764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2" name="Line 6">
            <a:extLst>
              <a:ext uri="{FF2B5EF4-FFF2-40B4-BE49-F238E27FC236}">
                <a16:creationId xmlns:a16="http://schemas.microsoft.com/office/drawing/2014/main" id="{B0760782-2BFD-471F-AAA3-95E294FFABC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33800" y="3141664"/>
            <a:ext cx="167640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3" name="Line 7">
            <a:extLst>
              <a:ext uri="{FF2B5EF4-FFF2-40B4-BE49-F238E27FC236}">
                <a16:creationId xmlns:a16="http://schemas.microsoft.com/office/drawing/2014/main" id="{B7CF5405-5C18-438C-952D-1AB442F32E8F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3733800"/>
            <a:ext cx="1676400" cy="38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4" name="Line 8">
            <a:extLst>
              <a:ext uri="{FF2B5EF4-FFF2-40B4-BE49-F238E27FC236}">
                <a16:creationId xmlns:a16="http://schemas.microsoft.com/office/drawing/2014/main" id="{53719781-65D2-4DF3-ABA2-7D211937EF0A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4038600"/>
            <a:ext cx="1524000" cy="469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5" name="Line 9">
            <a:extLst>
              <a:ext uri="{FF2B5EF4-FFF2-40B4-BE49-F238E27FC236}">
                <a16:creationId xmlns:a16="http://schemas.microsoft.com/office/drawing/2014/main" id="{8E30D992-72D4-4EF9-9279-A588811CCDEA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4343400"/>
            <a:ext cx="1447800" cy="882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536" name="Line 10">
            <a:extLst>
              <a:ext uri="{FF2B5EF4-FFF2-40B4-BE49-F238E27FC236}">
                <a16:creationId xmlns:a16="http://schemas.microsoft.com/office/drawing/2014/main" id="{FF6103CB-9C4D-431F-8D4A-75648BB7A5BB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0000" y="4724401"/>
            <a:ext cx="685800" cy="703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0251" name="Text Box 11">
            <a:extLst>
              <a:ext uri="{FF2B5EF4-FFF2-40B4-BE49-F238E27FC236}">
                <a16:creationId xmlns:a16="http://schemas.microsoft.com/office/drawing/2014/main" id="{F15A1355-454E-4E25-893F-09F3E7B9FE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0325" y="1233489"/>
            <a:ext cx="4648200" cy="1200150"/>
          </a:xfrm>
          <a:prstGeom prst="rect">
            <a:avLst/>
          </a:prstGeom>
          <a:noFill/>
          <a:ln>
            <a:noFill/>
          </a:ln>
        </p:spPr>
        <p:txBody>
          <a:bodyPr anchor="t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4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1pPr>
            <a:lvl2pPr marL="37931725" indent="-37474525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2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2pPr>
            <a:lvl3pPr marL="855663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20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3pPr>
            <a:lvl4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4pPr>
            <a:lvl5pPr marL="1462088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itchFamily="-102" charset="2"/>
              <a:buChar char=""/>
              <a:defRPr sz="1600">
                <a:solidFill>
                  <a:schemeClr val="tx2"/>
                </a:solidFill>
                <a:latin typeface="Candara" pitchFamily="-102" charset="0"/>
                <a:ea typeface="ＭＳ Ｐゴシック" pitchFamily="-102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/>
                <a:ea typeface="ＭＳ Ｐゴシック"/>
              </a:rPr>
              <a:t>Datblygiad</a:t>
            </a:r>
            <a:r>
              <a:rPr lang="en-GB" altLang="en-US" sz="1600" b="1" dirty="0">
                <a:solidFill>
                  <a:srgbClr val="0070C0"/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/>
                <a:ea typeface="ＭＳ Ｐゴシック"/>
              </a:rPr>
              <a:t>Personol</a:t>
            </a:r>
            <a:r>
              <a:rPr lang="en-GB" altLang="en-US" sz="1600" b="1" dirty="0">
                <a:solidFill>
                  <a:srgbClr val="0070C0"/>
                </a:solidFill>
                <a:latin typeface="Comic Sans MS"/>
                <a:ea typeface="ＭＳ Ｐゴシック"/>
              </a:rPr>
              <a:t> a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/>
                <a:ea typeface="ＭＳ Ｐゴシック"/>
              </a:rPr>
              <a:t>Chymdeithasol</a:t>
            </a:r>
            <a:r>
              <a:rPr lang="en-GB" altLang="en-US" sz="1600" b="1" dirty="0">
                <a:solidFill>
                  <a:srgbClr val="0070C0"/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/>
                <a:ea typeface="ＭＳ Ｐゴシック"/>
              </a:rPr>
              <a:t>Lles</a:t>
            </a:r>
            <a:r>
              <a:rPr lang="en-GB" altLang="en-US" sz="1600" b="1" dirty="0">
                <a:solidFill>
                  <a:srgbClr val="0070C0"/>
                </a:solidFill>
                <a:latin typeface="Comic Sans MS"/>
                <a:ea typeface="ＭＳ Ｐゴシック"/>
              </a:rPr>
              <a:t> ac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/>
                <a:ea typeface="ＭＳ Ｐゴシック"/>
              </a:rPr>
              <a:t>Amrywiaeth</a:t>
            </a:r>
            <a:r>
              <a:rPr lang="en-GB" altLang="en-US" sz="1600" b="1" dirty="0">
                <a:solidFill>
                  <a:srgbClr val="0070C0"/>
                </a:solidFill>
                <a:latin typeface="Comic Sans MS"/>
                <a:ea typeface="ＭＳ Ｐゴシック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/>
                <a:ea typeface="ＭＳ Ｐゴシック"/>
              </a:rPr>
              <a:t>Ddiwylliannol</a:t>
            </a:r>
            <a:endParaRPr lang="en-GB" altLang="en-US" sz="1600" b="1" dirty="0">
              <a:solidFill>
                <a:srgbClr val="0070C0"/>
              </a:solidFill>
              <a:latin typeface="Comic Sans MS"/>
              <a:ea typeface="ＭＳ Ｐゴシック"/>
            </a:endParaRP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lang="en-GB" altLang="en-US" sz="1600" b="1" dirty="0">
                <a:solidFill>
                  <a:schemeClr val="accent3">
                    <a:lumMod val="50000"/>
                  </a:schemeClr>
                </a:solidFill>
                <a:latin typeface="Comic Sans MS" pitchFamily="-102" charset="0"/>
              </a:rPr>
              <a:t>Personal and Social development, Wellbeing and Cultural Diversity</a:t>
            </a:r>
          </a:p>
        </p:txBody>
      </p:sp>
      <p:sp>
        <p:nvSpPr>
          <p:cNvPr id="22538" name="Text Box 12">
            <a:extLst>
              <a:ext uri="{FF2B5EF4-FFF2-40B4-BE49-F238E27FC236}">
                <a16:creationId xmlns:a16="http://schemas.microsoft.com/office/drawing/2014/main" id="{5400C475-10BF-41A9-A242-F03910B4E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2362200"/>
            <a:ext cx="49911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Sgiliau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Iaith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,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Llythrennedd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Chyfathrebu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    </a:t>
            </a:r>
            <a:r>
              <a:rPr lang="en-GB" altLang="en-US" sz="1600" b="1" dirty="0">
                <a:latin typeface="Comic Sans MS" panose="030F0702030302020204" pitchFamily="66" charset="0"/>
              </a:rPr>
              <a:t>Language, Literacy &amp; Communication Skills</a:t>
            </a:r>
          </a:p>
        </p:txBody>
      </p:sp>
      <p:sp>
        <p:nvSpPr>
          <p:cNvPr id="22539" name="Text Box 13">
            <a:extLst>
              <a:ext uri="{FF2B5EF4-FFF2-40B4-BE49-F238E27FC236}">
                <a16:creationId xmlns:a16="http://schemas.microsoft.com/office/drawing/2014/main" id="{39117336-E475-4720-9351-698E06DE69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0200" y="2951164"/>
            <a:ext cx="3962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Mathemategol</a:t>
            </a:r>
            <a:endParaRPr lang="en-GB" altLang="en-US" sz="1600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 dirty="0">
                <a:latin typeface="Comic Sans MS" panose="030F0702030302020204" pitchFamily="66" charset="0"/>
              </a:rPr>
              <a:t>Mathematical Development</a:t>
            </a:r>
          </a:p>
        </p:txBody>
      </p:sp>
      <p:sp>
        <p:nvSpPr>
          <p:cNvPr id="22540" name="Text Box 14">
            <a:extLst>
              <a:ext uri="{FF2B5EF4-FFF2-40B4-BE49-F238E27FC236}">
                <a16:creationId xmlns:a16="http://schemas.microsoft.com/office/drawing/2014/main" id="{46F9712F-C462-4B67-A085-C5CCE3000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3861" y="3609979"/>
            <a:ext cx="4343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Gwybodaeth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Dealltwriaeth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o’r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Byd</a:t>
            </a:r>
            <a:endParaRPr lang="en-GB" altLang="en-US" sz="1600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 dirty="0">
                <a:latin typeface="Comic Sans MS" panose="030F0702030302020204" pitchFamily="66" charset="0"/>
              </a:rPr>
              <a:t>Knowledge &amp; Understanding of the World</a:t>
            </a:r>
          </a:p>
        </p:txBody>
      </p:sp>
      <p:sp>
        <p:nvSpPr>
          <p:cNvPr id="22541" name="Text Box 15">
            <a:extLst>
              <a:ext uri="{FF2B5EF4-FFF2-40B4-BE49-F238E27FC236}">
                <a16:creationId xmlns:a16="http://schemas.microsoft.com/office/drawing/2014/main" id="{4006FA1B-5384-4088-87CD-555D26AD1A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0" y="4267201"/>
            <a:ext cx="3352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Datblygu’r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Gymraeg</a:t>
            </a:r>
            <a:endParaRPr lang="en-GB" altLang="en-US" sz="1600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 dirty="0">
                <a:latin typeface="Comic Sans MS" panose="030F0702030302020204" pitchFamily="66" charset="0"/>
              </a:rPr>
              <a:t>Welsh Language Development</a:t>
            </a:r>
          </a:p>
        </p:txBody>
      </p:sp>
      <p:sp>
        <p:nvSpPr>
          <p:cNvPr id="22542" name="Text Box 16">
            <a:extLst>
              <a:ext uri="{FF2B5EF4-FFF2-40B4-BE49-F238E27FC236}">
                <a16:creationId xmlns:a16="http://schemas.microsoft.com/office/drawing/2014/main" id="{CFFE8A95-4EA1-43EB-9504-5B6B0EA9D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913" y="5073651"/>
            <a:ext cx="29718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Corfforol</a:t>
            </a:r>
            <a:endParaRPr lang="en-GB" altLang="en-US" sz="1600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 dirty="0">
                <a:latin typeface="Comic Sans MS" panose="030F0702030302020204" pitchFamily="66" charset="0"/>
              </a:rPr>
              <a:t>Physical Development</a:t>
            </a:r>
          </a:p>
        </p:txBody>
      </p:sp>
      <p:sp>
        <p:nvSpPr>
          <p:cNvPr id="22543" name="Text Box 17">
            <a:extLst>
              <a:ext uri="{FF2B5EF4-FFF2-40B4-BE49-F238E27FC236}">
                <a16:creationId xmlns:a16="http://schemas.microsoft.com/office/drawing/2014/main" id="{5FFF84CB-ED8A-4B01-A32E-55B88190EC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5580064"/>
            <a:ext cx="2514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Datblygiad</a:t>
            </a:r>
            <a:r>
              <a:rPr lang="en-GB" altLang="en-US" sz="16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16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Creadigol</a:t>
            </a:r>
            <a:endParaRPr lang="en-GB" altLang="en-US" sz="1600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1600" b="1" dirty="0">
                <a:latin typeface="Comic Sans MS" panose="030F0702030302020204" pitchFamily="66" charset="0"/>
              </a:rPr>
              <a:t>Creative Development</a:t>
            </a:r>
          </a:p>
        </p:txBody>
      </p:sp>
      <p:sp>
        <p:nvSpPr>
          <p:cNvPr id="22544" name="Text Box 18">
            <a:extLst>
              <a:ext uri="{FF2B5EF4-FFF2-40B4-BE49-F238E27FC236}">
                <a16:creationId xmlns:a16="http://schemas.microsoft.com/office/drawing/2014/main" id="{27AD699F-677E-4858-A0FC-062451DA49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51751" y="5934076"/>
            <a:ext cx="31797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2"/>
                </a:solidFill>
                <a:latin typeface="Sylfaen" panose="010A0502050306030303" pitchFamily="18" charset="0"/>
              </a:rPr>
              <a:t>  </a:t>
            </a:r>
            <a:r>
              <a:rPr lang="en-GB" altLang="en-US" sz="2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+  </a:t>
            </a:r>
            <a:r>
              <a:rPr lang="en-GB" altLang="en-US" sz="2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Addysg</a:t>
            </a:r>
            <a:r>
              <a:rPr lang="en-GB" altLang="en-US" sz="2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2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Grefyddol</a:t>
            </a:r>
            <a:endParaRPr lang="en-GB" altLang="en-US" sz="2000" b="1" dirty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  </a:t>
            </a:r>
            <a:r>
              <a:rPr lang="en-GB" altLang="en-US" sz="2000" b="1" dirty="0">
                <a:latin typeface="Comic Sans MS" panose="030F0702030302020204" pitchFamily="66" charset="0"/>
              </a:rPr>
              <a:t>+ Religious Education</a:t>
            </a:r>
            <a:r>
              <a:rPr lang="en-GB" altLang="en-US" sz="20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  </a:t>
            </a:r>
          </a:p>
        </p:txBody>
      </p:sp>
      <p:pic>
        <p:nvPicPr>
          <p:cNvPr id="22545" name="Picture 19" descr="871">
            <a:hlinkClick r:id="rId3"/>
            <a:extLst>
              <a:ext uri="{FF2B5EF4-FFF2-40B4-BE49-F238E27FC236}">
                <a16:creationId xmlns:a16="http://schemas.microsoft.com/office/drawing/2014/main" id="{96D625DD-95F7-4A08-B298-E99676C3C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0" y="4621213"/>
            <a:ext cx="844550" cy="121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6" name="Picture 21" descr="http://dera.ioe.ac.uk/23915/1.haspreviewThumbnailVersion/150803-fp-framework-en.pdf">
            <a:hlinkClick r:id="rId5"/>
            <a:extLst>
              <a:ext uri="{FF2B5EF4-FFF2-40B4-BE49-F238E27FC236}">
                <a16:creationId xmlns:a16="http://schemas.microsoft.com/office/drawing/2014/main" id="{38EA6A23-296B-428D-8F63-DD97F285F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226" y="2817814"/>
            <a:ext cx="2500313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6639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martArt Placeholder 3"/>
          <p:cNvPicPr>
            <a:picLocks noGrp="1" noChangeAspect="1"/>
          </p:cNvPicPr>
          <p:nvPr>
            <p:ph type="dgm" idx="1"/>
          </p:nvPr>
        </p:nvPicPr>
        <p:blipFill>
          <a:blip r:embed="rId2"/>
          <a:stretch>
            <a:fillRect/>
          </a:stretch>
        </p:blipFill>
        <p:spPr>
          <a:xfrm>
            <a:off x="5591944" y="3880550"/>
            <a:ext cx="4947686" cy="29450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397" y="1369288"/>
            <a:ext cx="5146189" cy="3931920"/>
          </a:xfrm>
          <a:prstGeom prst="rect">
            <a:avLst/>
          </a:prstGeom>
        </p:spPr>
      </p:pic>
      <p:sp>
        <p:nvSpPr>
          <p:cNvPr id="7" name="Curved Up Arrow 6"/>
          <p:cNvSpPr/>
          <p:nvPr/>
        </p:nvSpPr>
        <p:spPr>
          <a:xfrm rot="3038170">
            <a:off x="2840921" y="5476774"/>
            <a:ext cx="2021185" cy="133587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486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066800" y="167640"/>
            <a:ext cx="9980613" cy="1096963"/>
          </a:xfrm>
        </p:spPr>
        <p:txBody>
          <a:bodyPr/>
          <a:lstStyle/>
          <a:p>
            <a:r>
              <a:rPr lang="en-US" dirty="0" err="1" smtClean="0">
                <a:solidFill>
                  <a:srgbClr val="0070C0"/>
                </a:solidFill>
              </a:rPr>
              <a:t>Rhywbeth</a:t>
            </a:r>
            <a:r>
              <a:rPr lang="en-US" dirty="0" smtClean="0">
                <a:solidFill>
                  <a:srgbClr val="0070C0"/>
                </a:solidFill>
              </a:rPr>
              <a:t> </a:t>
            </a:r>
            <a:r>
              <a:rPr lang="en-US" dirty="0" err="1" smtClean="0">
                <a:solidFill>
                  <a:srgbClr val="0070C0"/>
                </a:solidFill>
              </a:rPr>
              <a:t>arall</a:t>
            </a:r>
            <a:r>
              <a:rPr lang="en-US" dirty="0" smtClean="0">
                <a:solidFill>
                  <a:srgbClr val="0070C0"/>
                </a:solidFill>
              </a:rPr>
              <a:t>?                                       </a:t>
            </a:r>
            <a:r>
              <a:rPr lang="en-US" dirty="0" smtClean="0"/>
              <a:t>Anything else?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 rot="20637434">
            <a:off x="580285" y="2134215"/>
            <a:ext cx="422423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Gwerthoedd</a:t>
            </a:r>
            <a:endParaRPr lang="en-US" sz="5400" b="1" cap="none" spc="0" dirty="0" smtClean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  <a:p>
            <a:pPr algn="ctr"/>
            <a:r>
              <a:rPr lang="en-US" sz="5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Values</a:t>
            </a:r>
            <a:endParaRPr lang="en-US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 rot="959140">
            <a:off x="5766364" y="1951335"/>
            <a:ext cx="618630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</a:t>
            </a:r>
            <a:r>
              <a:rPr lang="en-US" sz="5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arn </a:t>
            </a:r>
            <a:r>
              <a:rPr lang="en-US" sz="5400" b="1" dirty="0" err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bersonol</a:t>
            </a:r>
            <a:endParaRPr lang="en-US" sz="5400" b="1" dirty="0" smtClean="0">
              <a:ln w="9525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Personal opinions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 rot="471825">
            <a:off x="1272650" y="4462412"/>
            <a:ext cx="391645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 err="1" smtClean="0">
                <a:ln/>
                <a:solidFill>
                  <a:srgbClr val="0070C0"/>
                </a:solidFill>
              </a:rPr>
              <a:t>Ymddygiad</a:t>
            </a:r>
            <a:endParaRPr lang="en-US" sz="5400" b="1" dirty="0" smtClean="0">
              <a:ln/>
              <a:solidFill>
                <a:srgbClr val="0070C0"/>
              </a:solidFill>
            </a:endParaRPr>
          </a:p>
          <a:p>
            <a:pPr algn="ctr"/>
            <a:r>
              <a:rPr lang="en-US" sz="5400" b="1" cap="none" spc="0" dirty="0" err="1" smtClean="0">
                <a:ln/>
                <a:solidFill>
                  <a:schemeClr val="accent3"/>
                </a:solidFill>
                <a:effectLst/>
              </a:rPr>
              <a:t>Behaviour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2" name="Rectangle 11"/>
          <p:cNvSpPr/>
          <p:nvPr/>
        </p:nvSpPr>
        <p:spPr>
          <a:xfrm rot="21090391">
            <a:off x="6271369" y="4438074"/>
            <a:ext cx="391645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err="1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070C0"/>
                </a:solidFill>
              </a:rPr>
              <a:t>Cyfiawnder</a:t>
            </a:r>
            <a:endParaRPr lang="en-US" sz="5400" b="1" dirty="0" smtClean="0">
              <a:ln w="22225">
                <a:solidFill>
                  <a:schemeClr val="accent2"/>
                </a:solidFill>
                <a:prstDash val="solid"/>
              </a:ln>
              <a:solidFill>
                <a:srgbClr val="0070C0"/>
              </a:solidFill>
            </a:endParaRPr>
          </a:p>
          <a:p>
            <a:pPr algn="ctr"/>
            <a:r>
              <a:rPr lang="en-US" sz="5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effectLst/>
              </a:rPr>
              <a:t>Justice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1027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ext Box 2">
            <a:extLst>
              <a:ext uri="{FF2B5EF4-FFF2-40B4-BE49-F238E27FC236}">
                <a16:creationId xmlns:a16="http://schemas.microsoft.com/office/drawing/2014/main" id="{AAE23B95-1072-4FB0-8D00-6569F976C7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1" y="369889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70C0"/>
                </a:solidFill>
              </a:rPr>
              <a:t>Y </a:t>
            </a:r>
            <a:r>
              <a:rPr lang="en-GB" altLang="en-US" sz="2000" b="1" dirty="0" err="1">
                <a:solidFill>
                  <a:srgbClr val="0070C0"/>
                </a:solidFill>
              </a:rPr>
              <a:t>Cyfnod</a:t>
            </a:r>
            <a:r>
              <a:rPr lang="en-GB" altLang="en-US" sz="2000" b="1" dirty="0">
                <a:solidFill>
                  <a:srgbClr val="0070C0"/>
                </a:solidFill>
              </a:rPr>
              <a:t> Sylfaen</a:t>
            </a:r>
            <a:r>
              <a:rPr lang="en-GB" altLang="en-US" b="1" dirty="0">
                <a:solidFill>
                  <a:srgbClr val="0070C0"/>
                </a:solidFill>
              </a:rPr>
              <a:t>                                       </a:t>
            </a:r>
            <a:r>
              <a:rPr lang="en-GB" altLang="en-US" sz="2000" b="1" dirty="0">
                <a:solidFill>
                  <a:schemeClr val="bg1"/>
                </a:solidFill>
              </a:rPr>
              <a:t>The Foundation Phase</a:t>
            </a:r>
          </a:p>
        </p:txBody>
      </p:sp>
      <p:sp>
        <p:nvSpPr>
          <p:cNvPr id="32770" name="Line 3">
            <a:extLst>
              <a:ext uri="{FF2B5EF4-FFF2-40B4-BE49-F238E27FC236}">
                <a16:creationId xmlns:a16="http://schemas.microsoft.com/office/drawing/2014/main" id="{49EEE117-5DBB-42CA-B19E-CE0171F5962B}"/>
              </a:ext>
            </a:extLst>
          </p:cNvPr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1" name="Line 4">
            <a:extLst>
              <a:ext uri="{FF2B5EF4-FFF2-40B4-BE49-F238E27FC236}">
                <a16:creationId xmlns:a16="http://schemas.microsoft.com/office/drawing/2014/main" id="{ECDD8DD0-94D0-4169-8E44-6DF84B1EB35D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2" name="Line 5">
            <a:extLst>
              <a:ext uri="{FF2B5EF4-FFF2-40B4-BE49-F238E27FC236}">
                <a16:creationId xmlns:a16="http://schemas.microsoft.com/office/drawing/2014/main" id="{35EB717B-1098-4BB3-8E14-834E94E82E95}"/>
              </a:ext>
            </a:extLst>
          </p:cNvPr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3" name="Line 7">
            <a:extLst>
              <a:ext uri="{FF2B5EF4-FFF2-40B4-BE49-F238E27FC236}">
                <a16:creationId xmlns:a16="http://schemas.microsoft.com/office/drawing/2014/main" id="{CA3A1B76-F4D7-47E9-9D86-72F803C0CCF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4" name="Line 8">
            <a:extLst>
              <a:ext uri="{FF2B5EF4-FFF2-40B4-BE49-F238E27FC236}">
                <a16:creationId xmlns:a16="http://schemas.microsoft.com/office/drawing/2014/main" id="{A4773F95-85DB-4B0E-B758-48BB3EFB2F1E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5" name="Line 9">
            <a:extLst>
              <a:ext uri="{FF2B5EF4-FFF2-40B4-BE49-F238E27FC236}">
                <a16:creationId xmlns:a16="http://schemas.microsoft.com/office/drawing/2014/main" id="{BDFE28CE-D882-4557-8E56-1EAA5CD3D7A7}"/>
              </a:ext>
            </a:extLst>
          </p:cNvPr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6" name="Line 10">
            <a:extLst>
              <a:ext uri="{FF2B5EF4-FFF2-40B4-BE49-F238E27FC236}">
                <a16:creationId xmlns:a16="http://schemas.microsoft.com/office/drawing/2014/main" id="{661F7E21-28FF-4556-B018-9BFD2D1B153F}"/>
              </a:ext>
            </a:extLst>
          </p:cNvPr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7" name="Line 11">
            <a:extLst>
              <a:ext uri="{FF2B5EF4-FFF2-40B4-BE49-F238E27FC236}">
                <a16:creationId xmlns:a16="http://schemas.microsoft.com/office/drawing/2014/main" id="{EED5965D-C45E-44D1-B264-B9D20C141BAB}"/>
              </a:ext>
            </a:extLst>
          </p:cNvPr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8" name="Line 12">
            <a:extLst>
              <a:ext uri="{FF2B5EF4-FFF2-40B4-BE49-F238E27FC236}">
                <a16:creationId xmlns:a16="http://schemas.microsoft.com/office/drawing/2014/main" id="{65A14137-F6A6-4E13-9EB9-F955315B522A}"/>
              </a:ext>
            </a:extLst>
          </p:cNvPr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9" name="Line 13">
            <a:extLst>
              <a:ext uri="{FF2B5EF4-FFF2-40B4-BE49-F238E27FC236}">
                <a16:creationId xmlns:a16="http://schemas.microsoft.com/office/drawing/2014/main" id="{98DACD41-B0CB-4E02-8164-ADE90CA5980A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80" name="Line 14">
            <a:extLst>
              <a:ext uri="{FF2B5EF4-FFF2-40B4-BE49-F238E27FC236}">
                <a16:creationId xmlns:a16="http://schemas.microsoft.com/office/drawing/2014/main" id="{4B4AA7FF-BFA6-44FF-B63C-891E8BC49669}"/>
              </a:ext>
            </a:extLst>
          </p:cNvPr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81" name="Line 15">
            <a:extLst>
              <a:ext uri="{FF2B5EF4-FFF2-40B4-BE49-F238E27FC236}">
                <a16:creationId xmlns:a16="http://schemas.microsoft.com/office/drawing/2014/main" id="{D5DA4161-5882-4C06-B028-6646F180A023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82" name="Line 16">
            <a:extLst>
              <a:ext uri="{FF2B5EF4-FFF2-40B4-BE49-F238E27FC236}">
                <a16:creationId xmlns:a16="http://schemas.microsoft.com/office/drawing/2014/main" id="{8EC602FA-6275-47B6-8945-90071EA75468}"/>
              </a:ext>
            </a:extLst>
          </p:cNvPr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32783" name="Picture 17">
            <a:extLst>
              <a:ext uri="{FF2B5EF4-FFF2-40B4-BE49-F238E27FC236}">
                <a16:creationId xmlns:a16="http://schemas.microsoft.com/office/drawing/2014/main" id="{26181472-F475-4892-8AC8-7F9D2BB238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2160" y="41160"/>
            <a:ext cx="1259840" cy="1030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4" name="Picture 18">
            <a:extLst>
              <a:ext uri="{FF2B5EF4-FFF2-40B4-BE49-F238E27FC236}">
                <a16:creationId xmlns:a16="http://schemas.microsoft.com/office/drawing/2014/main" id="{FFDD013D-74DF-4647-9535-BA32D98F6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9" y="46039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51" name="AutoShape 19">
            <a:extLst>
              <a:ext uri="{FF2B5EF4-FFF2-40B4-BE49-F238E27FC236}">
                <a16:creationId xmlns:a16="http://schemas.microsoft.com/office/drawing/2014/main" id="{08F90A6D-7905-4052-8FCD-B91CEE4BED7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3449638" y="4652964"/>
            <a:ext cx="4681537" cy="1310956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52" name="AutoShape 20">
            <a:extLst>
              <a:ext uri="{FF2B5EF4-FFF2-40B4-BE49-F238E27FC236}">
                <a16:creationId xmlns:a16="http://schemas.microsoft.com/office/drawing/2014/main" id="{5A4518E5-7520-4671-A993-14119434317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170364" y="3284539"/>
            <a:ext cx="3240087" cy="1368425"/>
          </a:xfrm>
          <a:custGeom>
            <a:avLst/>
            <a:gdLst>
              <a:gd name="T0" fmla="*/ 2147483646 w 21600"/>
              <a:gd name="T1" fmla="*/ 2147483646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4053" name="AutoShape 21">
            <a:extLst>
              <a:ext uri="{FF2B5EF4-FFF2-40B4-BE49-F238E27FC236}">
                <a16:creationId xmlns:a16="http://schemas.microsoft.com/office/drawing/2014/main" id="{90899371-3698-468F-ACCA-206190974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8064" y="1557338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2788" name="TextBox 20">
            <a:extLst>
              <a:ext uri="{FF2B5EF4-FFF2-40B4-BE49-F238E27FC236}">
                <a16:creationId xmlns:a16="http://schemas.microsoft.com/office/drawing/2014/main" id="{5125167D-5AA2-4E97-9B8B-FFCECFE5E5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2286000"/>
            <a:ext cx="2438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 err="1">
                <a:solidFill>
                  <a:srgbClr val="0070C0"/>
                </a:solidFill>
              </a:rPr>
              <a:t>Tasg</a:t>
            </a:r>
            <a:r>
              <a:rPr lang="en-US" altLang="en-US" sz="2000" dirty="0">
                <a:solidFill>
                  <a:srgbClr val="0070C0"/>
                </a:solidFill>
              </a:rPr>
              <a:t> </a:t>
            </a:r>
            <a:r>
              <a:rPr lang="en-US" altLang="en-US" sz="2000" dirty="0" err="1">
                <a:solidFill>
                  <a:srgbClr val="0070C0"/>
                </a:solidFill>
              </a:rPr>
              <a:t>Ffocws</a:t>
            </a:r>
            <a:endParaRPr lang="en-US" altLang="en-US" sz="2000" dirty="0">
              <a:solidFill>
                <a:srgbClr val="0070C0"/>
              </a:solidFill>
            </a:endParaRPr>
          </a:p>
        </p:txBody>
      </p:sp>
      <p:sp>
        <p:nvSpPr>
          <p:cNvPr id="32789" name="TextBox 21">
            <a:extLst>
              <a:ext uri="{FF2B5EF4-FFF2-40B4-BE49-F238E27FC236}">
                <a16:creationId xmlns:a16="http://schemas.microsoft.com/office/drawing/2014/main" id="{47F4B3A2-6D3D-4514-A7DF-E4F0CD819D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09800"/>
            <a:ext cx="2438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/>
              <a:t>Focus Task</a:t>
            </a:r>
          </a:p>
        </p:txBody>
      </p:sp>
      <p:sp>
        <p:nvSpPr>
          <p:cNvPr id="32790" name="TextBox 22">
            <a:extLst>
              <a:ext uri="{FF2B5EF4-FFF2-40B4-BE49-F238E27FC236}">
                <a16:creationId xmlns:a16="http://schemas.microsoft.com/office/drawing/2014/main" id="{898CB5C4-6787-48A6-A89E-20C1D40F1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5812" y="3457738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 err="1">
                <a:solidFill>
                  <a:srgbClr val="0070C0"/>
                </a:solidFill>
              </a:rPr>
              <a:t>Cyfoethogi’r</a:t>
            </a:r>
            <a:r>
              <a:rPr lang="en-US" altLang="en-US" sz="2000" dirty="0">
                <a:solidFill>
                  <a:srgbClr val="0070C0"/>
                </a:solidFill>
              </a:rPr>
              <a:t> </a:t>
            </a:r>
            <a:r>
              <a:rPr lang="en-US" altLang="en-US" sz="2000" dirty="0" err="1">
                <a:solidFill>
                  <a:srgbClr val="0070C0"/>
                </a:solidFill>
              </a:rPr>
              <a:t>Ddarpariaeth</a:t>
            </a:r>
            <a:endParaRPr lang="en-US" altLang="en-US" sz="2000" dirty="0">
              <a:solidFill>
                <a:srgbClr val="0070C0"/>
              </a:solidFill>
            </a:endParaRPr>
          </a:p>
        </p:txBody>
      </p:sp>
      <p:sp>
        <p:nvSpPr>
          <p:cNvPr id="32791" name="TextBox 23">
            <a:extLst>
              <a:ext uri="{FF2B5EF4-FFF2-40B4-BE49-F238E27FC236}">
                <a16:creationId xmlns:a16="http://schemas.microsoft.com/office/drawing/2014/main" id="{76780032-9C42-4F85-AA91-266C04F449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3581400"/>
            <a:ext cx="24384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/>
              <a:t>Enhanced Provision</a:t>
            </a:r>
          </a:p>
        </p:txBody>
      </p:sp>
      <p:sp>
        <p:nvSpPr>
          <p:cNvPr id="32792" name="TextBox 24">
            <a:extLst>
              <a:ext uri="{FF2B5EF4-FFF2-40B4-BE49-F238E27FC236}">
                <a16:creationId xmlns:a16="http://schemas.microsoft.com/office/drawing/2014/main" id="{C4984ECA-4190-4B69-B056-DE98CFCEDB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5105401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 err="1">
                <a:solidFill>
                  <a:srgbClr val="0070C0"/>
                </a:solidFill>
              </a:rPr>
              <a:t>Darpariaeth</a:t>
            </a:r>
            <a:r>
              <a:rPr lang="en-US" altLang="en-US" sz="2000" dirty="0">
                <a:solidFill>
                  <a:srgbClr val="0070C0"/>
                </a:solidFill>
              </a:rPr>
              <a:t> </a:t>
            </a:r>
            <a:r>
              <a:rPr lang="en-US" altLang="en-US" sz="2000" dirty="0" err="1">
                <a:solidFill>
                  <a:srgbClr val="0070C0"/>
                </a:solidFill>
              </a:rPr>
              <a:t>Barhaus</a:t>
            </a:r>
            <a:endParaRPr lang="en-US" altLang="en-US" sz="2000" dirty="0">
              <a:solidFill>
                <a:srgbClr val="0070C0"/>
              </a:solidFill>
            </a:endParaRPr>
          </a:p>
        </p:txBody>
      </p:sp>
      <p:sp>
        <p:nvSpPr>
          <p:cNvPr id="32793" name="TextBox 25">
            <a:extLst>
              <a:ext uri="{FF2B5EF4-FFF2-40B4-BE49-F238E27FC236}">
                <a16:creationId xmlns:a16="http://schemas.microsoft.com/office/drawing/2014/main" id="{FD9F31EB-B941-4964-B353-C09DF70F98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24800" y="5105401"/>
            <a:ext cx="2438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000" dirty="0"/>
              <a:t>Continuous Provision</a:t>
            </a:r>
          </a:p>
        </p:txBody>
      </p:sp>
    </p:spTree>
    <p:extLst>
      <p:ext uri="{BB962C8B-B14F-4D97-AF65-F5344CB8AC3E}">
        <p14:creationId xmlns:p14="http://schemas.microsoft.com/office/powerpoint/2010/main" val="2552055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4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4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9" name="Rectangle 17">
            <a:extLst>
              <a:ext uri="{FF2B5EF4-FFF2-40B4-BE49-F238E27FC236}">
                <a16:creationId xmlns:a16="http://schemas.microsoft.com/office/drawing/2014/main" id="{566321D8-2DD7-478D-BBBD-4299FFCEDC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4" y="1773238"/>
            <a:ext cx="3354387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 b="1" dirty="0">
                <a:solidFill>
                  <a:srgbClr val="0070C0"/>
                </a:solidFill>
              </a:rPr>
              <a:t>Beth </a:t>
            </a:r>
            <a:r>
              <a:rPr lang="en-GB" altLang="en-US" sz="2800" b="1" dirty="0" err="1">
                <a:solidFill>
                  <a:srgbClr val="0070C0"/>
                </a:solidFill>
              </a:rPr>
              <a:t>yw</a:t>
            </a:r>
            <a:r>
              <a:rPr lang="en-GB" altLang="en-US" sz="2800" b="1" dirty="0">
                <a:solidFill>
                  <a:srgbClr val="0070C0"/>
                </a:solidFill>
              </a:rPr>
              <a:t> </a:t>
            </a:r>
            <a:r>
              <a:rPr lang="en-GB" altLang="en-US" sz="2800" b="1" dirty="0" err="1">
                <a:solidFill>
                  <a:srgbClr val="0070C0"/>
                </a:solidFill>
              </a:rPr>
              <a:t>d</a:t>
            </a:r>
            <a:r>
              <a:rPr lang="en-GB" altLang="en-US" sz="2800" b="1" dirty="0" err="1" smtClean="0">
                <a:solidFill>
                  <a:srgbClr val="0070C0"/>
                </a:solidFill>
              </a:rPr>
              <a:t>ysgu</a:t>
            </a:r>
            <a:r>
              <a:rPr lang="en-GB" altLang="en-US" sz="2800" b="1" dirty="0" smtClean="0">
                <a:solidFill>
                  <a:srgbClr val="0070C0"/>
                </a:solidFill>
              </a:rPr>
              <a:t> </a:t>
            </a:r>
            <a:r>
              <a:rPr lang="en-GB" altLang="en-US" sz="2800" b="1" dirty="0" err="1">
                <a:solidFill>
                  <a:srgbClr val="0070C0"/>
                </a:solidFill>
              </a:rPr>
              <a:t>e</a:t>
            </a:r>
            <a:r>
              <a:rPr lang="en-GB" altLang="en-US" sz="2800" b="1" dirty="0" err="1" smtClean="0">
                <a:solidFill>
                  <a:srgbClr val="0070C0"/>
                </a:solidFill>
              </a:rPr>
              <a:t>ffeithiol</a:t>
            </a:r>
            <a:r>
              <a:rPr lang="en-GB" altLang="en-US" sz="2800" b="1" dirty="0">
                <a:solidFill>
                  <a:srgbClr val="0070C0"/>
                </a:solidFill>
              </a:rPr>
              <a:t>?</a:t>
            </a:r>
            <a:endParaRPr lang="en-US" altLang="en-US" sz="2800" b="1" dirty="0">
              <a:solidFill>
                <a:srgbClr val="0070C0"/>
              </a:solidFill>
            </a:endParaRPr>
          </a:p>
        </p:txBody>
      </p:sp>
      <p:sp>
        <p:nvSpPr>
          <p:cNvPr id="31762" name="Rectangle 18">
            <a:extLst>
              <a:ext uri="{FF2B5EF4-FFF2-40B4-BE49-F238E27FC236}">
                <a16:creationId xmlns:a16="http://schemas.microsoft.com/office/drawing/2014/main" id="{9C41AB8A-6490-4F67-B598-33ADAEE0D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852738"/>
            <a:ext cx="3886200" cy="331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Rhyngweithio ag eraill.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Ailadrodd pwrpasol. </a:t>
            </a:r>
            <a:endParaRPr lang="en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Datblygu annibyniaeth a sgiliau meddwl.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Datrys problemau. </a:t>
            </a:r>
            <a:endParaRPr lang="en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Partneriaeth fwy â’r cartref.</a:t>
            </a:r>
            <a:endParaRPr lang="en-GB" altLang="en-US" sz="2400" i="1" dirty="0">
              <a:solidFill>
                <a:srgbClr val="0070C0"/>
              </a:solidFill>
            </a:endParaRP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>
                <a:solidFill>
                  <a:srgbClr val="0070C0"/>
                </a:solidFill>
              </a:rPr>
              <a:t>Gwrando ar lais y dysgwr.</a:t>
            </a:r>
          </a:p>
        </p:txBody>
      </p:sp>
      <p:sp>
        <p:nvSpPr>
          <p:cNvPr id="36884" name="Rectangle 24">
            <a:extLst>
              <a:ext uri="{FF2B5EF4-FFF2-40B4-BE49-F238E27FC236}">
                <a16:creationId xmlns:a16="http://schemas.microsoft.com/office/drawing/2014/main" id="{92E49D4B-EEFF-473F-B34B-725C0244FB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1813" y="1752600"/>
            <a:ext cx="312261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 sz="2800" b="1" dirty="0"/>
              <a:t>What is effective </a:t>
            </a:r>
          </a:p>
          <a:p>
            <a:pPr algn="ctr" eaLnBrk="1" hangingPunct="1"/>
            <a:r>
              <a:rPr lang="en-GB" altLang="en-US" sz="2800" b="1" dirty="0"/>
              <a:t>learning</a:t>
            </a:r>
            <a:r>
              <a:rPr lang="en-GB" altLang="en-US" sz="2400" b="1" dirty="0"/>
              <a:t>?</a:t>
            </a:r>
            <a:endParaRPr lang="en-US" altLang="en-US" sz="2400" b="1" dirty="0"/>
          </a:p>
        </p:txBody>
      </p:sp>
      <p:sp>
        <p:nvSpPr>
          <p:cNvPr id="36885" name="Rectangle 27">
            <a:extLst>
              <a:ext uri="{FF2B5EF4-FFF2-40B4-BE49-F238E27FC236}">
                <a16:creationId xmlns:a16="http://schemas.microsoft.com/office/drawing/2014/main" id="{94EA750A-97BE-4507-B2F9-7E29B4313E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2895601"/>
            <a:ext cx="4038600" cy="362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/>
              <a:t>Interaction</a:t>
            </a:r>
            <a:r>
              <a:rPr lang="cy-GB" altLang="en-US" sz="2400" dirty="0"/>
              <a:t> </a:t>
            </a:r>
            <a:r>
              <a:rPr lang="cy-GB" altLang="en-US" sz="2400" dirty="0" err="1"/>
              <a:t>with</a:t>
            </a:r>
            <a:r>
              <a:rPr lang="cy-GB" altLang="en-US" sz="2400" dirty="0"/>
              <a:t> </a:t>
            </a:r>
            <a:r>
              <a:rPr lang="cy-GB" altLang="en-US" sz="2400" dirty="0" err="1"/>
              <a:t>others</a:t>
            </a:r>
            <a:r>
              <a:rPr lang="cy-GB" altLang="en-US" sz="2400" dirty="0"/>
              <a:t>. 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/>
              <a:t>Purposeful</a:t>
            </a:r>
            <a:r>
              <a:rPr lang="cy-GB" altLang="en-US" sz="2400" dirty="0"/>
              <a:t> </a:t>
            </a:r>
            <a:r>
              <a:rPr lang="cy-GB" altLang="en-US" sz="2400" dirty="0" err="1"/>
              <a:t>repetition</a:t>
            </a:r>
            <a:r>
              <a:rPr lang="cy-GB" altLang="en-US" sz="2400" dirty="0"/>
              <a:t>. </a:t>
            </a:r>
            <a:endParaRPr lang="en-GB" altLang="en-US" sz="2400" i="1" dirty="0"/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/>
              <a:t>Developing</a:t>
            </a:r>
            <a:r>
              <a:rPr lang="cy-GB" altLang="en-US" sz="2400" dirty="0"/>
              <a:t> </a:t>
            </a:r>
            <a:r>
              <a:rPr lang="cy-GB" altLang="en-US" sz="2400" dirty="0" err="1"/>
              <a:t>independance</a:t>
            </a:r>
            <a:r>
              <a:rPr lang="cy-GB" altLang="en-US" sz="2400" dirty="0"/>
              <a:t> </a:t>
            </a:r>
            <a:r>
              <a:rPr lang="cy-GB" altLang="en-US" sz="2400" dirty="0" err="1"/>
              <a:t>and</a:t>
            </a:r>
            <a:r>
              <a:rPr lang="cy-GB" altLang="en-US" sz="2400" dirty="0"/>
              <a:t> </a:t>
            </a:r>
            <a:r>
              <a:rPr lang="cy-GB" altLang="en-US" sz="2400" dirty="0" err="1"/>
              <a:t>thinking</a:t>
            </a:r>
            <a:r>
              <a:rPr lang="cy-GB" altLang="en-US" sz="2400" dirty="0"/>
              <a:t>.</a:t>
            </a:r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/>
              <a:t>Problem </a:t>
            </a:r>
            <a:r>
              <a:rPr lang="cy-GB" altLang="en-US" sz="2400" dirty="0" err="1"/>
              <a:t>solving</a:t>
            </a:r>
            <a:r>
              <a:rPr lang="cy-GB" altLang="en-US" sz="2400" dirty="0"/>
              <a:t>. </a:t>
            </a:r>
            <a:endParaRPr lang="en-GB" altLang="en-US" sz="2400" i="1" dirty="0"/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/>
              <a:t>Home</a:t>
            </a:r>
            <a:r>
              <a:rPr lang="cy-GB" altLang="en-US" sz="2400" dirty="0"/>
              <a:t>/ </a:t>
            </a:r>
            <a:r>
              <a:rPr lang="cy-GB" altLang="en-US" sz="2400" dirty="0" err="1"/>
              <a:t>school</a:t>
            </a:r>
            <a:r>
              <a:rPr lang="cy-GB" altLang="en-US" sz="2400" dirty="0"/>
              <a:t> </a:t>
            </a:r>
            <a:r>
              <a:rPr lang="cy-GB" altLang="en-US" sz="2400" dirty="0" err="1"/>
              <a:t>links</a:t>
            </a:r>
            <a:r>
              <a:rPr lang="cy-GB" altLang="en-US" sz="2400" dirty="0"/>
              <a:t>.</a:t>
            </a:r>
            <a:endParaRPr lang="en-GB" altLang="en-US" sz="2400" i="1" dirty="0"/>
          </a:p>
          <a:p>
            <a:pPr eaLnBrk="1" hangingPunct="1">
              <a:lnSpc>
                <a:spcPct val="95000"/>
              </a:lnSpc>
              <a:spcBef>
                <a:spcPct val="20000"/>
              </a:spcBef>
              <a:buClr>
                <a:srgbClr val="FF9933"/>
              </a:buClr>
              <a:buFontTx/>
              <a:buChar char="•"/>
            </a:pPr>
            <a:r>
              <a:rPr lang="cy-GB" altLang="en-US" sz="2400" dirty="0" err="1"/>
              <a:t>Listening</a:t>
            </a:r>
            <a:r>
              <a:rPr lang="cy-GB" altLang="en-US" sz="2400" dirty="0"/>
              <a:t> to the </a:t>
            </a:r>
            <a:r>
              <a:rPr lang="cy-GB" altLang="en-US" sz="2400" dirty="0" err="1"/>
              <a:t>learner</a:t>
            </a:r>
            <a:r>
              <a:rPr lang="cy-GB" altLang="en-US" sz="2400" dirty="0"/>
              <a:t> </a:t>
            </a:r>
            <a:r>
              <a:rPr lang="cy-GB" altLang="en-US" sz="2400" dirty="0" err="1"/>
              <a:t>voice</a:t>
            </a:r>
            <a:r>
              <a:rPr lang="cy-GB" alt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71275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244AF713-51D9-4361-B84D-84CF565231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Cynllunio</a:t>
            </a:r>
            <a:r>
              <a:rPr lang="en-GB" altLang="en-US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fel</a:t>
            </a:r>
            <a:r>
              <a:rPr lang="en-GB" altLang="en-US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t</a:t>
            </a:r>
            <a:r>
              <a:rPr lang="en-US" altLang="en-US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îm</a:t>
            </a:r>
            <a:r>
              <a:rPr lang="en-US" altLang="en-US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/>
            </a:r>
            <a:br>
              <a:rPr lang="en-US" altLang="en-US" dirty="0">
                <a:latin typeface="Comic Sans MS" panose="030F0702030302020204" pitchFamily="66" charset="0"/>
                <a:ea typeface="ＭＳ Ｐゴシック" panose="020B0600070205080204" pitchFamily="34" charset="-128"/>
              </a:rPr>
            </a:br>
            <a:r>
              <a:rPr lang="en-US" altLang="en-US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Planning as a team</a:t>
            </a:r>
          </a:p>
        </p:txBody>
      </p:sp>
      <p:sp>
        <p:nvSpPr>
          <p:cNvPr id="40961" name="Rectangle 3">
            <a:extLst>
              <a:ext uri="{FF2B5EF4-FFF2-40B4-BE49-F238E27FC236}">
                <a16:creationId xmlns:a16="http://schemas.microsoft.com/office/drawing/2014/main" id="{EE766404-E6B8-4943-A53C-4705F0108E0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62201" y="1981201"/>
            <a:ext cx="7408863" cy="3451225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awydd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y plant  / 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children’s enthusiasm</a:t>
            </a:r>
          </a:p>
          <a:p>
            <a:pPr eaLnBrk="1" hangingPunct="1"/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a’i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fwriadwyd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gan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yr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oedolion</a:t>
            </a:r>
            <a:endParaRPr lang="en-GB" altLang="en-US" sz="2800" dirty="0">
              <a:solidFill>
                <a:srgbClr val="0070C0"/>
              </a:solidFill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 adult intentions (skills/ concepts)</a:t>
            </a:r>
          </a:p>
          <a:p>
            <a:pPr eaLnBrk="1" hangingPunct="1"/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dethol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adnoddau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addas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/ </a:t>
            </a: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800" dirty="0">
                <a:solidFill>
                  <a:srgbClr val="FF000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   </a:t>
            </a: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appropriate resources</a:t>
            </a:r>
          </a:p>
          <a:p>
            <a:pPr eaLnBrk="1" hangingPunct="1"/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Dat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P a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Chym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wrth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wraidd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y </a:t>
            </a:r>
            <a:r>
              <a:rPr lang="en-GB" altLang="en-US" sz="2800" dirty="0" err="1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Cyfnod</a:t>
            </a:r>
            <a:r>
              <a:rPr lang="en-GB" altLang="en-US" sz="2800" dirty="0">
                <a:solidFill>
                  <a:srgbClr val="0070C0"/>
                </a:solidFill>
                <a:latin typeface="Comic Sans MS" panose="030F0702030302020204" pitchFamily="66" charset="0"/>
                <a:ea typeface="ＭＳ Ｐゴシック" panose="020B0600070205080204" pitchFamily="34" charset="-128"/>
              </a:rPr>
              <a:t> Sylfaen</a:t>
            </a:r>
          </a:p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sz="2800" dirty="0">
                <a:latin typeface="Comic Sans MS" panose="030F0702030302020204" pitchFamily="66" charset="0"/>
                <a:ea typeface="ＭＳ Ｐゴシック" panose="020B0600070205080204" pitchFamily="34" charset="-128"/>
              </a:rPr>
              <a:t>   P &amp; S Wellbeing at the heart of the curriculum</a:t>
            </a:r>
            <a:endParaRPr lang="en-US" altLang="en-US" sz="2800" dirty="0">
              <a:latin typeface="Comic Sans MS" panose="030F0702030302020204" pitchFamily="66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5652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096" y="3976752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Support for the effectiveness of the Foundation Phase was emphasised further by Professor Graham Donaldson in his review of the curriculum and assessment arrangements in Wales – Successful Futures: Independent Review of Curriculum and Assessment Arrangements in Wales (2015).   Foundation Phase Action Plan 2016</a:t>
            </a:r>
          </a:p>
        </p:txBody>
      </p:sp>
      <p:sp>
        <p:nvSpPr>
          <p:cNvPr id="8" name="Rectangle 7"/>
          <p:cNvSpPr/>
          <p:nvPr/>
        </p:nvSpPr>
        <p:spPr>
          <a:xfrm>
            <a:off x="1828096" y="1495336"/>
            <a:ext cx="79208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/>
              <a:t>Gwelwyd</a:t>
            </a:r>
            <a:r>
              <a:rPr lang="en-GB" sz="2400" dirty="0"/>
              <a:t> </a:t>
            </a:r>
            <a:r>
              <a:rPr lang="en-GB" sz="2400" dirty="0" err="1"/>
              <a:t>pwyslais</a:t>
            </a:r>
            <a:r>
              <a:rPr lang="en-GB" sz="2400" dirty="0"/>
              <a:t> </a:t>
            </a:r>
            <a:r>
              <a:rPr lang="en-GB" sz="2400" dirty="0" err="1"/>
              <a:t>pellach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gefnogaeth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effeithiolrwydd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Athro</a:t>
            </a:r>
            <a:r>
              <a:rPr lang="en-GB" sz="2400" dirty="0"/>
              <a:t> Graham Donaldson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Dyfodol</a:t>
            </a:r>
            <a:r>
              <a:rPr lang="en-GB" sz="2400" dirty="0"/>
              <a:t> </a:t>
            </a:r>
            <a:r>
              <a:rPr lang="en-GB" sz="2400" dirty="0" err="1"/>
              <a:t>Llwyddiannus</a:t>
            </a:r>
            <a:r>
              <a:rPr lang="en-GB" sz="2400" dirty="0"/>
              <a:t>: </a:t>
            </a:r>
            <a:r>
              <a:rPr lang="en-GB" sz="2400" dirty="0" err="1"/>
              <a:t>Adolygiad</a:t>
            </a:r>
            <a:r>
              <a:rPr lang="en-GB" sz="2400" dirty="0"/>
              <a:t> </a:t>
            </a:r>
            <a:r>
              <a:rPr lang="en-GB" sz="2400" dirty="0" err="1"/>
              <a:t>Annibynnol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Trefniadau</a:t>
            </a:r>
            <a:r>
              <a:rPr lang="en-GB" sz="2400" dirty="0"/>
              <a:t> </a:t>
            </a:r>
            <a:r>
              <a:rPr lang="en-GB" sz="2400" dirty="0" err="1"/>
              <a:t>Asesu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 (2015). </a:t>
            </a:r>
          </a:p>
          <a:p>
            <a:r>
              <a:rPr lang="en-GB" sz="2400" dirty="0" err="1"/>
              <a:t>Cynllun</a:t>
            </a:r>
            <a:r>
              <a:rPr lang="en-GB" sz="2400" dirty="0"/>
              <a:t> </a:t>
            </a:r>
            <a:r>
              <a:rPr lang="en-GB" sz="2400" dirty="0" err="1"/>
              <a:t>Gweithredu’r</a:t>
            </a:r>
            <a:r>
              <a:rPr lang="en-GB" sz="2400" dirty="0"/>
              <a:t> </a:t>
            </a:r>
            <a:r>
              <a:rPr lang="en-GB" sz="2400" dirty="0" err="1"/>
              <a:t>Cyfnod</a:t>
            </a:r>
            <a:r>
              <a:rPr lang="en-GB" sz="2400" dirty="0"/>
              <a:t> Sylfaen 2016</a:t>
            </a:r>
          </a:p>
        </p:txBody>
      </p:sp>
    </p:spTree>
    <p:extLst>
      <p:ext uri="{BB962C8B-B14F-4D97-AF65-F5344CB8AC3E}">
        <p14:creationId xmlns:p14="http://schemas.microsoft.com/office/powerpoint/2010/main" val="531190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>
            <a:extLst>
              <a:ext uri="{FF2B5EF4-FFF2-40B4-BE49-F238E27FC236}">
                <a16:creationId xmlns:a16="http://schemas.microsoft.com/office/drawing/2014/main" id="{DC1F7293-2A4C-452D-8674-A3A99983F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Damcaniaeth</a:t>
            </a:r>
            <a:r>
              <a:rPr lang="en-GB" altLang="en-US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 ac </a:t>
            </a:r>
            <a:r>
              <a:rPr lang="en-GB" altLang="en-US" dirty="0" err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Ymchwil</a:t>
            </a:r>
            <a:r>
              <a:rPr lang="en-GB" altLang="en-US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/>
            </a:r>
            <a:br>
              <a:rPr lang="en-GB" altLang="en-US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</a:br>
            <a:r>
              <a:rPr lang="en-GB" altLang="en-US" dirty="0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Theory and Research</a:t>
            </a:r>
            <a:endParaRPr lang="en-GB" altLang="en-US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54292" name="Picture 3">
            <a:extLst>
              <a:ext uri="{FF2B5EF4-FFF2-40B4-BE49-F238E27FC236}">
                <a16:creationId xmlns:a16="http://schemas.microsoft.com/office/drawing/2014/main" id="{5C292B0B-0405-45DC-8852-BFDC5749E5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931" y="1449388"/>
            <a:ext cx="1133475" cy="168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3" name="TextBox 4">
            <a:extLst>
              <a:ext uri="{FF2B5EF4-FFF2-40B4-BE49-F238E27FC236}">
                <a16:creationId xmlns:a16="http://schemas.microsoft.com/office/drawing/2014/main" id="{B132F10B-0275-461C-AEFE-1C66E66859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9150" y="2276476"/>
            <a:ext cx="10810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Margaret McMillan</a:t>
            </a:r>
          </a:p>
        </p:txBody>
      </p:sp>
      <p:pic>
        <p:nvPicPr>
          <p:cNvPr id="54294" name="Picture 5">
            <a:extLst>
              <a:ext uri="{FF2B5EF4-FFF2-40B4-BE49-F238E27FC236}">
                <a16:creationId xmlns:a16="http://schemas.microsoft.com/office/drawing/2014/main" id="{724ABB97-854D-4786-BBA8-548D24DA81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6306" y="3352801"/>
            <a:ext cx="1181100" cy="160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5" name="TextBox 6">
            <a:extLst>
              <a:ext uri="{FF2B5EF4-FFF2-40B4-BE49-F238E27FC236}">
                <a16:creationId xmlns:a16="http://schemas.microsoft.com/office/drawing/2014/main" id="{497DDC4C-66BB-4A74-B367-1066692E16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9150" y="3860801"/>
            <a:ext cx="10810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Friedrich</a:t>
            </a:r>
          </a:p>
          <a:p>
            <a:r>
              <a:rPr lang="en-GB" altLang="en-US" sz="1200"/>
              <a:t>Froebel</a:t>
            </a:r>
          </a:p>
        </p:txBody>
      </p:sp>
      <p:sp>
        <p:nvSpPr>
          <p:cNvPr id="54297" name="TextBox 8">
            <a:extLst>
              <a:ext uri="{FF2B5EF4-FFF2-40B4-BE49-F238E27FC236}">
                <a16:creationId xmlns:a16="http://schemas.microsoft.com/office/drawing/2014/main" id="{19D66425-62F7-41ED-8FDE-BBBA58E77F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5794" y="5603765"/>
            <a:ext cx="108108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cy-GB" altLang="en-US" sz="1200" dirty="0" smtClean="0"/>
              <a:t>Carol </a:t>
            </a:r>
          </a:p>
          <a:p>
            <a:r>
              <a:rPr lang="cy-GB" altLang="en-US" sz="1200" dirty="0" err="1" smtClean="0"/>
              <a:t>Dweck</a:t>
            </a:r>
            <a:endParaRPr lang="en-GB" altLang="en-US" sz="1200" dirty="0"/>
          </a:p>
          <a:p>
            <a:endParaRPr lang="en-GB" altLang="en-US" sz="1200" dirty="0"/>
          </a:p>
        </p:txBody>
      </p:sp>
      <p:pic>
        <p:nvPicPr>
          <p:cNvPr id="54298" name="Picture 9">
            <a:extLst>
              <a:ext uri="{FF2B5EF4-FFF2-40B4-BE49-F238E27FC236}">
                <a16:creationId xmlns:a16="http://schemas.microsoft.com/office/drawing/2014/main" id="{15B89CE7-D851-4DD4-98C6-3CCA3195C3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872" y="1595517"/>
            <a:ext cx="1150938" cy="155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299" name="TextBox 10">
            <a:extLst>
              <a:ext uri="{FF2B5EF4-FFF2-40B4-BE49-F238E27FC236}">
                <a16:creationId xmlns:a16="http://schemas.microsoft.com/office/drawing/2014/main" id="{FC2BBFD6-6756-4663-9D60-C634DDC9FC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6588" y="2349501"/>
            <a:ext cx="10080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Dr David Weikart</a:t>
            </a:r>
          </a:p>
        </p:txBody>
      </p:sp>
      <p:pic>
        <p:nvPicPr>
          <p:cNvPr id="54300" name="Picture 11">
            <a:extLst>
              <a:ext uri="{FF2B5EF4-FFF2-40B4-BE49-F238E27FC236}">
                <a16:creationId xmlns:a16="http://schemas.microsoft.com/office/drawing/2014/main" id="{651F4D0D-AFF6-40D6-A700-5F957388357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872" y="1527889"/>
            <a:ext cx="1171575" cy="163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1" name="TextBox 12">
            <a:extLst>
              <a:ext uri="{FF2B5EF4-FFF2-40B4-BE49-F238E27FC236}">
                <a16:creationId xmlns:a16="http://schemas.microsoft.com/office/drawing/2014/main" id="{E4051CDE-DD3E-4FFB-BF6C-7AACCDD62C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663" y="2205038"/>
            <a:ext cx="1079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Maria Montessori</a:t>
            </a:r>
          </a:p>
        </p:txBody>
      </p:sp>
      <p:pic>
        <p:nvPicPr>
          <p:cNvPr id="54302" name="Picture 13">
            <a:extLst>
              <a:ext uri="{FF2B5EF4-FFF2-40B4-BE49-F238E27FC236}">
                <a16:creationId xmlns:a16="http://schemas.microsoft.com/office/drawing/2014/main" id="{6427E6BB-6EC9-4545-8E12-045AA9283E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556" y="3395663"/>
            <a:ext cx="1239837" cy="161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3" name="TextBox 14">
            <a:extLst>
              <a:ext uri="{FF2B5EF4-FFF2-40B4-BE49-F238E27FC236}">
                <a16:creationId xmlns:a16="http://schemas.microsoft.com/office/drawing/2014/main" id="{9ACDD3EB-BC7F-4FB7-9AB9-F71A4BCF0C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0101" y="4005263"/>
            <a:ext cx="1008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Loris Malaguzzi</a:t>
            </a:r>
          </a:p>
        </p:txBody>
      </p:sp>
      <p:pic>
        <p:nvPicPr>
          <p:cNvPr id="54304" name="Picture 15">
            <a:extLst>
              <a:ext uri="{FF2B5EF4-FFF2-40B4-BE49-F238E27FC236}">
                <a16:creationId xmlns:a16="http://schemas.microsoft.com/office/drawing/2014/main" id="{BE305D01-7AE8-4917-BA70-1954B3A5A4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642" y="5192712"/>
            <a:ext cx="1214438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5" name="TextBox 16">
            <a:extLst>
              <a:ext uri="{FF2B5EF4-FFF2-40B4-BE49-F238E27FC236}">
                <a16:creationId xmlns:a16="http://schemas.microsoft.com/office/drawing/2014/main" id="{1BD59271-C5C7-4A55-B218-532717B4DC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0101" y="5732463"/>
            <a:ext cx="10080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Jerome</a:t>
            </a:r>
          </a:p>
          <a:p>
            <a:r>
              <a:rPr lang="en-GB" altLang="en-US" sz="1200"/>
              <a:t>Bruner</a:t>
            </a:r>
          </a:p>
        </p:txBody>
      </p:sp>
      <p:sp>
        <p:nvSpPr>
          <p:cNvPr id="54307" name="TextBox 18">
            <a:extLst>
              <a:ext uri="{FF2B5EF4-FFF2-40B4-BE49-F238E27FC236}">
                <a16:creationId xmlns:a16="http://schemas.microsoft.com/office/drawing/2014/main" id="{DB4D1BFE-464A-427A-BCAA-564729FFBA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6588" y="4005263"/>
            <a:ext cx="10795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cy-GB" altLang="en-US" sz="1200" dirty="0" smtClean="0"/>
              <a:t>David</a:t>
            </a:r>
          </a:p>
          <a:p>
            <a:r>
              <a:rPr lang="cy-GB" altLang="en-US" sz="1200" dirty="0" err="1" smtClean="0"/>
              <a:t>Kolb</a:t>
            </a:r>
            <a:endParaRPr lang="en-GB" altLang="en-US" sz="1200" dirty="0"/>
          </a:p>
        </p:txBody>
      </p:sp>
      <p:pic>
        <p:nvPicPr>
          <p:cNvPr id="54308" name="Picture 19">
            <a:extLst>
              <a:ext uri="{FF2B5EF4-FFF2-40B4-BE49-F238E27FC236}">
                <a16:creationId xmlns:a16="http://schemas.microsoft.com/office/drawing/2014/main" id="{A7251078-AF34-4166-AAD7-F77315DEBB7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132" y="5168105"/>
            <a:ext cx="1163638" cy="159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4309" name="TextBox 20">
            <a:extLst>
              <a:ext uri="{FF2B5EF4-FFF2-40B4-BE49-F238E27FC236}">
                <a16:creationId xmlns:a16="http://schemas.microsoft.com/office/drawing/2014/main" id="{744F2733-FF64-488B-83F1-934468D1AA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3429" y="5667453"/>
            <a:ext cx="10080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/>
              <a:t>Jean </a:t>
            </a:r>
            <a:endParaRPr lang="en-GB" altLang="en-US" sz="1200" dirty="0" smtClean="0"/>
          </a:p>
          <a:p>
            <a:r>
              <a:rPr lang="en-GB" altLang="en-US" sz="1200" dirty="0" smtClean="0"/>
              <a:t>Piaget</a:t>
            </a:r>
            <a:endParaRPr lang="en-GB" altLang="en-US" sz="1200" dirty="0"/>
          </a:p>
        </p:txBody>
      </p:sp>
      <p:pic>
        <p:nvPicPr>
          <p:cNvPr id="22" name="Picture 11">
            <a:extLst>
              <a:ext uri="{FF2B5EF4-FFF2-40B4-BE49-F238E27FC236}">
                <a16:creationId xmlns:a16="http://schemas.microsoft.com/office/drawing/2014/main" id="{CA31E8A0-0F5D-410F-8E54-5308DA62E86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3680" y="1590674"/>
            <a:ext cx="122936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13">
            <a:extLst>
              <a:ext uri="{FF2B5EF4-FFF2-40B4-BE49-F238E27FC236}">
                <a16:creationId xmlns:a16="http://schemas.microsoft.com/office/drawing/2014/main" id="{8280335D-E698-4534-957C-D2916ACB60D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521" y="3376296"/>
            <a:ext cx="1254519" cy="1559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10">
            <a:extLst>
              <a:ext uri="{FF2B5EF4-FFF2-40B4-BE49-F238E27FC236}">
                <a16:creationId xmlns:a16="http://schemas.microsoft.com/office/drawing/2014/main" id="{78E59449-4D6E-467E-8DE9-C770D416F5B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8521" y="5192712"/>
            <a:ext cx="1254519" cy="146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464800" y="2349501"/>
            <a:ext cx="10972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 err="1" smtClean="0"/>
              <a:t>Ferre</a:t>
            </a:r>
            <a:r>
              <a:rPr lang="cy-GB" sz="1100" dirty="0" smtClean="0"/>
              <a:t> </a:t>
            </a:r>
          </a:p>
          <a:p>
            <a:r>
              <a:rPr lang="cy-GB" sz="1100" dirty="0" err="1" smtClean="0"/>
              <a:t>Laevers</a:t>
            </a:r>
            <a:endParaRPr lang="en-GB" sz="1100" dirty="0"/>
          </a:p>
        </p:txBody>
      </p:sp>
      <p:sp>
        <p:nvSpPr>
          <p:cNvPr id="26" name="TextBox 25"/>
          <p:cNvSpPr txBox="1"/>
          <p:nvPr/>
        </p:nvSpPr>
        <p:spPr>
          <a:xfrm>
            <a:off x="10489804" y="3660895"/>
            <a:ext cx="10972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 err="1" smtClean="0"/>
              <a:t>Iram</a:t>
            </a:r>
            <a:r>
              <a:rPr lang="cy-GB" sz="1100" dirty="0" smtClean="0"/>
              <a:t> </a:t>
            </a:r>
          </a:p>
          <a:p>
            <a:r>
              <a:rPr lang="cy-GB" sz="1100" dirty="0" err="1" smtClean="0"/>
              <a:t>Siraj</a:t>
            </a:r>
            <a:endParaRPr lang="cy-GB" sz="11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0536942" y="5532556"/>
            <a:ext cx="10972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 err="1" smtClean="0"/>
              <a:t>Kathy</a:t>
            </a:r>
            <a:r>
              <a:rPr lang="cy-GB" sz="1100" dirty="0" smtClean="0"/>
              <a:t> </a:t>
            </a:r>
          </a:p>
          <a:p>
            <a:r>
              <a:rPr lang="cy-GB" sz="1100" dirty="0" err="1" smtClean="0"/>
              <a:t>Sylva</a:t>
            </a:r>
            <a:endParaRPr lang="cy-GB" sz="11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1604" y="3352801"/>
            <a:ext cx="1082477" cy="15154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5009" y="5230072"/>
            <a:ext cx="1218802" cy="1528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136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0070C0"/>
                </a:solidFill>
              </a:rPr>
              <a:t>Yr Aseiniad                        100%       (3000)        27-3-2020</a:t>
            </a:r>
            <a:r>
              <a:rPr lang="cy-GB" dirty="0" smtClean="0"/>
              <a:t/>
            </a:r>
            <a:br>
              <a:rPr lang="cy-GB" dirty="0" smtClean="0"/>
            </a:br>
            <a:r>
              <a:rPr lang="cy-GB" dirty="0" smtClean="0"/>
              <a:t>The </a:t>
            </a:r>
            <a:r>
              <a:rPr lang="cy-GB" dirty="0" err="1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Mae </a:t>
            </a:r>
            <a:r>
              <a:rPr lang="en-US" b="1" dirty="0" err="1"/>
              <a:t>addysgu</a:t>
            </a:r>
            <a:r>
              <a:rPr lang="en-US" b="1" dirty="0"/>
              <a:t> a </a:t>
            </a:r>
            <a:r>
              <a:rPr lang="en-US" b="1" dirty="0" err="1"/>
              <a:t>dysgu</a:t>
            </a:r>
            <a:r>
              <a:rPr lang="en-US" b="1" dirty="0"/>
              <a:t> da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galw</a:t>
            </a:r>
            <a:r>
              <a:rPr lang="en-US" b="1" dirty="0"/>
              <a:t> am </a:t>
            </a:r>
            <a:r>
              <a:rPr lang="en-US" b="1" dirty="0" err="1"/>
              <a:t>ddefnyddio</a:t>
            </a:r>
            <a:r>
              <a:rPr lang="en-US" b="1" dirty="0"/>
              <a:t> </a:t>
            </a:r>
            <a:r>
              <a:rPr lang="en-US" b="1" dirty="0" err="1"/>
              <a:t>cymysgedd</a:t>
            </a:r>
            <a:r>
              <a:rPr lang="en-US" b="1" dirty="0"/>
              <a:t> o </a:t>
            </a:r>
            <a:r>
              <a:rPr lang="en-US" b="1" dirty="0" err="1"/>
              <a:t>ddulliau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cynnwys</a:t>
            </a:r>
            <a:r>
              <a:rPr lang="en-US" b="1" dirty="0"/>
              <a:t> </a:t>
            </a:r>
            <a:r>
              <a:rPr lang="en-US" b="1" dirty="0" err="1"/>
              <a:t>addysgu</a:t>
            </a:r>
            <a:r>
              <a:rPr lang="en-US" b="1" dirty="0"/>
              <a:t> </a:t>
            </a:r>
            <a:r>
              <a:rPr lang="en-US" b="1" dirty="0" err="1" smtClean="0"/>
              <a:t>uniongyrchol</a:t>
            </a:r>
            <a:r>
              <a:rPr lang="en-US" b="1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US" b="1" dirty="0"/>
              <a:t>Mae </a:t>
            </a:r>
            <a:r>
              <a:rPr lang="en-US" b="1" dirty="0" err="1"/>
              <a:t>addysgu</a:t>
            </a:r>
            <a:r>
              <a:rPr lang="en-US" b="1" dirty="0"/>
              <a:t> a </a:t>
            </a:r>
            <a:r>
              <a:rPr lang="en-US" b="1" dirty="0" err="1"/>
              <a:t>dysgu</a:t>
            </a:r>
            <a:r>
              <a:rPr lang="en-US" b="1" dirty="0"/>
              <a:t> da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golygu</a:t>
            </a:r>
            <a:r>
              <a:rPr lang="en-US" b="1" dirty="0"/>
              <a:t> </a:t>
            </a:r>
            <a:r>
              <a:rPr lang="en-US" b="1" dirty="0" err="1"/>
              <a:t>gosod</a:t>
            </a:r>
            <a:r>
              <a:rPr lang="en-US" b="1" dirty="0"/>
              <a:t> </a:t>
            </a:r>
            <a:r>
              <a:rPr lang="en-US" b="1" dirty="0" err="1"/>
              <a:t>tasgau</a:t>
            </a:r>
            <a:r>
              <a:rPr lang="en-US" b="1" dirty="0"/>
              <a:t> a </a:t>
            </a:r>
            <a:r>
              <a:rPr lang="en-US" b="1" dirty="0" err="1"/>
              <a:t>dewis</a:t>
            </a:r>
            <a:r>
              <a:rPr lang="en-US" b="1" dirty="0"/>
              <a:t> </a:t>
            </a:r>
            <a:r>
              <a:rPr lang="en-US" b="1" dirty="0" err="1"/>
              <a:t>adnoddau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adeiladu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wybodaeth</a:t>
            </a:r>
            <a:r>
              <a:rPr lang="en-US" b="1" dirty="0"/>
              <a:t> a </a:t>
            </a:r>
            <a:r>
              <a:rPr lang="en-US" b="1" dirty="0" err="1"/>
              <a:t>phrofiad</a:t>
            </a:r>
            <a:r>
              <a:rPr lang="en-US" b="1" dirty="0"/>
              <a:t> </a:t>
            </a:r>
            <a:r>
              <a:rPr lang="en-US" b="1" dirty="0" err="1"/>
              <a:t>blaenorol</a:t>
            </a:r>
            <a:r>
              <a:rPr lang="en-US" b="1" dirty="0"/>
              <a:t> ac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ennyn</a:t>
            </a:r>
            <a:r>
              <a:rPr lang="en-US" b="1" dirty="0"/>
              <a:t> </a:t>
            </a:r>
            <a:r>
              <a:rPr lang="en-US" b="1" dirty="0" err="1" smtClean="0"/>
              <a:t>diddordeb</a:t>
            </a:r>
            <a:r>
              <a:rPr lang="en-US" b="1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US" b="1" dirty="0" smtClean="0"/>
              <a:t>Mae </a:t>
            </a:r>
            <a:r>
              <a:rPr lang="en-US" b="1" dirty="0" err="1"/>
              <a:t>addysgu</a:t>
            </a:r>
            <a:r>
              <a:rPr lang="en-US" b="1" dirty="0"/>
              <a:t> a </a:t>
            </a:r>
            <a:r>
              <a:rPr lang="en-US" b="1" dirty="0" err="1"/>
              <a:t>dysgu</a:t>
            </a:r>
            <a:r>
              <a:rPr lang="en-US" b="1" dirty="0"/>
              <a:t> da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ymestyn</a:t>
            </a:r>
            <a:r>
              <a:rPr lang="en-US" b="1" dirty="0"/>
              <a:t> </a:t>
            </a:r>
            <a:r>
              <a:rPr lang="en-US" b="1" dirty="0" err="1"/>
              <a:t>oddi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 ac </a:t>
            </a:r>
            <a:r>
              <a:rPr lang="en-US" b="1" dirty="0" err="1"/>
              <a:t>ar</a:t>
            </a:r>
            <a:r>
              <a:rPr lang="en-US" b="1" dirty="0"/>
              <a:t> draws </a:t>
            </a:r>
            <a:r>
              <a:rPr lang="en-US" b="1" dirty="0" err="1"/>
              <a:t>Meysydd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b="1" dirty="0"/>
              <a:t> a </a:t>
            </a:r>
            <a:r>
              <a:rPr lang="en-US" b="1" dirty="0" err="1" smtClean="0"/>
              <a:t>Phrofiad</a:t>
            </a:r>
            <a:r>
              <a:rPr lang="en-US" b="1" dirty="0" smtClean="0"/>
              <a:t>.</a:t>
            </a:r>
            <a:r>
              <a:rPr lang="en-US" dirty="0" smtClean="0"/>
              <a:t>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                                        (</a:t>
            </a:r>
            <a:r>
              <a:rPr lang="en-US" dirty="0" err="1"/>
              <a:t>Donalsdon</a:t>
            </a:r>
            <a:r>
              <a:rPr lang="en-US" dirty="0"/>
              <a:t>, </a:t>
            </a:r>
            <a:r>
              <a:rPr lang="en-US" dirty="0" smtClean="0"/>
              <a:t>2015:68)</a:t>
            </a:r>
            <a:endParaRPr lang="en-GB" dirty="0"/>
          </a:p>
          <a:p>
            <a:pPr marL="0" indent="0">
              <a:buNone/>
            </a:pP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/>
              <a:t>ddefnyddio’r</a:t>
            </a:r>
            <a:r>
              <a:rPr lang="en-US" dirty="0"/>
              <a:t> 3 </a:t>
            </a:r>
            <a:r>
              <a:rPr lang="en-US" dirty="0" err="1"/>
              <a:t>egwyddor</a:t>
            </a:r>
            <a:r>
              <a:rPr lang="en-US" dirty="0"/>
              <a:t> </a:t>
            </a:r>
            <a:r>
              <a:rPr lang="en-US" dirty="0" err="1"/>
              <a:t>bedagogaidd</a:t>
            </a:r>
            <a:r>
              <a:rPr lang="en-US" dirty="0"/>
              <a:t>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nodir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. </a:t>
            </a:r>
            <a:endParaRPr lang="en-GB" dirty="0"/>
          </a:p>
          <a:p>
            <a:pPr marL="0" indent="0">
              <a:buNone/>
            </a:pPr>
            <a:r>
              <a:rPr lang="en-US" dirty="0" err="1" smtClean="0"/>
              <a:t>Trafodwch</a:t>
            </a:r>
            <a:r>
              <a:rPr lang="en-US" dirty="0" smtClean="0"/>
              <a:t> </a:t>
            </a:r>
            <a:r>
              <a:rPr lang="en-US" dirty="0"/>
              <a:t>y </a:t>
            </a:r>
            <a:r>
              <a:rPr lang="en-US" dirty="0" err="1"/>
              <a:t>rhain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perthynas</a:t>
            </a:r>
            <a:r>
              <a:rPr lang="en-US" dirty="0"/>
              <a:t> </a:t>
            </a:r>
            <a:r>
              <a:rPr lang="en-US" dirty="0" err="1"/>
              <a:t>a’ch</a:t>
            </a:r>
            <a:r>
              <a:rPr lang="en-US" dirty="0"/>
              <a:t> </a:t>
            </a:r>
            <a:r>
              <a:rPr lang="en-US" dirty="0" err="1"/>
              <a:t>profiad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 smtClean="0"/>
              <a:t>ddangos</a:t>
            </a:r>
            <a:r>
              <a:rPr lang="en-US" dirty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/>
              <a:t>sicr</a:t>
            </a:r>
            <a:r>
              <a:rPr lang="en-US" dirty="0"/>
              <a:t>, </a:t>
            </a:r>
            <a:r>
              <a:rPr lang="en-US" dirty="0" err="1"/>
              <a:t>nodi</a:t>
            </a:r>
            <a:r>
              <a:rPr lang="en-US" dirty="0"/>
              <a:t> </a:t>
            </a:r>
            <a:r>
              <a:rPr lang="en-US" dirty="0" err="1"/>
              <a:t>cryfderau</a:t>
            </a:r>
            <a:r>
              <a:rPr lang="en-US" dirty="0"/>
              <a:t> a </a:t>
            </a:r>
            <a:r>
              <a:rPr lang="en-US" dirty="0" err="1"/>
              <a:t>meysydd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Good teaching and learning means employing a blend of approaches including direct teaching.</a:t>
            </a:r>
            <a:endParaRPr lang="en-GB" dirty="0"/>
          </a:p>
          <a:p>
            <a:pPr marL="0" indent="0">
              <a:buNone/>
            </a:pPr>
            <a:r>
              <a:rPr lang="en-US" b="1" dirty="0" smtClean="0"/>
              <a:t>Good </a:t>
            </a:r>
            <a:r>
              <a:rPr lang="en-US" b="1" dirty="0"/>
              <a:t>teaching and learning sets tasks and selects resources that build on previous knowledge and experience and engage interest.</a:t>
            </a:r>
            <a:endParaRPr lang="en-GB" dirty="0"/>
          </a:p>
          <a:p>
            <a:pPr marL="0" indent="0">
              <a:buNone/>
            </a:pPr>
            <a:r>
              <a:rPr lang="en-US" b="1" dirty="0" smtClean="0"/>
              <a:t>Good </a:t>
            </a:r>
            <a:r>
              <a:rPr lang="en-US" b="1" dirty="0"/>
              <a:t>teaching and learning ranges within and across Areas of Learning and experience</a:t>
            </a:r>
            <a:r>
              <a:rPr lang="en-US" b="1" dirty="0" smtClean="0"/>
              <a:t>.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US" b="1" dirty="0"/>
              <a:t> </a:t>
            </a:r>
            <a:r>
              <a:rPr lang="en-US" b="1" dirty="0" smtClean="0"/>
              <a:t>                                            </a:t>
            </a:r>
            <a:r>
              <a:rPr lang="en-US" dirty="0" smtClean="0"/>
              <a:t> (</a:t>
            </a:r>
            <a:r>
              <a:rPr lang="en-US" dirty="0"/>
              <a:t>Donaldson, 2015:68)</a:t>
            </a:r>
            <a:endParaRPr lang="en-GB" dirty="0"/>
          </a:p>
          <a:p>
            <a:pPr marL="0" indent="0">
              <a:buNone/>
            </a:pPr>
            <a:r>
              <a:rPr lang="en-US" dirty="0" smtClean="0"/>
              <a:t>Consider </a:t>
            </a:r>
            <a:r>
              <a:rPr lang="en-US" dirty="0"/>
              <a:t>the 3 pedagogic principles outlined above.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Discuss </a:t>
            </a:r>
            <a:r>
              <a:rPr lang="en-US" dirty="0"/>
              <a:t>these principles in relation to your experience in school showing secure understanding, identifying strengths and areas for development for each principle</a:t>
            </a:r>
            <a:r>
              <a:rPr lang="en-US" dirty="0" smtClean="0"/>
              <a:t>.</a:t>
            </a:r>
            <a:r>
              <a:rPr lang="en-US" dirty="0"/>
              <a:t> 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97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</a:t>
            </a:r>
            <a:r>
              <a:rPr lang="cy-GB" dirty="0" smtClean="0"/>
              <a:t>rgymhellion ar gyfer yr aseiniad</a:t>
            </a:r>
            <a:br>
              <a:rPr lang="cy-GB" dirty="0" smtClean="0"/>
            </a:br>
            <a:r>
              <a:rPr lang="cy-GB" dirty="0" err="1" smtClean="0"/>
              <a:t>Suggestions</a:t>
            </a:r>
            <a:r>
              <a:rPr lang="cy-GB" dirty="0" smtClean="0"/>
              <a:t> </a:t>
            </a:r>
            <a:r>
              <a:rPr lang="cy-GB" dirty="0" err="1" smtClean="0"/>
              <a:t>for</a:t>
            </a:r>
            <a:r>
              <a:rPr lang="cy-GB" dirty="0" smtClean="0"/>
              <a:t> the </a:t>
            </a:r>
            <a:r>
              <a:rPr lang="cy-GB" dirty="0" err="1" smtClean="0"/>
              <a:t>assignment</a:t>
            </a:r>
            <a:r>
              <a:rPr lang="cy-GB" dirty="0" smtClean="0"/>
              <a:t/>
            </a:r>
            <a:br>
              <a:rPr lang="cy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Cyflwyniad</a:t>
            </a:r>
          </a:p>
          <a:p>
            <a:r>
              <a:rPr lang="cy-GB" dirty="0" smtClean="0"/>
              <a:t>Y Cyfnod Sylfaen – Athroniaeth (Cwricwlwm)</a:t>
            </a:r>
          </a:p>
          <a:p>
            <a:r>
              <a:rPr lang="cy-GB" dirty="0" smtClean="0"/>
              <a:t>Addysgeg y Cyfnod Sylfaen EA1/ EA3 (technegau a strategaethau) (dull traws gwricwlaidd)</a:t>
            </a:r>
          </a:p>
          <a:p>
            <a:r>
              <a:rPr lang="cy-GB" dirty="0" smtClean="0"/>
              <a:t>Cynllunio yn y Cyfnod Sylfaen EA2 (llais y plentyn/ diddordebau)</a:t>
            </a:r>
          </a:p>
          <a:p>
            <a:r>
              <a:rPr lang="cy-GB" dirty="0" smtClean="0"/>
              <a:t>Y sefyllfa bresennol – heriau/ argymhellion</a:t>
            </a:r>
          </a:p>
          <a:p>
            <a:r>
              <a:rPr lang="cy-GB" dirty="0" smtClean="0"/>
              <a:t>Clo</a:t>
            </a:r>
          </a:p>
          <a:p>
            <a:endParaRPr lang="cy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err="1" smtClean="0"/>
              <a:t>Introduction</a:t>
            </a:r>
            <a:endParaRPr lang="cy-GB" dirty="0" smtClean="0"/>
          </a:p>
          <a:p>
            <a:r>
              <a:rPr lang="cy-GB" dirty="0" smtClean="0"/>
              <a:t>The </a:t>
            </a:r>
            <a:r>
              <a:rPr lang="cy-GB" dirty="0" err="1"/>
              <a:t>F</a:t>
            </a:r>
            <a:r>
              <a:rPr lang="cy-GB" dirty="0" err="1" smtClean="0"/>
              <a:t>oundation</a:t>
            </a:r>
            <a:r>
              <a:rPr lang="cy-GB" dirty="0" smtClean="0"/>
              <a:t> </a:t>
            </a:r>
            <a:r>
              <a:rPr lang="cy-GB" dirty="0" err="1" smtClean="0"/>
              <a:t>Phase</a:t>
            </a:r>
            <a:r>
              <a:rPr lang="cy-GB" dirty="0" smtClean="0"/>
              <a:t> – </a:t>
            </a:r>
            <a:r>
              <a:rPr lang="cy-GB" dirty="0" err="1" smtClean="0"/>
              <a:t>Philosophy</a:t>
            </a:r>
            <a:r>
              <a:rPr lang="cy-GB" dirty="0" smtClean="0"/>
              <a:t> (</a:t>
            </a:r>
            <a:r>
              <a:rPr lang="cy-GB" dirty="0" err="1" smtClean="0"/>
              <a:t>Curriculum</a:t>
            </a:r>
            <a:r>
              <a:rPr lang="cy-GB" dirty="0" smtClean="0"/>
              <a:t>)</a:t>
            </a:r>
          </a:p>
          <a:p>
            <a:r>
              <a:rPr lang="cy-GB" dirty="0" err="1" smtClean="0"/>
              <a:t>Foundation</a:t>
            </a:r>
            <a:r>
              <a:rPr lang="cy-GB" dirty="0" smtClean="0"/>
              <a:t> </a:t>
            </a:r>
            <a:r>
              <a:rPr lang="cy-GB" dirty="0" err="1" smtClean="0"/>
              <a:t>Phase</a:t>
            </a:r>
            <a:r>
              <a:rPr lang="cy-GB" dirty="0" smtClean="0"/>
              <a:t> </a:t>
            </a:r>
            <a:r>
              <a:rPr lang="cy-GB" dirty="0" err="1" smtClean="0"/>
              <a:t>Pedagogy</a:t>
            </a:r>
            <a:r>
              <a:rPr lang="cy-GB" dirty="0" smtClean="0"/>
              <a:t> PP1/PP3 (</a:t>
            </a:r>
            <a:r>
              <a:rPr lang="cy-GB" dirty="0" err="1" smtClean="0"/>
              <a:t>strategies</a:t>
            </a:r>
            <a:r>
              <a:rPr lang="cy-GB" dirty="0" smtClean="0"/>
              <a:t> &amp; Techniques) (</a:t>
            </a:r>
            <a:r>
              <a:rPr lang="cy-GB" dirty="0" err="1" smtClean="0"/>
              <a:t>cross-curricular</a:t>
            </a:r>
            <a:r>
              <a:rPr lang="cy-GB" dirty="0" smtClean="0"/>
              <a:t> </a:t>
            </a:r>
            <a:r>
              <a:rPr lang="cy-GB" dirty="0" err="1" smtClean="0"/>
              <a:t>approach</a:t>
            </a:r>
            <a:r>
              <a:rPr lang="cy-GB" dirty="0" smtClean="0"/>
              <a:t>)</a:t>
            </a:r>
          </a:p>
          <a:p>
            <a:r>
              <a:rPr lang="cy-GB" dirty="0" err="1" smtClean="0"/>
              <a:t>Planning</a:t>
            </a:r>
            <a:r>
              <a:rPr lang="cy-GB" dirty="0" smtClean="0"/>
              <a:t> </a:t>
            </a:r>
            <a:r>
              <a:rPr lang="cy-GB" dirty="0" err="1" smtClean="0"/>
              <a:t>in</a:t>
            </a:r>
            <a:r>
              <a:rPr lang="cy-GB" dirty="0" smtClean="0"/>
              <a:t> the </a:t>
            </a:r>
            <a:r>
              <a:rPr lang="cy-GB" dirty="0" err="1" smtClean="0"/>
              <a:t>Foundation</a:t>
            </a:r>
            <a:r>
              <a:rPr lang="cy-GB" dirty="0" smtClean="0"/>
              <a:t> </a:t>
            </a:r>
            <a:r>
              <a:rPr lang="cy-GB" dirty="0" err="1" smtClean="0"/>
              <a:t>Phase</a:t>
            </a:r>
            <a:r>
              <a:rPr lang="cy-GB" dirty="0" smtClean="0"/>
              <a:t> PP2 (</a:t>
            </a:r>
            <a:r>
              <a:rPr lang="cy-GB" dirty="0" err="1" smtClean="0"/>
              <a:t>pupil</a:t>
            </a:r>
            <a:r>
              <a:rPr lang="cy-GB" dirty="0" smtClean="0"/>
              <a:t> </a:t>
            </a:r>
            <a:r>
              <a:rPr lang="cy-GB" dirty="0" err="1" smtClean="0"/>
              <a:t>voice</a:t>
            </a:r>
            <a:r>
              <a:rPr lang="cy-GB" dirty="0" smtClean="0"/>
              <a:t>/ </a:t>
            </a:r>
            <a:r>
              <a:rPr lang="cy-GB" dirty="0" err="1" smtClean="0"/>
              <a:t>interests</a:t>
            </a:r>
            <a:r>
              <a:rPr lang="cy-GB" dirty="0" smtClean="0"/>
              <a:t>)</a:t>
            </a:r>
          </a:p>
          <a:p>
            <a:r>
              <a:rPr lang="cy-GB" dirty="0" err="1" smtClean="0"/>
              <a:t>Current</a:t>
            </a:r>
            <a:r>
              <a:rPr lang="cy-GB" dirty="0" smtClean="0"/>
              <a:t> </a:t>
            </a:r>
            <a:r>
              <a:rPr lang="cy-GB" dirty="0" err="1" smtClean="0"/>
              <a:t>perspective</a:t>
            </a:r>
            <a:r>
              <a:rPr lang="cy-GB" dirty="0" smtClean="0"/>
              <a:t> – </a:t>
            </a:r>
            <a:r>
              <a:rPr lang="cy-GB" dirty="0" err="1" smtClean="0"/>
              <a:t>challenges</a:t>
            </a:r>
            <a:r>
              <a:rPr lang="cy-GB" dirty="0" smtClean="0"/>
              <a:t>/ </a:t>
            </a:r>
            <a:r>
              <a:rPr lang="cy-GB" dirty="0" err="1" smtClean="0"/>
              <a:t>recommendations</a:t>
            </a:r>
            <a:endParaRPr lang="cy-GB" dirty="0" smtClean="0"/>
          </a:p>
          <a:p>
            <a:r>
              <a:rPr lang="cy-GB" dirty="0" err="1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5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0070C0"/>
                </a:solidFill>
              </a:rPr>
              <a:t>Yr aseiniad</a:t>
            </a:r>
            <a:r>
              <a:rPr lang="cy-GB" dirty="0" smtClean="0"/>
              <a:t/>
            </a:r>
            <a:br>
              <a:rPr lang="cy-GB" dirty="0" smtClean="0"/>
            </a:br>
            <a:r>
              <a:rPr lang="cy-GB" dirty="0" smtClean="0"/>
              <a:t>The </a:t>
            </a:r>
            <a:r>
              <a:rPr lang="cy-GB" dirty="0" err="1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Targedau o’r aseiniad diwethaf</a:t>
            </a:r>
          </a:p>
          <a:p>
            <a:r>
              <a:rPr lang="cy-GB" dirty="0" smtClean="0"/>
              <a:t>Cefnogi ag ymchwil o wahanol ffynonellau</a:t>
            </a:r>
          </a:p>
          <a:p>
            <a:r>
              <a:rPr lang="cy-GB" dirty="0" smtClean="0"/>
              <a:t>Galw ar brofiadau pontio a PAP</a:t>
            </a:r>
          </a:p>
          <a:p>
            <a:r>
              <a:rPr lang="cy-GB" dirty="0" smtClean="0"/>
              <a:t>Cynnig rhesymwaith dros eich argymhellion ymarferol (arfer ddosbarth) gan gefnogi</a:t>
            </a:r>
          </a:p>
          <a:p>
            <a:r>
              <a:rPr lang="cy-GB" dirty="0" smtClean="0"/>
              <a:t>Dealltwriaeth gref o athroniaeth y Cyfnod Sylfaen</a:t>
            </a:r>
          </a:p>
          <a:p>
            <a:r>
              <a:rPr lang="cy-GB" dirty="0" smtClean="0"/>
              <a:t>Cyfeirnodi cywir</a:t>
            </a:r>
          </a:p>
          <a:p>
            <a:r>
              <a:rPr lang="cy-GB" dirty="0" smtClean="0"/>
              <a:t>Iaith safonol – cynnil ac academaidd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err="1" smtClean="0"/>
              <a:t>Targets</a:t>
            </a:r>
            <a:r>
              <a:rPr lang="cy-GB" dirty="0" smtClean="0"/>
              <a:t> </a:t>
            </a:r>
            <a:r>
              <a:rPr lang="cy-GB" dirty="0" err="1" smtClean="0"/>
              <a:t>from</a:t>
            </a:r>
            <a:r>
              <a:rPr lang="cy-GB" dirty="0" smtClean="0"/>
              <a:t> </a:t>
            </a:r>
            <a:r>
              <a:rPr lang="cy-GB" dirty="0" err="1" smtClean="0"/>
              <a:t>previous</a:t>
            </a:r>
            <a:r>
              <a:rPr lang="cy-GB" dirty="0" smtClean="0"/>
              <a:t> </a:t>
            </a:r>
            <a:r>
              <a:rPr lang="cy-GB" dirty="0" err="1" smtClean="0"/>
              <a:t>assignment</a:t>
            </a:r>
            <a:endParaRPr lang="cy-GB" dirty="0" smtClean="0"/>
          </a:p>
          <a:p>
            <a:r>
              <a:rPr lang="cy-GB" dirty="0" err="1" smtClean="0"/>
              <a:t>Support</a:t>
            </a:r>
            <a:r>
              <a:rPr lang="cy-GB" dirty="0" smtClean="0"/>
              <a:t> </a:t>
            </a:r>
            <a:r>
              <a:rPr lang="cy-GB" dirty="0" err="1" smtClean="0"/>
              <a:t>with</a:t>
            </a:r>
            <a:r>
              <a:rPr lang="cy-GB" dirty="0" smtClean="0"/>
              <a:t> </a:t>
            </a:r>
            <a:r>
              <a:rPr lang="cy-GB" dirty="0" err="1" smtClean="0"/>
              <a:t>evidence</a:t>
            </a:r>
            <a:r>
              <a:rPr lang="cy-GB" dirty="0" smtClean="0"/>
              <a:t> </a:t>
            </a:r>
            <a:r>
              <a:rPr lang="cy-GB" dirty="0" err="1" smtClean="0"/>
              <a:t>from</a:t>
            </a:r>
            <a:r>
              <a:rPr lang="cy-GB" dirty="0" smtClean="0"/>
              <a:t> Research / </a:t>
            </a:r>
            <a:r>
              <a:rPr lang="cy-GB" dirty="0" err="1" smtClean="0"/>
              <a:t>various</a:t>
            </a:r>
            <a:r>
              <a:rPr lang="cy-GB" dirty="0" smtClean="0"/>
              <a:t> </a:t>
            </a:r>
            <a:r>
              <a:rPr lang="cy-GB" dirty="0" err="1" smtClean="0"/>
              <a:t>texts</a:t>
            </a:r>
            <a:endParaRPr lang="cy-GB" dirty="0" smtClean="0"/>
          </a:p>
          <a:p>
            <a:r>
              <a:rPr lang="cy-GB" dirty="0" smtClean="0"/>
              <a:t>Draw </a:t>
            </a:r>
            <a:r>
              <a:rPr lang="cy-GB" dirty="0" err="1" smtClean="0"/>
              <a:t>on</a:t>
            </a:r>
            <a:r>
              <a:rPr lang="cy-GB" dirty="0" smtClean="0"/>
              <a:t> </a:t>
            </a:r>
            <a:r>
              <a:rPr lang="cy-GB" dirty="0" err="1" smtClean="0"/>
              <a:t>bridging</a:t>
            </a:r>
            <a:r>
              <a:rPr lang="cy-GB" dirty="0" smtClean="0"/>
              <a:t> PTE </a:t>
            </a:r>
            <a:r>
              <a:rPr lang="cy-GB" dirty="0" err="1" smtClean="0"/>
              <a:t>experiences</a:t>
            </a:r>
            <a:endParaRPr lang="cy-GB" dirty="0" smtClean="0"/>
          </a:p>
          <a:p>
            <a:r>
              <a:rPr lang="cy-GB" dirty="0" err="1" smtClean="0"/>
              <a:t>Present</a:t>
            </a:r>
            <a:r>
              <a:rPr lang="cy-GB" dirty="0" smtClean="0"/>
              <a:t> a </a:t>
            </a:r>
            <a:r>
              <a:rPr lang="cy-GB" dirty="0" err="1" smtClean="0"/>
              <a:t>rationale</a:t>
            </a:r>
            <a:r>
              <a:rPr lang="cy-GB" dirty="0" smtClean="0"/>
              <a:t> </a:t>
            </a:r>
            <a:r>
              <a:rPr lang="cy-GB" dirty="0" err="1" smtClean="0"/>
              <a:t>for</a:t>
            </a:r>
            <a:r>
              <a:rPr lang="cy-GB" dirty="0" smtClean="0"/>
              <a:t> </a:t>
            </a:r>
            <a:r>
              <a:rPr lang="cy-GB" dirty="0" err="1" smtClean="0"/>
              <a:t>your</a:t>
            </a:r>
            <a:r>
              <a:rPr lang="cy-GB" dirty="0" smtClean="0"/>
              <a:t> </a:t>
            </a:r>
            <a:r>
              <a:rPr lang="cy-GB" dirty="0" err="1" smtClean="0"/>
              <a:t>choices</a:t>
            </a:r>
            <a:r>
              <a:rPr lang="cy-GB" dirty="0" smtClean="0"/>
              <a:t> </a:t>
            </a:r>
            <a:r>
              <a:rPr lang="cy-GB" dirty="0" err="1" smtClean="0"/>
              <a:t>fpr</a:t>
            </a:r>
            <a:r>
              <a:rPr lang="cy-GB" dirty="0" smtClean="0"/>
              <a:t> </a:t>
            </a:r>
            <a:r>
              <a:rPr lang="cy-GB" dirty="0" err="1" smtClean="0"/>
              <a:t>practical</a:t>
            </a:r>
            <a:r>
              <a:rPr lang="cy-GB" dirty="0" smtClean="0"/>
              <a:t> </a:t>
            </a:r>
            <a:r>
              <a:rPr lang="cy-GB" dirty="0" err="1" smtClean="0"/>
              <a:t>application</a:t>
            </a:r>
            <a:r>
              <a:rPr lang="cy-GB" dirty="0" smtClean="0"/>
              <a:t> (</a:t>
            </a:r>
            <a:r>
              <a:rPr lang="cy-GB" dirty="0" err="1" smtClean="0"/>
              <a:t>classroom</a:t>
            </a:r>
            <a:r>
              <a:rPr lang="cy-GB" dirty="0" smtClean="0"/>
              <a:t> </a:t>
            </a:r>
            <a:r>
              <a:rPr lang="cy-GB" dirty="0" err="1" smtClean="0"/>
              <a:t>activity</a:t>
            </a:r>
            <a:r>
              <a:rPr lang="cy-GB" dirty="0" smtClean="0"/>
              <a:t>)</a:t>
            </a:r>
          </a:p>
          <a:p>
            <a:r>
              <a:rPr lang="cy-GB" dirty="0" smtClean="0"/>
              <a:t>A </a:t>
            </a:r>
            <a:r>
              <a:rPr lang="cy-GB" dirty="0" err="1" smtClean="0"/>
              <a:t>clear</a:t>
            </a:r>
            <a:r>
              <a:rPr lang="cy-GB" dirty="0" smtClean="0"/>
              <a:t> </a:t>
            </a:r>
            <a:r>
              <a:rPr lang="cy-GB" dirty="0" err="1" smtClean="0"/>
              <a:t>understanding</a:t>
            </a:r>
            <a:r>
              <a:rPr lang="cy-GB" dirty="0" smtClean="0"/>
              <a:t> of the FP </a:t>
            </a:r>
            <a:r>
              <a:rPr lang="cy-GB" dirty="0" err="1" smtClean="0"/>
              <a:t>philosophy</a:t>
            </a:r>
            <a:endParaRPr lang="cy-GB" dirty="0" smtClean="0"/>
          </a:p>
          <a:p>
            <a:r>
              <a:rPr lang="cy-GB" dirty="0" err="1" smtClean="0"/>
              <a:t>Correct</a:t>
            </a:r>
            <a:r>
              <a:rPr lang="cy-GB" dirty="0" smtClean="0"/>
              <a:t> </a:t>
            </a:r>
            <a:r>
              <a:rPr lang="cy-GB" dirty="0" err="1" smtClean="0"/>
              <a:t>referencing</a:t>
            </a:r>
            <a:endParaRPr lang="cy-GB" dirty="0" smtClean="0"/>
          </a:p>
          <a:p>
            <a:r>
              <a:rPr lang="cy-GB" dirty="0" err="1" smtClean="0"/>
              <a:t>Language</a:t>
            </a:r>
            <a:r>
              <a:rPr lang="cy-GB" dirty="0" smtClean="0"/>
              <a:t> – </a:t>
            </a:r>
            <a:r>
              <a:rPr lang="cy-GB" dirty="0" err="1" smtClean="0"/>
              <a:t>formal</a:t>
            </a:r>
            <a:r>
              <a:rPr lang="cy-GB" dirty="0" smtClean="0"/>
              <a:t> &amp; </a:t>
            </a:r>
            <a:r>
              <a:rPr lang="cy-GB" dirty="0" err="1" smtClean="0"/>
              <a:t>academic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83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920" y="181999"/>
            <a:ext cx="7183120" cy="6512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46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3431380.potx" id="{B573BD99-E105-4D2A-964B-B901A176567A}" vid="{B1D363B9-18DE-4874-9E2B-FD69B5C6548D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4873beb7-5857-4685-be1f-d57550cc96cc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Academic presentation, pinstripe and ribbon design (widescreen)</Template>
  <TotalTime>186</TotalTime>
  <Words>1348</Words>
  <Application>Microsoft Office PowerPoint</Application>
  <PresentationFormat>Widescreen</PresentationFormat>
  <Paragraphs>234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ＭＳ Ｐゴシック</vt:lpstr>
      <vt:lpstr>Arial</vt:lpstr>
      <vt:lpstr>Comic Sans MS</vt:lpstr>
      <vt:lpstr>Euphemia</vt:lpstr>
      <vt:lpstr>Plantagenet Cherokee</vt:lpstr>
      <vt:lpstr>Sylfaen</vt:lpstr>
      <vt:lpstr>Symbol</vt:lpstr>
      <vt:lpstr>Wingdings</vt:lpstr>
      <vt:lpstr>Academic Literature 16x9</vt:lpstr>
      <vt:lpstr>Darlith  Arweiniol ECAD4008/C Lead  Lecture</vt:lpstr>
      <vt:lpstr>Amcanion y modiwl Module aims</vt:lpstr>
      <vt:lpstr>Deilliannau Dysgu’r Modiwl                                                        Module Learning Outcomes</vt:lpstr>
      <vt:lpstr>BETH WYF YN EI DDYSGU?            WHAT AM I TEACHING?</vt:lpstr>
      <vt:lpstr>Y Cyfnod Sylfaen                         The Foundation Phase</vt:lpstr>
      <vt:lpstr>Y meysydd dysgu/ The areas of learning</vt:lpstr>
      <vt:lpstr>PowerPoint Presentation</vt:lpstr>
      <vt:lpstr>Rhywbeth arall?                                       Anything else?</vt:lpstr>
      <vt:lpstr>PowerPoint Presentation</vt:lpstr>
      <vt:lpstr>PowerPoint Presentation</vt:lpstr>
      <vt:lpstr>Cynllunio fel tîm Planning as a team</vt:lpstr>
      <vt:lpstr>PowerPoint Presentation</vt:lpstr>
      <vt:lpstr>Damcaniaeth ac Ymchwil Theory and Research</vt:lpstr>
      <vt:lpstr>Yr Aseiniad                        100%       (3000)        27-3-2020 The Assignment</vt:lpstr>
      <vt:lpstr>Argymhellion ar gyfer yr aseiniad Suggestions for the assignment </vt:lpstr>
      <vt:lpstr>Yr aseiniad The assignment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Darlith  Arweiniol ECAD4008/C Lead  Lecture</dc:title>
  <dc:creator>Carys Jennings</dc:creator>
  <cp:lastModifiedBy>Carys Jennings</cp:lastModifiedBy>
  <cp:revision>16</cp:revision>
  <dcterms:created xsi:type="dcterms:W3CDTF">2020-01-06T11:38:50Z</dcterms:created>
  <dcterms:modified xsi:type="dcterms:W3CDTF">2020-01-10T16:23:18Z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