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vml" ContentType="application/vnd.openxmlformats-officedocument.vmlDrawing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71" r:id="rId5"/>
    <p:sldId id="273" r:id="rId6"/>
    <p:sldId id="289" r:id="rId7"/>
    <p:sldId id="290" r:id="rId8"/>
    <p:sldId id="291" r:id="rId9"/>
    <p:sldId id="298" r:id="rId10"/>
    <p:sldId id="292" r:id="rId11"/>
    <p:sldId id="300" r:id="rId12"/>
    <p:sldId id="301" r:id="rId13"/>
    <p:sldId id="293" r:id="rId14"/>
    <p:sldId id="302" r:id="rId15"/>
    <p:sldId id="303" r:id="rId16"/>
    <p:sldId id="308" r:id="rId17"/>
    <p:sldId id="306" r:id="rId18"/>
    <p:sldId id="307" r:id="rId19"/>
    <p:sldId id="294" r:id="rId20"/>
    <p:sldId id="295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25" autoAdjust="0"/>
  </p:normalViewPr>
  <p:slideViewPr>
    <p:cSldViewPr>
      <p:cViewPr varScale="1">
        <p:scale>
          <a:sx n="87" d="100"/>
          <a:sy n="87" d="100"/>
        </p:scale>
        <p:origin x="948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/>
              <a:t>Introducing the Modern Workplace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805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9EAB9E-E8D5-476C-93BA-6CDCDF16D67A}" type="datetimeFigureOut">
              <a:rPr lang="en-GB" smtClean="0"/>
              <a:t>04/10/2020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66813" y="1241425"/>
            <a:ext cx="4464050" cy="33496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77194"/>
            <a:ext cx="5438140" cy="3908614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4"/>
            <a:ext cx="2945659" cy="49805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1A1511-BA99-4995-9603-94CCAF14FA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045786"/>
      </p:ext>
    </p:extLst>
  </p:cSld>
  <p:clrMap bg1="lt1" tx1="dk1" bg2="lt2" tx2="dk2" accent1="accent1" accent2="accent2" accent3="accent3" accent4="accent4" accent5="accent5" accent6="accent6" hlink="hlink" folHlink="folHlink"/>
  <p:hf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C4C0BB-712E-40BA-BBFB-325B89170209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15607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83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D718910D-D3B9-42B9-A0FC-A071AB1BA6C9}" type="slidenum">
              <a:rPr lang="en-US" altLang="en-US" smtClean="0">
                <a:solidFill>
                  <a:srgbClr val="000000"/>
                </a:solidFill>
                <a:latin typeface="Calibri" panose="020F0502020204030204" pitchFamily="34" charset="0"/>
              </a:rPr>
              <a:pPr/>
              <a:t>2</a:t>
            </a:fld>
            <a:endParaRPr lang="en-US" altLang="en-US">
              <a:solidFill>
                <a:srgbClr val="000000"/>
              </a:solidFill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87451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544274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70234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88516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3A65C65-52B4-4917-B2C4-89B98C3E818F}" type="slidenum">
              <a:rPr lang="en-US"/>
              <a:pPr/>
              <a:t>6</a:t>
            </a:fld>
            <a:endParaRPr 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73788" y="5118725"/>
            <a:ext cx="5390305" cy="4849318"/>
          </a:xfrm>
          <a:noFill/>
          <a:ln/>
        </p:spPr>
        <p:txBody>
          <a:bodyPr/>
          <a:lstStyle/>
          <a:p>
            <a:pPr eaLnBrk="1" hangingPunct="1"/>
            <a:r>
              <a:rPr lang="en-AU" baseline="0" dirty="0"/>
              <a:t>Why are organisations interested in these individual attributes?</a:t>
            </a:r>
          </a:p>
          <a:p>
            <a:pPr eaLnBrk="1" hangingPunct="1"/>
            <a:r>
              <a:rPr lang="en-AU" baseline="0" dirty="0"/>
              <a:t>Performance is an outcome of…</a:t>
            </a:r>
          </a:p>
          <a:p>
            <a:pPr eaLnBrk="1" hangingPunct="1"/>
            <a:r>
              <a:rPr lang="en-AU" baseline="0" dirty="0"/>
              <a:t>People’s own personal attributes/characteristics (shown here as someone’s capacity to perform)</a:t>
            </a:r>
          </a:p>
          <a:p>
            <a:pPr eaLnBrk="1" hangingPunct="1"/>
            <a:r>
              <a:rPr lang="en-AU" baseline="0" dirty="0"/>
              <a:t>How much effort they put in to their job / (their willingness to perform)</a:t>
            </a:r>
          </a:p>
          <a:p>
            <a:pPr eaLnBrk="1" hangingPunct="1"/>
            <a:r>
              <a:rPr lang="en-AU" baseline="0" dirty="0"/>
              <a:t>How much support they get from the organisation  (their opportunity to perform) </a:t>
            </a:r>
          </a:p>
          <a:p>
            <a:pPr eaLnBrk="1" hangingPunct="1"/>
            <a:endParaRPr lang="en-AU" baseline="0" dirty="0"/>
          </a:p>
          <a:p>
            <a:pPr eaLnBrk="1" hangingPunct="1"/>
            <a:endParaRPr lang="en-AU" dirty="0"/>
          </a:p>
        </p:txBody>
      </p:sp>
    </p:spTree>
    <p:extLst>
      <p:ext uri="{BB962C8B-B14F-4D97-AF65-F5344CB8AC3E}">
        <p14:creationId xmlns:p14="http://schemas.microsoft.com/office/powerpoint/2010/main" val="180312056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Wordwall</a:t>
            </a:r>
            <a:r>
              <a:rPr lang="en-GB" baseline="0" dirty="0"/>
              <a:t> activity</a:t>
            </a:r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45590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6DE0268F-9F46-42A5-971B-DCC4450B6A0C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8438932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 dirty="0"/>
              <a:t>Productivity increased whether the lights</a:t>
            </a:r>
            <a:r>
              <a:rPr lang="en-GB" altLang="en-US" baseline="0" dirty="0"/>
              <a:t> were on or off.  Why??</a:t>
            </a:r>
            <a:endParaRPr lang="en-GB" altLang="en-US" dirty="0"/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1B2A66EB-47BC-4C09-8313-41B7F4F10E80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9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71840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694111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Once lower level of needs is satisfied, no longer acts as a motivator</a:t>
            </a:r>
          </a:p>
          <a:p>
            <a:pPr eaLnBrk="1" hangingPunct="1"/>
            <a:r>
              <a:rPr lang="en-GB" altLang="en-US" dirty="0"/>
              <a:t>Individuals transcend upwards towards fulfilment of higher level</a:t>
            </a:r>
          </a:p>
          <a:p>
            <a:pPr eaLnBrk="1" hangingPunct="1"/>
            <a:r>
              <a:rPr lang="en-GB" altLang="en-US" dirty="0"/>
              <a:t>Each level is distinct</a:t>
            </a:r>
          </a:p>
          <a:p>
            <a:pPr eaLnBrk="1" hangingPunct="1"/>
            <a:r>
              <a:rPr lang="en-GB" altLang="en-US" dirty="0"/>
              <a:t>Individuals may operate at more than one level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723661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235080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BE46FAB-DB66-4676-A495-A17A1973BDD4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13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94320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4B494DBB-CA5B-494F-84EC-1F79AB9EF477}" type="slidenum">
              <a:rPr lang="en-GB" altLang="en-US">
                <a:latin typeface="Garamond" panose="02020404030301010803" pitchFamily="18" charset="0"/>
              </a:rPr>
              <a:pPr eaLnBrk="1" hangingPunct="1">
                <a:spcBef>
                  <a:spcPct val="0"/>
                </a:spcBef>
              </a:pPr>
              <a:t>14</a:t>
            </a:fld>
            <a:endParaRPr lang="en-GB" altLang="en-US">
              <a:latin typeface="Garamond" panose="02020404030301010803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899141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86328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GB"/>
              <a:t>Introducing the Modern Workplace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31A1511-BA99-4995-9603-94CCAF14FA3D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13954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746318-37DF-45B4-98BA-F3D7C3A78A2A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87365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6A1C6D74-9C60-4EE1-A473-6D536EE26A1A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876C43-46C1-4F0E-8C00-82A6AD2E4837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Contemporary Human Resource in Practice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3A2A6F-567B-4893-B0BF-9B09BAE025EB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B1947C-75F5-4E69-BED3-356F44364EC3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3185D0-BAD1-47CF-B57E-94555FB51AF7}" type="datetime1">
              <a:rPr lang="en-GB" smtClean="0"/>
              <a:t>04/10/2020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79957-D80D-4F06-A8F4-9F4810F9417B}" type="datetime1">
              <a:rPr lang="en-GB" smtClean="0"/>
              <a:t>04/10/2020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92A63C-15E7-4C83-8532-6D421EFAB15E}" type="datetime1">
              <a:rPr lang="en-GB" smtClean="0"/>
              <a:t>04/10/2020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98FB84-72D5-41C6-B00D-7133D039CB48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77B85-77A0-41A8-A2E1-BD2755A536A7}" type="datetime1">
              <a:rPr lang="en-GB" smtClean="0"/>
              <a:t>04/10/2020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90AF2-C049-46F0-A008-61C8F55F5DE5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8F1256-A195-4F02-9162-46CC3832B26C}" type="datetime1">
              <a:rPr lang="en-GB" smtClean="0"/>
              <a:t>04/10/2020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Index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kstvak 14"/>
          <p:cNvSpPr txBox="1"/>
          <p:nvPr userDrawn="1"/>
        </p:nvSpPr>
        <p:spPr>
          <a:xfrm>
            <a:off x="-85725" y="-261938"/>
            <a:ext cx="1566863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 lvl="0"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Index slide</a:t>
            </a:r>
          </a:p>
        </p:txBody>
      </p:sp>
      <p:grpSp>
        <p:nvGrpSpPr>
          <p:cNvPr id="5" name="Groep 56" hidden="1"/>
          <p:cNvGrpSpPr>
            <a:grpSpLocks/>
          </p:cNvGrpSpPr>
          <p:nvPr userDrawn="1"/>
        </p:nvGrpSpPr>
        <p:grpSpPr bwMode="auto">
          <a:xfrm>
            <a:off x="9369425" y="106363"/>
            <a:ext cx="2979738" cy="5918200"/>
            <a:chOff x="9234062" y="-92622"/>
            <a:chExt cx="2979308" cy="5917970"/>
          </a:xfrm>
        </p:grpSpPr>
        <p:sp>
          <p:nvSpPr>
            <p:cNvPr id="6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896352"/>
              <a:ext cx="2068213" cy="6476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Delete existing picture and click on the icon to insert a new picture</a:t>
              </a:r>
              <a:endParaRPr lang="en-US" altLang="en-US" sz="1400">
                <a:solidFill>
                  <a:srgbClr val="000000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7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3036218"/>
              <a:ext cx="2141228" cy="64608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Search and selected the picture you want.</a:t>
              </a:r>
              <a:b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</a:b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Click</a:t>
              </a:r>
              <a:r>
                <a:rPr lang="en-US" altLang="en-US" sz="1400">
                  <a:solidFill>
                    <a:srgbClr val="FFA1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´Insert´</a:t>
              </a:r>
              <a:endParaRPr lang="nl-NL" altLang="en-US" sz="1400" b="1">
                <a:solidFill>
                  <a:srgbClr val="3D7EDB"/>
                </a:solidFill>
                <a:ea typeface="Tahoma" panose="020B0604030504040204" pitchFamily="34" charset="0"/>
                <a:cs typeface="Arial" panose="020B0604020202020204" pitchFamily="34" charset="0"/>
              </a:endParaRPr>
            </a:p>
          </p:txBody>
        </p:sp>
        <p:sp>
          <p:nvSpPr>
            <p:cNvPr id="9" name="Ovaal 59"/>
            <p:cNvSpPr>
              <a:spLocks noChangeArrowheads="1"/>
            </p:cNvSpPr>
            <p:nvPr userDrawn="1"/>
          </p:nvSpPr>
          <p:spPr bwMode="auto">
            <a:xfrm>
              <a:off x="9395964" y="412183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1</a:t>
              </a:r>
            </a:p>
          </p:txBody>
        </p:sp>
        <p:sp>
          <p:nvSpPr>
            <p:cNvPr id="10" name="Ovaal 60"/>
            <p:cNvSpPr>
              <a:spLocks noChangeArrowheads="1"/>
            </p:cNvSpPr>
            <p:nvPr userDrawn="1"/>
          </p:nvSpPr>
          <p:spPr bwMode="auto">
            <a:xfrm>
              <a:off x="9395964" y="2552050"/>
              <a:ext cx="401580" cy="401621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2</a:t>
              </a:r>
            </a:p>
          </p:txBody>
        </p:sp>
        <p:pic>
          <p:nvPicPr>
            <p:cNvPr id="11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4630" t="13535" r="3470" b="13927"/>
            <a:stretch/>
          </p:blipFill>
          <p:spPr bwMode="auto">
            <a:xfrm>
              <a:off x="9435801" y="3805970"/>
              <a:ext cx="1107757" cy="297656"/>
            </a:xfrm>
            <a:prstGeom prst="roundRect">
              <a:avLst>
                <a:gd name="adj" fmla="val 14496"/>
              </a:avLst>
            </a:prstGeom>
            <a:noFill/>
            <a:ln w="6350">
              <a:solidFill>
                <a:srgbClr val="E2AC00">
                  <a:lumMod val="50000"/>
                </a:srgbClr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pic>
          <p:nvPicPr>
            <p:cNvPr id="12" name="Picture 3"/>
            <p:cNvPicPr>
              <a:picLocks noChangeAspect="1" noChangeArrowheads="1"/>
            </p:cNvPicPr>
            <p:nvPr userDrawn="1"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0004" t="23401" r="80712" b="21471"/>
            <a:stretch/>
          </p:blipFill>
          <p:spPr bwMode="auto">
            <a:xfrm>
              <a:off x="9505259" y="3832640"/>
              <a:ext cx="792088" cy="226219"/>
            </a:xfrm>
            <a:prstGeom prst="roundRect">
              <a:avLst>
                <a:gd name="adj" fmla="val 14496"/>
              </a:avLst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</a:extLst>
          </p:spPr>
        </p:pic>
        <p:sp>
          <p:nvSpPr>
            <p:cNvPr id="13" name="Tekstvak 63"/>
            <p:cNvSpPr txBox="1"/>
            <p:nvPr userDrawn="1"/>
          </p:nvSpPr>
          <p:spPr>
            <a:xfrm>
              <a:off x="9518184" y="3833112"/>
              <a:ext cx="779350" cy="261928"/>
            </a:xfrm>
            <a:prstGeom prst="rect">
              <a:avLst/>
            </a:prstGeom>
            <a:noFill/>
          </p:spPr>
          <p:txBody>
            <a:bodyPr anchor="ctr">
              <a:spAutoFit/>
            </a:bodyPr>
            <a:lstStyle/>
            <a:p>
              <a:pPr algn="ctr" eaLnBrk="1" fontAlgn="auto" hangingPunct="1">
                <a:spcBef>
                  <a:spcPts val="0"/>
                </a:spcBef>
                <a:spcAft>
                  <a:spcPts val="0"/>
                </a:spcAft>
                <a:defRPr/>
              </a:pPr>
              <a:r>
                <a:rPr lang="en-GB" sz="1100" b="1" kern="0" dirty="0">
                  <a:solidFill>
                    <a:srgbClr val="005634">
                      <a:lumMod val="25000"/>
                    </a:srgbClr>
                  </a:solidFill>
                  <a:effectLst>
                    <a:outerShdw blurRad="25400" algn="ctr" rotWithShape="0">
                      <a:prstClr val="white"/>
                    </a:outerShdw>
                  </a:effectLst>
                  <a:latin typeface="Arial"/>
                </a:rPr>
                <a:t>Insert</a:t>
              </a:r>
            </a:p>
          </p:txBody>
        </p:sp>
        <p:sp>
          <p:nvSpPr>
            <p:cNvPr id="14" name="Rechthoek 64"/>
            <p:cNvSpPr>
              <a:spLocks noChangeArrowheads="1"/>
            </p:cNvSpPr>
            <p:nvPr userDrawn="1"/>
          </p:nvSpPr>
          <p:spPr bwMode="auto">
            <a:xfrm>
              <a:off x="9234062" y="-92622"/>
              <a:ext cx="2772963" cy="38733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180000" rIns="180000"/>
            <a:lstStyle>
              <a:lvl1pPr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tabLst>
                  <a:tab pos="630238" algn="l"/>
                </a:tabLs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nl-NL" altLang="en-US" sz="1600" b="1">
                  <a:solidFill>
                    <a:srgbClr val="3D7EDB"/>
                  </a:solidFill>
                </a:rPr>
                <a:t>INSERT PICTURE</a:t>
              </a:r>
            </a:p>
          </p:txBody>
        </p:sp>
        <p:cxnSp>
          <p:nvCxnSpPr>
            <p:cNvPr id="15" name="Rechte verbindingslijn 65"/>
            <p:cNvCxnSpPr>
              <a:cxnSpLocks noChangeShapeType="1"/>
            </p:cNvCxnSpPr>
            <p:nvPr userDrawn="1"/>
          </p:nvCxnSpPr>
          <p:spPr bwMode="auto">
            <a:xfrm>
              <a:off x="9407882" y="292364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6" name="Rechte verbindingslijn 66"/>
            <p:cNvCxnSpPr>
              <a:cxnSpLocks noChangeShapeType="1"/>
            </p:cNvCxnSpPr>
            <p:nvPr userDrawn="1"/>
          </p:nvCxnSpPr>
          <p:spPr bwMode="auto">
            <a:xfrm>
              <a:off x="9407882" y="2365810"/>
              <a:ext cx="2805488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cxnSp>
          <p:nvCxnSpPr>
            <p:cNvPr id="17" name="Rechte verbindingslijn 67"/>
            <p:cNvCxnSpPr>
              <a:cxnSpLocks noChangeShapeType="1"/>
            </p:cNvCxnSpPr>
            <p:nvPr userDrawn="1"/>
          </p:nvCxnSpPr>
          <p:spPr bwMode="auto">
            <a:xfrm>
              <a:off x="9408221" y="4238018"/>
              <a:ext cx="2805149" cy="0"/>
            </a:xfrm>
            <a:prstGeom prst="line">
              <a:avLst/>
            </a:prstGeom>
            <a:noFill/>
            <a:ln w="9525" algn="ctr">
              <a:solidFill>
                <a:schemeClr val="tx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</p:cxnSp>
        <p:sp>
          <p:nvSpPr>
            <p:cNvPr id="18" name="Tekstvak 33"/>
            <p:cNvSpPr txBox="1">
              <a:spLocks noChangeArrowheads="1"/>
            </p:cNvSpPr>
            <p:nvPr userDrawn="1"/>
          </p:nvSpPr>
          <p:spPr bwMode="auto">
            <a:xfrm>
              <a:off x="9438820" y="4914158"/>
              <a:ext cx="2141228" cy="4317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0" tIns="0" rIns="0" bIns="0"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eaLnBrk="1" hangingPunct="1">
                <a:defRPr/>
              </a:pPr>
              <a:r>
                <a:rPr lang="en-US" altLang="en-US" sz="1400">
                  <a:solidFill>
                    <a:srgbClr val="000000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Select the picture and select</a:t>
              </a:r>
              <a:r>
                <a:rPr lang="en-US" altLang="en-US" sz="1400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 </a:t>
              </a:r>
              <a:r>
                <a:rPr lang="en-US" altLang="en-US" sz="1400" b="1">
                  <a:solidFill>
                    <a:srgbClr val="3D7EDB"/>
                  </a:solidFill>
                  <a:ea typeface="Tahoma" panose="020B0604030504040204" pitchFamily="34" charset="0"/>
                  <a:cs typeface="Arial" panose="020B0604020202020204" pitchFamily="34" charset="0"/>
                </a:rPr>
                <a:t>‘Send to back’</a:t>
              </a:r>
            </a:p>
          </p:txBody>
        </p:sp>
        <p:sp>
          <p:nvSpPr>
            <p:cNvPr id="19" name="Ovaal 69"/>
            <p:cNvSpPr>
              <a:spLocks noChangeArrowheads="1"/>
            </p:cNvSpPr>
            <p:nvPr userDrawn="1"/>
          </p:nvSpPr>
          <p:spPr bwMode="auto">
            <a:xfrm>
              <a:off x="9395964" y="4426814"/>
              <a:ext cx="401580" cy="401622"/>
            </a:xfrm>
            <a:prstGeom prst="ellipse">
              <a:avLst/>
            </a:prstGeom>
            <a:solidFill>
              <a:schemeClr val="tx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25400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lIns="0" tIns="36000" rIns="0" bIns="43200"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Arial" panose="020B0604020202020204" pitchFamily="34" charset="0"/>
                </a:defRPr>
              </a:lvl9pPr>
            </a:lstStyle>
            <a:p>
              <a:pPr algn="ctr" eaLnBrk="1" hangingPunct="1">
                <a:defRPr/>
              </a:pPr>
              <a:r>
                <a:rPr lang="nl-NL" altLang="en-US" sz="1600">
                  <a:solidFill>
                    <a:srgbClr val="FFFFFF"/>
                  </a:solidFill>
                </a:rPr>
                <a:t>3</a:t>
              </a:r>
            </a:p>
          </p:txBody>
        </p:sp>
        <p:pic>
          <p:nvPicPr>
            <p:cNvPr id="20" name="Picture 2"/>
            <p:cNvPicPr>
              <a:picLocks noChangeAspect="1" noChangeArrowheads="1"/>
            </p:cNvPicPr>
            <p:nvPr userDrawn="1"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12" b="9320"/>
            <a:stretch/>
          </p:blipFill>
          <p:spPr bwMode="auto">
            <a:xfrm>
              <a:off x="9435801" y="5462154"/>
              <a:ext cx="2287853" cy="363194"/>
            </a:xfrm>
            <a:prstGeom prst="roundRect">
              <a:avLst>
                <a:gd name="adj" fmla="val 8018"/>
              </a:avLst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21" name="Afbeelding 71"/>
            <p:cNvPicPr>
              <a:picLocks noChangeAspect="1"/>
            </p:cNvPicPr>
            <p:nvPr userDrawn="1"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35801" y="1653232"/>
              <a:ext cx="610090" cy="61009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95824" y="820313"/>
            <a:ext cx="8327552" cy="219074"/>
          </a:xfrm>
        </p:spPr>
        <p:txBody>
          <a:bodyPr>
            <a:noAutofit/>
          </a:bodyPr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ijdelijke aanduiding voor tabel 7"/>
          <p:cNvSpPr>
            <a:spLocks noGrp="1"/>
          </p:cNvSpPr>
          <p:nvPr>
            <p:ph type="tbl" sz="quarter" idx="16"/>
          </p:nvPr>
        </p:nvSpPr>
        <p:spPr>
          <a:xfrm>
            <a:off x="405584" y="1210970"/>
            <a:ext cx="8316592" cy="4234254"/>
          </a:xfrm>
        </p:spPr>
        <p:txBody>
          <a:bodyPr anchor="ctr"/>
          <a:lstStyle>
            <a:lvl1pPr algn="ctr">
              <a:lnSpc>
                <a:spcPct val="150000"/>
              </a:lnSpc>
              <a:defRPr>
                <a:solidFill>
                  <a:schemeClr val="tx2"/>
                </a:solidFill>
              </a:defRPr>
            </a:lvl1pPr>
          </a:lstStyle>
          <a:p>
            <a:pPr lvl="0"/>
            <a:r>
              <a:rPr lang="en-US" noProof="0"/>
              <a:t>Click icon to add table</a:t>
            </a:r>
            <a:endParaRPr lang="en-US" noProof="0" dirty="0"/>
          </a:p>
        </p:txBody>
      </p:sp>
      <p:sp>
        <p:nvSpPr>
          <p:cNvPr id="23" name="Tijdelijke aanduiding voor dianummer 5"/>
          <p:cNvSpPr>
            <a:spLocks noGrp="1"/>
          </p:cNvSpPr>
          <p:nvPr>
            <p:ph type="sldNum" sz="quarter" idx="18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5452D9B6-0537-491A-B569-76F487D3EFE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55779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85725" y="-261938"/>
            <a:ext cx="2497138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05584" y="263001"/>
            <a:ext cx="82296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405584" y="1586673"/>
            <a:ext cx="8318832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406146" y="1210043"/>
            <a:ext cx="831723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0186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0AC018-CB29-4F9F-84F7-356CBB0C3E15}" type="datetime1">
              <a:rPr lang="en-GB" smtClean="0"/>
              <a:t>04/10/2020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1.png"/><Relationship Id="rId4" Type="http://schemas.openxmlformats.org/officeDocument/2006/relationships/oleObject" Target="../embeddings/oleObject1.bin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576" y="2564904"/>
            <a:ext cx="7772400" cy="2123658"/>
          </a:xfrm>
        </p:spPr>
        <p:txBody>
          <a:bodyPr>
            <a:normAutofit/>
          </a:bodyPr>
          <a:lstStyle/>
          <a:p>
            <a:br>
              <a:rPr lang="en-GB" sz="4400" dirty="0">
                <a:solidFill>
                  <a:schemeClr val="bg1"/>
                </a:solidFill>
              </a:rPr>
            </a:br>
            <a:r>
              <a:rPr lang="en-GB" sz="6000" dirty="0">
                <a:solidFill>
                  <a:schemeClr val="accent4"/>
                </a:solidFill>
              </a:rPr>
              <a:t>Motivation </a:t>
            </a:r>
            <a:endParaRPr lang="en-GB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67229515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el 1"/>
          <p:cNvSpPr>
            <a:spLocks noGrp="1"/>
          </p:cNvSpPr>
          <p:nvPr>
            <p:ph type="title"/>
          </p:nvPr>
        </p:nvSpPr>
        <p:spPr>
          <a:xfrm>
            <a:off x="395693" y="548680"/>
            <a:ext cx="8328025" cy="219075"/>
          </a:xfrm>
        </p:spPr>
        <p:txBody>
          <a:bodyPr>
            <a:noAutofit/>
          </a:bodyPr>
          <a:lstStyle/>
          <a:p>
            <a:pPr algn="l" eaLnBrk="1" hangingPunct="1"/>
            <a:r>
              <a:rPr lang="en-US" altLang="en-US" sz="3200" dirty="0"/>
              <a:t>Session Overview</a:t>
            </a:r>
          </a:p>
        </p:txBody>
      </p:sp>
      <p:graphicFrame>
        <p:nvGraphicFramePr>
          <p:cNvPr id="7" name="Tijdelijke aanduiding voor tabel 6"/>
          <p:cNvGraphicFramePr>
            <a:graphicFrameLocks noGrp="1"/>
          </p:cNvGraphicFramePr>
          <p:nvPr>
            <p:ph type="tbl" sz="quarter" idx="16"/>
            <p:extLst>
              <p:ext uri="{D42A27DB-BD31-4B8C-83A1-F6EECF244321}">
                <p14:modId xmlns:p14="http://schemas.microsoft.com/office/powerpoint/2010/main" val="3779887723"/>
              </p:ext>
            </p:extLst>
          </p:nvPr>
        </p:nvGraphicFramePr>
        <p:xfrm>
          <a:off x="404813" y="1070607"/>
          <a:ext cx="8310562" cy="3486152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9071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4034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1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What is Motivation?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2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700" b="0" dirty="0">
                          <a:solidFill>
                            <a:schemeClr val="tx1"/>
                          </a:solidFill>
                        </a:rPr>
                        <a:t>Content Motivation Theories</a:t>
                      </a:r>
                    </a:p>
                  </a:txBody>
                  <a:tcPr marL="180010" marR="180010" marT="36003" marB="36003" anchor="ctr"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3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4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Process Motivation Theories</a:t>
                      </a:r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871538">
                <a:tc>
                  <a:txBody>
                    <a:bodyPr/>
                    <a:lstStyle/>
                    <a:p>
                      <a:pPr algn="ctr"/>
                      <a:r>
                        <a:rPr lang="en-US" sz="2000" b="1" dirty="0">
                          <a:solidFill>
                            <a:schemeClr val="bg1"/>
                          </a:solidFill>
                        </a:rPr>
                        <a:t>4</a:t>
                      </a:r>
                    </a:p>
                  </a:txBody>
                  <a:tcPr marL="91445" marR="91445" marT="45724" marB="45724" anchor="ctr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700" dirty="0"/>
                        <a:t>Accessing</a:t>
                      </a:r>
                      <a:r>
                        <a:rPr lang="en-US" sz="1700" baseline="0" dirty="0"/>
                        <a:t> Your Own Motivations</a:t>
                      </a:r>
                      <a:endParaRPr lang="en-US" sz="1700" dirty="0"/>
                    </a:p>
                  </a:txBody>
                  <a:tcPr marL="180010" marR="180010" marT="36003" marB="36003" anchor="ctr">
                    <a:lnL>
                      <a:noFill/>
                    </a:lnL>
                    <a:lnR w="762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DADBD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pPr>
              <a:defRPr/>
            </a:pPr>
            <a:fld id="{0D8B08AE-D2AE-4567-A358-20276AEF5343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6385418"/>
      </p:ext>
    </p:extLst>
  </p:cSld>
  <p:clrMapOvr>
    <a:masterClrMapping/>
  </p:clrMapOvr>
  <p:transition spd="med"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67544" y="1700808"/>
            <a:ext cx="8352928" cy="4093915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Aim:</a:t>
            </a:r>
          </a:p>
          <a:p>
            <a:pPr marL="87313" indent="1588"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To explore the concept  of motivation &amp; its impact on individual &amp; organisational  performance  </a:t>
            </a:r>
          </a:p>
          <a:p>
            <a:pPr>
              <a:buNone/>
            </a:pPr>
            <a:endParaRPr lang="en-GB" sz="12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Objectives are to: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define the terms motivation and performance</a:t>
            </a:r>
          </a:p>
          <a:p>
            <a:pPr marL="446088" indent="-336550">
              <a:buFont typeface="Wingdings" pitchFamily="2" charset="2"/>
              <a:buChar char="Ø"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highlight key motivation theories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identify strategies used to influence employee motivation </a:t>
            </a:r>
          </a:p>
          <a:p>
            <a:pPr marL="446088" indent="-336550">
              <a:buFont typeface="Wingdings" pitchFamily="2" charset="2"/>
              <a:buChar char="Ø"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consider their potential impact on individual &amp; organisational performance via reference to relevant case studies</a:t>
            </a:r>
            <a:endParaRPr lang="en-GB" sz="2400" dirty="0"/>
          </a:p>
          <a:p>
            <a:pPr lvl="0">
              <a:buNone/>
            </a:pPr>
            <a:r>
              <a:rPr lang="en-GB" sz="2400" dirty="0"/>
              <a:t> </a:t>
            </a:r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395536" y="764704"/>
            <a:ext cx="8352928" cy="936104"/>
          </a:xfrm>
        </p:spPr>
        <p:txBody>
          <a:bodyPr>
            <a:noAutofit/>
          </a:bodyPr>
          <a:lstStyle/>
          <a:p>
            <a:pPr algn="l"/>
            <a:r>
              <a:rPr lang="en-GB" sz="2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Motivation at work: significance for employers  &amp; employees </a:t>
            </a:r>
            <a:endParaRPr lang="en-GB" sz="2200" b="1" i="1" dirty="0">
              <a:solidFill>
                <a:schemeClr val="tx1"/>
              </a:solidFill>
              <a:effectLst/>
            </a:endParaRPr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6144249"/>
      </p:ext>
    </p:extLst>
  </p:cSld>
  <p:clrMapOvr>
    <a:masterClrMapping/>
  </p:clrMapOvr>
  <p:transition>
    <p:wedg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Some definitions: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“Degree to which an individual wants and chooses</a:t>
            </a:r>
          </a:p>
          <a:p>
            <a:pPr>
              <a:buFontTx/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 to engage in certain specified behaviour”</a:t>
            </a:r>
          </a:p>
          <a:p>
            <a:pPr lvl="4">
              <a:buFontTx/>
              <a:buNone/>
            </a:pPr>
            <a:endParaRPr lang="en-GB" sz="1400" dirty="0">
              <a:latin typeface="Arial" pitchFamily="34" charset="0"/>
              <a:cs typeface="Arial" pitchFamily="34" charset="0"/>
            </a:endParaRPr>
          </a:p>
          <a:p>
            <a:pPr lvl="4">
              <a:buFontTx/>
              <a:buNone/>
            </a:pPr>
            <a:r>
              <a:rPr lang="en-GB" sz="1400" dirty="0">
                <a:latin typeface="Arial" pitchFamily="34" charset="0"/>
                <a:cs typeface="Arial" pitchFamily="34" charset="0"/>
              </a:rPr>
              <a:t>				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(Mitchell 1982:80, cited in </a:t>
            </a:r>
            <a:r>
              <a:rPr lang="en-GB" sz="1600" dirty="0" err="1">
                <a:latin typeface="Arial" pitchFamily="34" charset="0"/>
                <a:cs typeface="Arial" pitchFamily="34" charset="0"/>
              </a:rPr>
              <a:t>Murton</a:t>
            </a:r>
            <a:r>
              <a:rPr lang="en-GB" sz="1600" dirty="0">
                <a:latin typeface="Arial" pitchFamily="34" charset="0"/>
                <a:cs typeface="Arial" pitchFamily="34" charset="0"/>
              </a:rPr>
              <a:t> et al 2010:93)</a:t>
            </a:r>
            <a:endParaRPr lang="en-US" sz="1600" dirty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en-GB" sz="2800" dirty="0">
              <a:latin typeface="Arial" pitchFamily="34" charset="0"/>
              <a:cs typeface="Arial" pitchFamily="34" charset="0"/>
            </a:endParaRPr>
          </a:p>
          <a:p>
            <a:pPr marL="271463" indent="-1841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“The willingness to apply one’s efforts towards the achievement of the organisation’s goals, while concurrently an individual need is satisfied” </a:t>
            </a:r>
          </a:p>
          <a:p>
            <a:pPr>
              <a:buNone/>
            </a:pPr>
            <a:r>
              <a:rPr lang="en-GB" sz="2800" dirty="0">
                <a:latin typeface="Arial" pitchFamily="34" charset="0"/>
                <a:cs typeface="Arial" pitchFamily="34" charset="0"/>
              </a:rPr>
              <a:t>								</a:t>
            </a:r>
            <a:r>
              <a:rPr lang="en-GB" sz="1400" dirty="0">
                <a:latin typeface="Arial" pitchFamily="34" charset="0"/>
                <a:cs typeface="Arial" pitchFamily="34" charset="0"/>
              </a:rPr>
              <a:t>(Taylor, 2010)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1379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en-GB" sz="3200" b="1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What is motivation?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94036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3"/>
            <a:ext cx="8229600" cy="4536504"/>
          </a:xfrm>
        </p:spPr>
        <p:txBody>
          <a:bodyPr>
            <a:normAutofit fontScale="85000" lnSpcReduction="10000"/>
          </a:bodyPr>
          <a:lstStyle/>
          <a:p>
            <a:pPr marL="624078" indent="-514350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Q.  What  is performance? </a:t>
            </a:r>
          </a:p>
          <a:p>
            <a:pPr marL="624078" indent="-514350">
              <a:buAutoNum type="alphaUcPeriod" startAt="17"/>
            </a:pPr>
            <a:endParaRPr lang="en-GB" b="1" i="1" dirty="0">
              <a:latin typeface="Arial" pitchFamily="34" charset="0"/>
              <a:cs typeface="Arial" pitchFamily="34" charset="0"/>
            </a:endParaRPr>
          </a:p>
          <a:p>
            <a:pPr marL="624078" indent="-514350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A.  Performance is essentially behaviour      because when you perform, you are doing something  i.e. you are behaving.</a:t>
            </a:r>
          </a:p>
          <a:p>
            <a:pPr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Q:  All things being equal, why do some people</a:t>
            </a:r>
          </a:p>
          <a:p>
            <a:pPr marL="88900" indent="20638">
              <a:buNone/>
            </a:pPr>
            <a:r>
              <a:rPr lang="en-GB" b="1" i="1" dirty="0">
                <a:latin typeface="Arial" pitchFamily="34" charset="0"/>
                <a:cs typeface="Arial" pitchFamily="34" charset="0"/>
              </a:rPr>
              <a:t>     perform or behave better than others?</a:t>
            </a:r>
          </a:p>
          <a:p>
            <a:pPr marL="88900" indent="20638">
              <a:buNone/>
            </a:pPr>
            <a:endParaRPr lang="en-GB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dirty="0">
                <a:latin typeface="Arial" pitchFamily="34" charset="0"/>
                <a:cs typeface="Arial" pitchFamily="34" charset="0"/>
              </a:rPr>
              <a:t>A:  Because their motivational levels are different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271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5"/>
          <p:cNvSpPr>
            <a:spLocks noGrp="1" noChangeArrowheads="1"/>
          </p:cNvSpPr>
          <p:nvPr>
            <p:ph type="title"/>
          </p:nvPr>
        </p:nvSpPr>
        <p:spPr>
          <a:xfrm>
            <a:off x="528488" y="335113"/>
            <a:ext cx="8229600" cy="11430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AU" dirty="0">
                <a:cs typeface="Arial" pitchFamily="34" charset="0"/>
              </a:rPr>
              <a:t>Motivation and Job Performance </a:t>
            </a:r>
          </a:p>
        </p:txBody>
      </p:sp>
      <p:sp>
        <p:nvSpPr>
          <p:cNvPr id="11266" name="Slide Number Placeholder 4"/>
          <p:cNvSpPr>
            <a:spLocks noGrp="1"/>
          </p:cNvSpPr>
          <p:nvPr>
            <p:ph type="sldNum" sz="quarter" idx="15"/>
          </p:nvPr>
        </p:nvSpPr>
        <p:spPr>
          <a:noFill/>
        </p:spPr>
        <p:txBody>
          <a:bodyPr/>
          <a:lstStyle/>
          <a:p>
            <a:fld id="{E4FD59F9-53AE-4ADC-B6DC-34DBC9B5BE35}" type="slidenum">
              <a:rPr lang="en-US"/>
              <a:pPr/>
              <a:t>6</a:t>
            </a:fld>
            <a:endParaRPr lang="en-US"/>
          </a:p>
        </p:txBody>
      </p:sp>
      <p:pic>
        <p:nvPicPr>
          <p:cNvPr id="7" name="Picture 7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6144" y="1772816"/>
            <a:ext cx="7634288" cy="3860800"/>
          </a:xfrm>
          <a:prstGeom prst="rect">
            <a:avLst/>
          </a:prstGeom>
          <a:noFill/>
          <a:ln w="9525">
            <a:solidFill>
              <a:schemeClr val="accent2">
                <a:lumMod val="75000"/>
              </a:schemeClr>
            </a:solidFill>
            <a:miter lim="800000"/>
            <a:headEnd/>
            <a:tailEnd/>
          </a:ln>
        </p:spPr>
      </p:pic>
      <p:pic>
        <p:nvPicPr>
          <p:cNvPr id="11269" name="Picture 8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47617" y="1226122"/>
            <a:ext cx="6553200" cy="53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Footer Placeholder 1"/>
          <p:cNvSpPr txBox="1">
            <a:spLocks/>
          </p:cNvSpPr>
          <p:nvPr/>
        </p:nvSpPr>
        <p:spPr>
          <a:xfrm>
            <a:off x="467544" y="283924"/>
            <a:ext cx="4248472" cy="4807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6270557"/>
      </p:ext>
    </p:extLst>
  </p:cSld>
  <p:clrMapOvr>
    <a:masterClrMapping/>
  </p:clrMapOvr>
  <p:transition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363272" cy="4680520"/>
          </a:xfrm>
        </p:spPr>
        <p:txBody>
          <a:bodyPr>
            <a:normAutofit/>
          </a:bodyPr>
          <a:lstStyle/>
          <a:p>
            <a:pPr marL="88900" indent="20638">
              <a:buNone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88900" indent="20638">
              <a:buNone/>
            </a:pPr>
            <a:r>
              <a:rPr lang="en-GB" sz="2000" b="1" i="1" dirty="0">
                <a:latin typeface="Arial" pitchFamily="34" charset="0"/>
                <a:cs typeface="Arial" pitchFamily="34" charset="0"/>
              </a:rPr>
              <a:t>Does your list include any of the following:</a:t>
            </a:r>
          </a:p>
          <a:p>
            <a:pPr marL="88900" indent="20638">
              <a:buNone/>
            </a:pPr>
            <a:endParaRPr lang="en-GB" sz="800" b="1" i="1" dirty="0">
              <a:solidFill>
                <a:srgbClr val="0000FF"/>
              </a:solidFill>
              <a:latin typeface="Arial" pitchFamily="34" charset="0"/>
              <a:cs typeface="Arial" pitchFamily="34" charset="0"/>
            </a:endParaRP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Financial rewards e.g. wages/salary, bonuses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Good working conditions e.g. flexitime, holiday entitlement, training &amp; development opportunities, sickness &amp; maternity leave/pay above statutory minimum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Additional benefits e.g. company pension, car, private health care, subsidised child care &amp; canteen, gym membership etc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Interesting &amp; varied work, contributing to organisational, community &amp; societal wellbeing</a:t>
            </a:r>
          </a:p>
          <a:p>
            <a:pPr marL="358775" indent="-269875">
              <a:buFont typeface="Wingdings" pitchFamily="2" charset="2"/>
              <a:buChar char="Ø"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Appreciative &amp; open environment, opinions &amp; efforts  valued, team ethos &amp; spirit, sense of belonging i.e. psychological rewards</a:t>
            </a:r>
          </a:p>
          <a:p>
            <a:pPr marL="358775" indent="-269875">
              <a:buFont typeface="Wingdings" pitchFamily="2" charset="2"/>
              <a:buChar char="Ø"/>
            </a:pPr>
            <a:endParaRPr lang="en-GB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354162"/>
          </a:xfrm>
        </p:spPr>
        <p:txBody>
          <a:bodyPr>
            <a:normAutofit/>
          </a:bodyPr>
          <a:lstStyle/>
          <a:p>
            <a:pPr marL="88900" indent="-88900"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What motivates people to work?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63364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pound sign"/>
          <p:cNvPicPr>
            <a:picLocks noChangeAspect="1" noChangeArrowheads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111184"/>
            <a:ext cx="3810000" cy="357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2800" dirty="0"/>
              <a:t>Early Ideas on Work Motivation 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Employees motivated primarily by money</a:t>
            </a:r>
          </a:p>
          <a:p>
            <a:pPr eaLnBrk="1" hangingPunct="1"/>
            <a:r>
              <a:rPr lang="en-GB" altLang="en-US" dirty="0"/>
              <a:t>Important to ensure jobs enabled maximisation of earnings</a:t>
            </a:r>
          </a:p>
          <a:p>
            <a:pPr eaLnBrk="1" hangingPunct="1"/>
            <a:r>
              <a:rPr lang="en-GB" altLang="en-US" dirty="0"/>
              <a:t>Jobs had to be examined scientifically to establish the ‘best’ method and ‘best’ workers</a:t>
            </a:r>
          </a:p>
          <a:p>
            <a:pPr eaLnBrk="1" hangingPunct="1"/>
            <a:r>
              <a:rPr lang="en-GB" altLang="en-US" dirty="0"/>
              <a:t>Payment by results</a:t>
            </a:r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1800" dirty="0" err="1"/>
              <a:t>F.W.Taylor</a:t>
            </a:r>
            <a:r>
              <a:rPr lang="en-GB" sz="1800" dirty="0"/>
              <a:t> (1900)Scientific management – ‘economic man’</a:t>
            </a:r>
          </a:p>
        </p:txBody>
      </p:sp>
      <p:sp>
        <p:nvSpPr>
          <p:cNvPr id="6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882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4503" y="2777902"/>
            <a:ext cx="2044001" cy="2920002"/>
          </a:xfrm>
          <a:prstGeom prst="rect">
            <a:avLst/>
          </a:prstGeom>
        </p:spPr>
      </p:pic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Early Ideas on Work Motivation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orient="vert" idx="1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Workers studied over a period of time</a:t>
            </a:r>
          </a:p>
          <a:p>
            <a:pPr eaLnBrk="1" hangingPunct="1"/>
            <a:r>
              <a:rPr lang="en-GB" altLang="en-US" dirty="0"/>
              <a:t>Changes were made to rest breaks, start &amp; finish times, refreshments, payment schemes, lighting</a:t>
            </a:r>
          </a:p>
          <a:p>
            <a:pPr eaLnBrk="1" hangingPunct="1"/>
            <a:r>
              <a:rPr lang="en-GB" altLang="en-US" dirty="0"/>
              <a:t>Production increased by 30%</a:t>
            </a:r>
          </a:p>
          <a:p>
            <a:pPr eaLnBrk="1" hangingPunct="1"/>
            <a:r>
              <a:rPr lang="en-GB" altLang="en-US" dirty="0"/>
              <a:t>Rewards should be seen in a broader context</a:t>
            </a:r>
            <a:endParaRPr lang="en-US" altLang="en-US" dirty="0"/>
          </a:p>
        </p:txBody>
      </p:sp>
      <p:sp>
        <p:nvSpPr>
          <p:cNvPr id="2" name="Vertical Text Placeholder 1"/>
          <p:cNvSpPr>
            <a:spLocks noGrp="1"/>
          </p:cNvSpPr>
          <p:nvPr>
            <p:ph type="body" orient="vert" idx="13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dirty="0"/>
              <a:t>‘social man’ (1920’s)The Hawthorne Experiments</a:t>
            </a:r>
          </a:p>
        </p:txBody>
      </p:sp>
      <p:sp>
        <p:nvSpPr>
          <p:cNvPr id="5" name="Footer Placeholder 3"/>
          <p:cNvSpPr txBox="1">
            <a:spLocks/>
          </p:cNvSpPr>
          <p:nvPr/>
        </p:nvSpPr>
        <p:spPr>
          <a:xfrm>
            <a:off x="426966" y="92075"/>
            <a:ext cx="3784994" cy="45660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Introducing the Modern Workplace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DFAEC5DD-68FC-4E9C-9587-DBB16356B9F7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10796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b="1" dirty="0"/>
              <a:t>Content Theory</a:t>
            </a:r>
            <a:r>
              <a:rPr lang="en-GB" dirty="0"/>
              <a:t>:</a:t>
            </a:r>
          </a:p>
          <a:p>
            <a:pPr lvl="1">
              <a:defRPr/>
            </a:pPr>
            <a:r>
              <a:rPr lang="en-GB" dirty="0"/>
              <a:t>Assumes link between job satisfaction, motivation and performance</a:t>
            </a:r>
          </a:p>
          <a:p>
            <a:pPr lvl="1">
              <a:defRPr/>
            </a:pPr>
            <a:r>
              <a:rPr lang="en-GB" dirty="0"/>
              <a:t>Maslow, Herzberg, Hackman and Oldham</a:t>
            </a:r>
          </a:p>
          <a:p>
            <a:pPr marL="109537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10</a:t>
            </a:fld>
            <a:endParaRPr lang="en-GB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</p:spTree>
    <p:extLst>
      <p:ext uri="{BB962C8B-B14F-4D97-AF65-F5344CB8AC3E}">
        <p14:creationId xmlns:p14="http://schemas.microsoft.com/office/powerpoint/2010/main" val="46075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pic>
        <p:nvPicPr>
          <p:cNvPr id="8196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23" t="34290" r="8266" b="15175"/>
          <a:stretch/>
        </p:blipFill>
        <p:spPr bwMode="auto">
          <a:xfrm>
            <a:off x="642938" y="1484784"/>
            <a:ext cx="7786687" cy="4799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217840" y="1340768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Maslow’s Hierarchy of Needs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817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  <a:p>
            <a:pPr lvl="1" eaLnBrk="1" hangingPunct="1"/>
            <a:endParaRPr lang="en-GB" altLang="en-US"/>
          </a:p>
        </p:txBody>
      </p:sp>
      <p:sp>
        <p:nvSpPr>
          <p:cNvPr id="6" name="Title 4"/>
          <p:cNvSpPr>
            <a:spLocks noGrp="1"/>
          </p:cNvSpPr>
          <p:nvPr>
            <p:ph type="title"/>
          </p:nvPr>
        </p:nvSpPr>
        <p:spPr>
          <a:xfrm>
            <a:off x="611560" y="620688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6156176" y="476673"/>
            <a:ext cx="253062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/>
              <a:t>Herzberg’s Hygiene Factors</a:t>
            </a:r>
          </a:p>
        </p:txBody>
      </p:sp>
      <p:graphicFrame>
        <p:nvGraphicFramePr>
          <p:cNvPr id="8" name="Objec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6111825"/>
              </p:ext>
            </p:extLst>
          </p:nvPr>
        </p:nvGraphicFramePr>
        <p:xfrm>
          <a:off x="1416608" y="1596418"/>
          <a:ext cx="6310784" cy="486549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5136" name="Bitmap Image" r:id="rId4" imgW="5323810" imgH="4105848" progId="Paint.Picture">
                  <p:embed/>
                </p:oleObj>
              </mc:Choice>
              <mc:Fallback>
                <p:oleObj name="Bitmap Image" r:id="rId4" imgW="5323810" imgH="4105848" progId="Paint.Picture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16608" y="1596418"/>
                        <a:ext cx="6310784" cy="4865494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3711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None/>
              <a:defRPr/>
            </a:pPr>
            <a:r>
              <a:rPr lang="en-GB" b="1" dirty="0"/>
              <a:t>Process Theory</a:t>
            </a:r>
          </a:p>
          <a:p>
            <a:pPr lvl="1" eaLnBrk="1" fontAlgn="auto" hangingPunct="1">
              <a:spcAft>
                <a:spcPts val="0"/>
              </a:spcAft>
              <a:defRPr/>
            </a:pPr>
            <a:r>
              <a:rPr lang="en-GB" dirty="0"/>
              <a:t>Don’t automatically assume link between job satisfaction and performance, but do assume link between motivation and job satisfaction and motivation and performance</a:t>
            </a:r>
          </a:p>
          <a:p>
            <a:pPr lvl="1">
              <a:defRPr/>
            </a:pPr>
            <a:r>
              <a:rPr lang="en-GB" dirty="0"/>
              <a:t>Vroom’s Expectancy theory</a:t>
            </a:r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72008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en-GB" sz="3200" dirty="0">
                <a:solidFill>
                  <a:schemeClr val="tx2"/>
                </a:solidFill>
              </a:rPr>
              <a:t>Key Motivation Theories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677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  <a:endParaRPr lang="en-US" altLang="en-US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Management must demonstrate to employees that effort will be rewarded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People prefer certain outcomes from their behaviour than others.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 dirty="0"/>
              <a:t>Onus on management to establish schemes to reward the behaviour it wants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9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Vroom’s expectancy theory</a:t>
            </a:r>
          </a:p>
        </p:txBody>
      </p:sp>
      <p:pic>
        <p:nvPicPr>
          <p:cNvPr id="17411" name="il_fi" descr="http://www.web-books.com/eLibrary/Books/B0/B66/IMG/fwk-collins-fig07_007.jpg"/>
          <p:cNvPicPr>
            <a:picLocks noGrp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57200" y="1798638"/>
            <a:ext cx="8229600" cy="4129087"/>
          </a:xfr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336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458611"/>
          </a:xfrm>
        </p:spPr>
        <p:txBody>
          <a:bodyPr>
            <a:normAutofit fontScale="92500" lnSpcReduction="20000"/>
          </a:bodyPr>
          <a:lstStyle/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Q.</a:t>
            </a:r>
            <a:r>
              <a:rPr lang="en-GB" sz="2400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  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Why is it important to understand what motivates</a:t>
            </a:r>
          </a:p>
          <a:p>
            <a:pPr marL="627063" indent="-517525">
              <a:buNone/>
            </a:pPr>
            <a:r>
              <a:rPr lang="en-GB" sz="2400" b="1" i="1" dirty="0">
                <a:latin typeface="Arial" pitchFamily="34" charset="0"/>
                <a:cs typeface="Arial" pitchFamily="34" charset="0"/>
              </a:rPr>
              <a:t>	individuals?</a:t>
            </a:r>
          </a:p>
          <a:p>
            <a:pPr marL="88900" indent="20638">
              <a:buNone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 Because it aids organisational decision making &amp; encourages the development  &amp; use of strategies which will successfully develop high performing individuals</a:t>
            </a: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AutoNum type="alphaUcPeriod"/>
            </a:pPr>
            <a:endParaRPr lang="en-GB" sz="1000" dirty="0">
              <a:latin typeface="Arial" pitchFamily="34" charset="0"/>
              <a:cs typeface="Arial" pitchFamily="34" charset="0"/>
            </a:endParaRPr>
          </a:p>
          <a:p>
            <a:pPr marL="627063" indent="-517525">
              <a:buNone/>
            </a:pPr>
            <a:r>
              <a:rPr lang="en-GB" sz="2400" b="1" dirty="0">
                <a:latin typeface="Arial" pitchFamily="34" charset="0"/>
                <a:cs typeface="Arial" pitchFamily="34" charset="0"/>
              </a:rPr>
              <a:t>Q. </a:t>
            </a:r>
            <a:r>
              <a:rPr lang="en-GB" sz="2400" b="1" i="1" dirty="0">
                <a:latin typeface="Arial" pitchFamily="34" charset="0"/>
                <a:cs typeface="Arial" pitchFamily="34" charset="0"/>
              </a:rPr>
              <a:t>What can organisations do to positively influence motivation?</a:t>
            </a:r>
          </a:p>
          <a:p>
            <a:pPr marL="627063" indent="-517525">
              <a:buNone/>
            </a:pPr>
            <a:endParaRPr lang="en-GB" sz="1100" b="1" dirty="0">
              <a:latin typeface="Arial" pitchFamily="34" charset="0"/>
              <a:cs typeface="Arial" pitchFamily="34" charset="0"/>
            </a:endParaRPr>
          </a:p>
          <a:p>
            <a:pPr marL="566928" indent="-457200">
              <a:buNone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A.  Motivation may  be positively influenced via: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Training &amp; development 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Safe working environment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Tools for the job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Positive employee relations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Reward – financial &amp; non-financial</a:t>
            </a:r>
          </a:p>
          <a:p>
            <a:pPr marL="717550" indent="-358775">
              <a:buFont typeface="Wingdings" pitchFamily="2" charset="2"/>
              <a:buChar char="Ø"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Adopting appropriate leadership style/s</a:t>
            </a:r>
          </a:p>
          <a:p>
            <a:pPr marL="627063" indent="-517525">
              <a:buNone/>
            </a:pPr>
            <a:endParaRPr lang="en-GB" sz="2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9625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102027"/>
          </a:xfrm>
        </p:spPr>
        <p:txBody>
          <a:bodyPr>
            <a:normAutofit fontScale="92500" lnSpcReduction="20000"/>
          </a:bodyPr>
          <a:lstStyle/>
          <a:p>
            <a:pPr marL="144000">
              <a:buNone/>
            </a:pPr>
            <a:r>
              <a:rPr lang="en-GB" dirty="0"/>
              <a:t>“</a:t>
            </a:r>
            <a:r>
              <a:rPr lang="en-GB" dirty="0">
                <a:latin typeface="Arial" pitchFamily="34" charset="0"/>
                <a:cs typeface="Arial" pitchFamily="34" charset="0"/>
              </a:rPr>
              <a:t>To get the best from their employees organisations need to create conditions where staff actively want to get in early and stay late because they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enjoy what they do </a:t>
            </a:r>
            <a:r>
              <a:rPr lang="en-GB" dirty="0">
                <a:latin typeface="Arial" pitchFamily="34" charset="0"/>
                <a:cs typeface="Arial" pitchFamily="34" charset="0"/>
              </a:rPr>
              <a:t>and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associate the company’s success with their own</a:t>
            </a:r>
            <a:r>
              <a:rPr lang="en-GB" dirty="0">
                <a:latin typeface="Arial" pitchFamily="34" charset="0"/>
                <a:cs typeface="Arial" pitchFamily="34" charset="0"/>
              </a:rPr>
              <a:t>, just getting paid for attending work is not going to do this.  What is required is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an employee relationship </a:t>
            </a:r>
            <a:r>
              <a:rPr lang="en-GB" dirty="0">
                <a:latin typeface="Arial" pitchFamily="34" charset="0"/>
                <a:cs typeface="Arial" pitchFamily="34" charset="0"/>
              </a:rPr>
              <a:t>where the </a:t>
            </a:r>
            <a:r>
              <a:rPr lang="en-GB" b="1" i="1" dirty="0">
                <a:solidFill>
                  <a:srgbClr val="0000FF"/>
                </a:solidFill>
                <a:latin typeface="Arial" pitchFamily="34" charset="0"/>
                <a:cs typeface="Arial" pitchFamily="34" charset="0"/>
              </a:rPr>
              <a:t>employee regards themselves a stakeholder </a:t>
            </a:r>
            <a:r>
              <a:rPr lang="en-GB" dirty="0">
                <a:latin typeface="Arial" pitchFamily="34" charset="0"/>
                <a:cs typeface="Arial" pitchFamily="34" charset="0"/>
              </a:rPr>
              <a:t>in the long tem success of the company” </a:t>
            </a:r>
          </a:p>
          <a:p>
            <a:pPr marL="36000">
              <a:buNone/>
            </a:pPr>
            <a:r>
              <a:rPr lang="en-GB" sz="1200" dirty="0">
                <a:latin typeface="Arial" pitchFamily="34" charset="0"/>
                <a:cs typeface="Arial" pitchFamily="34" charset="0"/>
              </a:rPr>
              <a:t>							(</a:t>
            </a:r>
            <a:r>
              <a:rPr lang="en-GB" sz="1200" dirty="0" err="1"/>
              <a:t>Murton</a:t>
            </a:r>
            <a:r>
              <a:rPr lang="en-GB" sz="1200" dirty="0"/>
              <a:t> et al, 2010:93)</a:t>
            </a:r>
            <a:r>
              <a:rPr lang="en-GB" dirty="0">
                <a:latin typeface="Arial" pitchFamily="34" charset="0"/>
                <a:cs typeface="Arial" pitchFamily="34" charset="0"/>
              </a:rPr>
              <a:t>						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418654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tx2"/>
                </a:solidFill>
                <a:cs typeface="Arial" pitchFamily="34" charset="0"/>
              </a:rPr>
              <a:t>The ideal situation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0C299A-7214-4367-9926-2D52E6C2B859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216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2" grpId="1" build="p"/>
      <p:bldP spid="3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8039966a2f44929d0bef3cb2e66d0a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0a3236c5ed4f32c16b2580252137c093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8201FB3-9FE8-43FF-91C2-36F66CFA5A0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920</TotalTime>
  <Words>763</Words>
  <Application>Microsoft Office PowerPoint</Application>
  <PresentationFormat>On-screen Show (4:3)</PresentationFormat>
  <Paragraphs>152</Paragraphs>
  <Slides>17</Slides>
  <Notes>17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Calibri</vt:lpstr>
      <vt:lpstr>Garamond</vt:lpstr>
      <vt:lpstr>Myriad Pro</vt:lpstr>
      <vt:lpstr>Wingdings</vt:lpstr>
      <vt:lpstr>20140311PresentationUWTSDTemplate</vt:lpstr>
      <vt:lpstr>Bitmap Image</vt:lpstr>
      <vt:lpstr> Motivation </vt:lpstr>
      <vt:lpstr>Session Overview</vt:lpstr>
      <vt:lpstr>Motivation at work: significance for employers  &amp; employees </vt:lpstr>
      <vt:lpstr>What is motivation?</vt:lpstr>
      <vt:lpstr>PowerPoint Presentation</vt:lpstr>
      <vt:lpstr>Motivation and Job Performance </vt:lpstr>
      <vt:lpstr>What motivates people to work?</vt:lpstr>
      <vt:lpstr>Early Ideas on Work Motivation </vt:lpstr>
      <vt:lpstr>Early Ideas on Work Motivation</vt:lpstr>
      <vt:lpstr>Key Motivation Theories</vt:lpstr>
      <vt:lpstr>Key Motivation Theories</vt:lpstr>
      <vt:lpstr>Key Motivation Theories</vt:lpstr>
      <vt:lpstr>Key Motivation Theories</vt:lpstr>
      <vt:lpstr>Vroom’s Expectancy Theory</vt:lpstr>
      <vt:lpstr>Vroom’s expectancy theory</vt:lpstr>
      <vt:lpstr>PowerPoint Presentation</vt:lpstr>
      <vt:lpstr>The ideal situation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Maria Heffernan</cp:lastModifiedBy>
  <cp:revision>29</cp:revision>
  <cp:lastPrinted>2016-10-27T11:17:58Z</cp:lastPrinted>
  <dcterms:created xsi:type="dcterms:W3CDTF">2015-04-14T15:21:28Z</dcterms:created>
  <dcterms:modified xsi:type="dcterms:W3CDTF">2020-10-04T13:03:27Z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