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6"/>
  </p:notesMasterIdLst>
  <p:sldIdLst>
    <p:sldId id="2767" r:id="rId5"/>
    <p:sldId id="257" r:id="rId6"/>
    <p:sldId id="258" r:id="rId7"/>
    <p:sldId id="259" r:id="rId8"/>
    <p:sldId id="260" r:id="rId9"/>
    <p:sldId id="261" r:id="rId10"/>
    <p:sldId id="269" r:id="rId11"/>
    <p:sldId id="263" r:id="rId12"/>
    <p:sldId id="264" r:id="rId13"/>
    <p:sldId id="270"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4695"/>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7/31/2026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9B9498-FDEE-4498-AC3A-C83DFCC8A50A}" type="slidenum">
              <a:rPr lang="en-GB" smtClean="0"/>
              <a:t>5</a:t>
            </a:fld>
            <a:endParaRPr lang="en-GB" dirty="0"/>
          </a:p>
        </p:txBody>
      </p:sp>
    </p:spTree>
    <p:extLst>
      <p:ext uri="{BB962C8B-B14F-4D97-AF65-F5344CB8AC3E}">
        <p14:creationId xmlns:p14="http://schemas.microsoft.com/office/powerpoint/2010/main" val="234730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761072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9B9498-FDEE-4498-AC3A-C83DFCC8A50A}" type="slidenum">
              <a:rPr lang="en-GB" smtClean="0"/>
              <a:t>9</a:t>
            </a:fld>
            <a:endParaRPr lang="en-GB" dirty="0"/>
          </a:p>
        </p:txBody>
      </p:sp>
    </p:spTree>
    <p:extLst>
      <p:ext uri="{BB962C8B-B14F-4D97-AF65-F5344CB8AC3E}">
        <p14:creationId xmlns:p14="http://schemas.microsoft.com/office/powerpoint/2010/main" val="4045023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B04EF954-66B1-4168-AF40-97F3DAF43FC4}" type="datetime1">
              <a:rPr lang="en-US" smtClean="0"/>
              <a:t>7/31/2026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611351099"/>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26233410-150A-4A72-BF63-6D3ACBC30148}" type="datetime1">
              <a:rPr lang="en-US" smtClean="0"/>
              <a:t>7/31/2026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289410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91AF1D09-6B76-4716-AD3D-9F53166D3BF5}" type="datetime1">
              <a:rPr lang="en-US" smtClean="0"/>
              <a:t>7/31/2026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dirty="0"/>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47720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dirty="0"/>
          </a:p>
        </p:txBody>
      </p:sp>
    </p:spTree>
    <p:extLst>
      <p:ext uri="{BB962C8B-B14F-4D97-AF65-F5344CB8AC3E}">
        <p14:creationId xmlns:p14="http://schemas.microsoft.com/office/powerpoint/2010/main" val="383444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7/31/2026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661847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7/31/2026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7/31/2026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7/31/2026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7/31/2026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29664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GB"/>
              <a:t>Click to edit Master title style</a:t>
            </a:r>
            <a:endParaRPr lang="en-US" dirty="0"/>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228600" marR="0" lvl="1"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228600" marR="0" lvl="2"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228600" marR="0" lvl="3"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228600" marR="0" lvl="4"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srgbClr val="131313"/>
                </a:solidFill>
                <a:effectLst/>
                <a:uLnTx/>
                <a:uFillTx/>
                <a:latin typeface="Neue Haas Grotesk Text Pro"/>
                <a:ea typeface="+mn-ea"/>
                <a:cs typeface="+mn-cs"/>
              </a:rPr>
              <a:t>Fifth level</a:t>
            </a:r>
            <a:endParaRPr kumimoji="0" lang="en-US" sz="1100" b="0" i="0" u="none" strike="noStrike" kern="1200" cap="none" spc="0" normalizeH="0" baseline="0" noProof="0" dirty="0">
              <a:ln>
                <a:noFill/>
              </a:ln>
              <a:solidFill>
                <a:srgbClr val="131313"/>
              </a:solidFill>
              <a:effectLst/>
              <a:uLnTx/>
              <a:uFillTx/>
              <a:latin typeface="Neue Haas Grotesk Text Pro"/>
              <a:ea typeface="+mn-ea"/>
              <a:cs typeface="+mn-cs"/>
            </a:endParaRP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8316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3031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64539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72960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2422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7166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84812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37025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55760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6571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40439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22601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78271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36097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2136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5594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GB"/>
              <a:t>Click to edit Master title style</a:t>
            </a:r>
            <a:endParaRPr lang="en-US"/>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958866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189714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GB"/>
              <a:t>Click to edit Master title style</a:t>
            </a:r>
            <a:endParaRPr lang="en-US"/>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6978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GB"/>
              <a:t>Click to edit Master title style</a:t>
            </a:r>
            <a:endParaRPr lang="en-US"/>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181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70654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GB"/>
              <a:t>Click to edit Master title style</a:t>
            </a:r>
            <a:endParaRPr lang="en-US"/>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88209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GB"/>
              <a:t>Click to edit Master title style</a:t>
            </a:r>
            <a:endParaRPr lang="en-US"/>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832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7/31/2026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7/31/2026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17012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7/31/2026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7/31/2026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7/31/2026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7/31/2026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7/31/2026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690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7/31/2026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7/31/2026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93871806"/>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GB"/>
              <a:t>Click to edit Master title style</a:t>
            </a:r>
            <a:endParaRPr lang="en-US"/>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7/31/2026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06640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7/31/2026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183467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GB"/>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7/31/2026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072E1B28-DB45-4001-B295-7D7933E04419}" type="datetime1">
              <a:rPr lang="en-US" smtClean="0"/>
              <a:t>7/31/2026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dirty="0"/>
          </a:p>
        </p:txBody>
      </p:sp>
    </p:spTree>
    <p:extLst>
      <p:ext uri="{BB962C8B-B14F-4D97-AF65-F5344CB8AC3E}">
        <p14:creationId xmlns:p14="http://schemas.microsoft.com/office/powerpoint/2010/main" val="1317099004"/>
      </p:ext>
    </p:extLst>
  </p:cSld>
  <p:clrMap bg1="lt1" tx1="dk1" bg2="lt2" tx2="dk2" accent1="accent1" accent2="accent2" accent3="accent3" accent4="accent4" accent5="accent5" accent6="accent6" hlink="hlink" folHlink="folHlink"/>
  <p:sldLayoutIdLst>
    <p:sldLayoutId id="2147483685" r:id="rId1"/>
    <p:sldLayoutId id="2147483687" r:id="rId2"/>
    <p:sldLayoutId id="2147483740" r:id="rId3"/>
    <p:sldLayoutId id="2147483686"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29" r:id="rId38"/>
    <p:sldLayoutId id="2147483730" r:id="rId39"/>
    <p:sldLayoutId id="2147483731" r:id="rId40"/>
    <p:sldLayoutId id="2147483732" r:id="rId41"/>
    <p:sldLayoutId id="2147483733" r:id="rId42"/>
    <p:sldLayoutId id="2147483734" r:id="rId43"/>
    <p:sldLayoutId id="2147483735" r:id="rId44"/>
    <p:sldLayoutId id="2147483736" r:id="rId45"/>
    <p:sldLayoutId id="2147483737" r:id="rId46"/>
  </p:sldLayoutIdLst>
  <p:hf hdr="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www.rawpixel.com/image/524482/free-illustration-image-sustainability-energy-contamination" TargetMode="External"/><Relationship Id="rId5" Type="http://schemas.openxmlformats.org/officeDocument/2006/relationships/image" Target="../media/image23.1"/><Relationship Id="rId4" Type="http://schemas.openxmlformats.org/officeDocument/2006/relationships/hyperlink" Target="https://www.foreverastudent.com/2013/01/top-language-learning-tips.htm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outreach.org/articles/trans-actional-autopoiesis-relational-view-human-language/" TargetMode="External"/><Relationship Id="rId2" Type="http://schemas.openxmlformats.org/officeDocument/2006/relationships/image" Target="../media/image24.jp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hyperlink" Target="https://kpu.pressbooks.pub/communicationsatwork/chapter/1-4-troubleshooting-miscommunication/" TargetMode="External"/><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xml"/><Relationship Id="rId1" Type="http://schemas.openxmlformats.org/officeDocument/2006/relationships/slideLayout" Target="../slideLayouts/slideLayout35.xml"/><Relationship Id="rId4" Type="http://schemas.openxmlformats.org/officeDocument/2006/relationships/hyperlink" Target="https://www.picpedia.org/chalkboard/c/conclusions.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ix4free.org/photo/2921/thank-you.html" TargetMode="External"/><Relationship Id="rId2" Type="http://schemas.openxmlformats.org/officeDocument/2006/relationships/image" Target="../media/image28.jp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431172" y="557784"/>
            <a:ext cx="11332460" cy="2247201"/>
          </a:xfrm>
        </p:spPr>
        <p:txBody>
          <a:bodyPr anchor="b">
            <a:normAutofit fontScale="90000"/>
          </a:bodyPr>
          <a:lstStyle/>
          <a:p>
            <a:r>
              <a:rPr lang="en-GB" sz="3200" dirty="0"/>
              <a:t>Program: Cert HE Business Skills for the Workplace</a:t>
            </a:r>
            <a:br>
              <a:rPr lang="en-GB" sz="3200" dirty="0"/>
            </a:br>
            <a:r>
              <a:rPr lang="en-GB" sz="3200" dirty="0"/>
              <a:t>Module: Effective Teamwork and Communication LCLM4003 </a:t>
            </a:r>
            <a:br>
              <a:rPr lang="en-GB" sz="3200" dirty="0"/>
            </a:br>
            <a:r>
              <a:rPr lang="en-GB" sz="3200" dirty="0"/>
              <a:t>Communication problems at Flight Foods Ltd</a:t>
            </a:r>
            <a:endParaRPr lang="en-US" sz="3200" dirty="0"/>
          </a:p>
        </p:txBody>
      </p:sp>
      <p:sp>
        <p:nvSpPr>
          <p:cNvPr id="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456672" y="4220939"/>
            <a:ext cx="7685139" cy="672338"/>
          </a:xfrm>
        </p:spPr>
        <p:txBody>
          <a:bodyPr anchor="t">
            <a:normAutofit fontScale="70000" lnSpcReduction="20000"/>
          </a:bodyPr>
          <a:lstStyle/>
          <a:p>
            <a:r>
              <a:rPr lang="en-US" dirty="0"/>
              <a:t>Student Name: </a:t>
            </a:r>
            <a:r>
              <a:rPr lang="en-GB" b="1" dirty="0" err="1"/>
              <a:t>Vladut</a:t>
            </a:r>
            <a:r>
              <a:rPr lang="en-GB" b="1" dirty="0"/>
              <a:t> Tofan</a:t>
            </a:r>
          </a:p>
          <a:p>
            <a:r>
              <a:rPr lang="en-GB" b="1" dirty="0"/>
              <a:t>Student ID: 2512495</a:t>
            </a:r>
          </a:p>
          <a:p>
            <a:endParaRPr lang="en-US" dirty="0"/>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11648431" y="6490524"/>
            <a:ext cx="457200" cy="336141"/>
          </a:xfrm>
        </p:spPr>
        <p:txBody>
          <a:bodyPr/>
          <a:lstStyle/>
          <a:p>
            <a:pPr lvl="0"/>
            <a:fld id="{84C450F2-3BB4-4AE4-8A35-A9D7AEA4C850}" type="slidenum">
              <a:rPr lang="en-US" noProof="0" smtClean="0"/>
              <a:pPr lvl="0"/>
              <a:t>1</a:t>
            </a:fld>
            <a:endParaRPr lang="en-US" noProof="0" dirty="0"/>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29768" y="411480"/>
            <a:ext cx="11045952" cy="749808"/>
          </a:xfrm>
        </p:spPr>
        <p:txBody>
          <a:bodyPr>
            <a:normAutofit/>
          </a:bodyPr>
          <a:lstStyle/>
          <a:p>
            <a:r>
              <a:rPr lang="en-US" sz="3200" dirty="0"/>
              <a:t>Table of contents</a:t>
            </a:r>
          </a:p>
        </p:txBody>
      </p:sp>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6272785" y="1161288"/>
            <a:ext cx="5202936" cy="4882896"/>
          </a:xfrm>
        </p:spPr>
        <p:txBody>
          <a:bodyPr vert="horz" lIns="91440" tIns="45720" rIns="91440" bIns="45720" rtlCol="0" anchor="t">
            <a:normAutofit fontScale="92500" lnSpcReduction="10000"/>
          </a:bodyPr>
          <a:lstStyle/>
          <a:p>
            <a:r>
              <a:rPr lang="en-US" dirty="0"/>
              <a:t>Cover page</a:t>
            </a:r>
          </a:p>
          <a:p>
            <a:r>
              <a:rPr lang="en-US" dirty="0"/>
              <a:t>Table of Contents</a:t>
            </a:r>
          </a:p>
          <a:p>
            <a:r>
              <a:rPr lang="en-US" dirty="0"/>
              <a:t>Presentation Overview</a:t>
            </a:r>
          </a:p>
          <a:p>
            <a:r>
              <a:rPr lang="en-US" dirty="0"/>
              <a:t> </a:t>
            </a:r>
            <a:r>
              <a:rPr lang="en-GB" dirty="0"/>
              <a:t>Introduction to Flight Foods Ltd</a:t>
            </a:r>
            <a:endParaRPr lang="en-US" dirty="0"/>
          </a:p>
          <a:p>
            <a:r>
              <a:rPr lang="en-US" dirty="0"/>
              <a:t>Language Barriers and Environmental Barriers</a:t>
            </a:r>
          </a:p>
          <a:p>
            <a:r>
              <a:rPr lang="en-US" dirty="0"/>
              <a:t>Cultural and Generational Barriers</a:t>
            </a:r>
          </a:p>
          <a:p>
            <a:r>
              <a:rPr lang="en-US" dirty="0"/>
              <a:t>Emotional Barrier and Leadership</a:t>
            </a:r>
          </a:p>
          <a:p>
            <a:r>
              <a:rPr lang="en-US" dirty="0"/>
              <a:t>Recommendations</a:t>
            </a:r>
          </a:p>
          <a:p>
            <a:r>
              <a:rPr lang="en-US" dirty="0"/>
              <a:t>Conclusion</a:t>
            </a:r>
          </a:p>
          <a:p>
            <a:r>
              <a:rPr lang="en-US" dirty="0"/>
              <a:t>References</a:t>
            </a:r>
          </a:p>
          <a:p>
            <a:r>
              <a:rPr lang="en-US" dirty="0"/>
              <a:t>Thank you</a:t>
            </a:r>
          </a:p>
          <a:p>
            <a:endParaRPr lang="en-US" dirty="0"/>
          </a:p>
        </p:txBody>
      </p:sp>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p:txBody>
          <a:bodyPr/>
          <a:lstStyle/>
          <a:p>
            <a:fld id="{CC057153-B650-4DEB-B370-79DDCFDCE934}" type="slidenum">
              <a:rPr lang="en-US" smtClean="0"/>
              <a:t>2</a:t>
            </a:fld>
            <a:endParaRPr lang="en-US" dirty="0"/>
          </a:p>
        </p:txBody>
      </p:sp>
      <p:pic>
        <p:nvPicPr>
          <p:cNvPr id="8" name="Picture 7" descr="The image depicts a desolate, arid landscape with a distinct, winding river carving through it.&#10;&#10;AI-generated content may be incorrect.">
            <a:extLst>
              <a:ext uri="{FF2B5EF4-FFF2-40B4-BE49-F238E27FC236}">
                <a16:creationId xmlns:a16="http://schemas.microsoft.com/office/drawing/2014/main" id="{D4E6357B-56D1-B655-D544-B2A010FD76F9}"/>
              </a:ext>
            </a:extLst>
          </p:cNvPr>
          <p:cNvPicPr>
            <a:picLocks noChangeAspect="1"/>
          </p:cNvPicPr>
          <p:nvPr/>
        </p:nvPicPr>
        <p:blipFill>
          <a:blip r:embed="rId2"/>
          <a:stretch>
            <a:fillRect/>
          </a:stretch>
        </p:blipFill>
        <p:spPr>
          <a:xfrm>
            <a:off x="139708" y="1404031"/>
            <a:ext cx="5779509" cy="4371211"/>
          </a:xfrm>
          <a:prstGeom prst="rect">
            <a:avLst/>
          </a:prstGeom>
        </p:spPr>
      </p:pic>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441960" y="230935"/>
            <a:ext cx="3945468" cy="1389888"/>
          </a:xfrm>
        </p:spPr>
        <p:txBody>
          <a:bodyPr/>
          <a:lstStyle/>
          <a:p>
            <a:r>
              <a:rPr lang="en-US" dirty="0"/>
              <a:t>Presentation Overview</a:t>
            </a:r>
          </a:p>
        </p:txBody>
      </p:sp>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159756" y="1742304"/>
            <a:ext cx="6168356" cy="4748220"/>
          </a:xfrm>
        </p:spPr>
        <p:txBody>
          <a:bodyPr>
            <a:normAutofit/>
          </a:bodyPr>
          <a:lstStyle/>
          <a:p>
            <a:r>
              <a:rPr lang="en-GB" dirty="0"/>
              <a:t>This presentation will examine the communication challenges experienced by Flight Foods Ltd. and evaluate how these barriers affect organisational performance. The presentation will include:</a:t>
            </a:r>
          </a:p>
          <a:p>
            <a:r>
              <a:rPr lang="en-GB" dirty="0"/>
              <a:t>•	Introduction to Flight Foods Ltd and the key communication issues identified in the case study.</a:t>
            </a:r>
          </a:p>
          <a:p>
            <a:r>
              <a:rPr lang="en-GB" dirty="0"/>
              <a:t>•	Analysis of communication barriers, including environmental, language, cultural, generational and emotional barriers.</a:t>
            </a:r>
          </a:p>
          <a:p>
            <a:r>
              <a:rPr lang="en-GB" dirty="0"/>
              <a:t>•	Application of communication theories, using Shannon and Weaver's Communication Model, Berlo's SMCR Model and Schramm's Interactive Model to explain the communication failures.</a:t>
            </a:r>
          </a:p>
          <a:p>
            <a:r>
              <a:rPr lang="en-GB" dirty="0"/>
              <a:t>•	Recommendations to improve communication, teamwork and organisational performance.</a:t>
            </a:r>
          </a:p>
          <a:p>
            <a:r>
              <a:rPr lang="en-GB" dirty="0"/>
              <a:t>•	Conclusion, summarising the key findings and the importance of effective communication in achieving organisational success.</a:t>
            </a:r>
          </a:p>
        </p:txBody>
      </p:sp>
      <p:sp>
        <p:nvSpPr>
          <p:cNvPr id="7" name="Slide Number Placeholder 6">
            <a:extLst>
              <a:ext uri="{FF2B5EF4-FFF2-40B4-BE49-F238E27FC236}">
                <a16:creationId xmlns:a16="http://schemas.microsoft.com/office/drawing/2014/main" id="{B574FC93-FE33-B17E-E50C-7ED72B635CA5}"/>
              </a:ext>
            </a:extLst>
          </p:cNvPr>
          <p:cNvSpPr>
            <a:spLocks noGrp="1"/>
          </p:cNvSpPr>
          <p:nvPr>
            <p:ph type="sldNum" sz="quarter" idx="12"/>
          </p:nvPr>
        </p:nvSpPr>
        <p:spPr/>
        <p:txBody>
          <a:bodyPr/>
          <a:lstStyle/>
          <a:p>
            <a:fld id="{CC057153-B650-4DEB-B370-79DDCFDCE934}" type="slidenum">
              <a:rPr lang="en-US" smtClean="0"/>
              <a:t>3</a:t>
            </a:fld>
            <a:endParaRPr lang="en-US" dirty="0"/>
          </a:p>
        </p:txBody>
      </p:sp>
      <p:pic>
        <p:nvPicPr>
          <p:cNvPr id="5" name="Picture 4" descr="The image shows a neatly arranged meal on an airplane tray: a plate with grilled cheese sandwich, a small bowl of coleslaw, a cup of juice, a side of pickled vegetables, and a napkin folded with a toothpick.&#10;&#10;AI-generated content may be incorrect.">
            <a:extLst>
              <a:ext uri="{FF2B5EF4-FFF2-40B4-BE49-F238E27FC236}">
                <a16:creationId xmlns:a16="http://schemas.microsoft.com/office/drawing/2014/main" id="{B0C37D7C-9673-2BB9-0E5F-F57019E6A6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9655" y="1620822"/>
            <a:ext cx="5605976" cy="4458701"/>
          </a:xfrm>
          <a:prstGeom prst="rect">
            <a:avLst/>
          </a:prstGeom>
        </p:spPr>
      </p:pic>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33A0-1764-3DC0-A9D7-7733B04AFC75}"/>
              </a:ext>
            </a:extLst>
          </p:cNvPr>
          <p:cNvSpPr>
            <a:spLocks noGrp="1"/>
          </p:cNvSpPr>
          <p:nvPr>
            <p:ph type="title"/>
          </p:nvPr>
        </p:nvSpPr>
        <p:spPr>
          <a:xfrm>
            <a:off x="431172" y="293302"/>
            <a:ext cx="11125032" cy="965101"/>
          </a:xfrm>
        </p:spPr>
        <p:txBody>
          <a:bodyPr anchor="ctr">
            <a:normAutofit/>
          </a:bodyPr>
          <a:lstStyle/>
          <a:p>
            <a:r>
              <a:rPr lang="en-GB" dirty="0"/>
              <a:t>Introduction to Flight Foods Ltd</a:t>
            </a:r>
            <a:endParaRPr lang="en-US" dirty="0"/>
          </a:p>
        </p:txBody>
      </p:sp>
      <p:sp>
        <p:nvSpPr>
          <p:cNvPr id="8" name="TextBox 7">
            <a:extLst>
              <a:ext uri="{FF2B5EF4-FFF2-40B4-BE49-F238E27FC236}">
                <a16:creationId xmlns:a16="http://schemas.microsoft.com/office/drawing/2014/main" id="{758140F1-1CE6-A885-DD04-15020F6B1D40}"/>
              </a:ext>
            </a:extLst>
          </p:cNvPr>
          <p:cNvSpPr txBox="1"/>
          <p:nvPr/>
        </p:nvSpPr>
        <p:spPr>
          <a:xfrm>
            <a:off x="431172" y="1384847"/>
            <a:ext cx="5467266" cy="4905116"/>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1500" kern="1200" dirty="0"/>
              <a:t>Flight Foods Ltd is a medium-sized ready meal manufacturer for airlines. The company strives to expand its market share, but has lost customers due to frequent incidents of improperly cooked meals, mislabeling of meat in vegetarian items and packaging failures. The problems suggest that ineffective </a:t>
            </a:r>
            <a:r>
              <a:rPr lang="en-US" sz="1500" kern="1200" dirty="0" err="1"/>
              <a:t>organisational</a:t>
            </a:r>
            <a:r>
              <a:rPr lang="en-US" sz="1500" kern="1200" dirty="0"/>
              <a:t> communication and lack of teamwork are one of the main causes of poor performance of the </a:t>
            </a:r>
            <a:r>
              <a:rPr lang="en-US" sz="1500" kern="1200" dirty="0" err="1"/>
              <a:t>organisation</a:t>
            </a:r>
            <a:r>
              <a:rPr lang="en-US" sz="1500" kern="1200" dirty="0"/>
              <a:t> (Keyton, 2010).</a:t>
            </a:r>
          </a:p>
          <a:p>
            <a:pPr marL="228600" indent="-228600">
              <a:lnSpc>
                <a:spcPct val="90000"/>
              </a:lnSpc>
              <a:spcBef>
                <a:spcPts val="1000"/>
              </a:spcBef>
              <a:buFont typeface="Arial" panose="020B0604020202020204" pitchFamily="34" charset="0"/>
              <a:buChar char="•"/>
            </a:pPr>
            <a:endParaRPr lang="en-US" sz="1500" kern="1200" dirty="0"/>
          </a:p>
          <a:p>
            <a:pPr marL="228600" indent="-228600">
              <a:lnSpc>
                <a:spcPct val="90000"/>
              </a:lnSpc>
              <a:spcBef>
                <a:spcPts val="1000"/>
              </a:spcBef>
              <a:buFont typeface="Arial" panose="020B0604020202020204" pitchFamily="34" charset="0"/>
              <a:buChar char="•"/>
            </a:pPr>
            <a:endParaRPr lang="en-US" sz="1500" kern="1200" dirty="0"/>
          </a:p>
          <a:p>
            <a:pPr marL="228600" indent="-228600">
              <a:lnSpc>
                <a:spcPct val="90000"/>
              </a:lnSpc>
              <a:spcBef>
                <a:spcPts val="1000"/>
              </a:spcBef>
              <a:buFont typeface="Arial" panose="020B0604020202020204" pitchFamily="34" charset="0"/>
              <a:buChar char="•"/>
            </a:pPr>
            <a:r>
              <a:rPr lang="en-US" sz="1500" kern="1200" dirty="0"/>
              <a:t>Key Findings</a:t>
            </a:r>
          </a:p>
          <a:p>
            <a:pPr marL="228600" indent="-228600">
              <a:lnSpc>
                <a:spcPct val="90000"/>
              </a:lnSpc>
              <a:spcBef>
                <a:spcPts val="1000"/>
              </a:spcBef>
              <a:buFont typeface="Arial" panose="020B0604020202020204" pitchFamily="34" charset="0"/>
              <a:buChar char="•"/>
            </a:pPr>
            <a:r>
              <a:rPr lang="en-US" sz="1500" kern="1200" dirty="0"/>
              <a:t>Food quality failures</a:t>
            </a:r>
          </a:p>
          <a:p>
            <a:pPr marL="228600" indent="-228600">
              <a:lnSpc>
                <a:spcPct val="90000"/>
              </a:lnSpc>
              <a:spcBef>
                <a:spcPts val="1000"/>
              </a:spcBef>
              <a:buFont typeface="Arial" panose="020B0604020202020204" pitchFamily="34" charset="0"/>
              <a:buChar char="•"/>
            </a:pPr>
            <a:r>
              <a:rPr lang="en-US" sz="1500" kern="1200" dirty="0"/>
              <a:t>Customer complaints</a:t>
            </a:r>
          </a:p>
          <a:p>
            <a:pPr marL="228600" indent="-228600">
              <a:lnSpc>
                <a:spcPct val="90000"/>
              </a:lnSpc>
              <a:spcBef>
                <a:spcPts val="1000"/>
              </a:spcBef>
              <a:buFont typeface="Arial" panose="020B0604020202020204" pitchFamily="34" charset="0"/>
              <a:buChar char="•"/>
            </a:pPr>
            <a:r>
              <a:rPr lang="en-US" sz="1500" kern="1200" dirty="0"/>
              <a:t>Inadequate employee training</a:t>
            </a:r>
          </a:p>
          <a:p>
            <a:pPr marL="228600" indent="-228600">
              <a:lnSpc>
                <a:spcPct val="90000"/>
              </a:lnSpc>
              <a:spcBef>
                <a:spcPts val="1000"/>
              </a:spcBef>
              <a:buFont typeface="Arial" panose="020B0604020202020204" pitchFamily="34" charset="0"/>
              <a:buChar char="•"/>
            </a:pPr>
            <a:r>
              <a:rPr lang="en-US" sz="1500" kern="1200" dirty="0"/>
              <a:t>Lack of communication between management and staff.</a:t>
            </a:r>
          </a:p>
          <a:p>
            <a:pPr marL="228600" indent="-228600">
              <a:lnSpc>
                <a:spcPct val="90000"/>
              </a:lnSpc>
              <a:spcBef>
                <a:spcPts val="1000"/>
              </a:spcBef>
              <a:buFont typeface="Arial" panose="020B0604020202020204" pitchFamily="34" charset="0"/>
              <a:buChar char="•"/>
            </a:pPr>
            <a:r>
              <a:rPr lang="en-US" sz="1500" kern="1200" dirty="0"/>
              <a:t>Declining </a:t>
            </a:r>
            <a:r>
              <a:rPr lang="en-US" sz="1500" kern="1200" dirty="0" err="1"/>
              <a:t>organisational</a:t>
            </a:r>
            <a:r>
              <a:rPr lang="en-US" sz="1500" kern="1200" dirty="0"/>
              <a:t> performance</a:t>
            </a:r>
          </a:p>
        </p:txBody>
      </p:sp>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a:xfrm>
            <a:off x="11648431" y="6490524"/>
            <a:ext cx="457200" cy="336141"/>
          </a:xfrm>
        </p:spPr>
        <p:txBody>
          <a:bodyPr vert="horz" lIns="91440" tIns="45720" rIns="91440" bIns="45720" rtlCol="0" anchor="ctr">
            <a:normAutofit/>
          </a:bodyPr>
          <a:lstStyle/>
          <a:p>
            <a:pPr>
              <a:spcAft>
                <a:spcPts val="600"/>
              </a:spcAft>
            </a:pPr>
            <a:fld id="{CC057153-B650-4DEB-B370-79DDCFDCE934}" type="slidenum">
              <a:rPr lang="en-US" smtClean="0"/>
              <a:pPr>
                <a:spcAft>
                  <a:spcPts val="600"/>
                </a:spcAft>
              </a:pPr>
              <a:t>4</a:t>
            </a:fld>
            <a:endParaRPr lang="en-US"/>
          </a:p>
        </p:txBody>
      </p:sp>
      <p:pic>
        <p:nvPicPr>
          <p:cNvPr id="15" name="Picture 14" descr="The image depicts the logo of FLYINGFOOD LTD, featuring an airplane silhouette against a backdrop of vibrant colors.&#10;&#10;AI-generated content may be incorrect.">
            <a:extLst>
              <a:ext uri="{FF2B5EF4-FFF2-40B4-BE49-F238E27FC236}">
                <a16:creationId xmlns:a16="http://schemas.microsoft.com/office/drawing/2014/main" id="{D5AE2C90-7CFF-F203-D45A-3C20B7ABD87D}"/>
              </a:ext>
            </a:extLst>
          </p:cNvPr>
          <p:cNvPicPr>
            <a:picLocks noChangeAspect="1"/>
          </p:cNvPicPr>
          <p:nvPr/>
        </p:nvPicPr>
        <p:blipFill>
          <a:blip r:embed="rId2">
            <a:extLst>
              <a:ext uri="{28A0092B-C50C-407E-A947-70E740481C1C}">
                <a14:useLocalDpi xmlns:a14="http://schemas.microsoft.com/office/drawing/2010/main" val="0"/>
              </a:ext>
            </a:extLst>
          </a:blip>
          <a:srcRect l="6593" r="27644" b="-2"/>
          <a:stretch>
            <a:fillRect/>
          </a:stretch>
        </p:blipFill>
        <p:spPr>
          <a:xfrm>
            <a:off x="6088938" y="1384847"/>
            <a:ext cx="5467266" cy="4905116"/>
          </a:xfrm>
          <a:prstGeom prst="rect">
            <a:avLst/>
          </a:prstGeom>
          <a:noFill/>
        </p:spPr>
      </p:pic>
    </p:spTree>
    <p:extLst>
      <p:ext uri="{BB962C8B-B14F-4D97-AF65-F5344CB8AC3E}">
        <p14:creationId xmlns:p14="http://schemas.microsoft.com/office/powerpoint/2010/main" val="1471035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111132" y="242721"/>
            <a:ext cx="11699867" cy="1320904"/>
          </a:xfrm>
        </p:spPr>
        <p:txBody>
          <a:bodyPr>
            <a:normAutofit/>
          </a:bodyPr>
          <a:lstStyle/>
          <a:p>
            <a:r>
              <a:rPr lang="en-US" sz="3200" dirty="0"/>
              <a:t>Language Barriers and Environmental Barriers</a:t>
            </a:r>
          </a:p>
        </p:txBody>
      </p:sp>
      <p:sp>
        <p:nvSpPr>
          <p:cNvPr id="3" name="Subtitle 2">
            <a:extLst>
              <a:ext uri="{FF2B5EF4-FFF2-40B4-BE49-F238E27FC236}">
                <a16:creationId xmlns:a16="http://schemas.microsoft.com/office/drawing/2014/main" id="{52D53411-4585-040B-5834-42C4EFE7629C}"/>
              </a:ext>
            </a:extLst>
          </p:cNvPr>
          <p:cNvSpPr>
            <a:spLocks noGrp="1"/>
          </p:cNvSpPr>
          <p:nvPr>
            <p:ph type="body" idx="1"/>
          </p:nvPr>
        </p:nvSpPr>
        <p:spPr>
          <a:xfrm>
            <a:off x="111132" y="1200884"/>
            <a:ext cx="6945812" cy="3524503"/>
          </a:xfrm>
        </p:spPr>
        <p:txBody>
          <a:bodyPr>
            <a:normAutofit fontScale="77500" lnSpcReduction="20000"/>
          </a:bodyPr>
          <a:lstStyle/>
          <a:p>
            <a:r>
              <a:rPr lang="en-GB" dirty="0"/>
              <a:t>Old, worn-out machinery in the production area, can be noisy and affect the quality of the verbal communication. Shannon and Weaver's Communication Model indicates that the noise within the environment affects the sending and the risk of miscommunication increases (Shannon and Weaver, 1949).</a:t>
            </a:r>
          </a:p>
          <a:p>
            <a:r>
              <a:rPr lang="en-GB" dirty="0"/>
              <a:t>Numerous workers are also not fluent in English and frequently speak in their native language. It makes instructions less easily understood and can make it more difficult to avoid errors when preparing food (Tenzer, Pudelko and Zellmer-Bruhn, 2021).</a:t>
            </a:r>
          </a:p>
          <a:p>
            <a:r>
              <a:rPr lang="en-GB" dirty="0"/>
              <a:t>Management remains largely dependent on oral communication and has not yet developed a strategy for communicating in employees' language, which limits the effectiveness of communication (Arnulf et al., 2021).</a:t>
            </a:r>
          </a:p>
        </p:txBody>
      </p:sp>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p:txBody>
          <a:bodyPr/>
          <a:lstStyle/>
          <a:p>
            <a:fld id="{84C450F2-3BB4-4AE4-8A35-A9D7AEA4C850}" type="slidenum">
              <a:rPr lang="en-US" smtClean="0"/>
              <a:t>5</a:t>
            </a:fld>
            <a:endParaRPr lang="en-US" dirty="0"/>
          </a:p>
        </p:txBody>
      </p:sp>
      <p:sp>
        <p:nvSpPr>
          <p:cNvPr id="8" name="TextBox 7">
            <a:extLst>
              <a:ext uri="{FF2B5EF4-FFF2-40B4-BE49-F238E27FC236}">
                <a16:creationId xmlns:a16="http://schemas.microsoft.com/office/drawing/2014/main" id="{32C81689-810B-D46B-F099-962339E24990}"/>
              </a:ext>
            </a:extLst>
          </p:cNvPr>
          <p:cNvSpPr txBox="1"/>
          <p:nvPr/>
        </p:nvSpPr>
        <p:spPr>
          <a:xfrm>
            <a:off x="8028253" y="4023361"/>
            <a:ext cx="4292860" cy="1754326"/>
          </a:xfrm>
          <a:prstGeom prst="rect">
            <a:avLst/>
          </a:prstGeom>
          <a:noFill/>
        </p:spPr>
        <p:txBody>
          <a:bodyPr wrap="square">
            <a:spAutoFit/>
          </a:bodyPr>
          <a:lstStyle/>
          <a:p>
            <a:r>
              <a:rPr lang="en-GB" dirty="0"/>
              <a:t>Impact on Flight Foods Ltd</a:t>
            </a:r>
          </a:p>
          <a:p>
            <a:pPr marL="285750" indent="-285750">
              <a:buFont typeface="Arial" panose="020B0604020202020204" pitchFamily="34" charset="0"/>
              <a:buChar char="•"/>
            </a:pPr>
            <a:r>
              <a:rPr lang="en-GB" dirty="0"/>
              <a:t>Misunderstood instructions</a:t>
            </a:r>
          </a:p>
          <a:p>
            <a:pPr marL="285750" indent="-285750">
              <a:buFont typeface="Arial" panose="020B0604020202020204" pitchFamily="34" charset="0"/>
              <a:buChar char="•"/>
            </a:pPr>
            <a:r>
              <a:rPr lang="en-GB" dirty="0"/>
              <a:t>Inconsistent hygiene practices</a:t>
            </a:r>
          </a:p>
          <a:p>
            <a:pPr marL="285750" indent="-285750">
              <a:buFont typeface="Arial" panose="020B0604020202020204" pitchFamily="34" charset="0"/>
              <a:buChar char="•"/>
            </a:pPr>
            <a:r>
              <a:rPr lang="en-GB" dirty="0"/>
              <a:t>Increased production errors</a:t>
            </a:r>
          </a:p>
          <a:p>
            <a:pPr marL="285750" indent="-285750">
              <a:buFont typeface="Arial" panose="020B0604020202020204" pitchFamily="34" charset="0"/>
              <a:buChar char="•"/>
            </a:pPr>
            <a:r>
              <a:rPr lang="en-GB" dirty="0"/>
              <a:t>Lower food quality</a:t>
            </a:r>
          </a:p>
          <a:p>
            <a:pPr marL="285750" indent="-285750">
              <a:buFont typeface="Arial" panose="020B0604020202020204" pitchFamily="34" charset="0"/>
              <a:buChar char="•"/>
            </a:pPr>
            <a:r>
              <a:rPr lang="en-GB" dirty="0"/>
              <a:t>More customer complaints</a:t>
            </a:r>
          </a:p>
        </p:txBody>
      </p:sp>
      <p:pic>
        <p:nvPicPr>
          <p:cNvPr id="10" name="Picture 9" descr="The image is a colorful, word cloud featuring various languages, including Swedish, Croatian, Catalan, French, and many others.&#10;&#10;AI-generated content may be incorrect.">
            <a:extLst>
              <a:ext uri="{FF2B5EF4-FFF2-40B4-BE49-F238E27FC236}">
                <a16:creationId xmlns:a16="http://schemas.microsoft.com/office/drawing/2014/main" id="{A66007E0-689C-41F4-3353-AD71A43B7BC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071296" y="4623751"/>
            <a:ext cx="4184903" cy="2066730"/>
          </a:xfrm>
          <a:prstGeom prst="rect">
            <a:avLst/>
          </a:prstGeom>
        </p:spPr>
      </p:pic>
      <p:pic>
        <p:nvPicPr>
          <p:cNvPr id="13" name="Picture 12" descr="The image depicts a group of diverse people standing around a globe, with a solar panel, a water drop, and a recycling symbol, symbolizing environmental awareness and sustainability.&#10;&#10;AI-generated content may be incorrect.">
            <a:extLst>
              <a:ext uri="{FF2B5EF4-FFF2-40B4-BE49-F238E27FC236}">
                <a16:creationId xmlns:a16="http://schemas.microsoft.com/office/drawing/2014/main" id="{A026C4CD-EE86-97D1-ED56-07536C2A904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990831" y="971918"/>
            <a:ext cx="3657600" cy="2609088"/>
          </a:xfrm>
          <a:prstGeom prst="rect">
            <a:avLst/>
          </a:prstGeom>
        </p:spPr>
      </p:pic>
    </p:spTree>
    <p:extLst>
      <p:ext uri="{BB962C8B-B14F-4D97-AF65-F5344CB8AC3E}">
        <p14:creationId xmlns:p14="http://schemas.microsoft.com/office/powerpoint/2010/main" val="419869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164592" y="265176"/>
            <a:ext cx="9665208" cy="883460"/>
          </a:xfrm>
        </p:spPr>
        <p:txBody>
          <a:bodyPr/>
          <a:lstStyle/>
          <a:p>
            <a:r>
              <a:rPr lang="en-US" dirty="0"/>
              <a:t>Cultural and Generational Barriers</a:t>
            </a: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4"/>
          </p:nvPr>
        </p:nvSpPr>
        <p:spPr>
          <a:xfrm>
            <a:off x="81534" y="1090511"/>
            <a:ext cx="6035040" cy="4489704"/>
          </a:xfrm>
        </p:spPr>
        <p:txBody>
          <a:bodyPr>
            <a:normAutofit fontScale="92500" lnSpcReduction="20000"/>
          </a:bodyPr>
          <a:lstStyle/>
          <a:p>
            <a:pPr marL="0" indent="0">
              <a:buNone/>
            </a:pPr>
            <a:r>
              <a:rPr lang="en-GB" sz="1800" dirty="0"/>
              <a:t>There are five cultural groups of employees ranging in age from 16 to 60 years. Cultural variations impact communication styles, attitudes towards authority and behaviour at work, which may impact on team performance (</a:t>
            </a:r>
            <a:r>
              <a:rPr lang="en-GB" sz="1800" dirty="0" err="1"/>
              <a:t>Minbaeva</a:t>
            </a:r>
            <a:r>
              <a:rPr lang="en-GB" sz="1800" dirty="0"/>
              <a:t>, Fitzsimmons and Brewster, 2021)</a:t>
            </a:r>
          </a:p>
          <a:p>
            <a:pPr marL="0" indent="0">
              <a:buNone/>
            </a:pPr>
            <a:r>
              <a:rPr lang="en-GB" sz="1800" dirty="0"/>
              <a:t>Gary thinks that younger workers don't grasp instructions as well as older workers. There is, however, a way to explain why communication can be effective at different ages that is not confined to age alone, but to other factors, such as communication skills, knowledge, attitudes and cultural background. Berlo's SMCR is confirming this theory. (Berlo, 1960)</a:t>
            </a:r>
          </a:p>
          <a:p>
            <a:pPr marL="0" indent="0">
              <a:buNone/>
            </a:pPr>
            <a:r>
              <a:rPr lang="en-GB" sz="1800" dirty="0"/>
              <a:t>If these differences are not known, it can lead to misunderstandings and poor performance between employees (Straube and Kauffeld, 2021).</a:t>
            </a:r>
          </a:p>
        </p:txBody>
      </p:sp>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p:txBody>
          <a:bodyPr/>
          <a:lstStyle/>
          <a:p>
            <a:fld id="{CC057153-B650-4DEB-B370-79DDCFDCE934}" type="slidenum">
              <a:rPr lang="en-US" smtClean="0"/>
              <a:t>6</a:t>
            </a:fld>
            <a:endParaRPr lang="en-US" dirty="0"/>
          </a:p>
        </p:txBody>
      </p:sp>
      <p:sp>
        <p:nvSpPr>
          <p:cNvPr id="9" name="TextBox 8">
            <a:extLst>
              <a:ext uri="{FF2B5EF4-FFF2-40B4-BE49-F238E27FC236}">
                <a16:creationId xmlns:a16="http://schemas.microsoft.com/office/drawing/2014/main" id="{06A95558-7D5F-80E7-8D74-AE2546F67149}"/>
              </a:ext>
            </a:extLst>
          </p:cNvPr>
          <p:cNvSpPr txBox="1"/>
          <p:nvPr/>
        </p:nvSpPr>
        <p:spPr>
          <a:xfrm>
            <a:off x="5820297" y="4910954"/>
            <a:ext cx="6159842" cy="1754326"/>
          </a:xfrm>
          <a:prstGeom prst="rect">
            <a:avLst/>
          </a:prstGeom>
          <a:noFill/>
        </p:spPr>
        <p:txBody>
          <a:bodyPr wrap="square">
            <a:spAutoFit/>
          </a:bodyPr>
          <a:lstStyle/>
          <a:p>
            <a:r>
              <a:rPr lang="en-GB" dirty="0"/>
              <a:t>Impact on Flight Foods Ltd</a:t>
            </a:r>
          </a:p>
          <a:p>
            <a:pPr marL="285750" indent="-285750">
              <a:buFont typeface="Arial" panose="020B0604020202020204" pitchFamily="34" charset="0"/>
              <a:buChar char="•"/>
            </a:pPr>
            <a:r>
              <a:rPr lang="en-GB" dirty="0"/>
              <a:t>Instructions can be interpreted in various ways. </a:t>
            </a:r>
          </a:p>
          <a:p>
            <a:pPr marL="285750" indent="-285750">
              <a:buFont typeface="Arial" panose="020B0604020202020204" pitchFamily="34" charset="0"/>
              <a:buChar char="•"/>
            </a:pPr>
            <a:r>
              <a:rPr lang="en-GB" dirty="0"/>
              <a:t>Reduced teamwork</a:t>
            </a:r>
          </a:p>
          <a:p>
            <a:pPr marL="285750" indent="-285750">
              <a:buFont typeface="Arial" panose="020B0604020202020204" pitchFamily="34" charset="0"/>
              <a:buChar char="•"/>
            </a:pPr>
            <a:r>
              <a:rPr lang="en-GB" dirty="0"/>
              <a:t>Inadequate knowledge about hygiene practices</a:t>
            </a:r>
          </a:p>
          <a:p>
            <a:pPr marL="285750" indent="-285750">
              <a:buFont typeface="Arial" panose="020B0604020202020204" pitchFamily="34" charset="0"/>
              <a:buChar char="•"/>
            </a:pPr>
            <a:r>
              <a:rPr lang="en-GB" dirty="0"/>
              <a:t>Increased operational errors</a:t>
            </a:r>
          </a:p>
          <a:p>
            <a:pPr marL="285750" indent="-285750">
              <a:buFont typeface="Arial" panose="020B0604020202020204" pitchFamily="34" charset="0"/>
              <a:buChar char="•"/>
            </a:pPr>
            <a:r>
              <a:rPr lang="en-GB" dirty="0"/>
              <a:t>Lower productivity</a:t>
            </a:r>
          </a:p>
        </p:txBody>
      </p:sp>
      <p:pic>
        <p:nvPicPr>
          <p:cNvPr id="11" name="Picture 10" descr="The image depicts a world map with various speech bubbles in different languages, symbolizing international communication.&#10;&#10;AI-generated content may be incorrect.">
            <a:extLst>
              <a:ext uri="{FF2B5EF4-FFF2-40B4-BE49-F238E27FC236}">
                <a16:creationId xmlns:a16="http://schemas.microsoft.com/office/drawing/2014/main" id="{760B3FC2-9754-2B1A-1E8C-E606891748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48338" y="1148636"/>
            <a:ext cx="5103760" cy="3425190"/>
          </a:xfrm>
          <a:prstGeom prst="rect">
            <a:avLst/>
          </a:prstGeom>
        </p:spPr>
      </p:pic>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431172" y="293303"/>
            <a:ext cx="11125032" cy="611954"/>
          </a:xfrm>
        </p:spPr>
        <p:txBody>
          <a:bodyPr>
            <a:normAutofit/>
          </a:bodyPr>
          <a:lstStyle/>
          <a:p>
            <a:r>
              <a:rPr lang="en-US" dirty="0"/>
              <a:t>Emotional Barrier and Leadership</a:t>
            </a:r>
          </a:p>
        </p:txBody>
      </p:sp>
      <p:sp>
        <p:nvSpPr>
          <p:cNvPr id="5" name="Slide Number Placeholder 4">
            <a:extLst>
              <a:ext uri="{FF2B5EF4-FFF2-40B4-BE49-F238E27FC236}">
                <a16:creationId xmlns:a16="http://schemas.microsoft.com/office/drawing/2014/main" id="{C320D08B-C7CA-70C3-F459-4B8F8CFD397D}"/>
              </a:ext>
            </a:extLst>
          </p:cNvPr>
          <p:cNvSpPr>
            <a:spLocks noGrp="1"/>
          </p:cNvSpPr>
          <p:nvPr>
            <p:ph type="sldNum" sz="quarter" idx="12"/>
          </p:nvPr>
        </p:nvSpPr>
        <p:spPr/>
        <p:txBody>
          <a:bodyPr/>
          <a:lstStyle/>
          <a:p>
            <a:fld id="{84C450F2-3BB4-4AE4-8A35-A9D7AEA4C850}" type="slidenum">
              <a:rPr lang="en-US" smtClean="0"/>
              <a:t>7</a:t>
            </a:fld>
            <a:endParaRPr lang="en-US" dirty="0"/>
          </a:p>
        </p:txBody>
      </p:sp>
      <p:sp>
        <p:nvSpPr>
          <p:cNvPr id="10" name="TextBox 9">
            <a:extLst>
              <a:ext uri="{FF2B5EF4-FFF2-40B4-BE49-F238E27FC236}">
                <a16:creationId xmlns:a16="http://schemas.microsoft.com/office/drawing/2014/main" id="{74BEE871-37DF-421E-BE00-54E0BF885B43}"/>
              </a:ext>
            </a:extLst>
          </p:cNvPr>
          <p:cNvSpPr txBox="1"/>
          <p:nvPr/>
        </p:nvSpPr>
        <p:spPr>
          <a:xfrm>
            <a:off x="120479" y="1082921"/>
            <a:ext cx="6098058" cy="4524315"/>
          </a:xfrm>
          <a:prstGeom prst="rect">
            <a:avLst/>
          </a:prstGeom>
          <a:noFill/>
        </p:spPr>
        <p:txBody>
          <a:bodyPr wrap="square">
            <a:spAutoFit/>
          </a:bodyPr>
          <a:lstStyle/>
          <a:p>
            <a:r>
              <a:rPr lang="en-GB" dirty="0"/>
              <a:t>Gary is often angry with staff members, yelling and insulting them instead of providing calm and constructive feedback. This establishes an emotional barrier to questions and reporting errors, thereby lowering trust and teamwork (Tannenbaum, Castillo and Salas, 2023).</a:t>
            </a:r>
          </a:p>
          <a:p>
            <a:r>
              <a:rPr lang="en-GB" dirty="0"/>
              <a:t>Schramm's Interactive Model states that effective communication between the sender and receiver (Schramm, 1954) requires continuous feedback and shared understanding.</a:t>
            </a:r>
          </a:p>
          <a:p>
            <a:r>
              <a:rPr lang="en-GB" dirty="0"/>
              <a:t>Communication is primarily from one direction in Flight Foods Ltd, which leads to situations where misunderstandings remain unresolved, and collaboration is hindered. Through fostering open dialogue, interpersonal communication and team effectiveness would increase (Presbitero, 2021).</a:t>
            </a:r>
          </a:p>
        </p:txBody>
      </p:sp>
      <p:sp>
        <p:nvSpPr>
          <p:cNvPr id="12" name="TextBox 11">
            <a:extLst>
              <a:ext uri="{FF2B5EF4-FFF2-40B4-BE49-F238E27FC236}">
                <a16:creationId xmlns:a16="http://schemas.microsoft.com/office/drawing/2014/main" id="{16F3F8CF-7405-CEE3-9390-0256B743E5D5}"/>
              </a:ext>
            </a:extLst>
          </p:cNvPr>
          <p:cNvSpPr txBox="1"/>
          <p:nvPr/>
        </p:nvSpPr>
        <p:spPr>
          <a:xfrm>
            <a:off x="6999202" y="4810371"/>
            <a:ext cx="4649229" cy="1754326"/>
          </a:xfrm>
          <a:prstGeom prst="rect">
            <a:avLst/>
          </a:prstGeom>
          <a:noFill/>
        </p:spPr>
        <p:txBody>
          <a:bodyPr wrap="square">
            <a:spAutoFit/>
          </a:bodyPr>
          <a:lstStyle/>
          <a:p>
            <a:r>
              <a:rPr lang="en-GB" dirty="0"/>
              <a:t>Consequences</a:t>
            </a:r>
          </a:p>
          <a:p>
            <a:pPr marL="285750" indent="-285750">
              <a:buFont typeface="Arial" panose="020B0604020202020204" pitchFamily="34" charset="0"/>
              <a:buChar char="•"/>
            </a:pPr>
            <a:r>
              <a:rPr lang="en-GB" dirty="0"/>
              <a:t>Reduced employee confidence</a:t>
            </a:r>
          </a:p>
          <a:p>
            <a:pPr marL="285750" indent="-285750">
              <a:buFont typeface="Arial" panose="020B0604020202020204" pitchFamily="34" charset="0"/>
              <a:buChar char="•"/>
            </a:pPr>
            <a:r>
              <a:rPr lang="en-GB" dirty="0"/>
              <a:t>Poor communication</a:t>
            </a:r>
          </a:p>
          <a:p>
            <a:pPr marL="285750" indent="-285750">
              <a:buFont typeface="Arial" panose="020B0604020202020204" pitchFamily="34" charset="0"/>
              <a:buChar char="•"/>
            </a:pPr>
            <a:r>
              <a:rPr lang="en-GB" dirty="0"/>
              <a:t>Weak teamwork</a:t>
            </a:r>
          </a:p>
          <a:p>
            <a:pPr marL="285750" indent="-285750">
              <a:buFont typeface="Arial" panose="020B0604020202020204" pitchFamily="34" charset="0"/>
              <a:buChar char="•"/>
            </a:pPr>
            <a:r>
              <a:rPr lang="en-GB" dirty="0"/>
              <a:t>More production mistakes</a:t>
            </a:r>
          </a:p>
          <a:p>
            <a:pPr marL="285750" indent="-285750">
              <a:buFont typeface="Arial" panose="020B0604020202020204" pitchFamily="34" charset="0"/>
              <a:buChar char="•"/>
            </a:pPr>
            <a:r>
              <a:rPr lang="en-GB" dirty="0"/>
              <a:t>Negative workplace culture</a:t>
            </a:r>
          </a:p>
        </p:txBody>
      </p:sp>
      <p:pic>
        <p:nvPicPr>
          <p:cNvPr id="14" name="Picture 13" descr="The image illustrates a communication process, showing the flow from message encoding, through transmission and potential noise interference, to message decoding, and concluding with feedback.&#10;&#10;AI-generated content may be incorrect.">
            <a:extLst>
              <a:ext uri="{FF2B5EF4-FFF2-40B4-BE49-F238E27FC236}">
                <a16:creationId xmlns:a16="http://schemas.microsoft.com/office/drawing/2014/main" id="{73114C0C-85D0-45BD-713F-FB860EA720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7643" y="1245857"/>
            <a:ext cx="5272345" cy="2724437"/>
          </a:xfrm>
          <a:prstGeom prst="rect">
            <a:avLst/>
          </a:prstGeom>
        </p:spPr>
      </p:pic>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306201" y="175589"/>
            <a:ext cx="6135624" cy="727813"/>
          </a:xfrm>
        </p:spPr>
        <p:txBody>
          <a:bodyPr>
            <a:normAutofit/>
          </a:bodyPr>
          <a:lstStyle/>
          <a:p>
            <a:r>
              <a:rPr lang="en-US" dirty="0"/>
              <a:t>Recommendations</a:t>
            </a:r>
          </a:p>
        </p:txBody>
      </p:sp>
      <p:sp>
        <p:nvSpPr>
          <p:cNvPr id="6" name="Slide Number Placeholder 5">
            <a:extLst>
              <a:ext uri="{FF2B5EF4-FFF2-40B4-BE49-F238E27FC236}">
                <a16:creationId xmlns:a16="http://schemas.microsoft.com/office/drawing/2014/main" id="{2AEFE3EB-673E-77EF-2980-BA6EC57A519F}"/>
              </a:ext>
            </a:extLst>
          </p:cNvPr>
          <p:cNvSpPr>
            <a:spLocks noGrp="1"/>
          </p:cNvSpPr>
          <p:nvPr>
            <p:ph type="sldNum" sz="quarter" idx="12"/>
          </p:nvPr>
        </p:nvSpPr>
        <p:spPr/>
        <p:txBody>
          <a:bodyPr/>
          <a:lstStyle/>
          <a:p>
            <a:fld id="{CC057153-B650-4DEB-B370-79DDCFDCE934}" type="slidenum">
              <a:rPr lang="en-US" smtClean="0"/>
              <a:pPr/>
              <a:t>8</a:t>
            </a:fld>
            <a:endParaRPr lang="en-US" dirty="0"/>
          </a:p>
        </p:txBody>
      </p:sp>
      <p:sp>
        <p:nvSpPr>
          <p:cNvPr id="11" name="TextBox 10">
            <a:extLst>
              <a:ext uri="{FF2B5EF4-FFF2-40B4-BE49-F238E27FC236}">
                <a16:creationId xmlns:a16="http://schemas.microsoft.com/office/drawing/2014/main" id="{D4EEDC00-1FA4-B822-F72A-B52C6FF23A90}"/>
              </a:ext>
            </a:extLst>
          </p:cNvPr>
          <p:cNvSpPr txBox="1"/>
          <p:nvPr/>
        </p:nvSpPr>
        <p:spPr>
          <a:xfrm>
            <a:off x="175183" y="1130291"/>
            <a:ext cx="6098058" cy="3416320"/>
          </a:xfrm>
          <a:prstGeom prst="rect">
            <a:avLst/>
          </a:prstGeom>
          <a:noFill/>
        </p:spPr>
        <p:txBody>
          <a:bodyPr wrap="square">
            <a:spAutoFit/>
          </a:bodyPr>
          <a:lstStyle/>
          <a:p>
            <a:r>
              <a:rPr lang="en-GB" dirty="0"/>
              <a:t>In order to enhance communication, Flight Foods Ltd should:</a:t>
            </a:r>
          </a:p>
          <a:p>
            <a:pPr marL="285750" indent="-285750">
              <a:buFont typeface="Arial" panose="020B0604020202020204" pitchFamily="34" charset="0"/>
              <a:buChar char="•"/>
            </a:pPr>
            <a:r>
              <a:rPr lang="en-GB" dirty="0"/>
              <a:t>Carry out 'Industry Standard' food hygiene training prior to work.</a:t>
            </a:r>
          </a:p>
          <a:p>
            <a:pPr marL="285750" indent="-285750">
              <a:buFont typeface="Arial" panose="020B0604020202020204" pitchFamily="34" charset="0"/>
              <a:buChar char="•"/>
            </a:pPr>
            <a:r>
              <a:rPr lang="en-GB" dirty="0"/>
              <a:t>Incorporate bilingual signage and instructions.</a:t>
            </a:r>
          </a:p>
          <a:p>
            <a:pPr marL="285750" indent="-285750">
              <a:buFont typeface="Arial" panose="020B0604020202020204" pitchFamily="34" charset="0"/>
              <a:buChar char="•"/>
            </a:pPr>
            <a:r>
              <a:rPr lang="en-GB" dirty="0"/>
              <a:t>Minimise noise at the job site, if feasible.</a:t>
            </a:r>
          </a:p>
          <a:p>
            <a:pPr marL="285750" indent="-285750">
              <a:buFont typeface="Arial" panose="020B0604020202020204" pitchFamily="34" charset="0"/>
              <a:buChar char="•"/>
            </a:pPr>
            <a:r>
              <a:rPr lang="en-GB" dirty="0"/>
              <a:t>Hold frequent team meetings and get employee input.</a:t>
            </a:r>
          </a:p>
          <a:p>
            <a:pPr marL="285750" indent="-285750">
              <a:buFont typeface="Arial" panose="020B0604020202020204" pitchFamily="34" charset="0"/>
              <a:buChar char="•"/>
            </a:pPr>
            <a:r>
              <a:rPr lang="en-GB" dirty="0"/>
              <a:t>Provide supervisors with training in leadership and communication skills.</a:t>
            </a:r>
          </a:p>
          <a:p>
            <a:pPr marL="285750" indent="-285750">
              <a:buFont typeface="Arial" panose="020B0604020202020204" pitchFamily="34" charset="0"/>
              <a:buChar char="•"/>
            </a:pPr>
            <a:r>
              <a:rPr lang="en-GB" dirty="0"/>
              <a:t>Promote an inclusive organisational culture that values diversity (Budiono, </a:t>
            </a:r>
            <a:r>
              <a:rPr lang="en-GB"/>
              <a:t>2024).</a:t>
            </a:r>
            <a:endParaRPr lang="en-GB" dirty="0"/>
          </a:p>
        </p:txBody>
      </p:sp>
      <p:sp>
        <p:nvSpPr>
          <p:cNvPr id="15" name="TextBox 14">
            <a:extLst>
              <a:ext uri="{FF2B5EF4-FFF2-40B4-BE49-F238E27FC236}">
                <a16:creationId xmlns:a16="http://schemas.microsoft.com/office/drawing/2014/main" id="{EEC632F6-9EC5-ECEE-02BA-7FC307BEF5C6}"/>
              </a:ext>
            </a:extLst>
          </p:cNvPr>
          <p:cNvSpPr txBox="1"/>
          <p:nvPr/>
        </p:nvSpPr>
        <p:spPr>
          <a:xfrm>
            <a:off x="6921973" y="4546611"/>
            <a:ext cx="4384459" cy="2031325"/>
          </a:xfrm>
          <a:prstGeom prst="rect">
            <a:avLst/>
          </a:prstGeom>
          <a:noFill/>
        </p:spPr>
        <p:txBody>
          <a:bodyPr wrap="square">
            <a:spAutoFit/>
          </a:bodyPr>
          <a:lstStyle/>
          <a:p>
            <a:r>
              <a:rPr lang="en-GB" dirty="0"/>
              <a:t>Expected Outcomes</a:t>
            </a:r>
          </a:p>
          <a:p>
            <a:pPr marL="285750" indent="-285750">
              <a:buFont typeface="Arial" panose="020B0604020202020204" pitchFamily="34" charset="0"/>
              <a:buChar char="•"/>
            </a:pPr>
            <a:r>
              <a:rPr lang="en-GB" dirty="0"/>
              <a:t>Improved food safety</a:t>
            </a:r>
          </a:p>
          <a:p>
            <a:pPr marL="285750" indent="-285750">
              <a:buFont typeface="Arial" panose="020B0604020202020204" pitchFamily="34" charset="0"/>
              <a:buChar char="•"/>
            </a:pPr>
            <a:r>
              <a:rPr lang="en-GB" dirty="0"/>
              <a:t>Fewer production errors</a:t>
            </a:r>
          </a:p>
          <a:p>
            <a:pPr marL="285750" indent="-285750">
              <a:buFont typeface="Arial" panose="020B0604020202020204" pitchFamily="34" charset="0"/>
              <a:buChar char="•"/>
            </a:pPr>
            <a:r>
              <a:rPr lang="en-GB" dirty="0"/>
              <a:t>Better teamwork</a:t>
            </a:r>
          </a:p>
          <a:p>
            <a:pPr marL="285750" indent="-285750">
              <a:buFont typeface="Arial" panose="020B0604020202020204" pitchFamily="34" charset="0"/>
              <a:buChar char="•"/>
            </a:pPr>
            <a:r>
              <a:rPr lang="en-GB" dirty="0"/>
              <a:t>Higher customer satisfaction</a:t>
            </a:r>
          </a:p>
          <a:p>
            <a:pPr marL="285750" indent="-285750">
              <a:buFont typeface="Arial" panose="020B0604020202020204" pitchFamily="34" charset="0"/>
              <a:buChar char="•"/>
            </a:pPr>
            <a:r>
              <a:rPr lang="en-GB" dirty="0"/>
              <a:t>Stronger organisational performance</a:t>
            </a:r>
          </a:p>
        </p:txBody>
      </p:sp>
      <p:pic>
        <p:nvPicPr>
          <p:cNvPr id="17" name="Picture 16" descr="A figure of a cartoon character holding a megaphone, symbolizing the importance of vocalizing suggestions.&#10;&#10;AI-generated content may be incorrect.">
            <a:extLst>
              <a:ext uri="{FF2B5EF4-FFF2-40B4-BE49-F238E27FC236}">
                <a16:creationId xmlns:a16="http://schemas.microsoft.com/office/drawing/2014/main" id="{016E1503-1965-A651-8515-939D80AFFC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9082" y="444714"/>
            <a:ext cx="3333750" cy="3324225"/>
          </a:xfrm>
          <a:prstGeom prst="rect">
            <a:avLst/>
          </a:prstGeom>
        </p:spPr>
      </p:pic>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2CCD8EA-EA7C-8648-6703-261B5BAF0014}"/>
              </a:ext>
            </a:extLst>
          </p:cNvPr>
          <p:cNvSpPr>
            <a:spLocks noGrp="1"/>
          </p:cNvSpPr>
          <p:nvPr>
            <p:ph sz="quarter" idx="13"/>
          </p:nvPr>
        </p:nvSpPr>
        <p:spPr>
          <a:xfrm>
            <a:off x="453458" y="530352"/>
            <a:ext cx="8439912" cy="731520"/>
          </a:xfrm>
        </p:spPr>
        <p:txBody>
          <a:bodyPr>
            <a:normAutofit/>
          </a:bodyPr>
          <a:lstStyle/>
          <a:p>
            <a:r>
              <a:rPr lang="en-US" sz="3200" dirty="0"/>
              <a:t>Conclusion</a:t>
            </a:r>
          </a:p>
        </p:txBody>
      </p:sp>
      <p:sp>
        <p:nvSpPr>
          <p:cNvPr id="6" name="Slide Number Placeholder 5">
            <a:extLst>
              <a:ext uri="{FF2B5EF4-FFF2-40B4-BE49-F238E27FC236}">
                <a16:creationId xmlns:a16="http://schemas.microsoft.com/office/drawing/2014/main" id="{94DC91B8-8829-9453-E93E-4D286CFA09D1}"/>
              </a:ext>
            </a:extLst>
          </p:cNvPr>
          <p:cNvSpPr>
            <a:spLocks noGrp="1"/>
          </p:cNvSpPr>
          <p:nvPr>
            <p:ph type="sldNum" sz="quarter" idx="12"/>
          </p:nvPr>
        </p:nvSpPr>
        <p:spPr/>
        <p:txBody>
          <a:bodyPr/>
          <a:lstStyle/>
          <a:p>
            <a:fld id="{CC057153-B650-4DEB-B370-79DDCFDCE934}" type="slidenum">
              <a:rPr lang="en-US" smtClean="0"/>
              <a:pPr/>
              <a:t>9</a:t>
            </a:fld>
            <a:endParaRPr lang="en-US" dirty="0"/>
          </a:p>
        </p:txBody>
      </p:sp>
      <p:sp>
        <p:nvSpPr>
          <p:cNvPr id="8" name="TextBox 7">
            <a:extLst>
              <a:ext uri="{FF2B5EF4-FFF2-40B4-BE49-F238E27FC236}">
                <a16:creationId xmlns:a16="http://schemas.microsoft.com/office/drawing/2014/main" id="{FA8F577E-3F0C-040D-C577-9934133D6AF8}"/>
              </a:ext>
            </a:extLst>
          </p:cNvPr>
          <p:cNvSpPr txBox="1"/>
          <p:nvPr/>
        </p:nvSpPr>
        <p:spPr>
          <a:xfrm>
            <a:off x="93726" y="1438716"/>
            <a:ext cx="6094476" cy="3416320"/>
          </a:xfrm>
          <a:prstGeom prst="rect">
            <a:avLst/>
          </a:prstGeom>
          <a:noFill/>
        </p:spPr>
        <p:txBody>
          <a:bodyPr wrap="square">
            <a:spAutoFit/>
          </a:bodyPr>
          <a:lstStyle/>
          <a:p>
            <a:r>
              <a:rPr lang="en-GB" dirty="0"/>
              <a:t>The case study illustrates that communication issues are the main problems in Flight Foods Ltd. Communication failures and reduced organisational performance are due to environmental noise, language differences, cultural diversity and ineffective leadership.</a:t>
            </a:r>
          </a:p>
          <a:p>
            <a:endParaRPr lang="en-GB" dirty="0"/>
          </a:p>
          <a:p>
            <a:r>
              <a:rPr lang="en-GB" dirty="0"/>
              <a:t>Adopting communication theories and enhancing communication practices would boost teamwork, minimise operational mistakes, and enhance customer satisfaction, thus ensuring the organisation could offer better sustainable business performance (Keyton, 2010).</a:t>
            </a:r>
          </a:p>
        </p:txBody>
      </p:sp>
      <p:sp>
        <p:nvSpPr>
          <p:cNvPr id="10" name="TextBox 9">
            <a:extLst>
              <a:ext uri="{FF2B5EF4-FFF2-40B4-BE49-F238E27FC236}">
                <a16:creationId xmlns:a16="http://schemas.microsoft.com/office/drawing/2014/main" id="{272C78EB-384E-022E-4B5E-C5CF45BD1290}"/>
              </a:ext>
            </a:extLst>
          </p:cNvPr>
          <p:cNvSpPr txBox="1"/>
          <p:nvPr/>
        </p:nvSpPr>
        <p:spPr>
          <a:xfrm>
            <a:off x="6097524" y="4534746"/>
            <a:ext cx="6094476" cy="2031325"/>
          </a:xfrm>
          <a:prstGeom prst="rect">
            <a:avLst/>
          </a:prstGeom>
          <a:noFill/>
        </p:spPr>
        <p:txBody>
          <a:bodyPr wrap="square">
            <a:spAutoFit/>
          </a:bodyPr>
          <a:lstStyle/>
          <a:p>
            <a:r>
              <a:rPr lang="en-GB" dirty="0"/>
              <a:t>Key Takeaways</a:t>
            </a:r>
          </a:p>
          <a:p>
            <a:pPr marL="285750" indent="-285750">
              <a:buFont typeface="Arial" panose="020B0604020202020204" pitchFamily="34" charset="0"/>
              <a:buChar char="•"/>
            </a:pPr>
            <a:r>
              <a:rPr lang="en-GB" dirty="0"/>
              <a:t>Organisations depend on communication for their performance.</a:t>
            </a:r>
          </a:p>
          <a:p>
            <a:pPr marL="285750" indent="-285750">
              <a:buFont typeface="Arial" panose="020B0604020202020204" pitchFamily="34" charset="0"/>
              <a:buChar char="•"/>
            </a:pPr>
            <a:r>
              <a:rPr lang="en-GB" dirty="0"/>
              <a:t>Good leadership enhances teamwork.</a:t>
            </a:r>
          </a:p>
          <a:p>
            <a:pPr marL="285750" indent="-285750">
              <a:buFont typeface="Arial" panose="020B0604020202020204" pitchFamily="34" charset="0"/>
              <a:buChar char="•"/>
            </a:pPr>
            <a:r>
              <a:rPr lang="en-GB" dirty="0"/>
              <a:t>Communication errors are fewer when training.</a:t>
            </a:r>
          </a:p>
          <a:p>
            <a:pPr marL="285750" indent="-285750">
              <a:buFont typeface="Arial" panose="020B0604020202020204" pitchFamily="34" charset="0"/>
              <a:buChar char="•"/>
            </a:pPr>
            <a:r>
              <a:rPr lang="en-GB" dirty="0"/>
              <a:t>Organisational success through inclusive communication.</a:t>
            </a:r>
          </a:p>
        </p:txBody>
      </p:sp>
      <p:pic>
        <p:nvPicPr>
          <p:cNvPr id="12" name="Picture 11" descr="CONCLUSIONS&#10;&#10;AI-generated content may be incorrect.">
            <a:extLst>
              <a:ext uri="{FF2B5EF4-FFF2-40B4-BE49-F238E27FC236}">
                <a16:creationId xmlns:a16="http://schemas.microsoft.com/office/drawing/2014/main" id="{8BCB6A77-9365-6F2D-A89C-7BA1686C52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0354" y="530352"/>
            <a:ext cx="5368188" cy="3529584"/>
          </a:xfrm>
          <a:prstGeom prst="rect">
            <a:avLst/>
          </a:prstGeom>
        </p:spPr>
      </p:pic>
    </p:spTree>
    <p:extLst>
      <p:ext uri="{BB962C8B-B14F-4D97-AF65-F5344CB8AC3E}">
        <p14:creationId xmlns:p14="http://schemas.microsoft.com/office/powerpoint/2010/main" val="53001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a:xfrm>
            <a:off x="431172" y="553617"/>
            <a:ext cx="7914087" cy="699112"/>
          </a:xfrm>
        </p:spPr>
        <p:txBody>
          <a:bodyPr>
            <a:normAutofit/>
          </a:bodyPr>
          <a:lstStyle/>
          <a:p>
            <a:r>
              <a:rPr lang="en-US" sz="3200" dirty="0"/>
              <a:t>References</a:t>
            </a:r>
          </a:p>
        </p:txBody>
      </p:sp>
      <p:sp>
        <p:nvSpPr>
          <p:cNvPr id="6" name="Slide Number Placeholder 5">
            <a:extLst>
              <a:ext uri="{FF2B5EF4-FFF2-40B4-BE49-F238E27FC236}">
                <a16:creationId xmlns:a16="http://schemas.microsoft.com/office/drawing/2014/main" id="{0AB62AC7-4EBD-6C7B-71E2-19F58FD8EBC1}"/>
              </a:ext>
            </a:extLst>
          </p:cNvPr>
          <p:cNvSpPr>
            <a:spLocks noGrp="1"/>
          </p:cNvSpPr>
          <p:nvPr>
            <p:ph type="sldNum" sz="quarter" idx="12"/>
          </p:nvPr>
        </p:nvSpPr>
        <p:spPr/>
        <p:txBody>
          <a:bodyPr/>
          <a:lstStyle/>
          <a:p>
            <a:fld id="{84C450F2-3BB4-4AE4-8A35-A9D7AEA4C850}" type="slidenum">
              <a:rPr lang="en-US" smtClean="0"/>
              <a:t>10</a:t>
            </a:fld>
            <a:endParaRPr lang="en-US" dirty="0"/>
          </a:p>
        </p:txBody>
      </p:sp>
      <p:sp>
        <p:nvSpPr>
          <p:cNvPr id="10" name="TextBox 9">
            <a:extLst>
              <a:ext uri="{FF2B5EF4-FFF2-40B4-BE49-F238E27FC236}">
                <a16:creationId xmlns:a16="http://schemas.microsoft.com/office/drawing/2014/main" id="{0D4CEB40-54B4-B174-8324-9520BD7731BA}"/>
              </a:ext>
            </a:extLst>
          </p:cNvPr>
          <p:cNvSpPr txBox="1"/>
          <p:nvPr/>
        </p:nvSpPr>
        <p:spPr>
          <a:xfrm>
            <a:off x="431172" y="1435609"/>
            <a:ext cx="10934820" cy="4716291"/>
          </a:xfrm>
          <a:prstGeom prst="rect">
            <a:avLst/>
          </a:prstGeom>
          <a:noFill/>
        </p:spPr>
        <p:txBody>
          <a:bodyPr wrap="square">
            <a:spAutoFit/>
          </a:bodyPr>
          <a:lstStyle/>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Arnulf, J.K., Dai, W., Lu, H. and Niu, Z.,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Limits of a second language: Native and second languages in management team communication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Frontiers in Psychology</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12, p.580946.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Berlo, D.K., 1960.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Process of Communication: An Introduction to Theory and Practice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New York: Holt, Rinehart and Winston.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Budiono, A., 2024. Does Organizational Culture Influence Motivation, Performance, Satisfaction, and Employee Commitment Organisational?.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Asian Journal of Management, Entrepreneurship and Social Science</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4</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(02), pp.83-98.</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Keyton, J., 2010.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Communication and organizational culture: A key to understanding work experiences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Sage Publications.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err="1">
                <a:effectLst/>
                <a:latin typeface="Arial" panose="020B0604020202020204" pitchFamily="34" charset="0"/>
                <a:ea typeface="Aptos" panose="020B0004020202020204" pitchFamily="34" charset="0"/>
                <a:cs typeface="Times New Roman" panose="02020603050405020304" pitchFamily="18" charset="0"/>
              </a:rPr>
              <a:t>Minbaeva</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D., Fitzsimmons, S. and Brewster, C.,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Beyond the double-edged sword of cultural diversity in teams: Progress, critique, and next steps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Journal of International Business Studies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52(1), p.45.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Presbitero, A.,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Communication accommodation within global virtual team: The influence of cultural intelligence and the impact on interpersonal process effectiveness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Journal of International Management</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27(1), p.100809.</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Shannon, C.E. and Weaver, W., 1949.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Mathematical Theory of Communication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Urbana: University of Illinois Press.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Schramm, W., 1954.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How Communication Works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In: W. Schramm (ed.)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Process and Effects of Mass Communication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Urbana: University of Illinois Press, pp.3–26.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Straube, J. and Kauffeld, S.,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Working Across Faultlines—Assessing </a:t>
            </a:r>
            <a:r>
              <a:rPr lang="en-GB" sz="1200" i="1" kern="100" dirty="0" err="1">
                <a:effectLst/>
                <a:latin typeface="Arial" panose="020B0604020202020204" pitchFamily="34" charset="0"/>
                <a:ea typeface="Aptos" panose="020B0004020202020204" pitchFamily="34" charset="0"/>
                <a:cs typeface="Times New Roman" panose="02020603050405020304" pitchFamily="18" charset="0"/>
              </a:rPr>
              <a:t>Intersubgroup</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 Communication in Teams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Frontiers in Communication</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6, p.582937.</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Tannenbaum, S., Castillo, G.F. and Salas, E., 2023.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How to overcome the nine most common teamwork barriers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Organizational Dynamics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52(4), p.101006.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Tenzer, H., Pudelko, M. and Zellmer-Bruhn, M., 2021. </a:t>
            </a:r>
            <a:r>
              <a:rPr lang="en-GB" sz="1200" i="1" kern="100" dirty="0">
                <a:effectLst/>
                <a:latin typeface="Arial" panose="020B0604020202020204" pitchFamily="34" charset="0"/>
                <a:ea typeface="Aptos" panose="020B0004020202020204" pitchFamily="34" charset="0"/>
                <a:cs typeface="Times New Roman" panose="02020603050405020304" pitchFamily="18" charset="0"/>
              </a:rPr>
              <a:t>The impact of language barriers on knowledge processing in multinational teams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200" b="1" kern="100" dirty="0">
                <a:effectLst/>
                <a:latin typeface="Arial" panose="020B0604020202020204" pitchFamily="34" charset="0"/>
                <a:ea typeface="Aptos" panose="020B0004020202020204" pitchFamily="34" charset="0"/>
                <a:cs typeface="Times New Roman" panose="02020603050405020304" pitchFamily="18" charset="0"/>
              </a:rPr>
              <a:t>Journal of World Business</a:t>
            </a:r>
            <a:r>
              <a:rPr lang="en-GB" sz="1200" kern="100" dirty="0">
                <a:effectLst/>
                <a:latin typeface="Arial" panose="020B0604020202020204" pitchFamily="34" charset="0"/>
                <a:ea typeface="Aptos" panose="020B0004020202020204" pitchFamily="34" charset="0"/>
                <a:cs typeface="Times New Roman" panose="02020603050405020304" pitchFamily="18" charset="0"/>
              </a:rPr>
              <a:t>, 56(2), p.101184.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62730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900738C8-C838-438B-F934-0218EC261C65}"/>
              </a:ext>
            </a:extLst>
          </p:cNvPr>
          <p:cNvSpPr>
            <a:spLocks noGrp="1"/>
          </p:cNvSpPr>
          <p:nvPr>
            <p:ph type="sldNum" sz="quarter" idx="12"/>
          </p:nvPr>
        </p:nvSpPr>
        <p:spPr/>
        <p:txBody>
          <a:bodyPr/>
          <a:lstStyle/>
          <a:p>
            <a:fld id="{CC057153-B650-4DEB-B370-79DDCFDCE934}" type="slidenum">
              <a:rPr lang="en-US" smtClean="0"/>
              <a:pPr/>
              <a:t>11</a:t>
            </a:fld>
            <a:endParaRPr lang="en-US" dirty="0"/>
          </a:p>
        </p:txBody>
      </p:sp>
      <p:pic>
        <p:nvPicPr>
          <p:cNvPr id="14" name="Picture Placeholder 13">
            <a:extLst>
              <a:ext uri="{FF2B5EF4-FFF2-40B4-BE49-F238E27FC236}">
                <a16:creationId xmlns:a16="http://schemas.microsoft.com/office/drawing/2014/main" id="{61EF780D-4C85-4F7A-581A-2A801B158DC3}"/>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203" b="8203"/>
          <a:stretch>
            <a:fillRect/>
          </a:stretch>
        </p:blipFill>
        <p:spPr>
          <a:xfrm>
            <a:off x="130631" y="115052"/>
            <a:ext cx="11733213" cy="6538913"/>
          </a:xfrm>
        </p:spPr>
      </p:pic>
    </p:spTree>
    <p:extLst>
      <p:ext uri="{BB962C8B-B14F-4D97-AF65-F5344CB8AC3E}">
        <p14:creationId xmlns:p14="http://schemas.microsoft.com/office/powerpoint/2010/main" val="2999686948"/>
      </p:ext>
    </p:extLst>
  </p:cSld>
  <p:clrMapOvr>
    <a:masterClrMapping/>
  </p:clrMapOvr>
</p:sld>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73667383-B7F3-43FC-8965-135FDDEABCC5}">
  <ds:schemaRefs>
    <ds:schemaRef ds:uri="http://schemas.microsoft.com/sharepoint/v3/contenttype/forms"/>
  </ds:schemaRefs>
</ds:datastoreItem>
</file>

<file path=customXml/itemProps3.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{82879752-1735-4C11-813A-1DD4502A0018}05f950ec-c865-457c-93ae-9eb2ef1c603f-TFa19fa653-f273-4169-96ef-448bb1cd1027_win32</Template>
  <TotalTime>52</TotalTime>
  <Words>1322</Words>
  <Application>Microsoft Office PowerPoint</Application>
  <PresentationFormat>Widescreen</PresentationFormat>
  <Paragraphs>112</Paragraphs>
  <Slides>11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Calibri</vt:lpstr>
      <vt:lpstr>Neue Haas Grotesk Text Pro</vt:lpstr>
      <vt:lpstr>OasisVTI</vt:lpstr>
      <vt:lpstr>Program: Cert HE Business Skills for the Workplace Module: Effective Teamwork and Communication LCLM4003  Communication problems at Flight Foods Ltd</vt:lpstr>
      <vt:lpstr>Table of contents</vt:lpstr>
      <vt:lpstr>Presentation Overview</vt:lpstr>
      <vt:lpstr>Introduction to Flight Foods Ltd</vt:lpstr>
      <vt:lpstr>Language Barriers and Environmental Barriers</vt:lpstr>
      <vt:lpstr>Cultural and Generational Barriers</vt:lpstr>
      <vt:lpstr>Emotional Barrier and Leadership</vt:lpstr>
      <vt:lpstr>Recommendations</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2026-07-31T07:10:21Z</dcterms:created>
  <dcterms:modified xsi:type="dcterms:W3CDTF">2026-07-31T09:48:17Z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