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9" r:id="rId4"/>
    <p:sldId id="260" r:id="rId5"/>
    <p:sldId id="261"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257" autoAdjust="0"/>
  </p:normalViewPr>
  <p:slideViewPr>
    <p:cSldViewPr snapToGrid="0">
      <p:cViewPr varScale="1">
        <p:scale>
          <a:sx n="77" d="100"/>
          <a:sy n="77" d="100"/>
        </p:scale>
        <p:origin x="91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5/11/2025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77113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5/11/2025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7986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5/11/2025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413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5/11/2025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83761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5/11/2025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7828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5/11/2025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92580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5/11/2025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00728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5/11/2025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29888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5/11/2025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81176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5/11/2025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52997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5/11/2025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9054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5/11/2025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468477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autism.org.uk/advice-and-guidance/what-is-autism" TargetMode="External"/><Relationship Id="rId13" Type="http://schemas.openxmlformats.org/officeDocument/2006/relationships/hyperlink" Target="https://www.nhs.uk/conditions/autism/getting-diagnosed/assessments/" TargetMode="External"/><Relationship Id="rId3" Type="http://schemas.openxmlformats.org/officeDocument/2006/relationships/hyperlink" Target="https://www.autismtoolbox.co.uk/supporting-learners-and-families/effective-partnerships-and-communication/visual-supports/" TargetMode="External"/><Relationship Id="rId7" Type="http://schemas.openxmlformats.org/officeDocument/2006/relationships/hyperlink" Target="https://www.legislation.gov.uk/ukpga/2022/31/section/181/enacted" TargetMode="External"/><Relationship Id="rId12" Type="http://schemas.openxmlformats.org/officeDocument/2006/relationships/hyperlink" Target="https://www.nhs.uk/conditions/autism/what-is-autism/" TargetMode="External"/><Relationship Id="rId2" Type="http://schemas.openxmlformats.org/officeDocument/2006/relationships/hyperlink" Target="https://www.autismspeaks.org/tool-kit-excerpt/helpful-strategies-promote-positive-behavior" TargetMode="External"/><Relationship Id="rId16" Type="http://schemas.openxmlformats.org/officeDocument/2006/relationships/hyperlink" Target="https://www.incredibleyears.com/blog/autism-in-the-inclusive-classroom#:~:text=Clear%20and%20direct%20instructions%20will,in%20comprehension%20and%20task%20completion" TargetMode="External"/><Relationship Id="rId1" Type="http://schemas.openxmlformats.org/officeDocument/2006/relationships/slideLayout" Target="../slideLayouts/slideLayout7.xml"/><Relationship Id="rId6" Type="http://schemas.openxmlformats.org/officeDocument/2006/relationships/hyperlink" Target="https://assets.publishing.service.gov.uk/media/5a7cd843e5274a2ae6eeb1fc/Autism_Strategy.pdf" TargetMode="External"/><Relationship Id="rId11" Type="http://schemas.openxmlformats.org/officeDocument/2006/relationships/hyperlink" Target="https://www.nimh.nih.gov/health/topics/autism-spectrum-disorders-asd#:~:text=Autism%20spectrum%20disorder%20is%20a,first%20two%20years%20of%20life" TargetMode="External"/><Relationship Id="rId5" Type="http://schemas.openxmlformats.org/officeDocument/2006/relationships/hyperlink" Target="https://www.cqc.org.uk/guidance-providers/training-staff-support-autistic-people-and-people-learning-disability" TargetMode="External"/><Relationship Id="rId15" Type="http://schemas.openxmlformats.org/officeDocument/2006/relationships/hyperlink" Target="https://www.oxfordlearnersdictionaries.com/definition/english/autism" TargetMode="External"/><Relationship Id="rId10" Type="http://schemas.openxmlformats.org/officeDocument/2006/relationships/hyperlink" Target="https://www.nidcd.nih.gov/health/autism-spectrum-disorder-communication-problems-children#:~:text=Uneven%20language%20development.,outbursts%20or%20other%20inappropriate%20behaviors" TargetMode="External"/><Relationship Id="rId4" Type="http://schemas.openxmlformats.org/officeDocument/2006/relationships/hyperlink" Target="https://www.bbc.co.uk/news/articles/cvgp08z3egno" TargetMode="External"/><Relationship Id="rId9" Type="http://schemas.openxmlformats.org/officeDocument/2006/relationships/hyperlink" Target="https://www.autism.org.uk/advice-and-guidance/topics/behaviour/eating" TargetMode="External"/><Relationship Id="rId14" Type="http://schemas.openxmlformats.org/officeDocument/2006/relationships/hyperlink" Target="https://www.nhs.uk/conditions/autism/signs/children/#:~:text=not%20responding%20to%20their%20name,repeating%20the%20same%20phrase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legislation.gov.uk/ukpga/2010/15/introduction" TargetMode="External"/><Relationship Id="rId7" Type="http://schemas.openxmlformats.org/officeDocument/2006/relationships/hyperlink" Target="https://cpdonline.co.uk/knowledge-base/safeguarding/the-children-and-families-act-2014" TargetMode="External"/><Relationship Id="rId2" Type="http://schemas.openxmlformats.org/officeDocument/2006/relationships/hyperlink" Target="https://commonslibrary.parliament.uk/research-briefings/cbp-7172/" TargetMode="External"/><Relationship Id="rId1" Type="http://schemas.openxmlformats.org/officeDocument/2006/relationships/slideLayout" Target="../slideLayouts/slideLayout7.xml"/><Relationship Id="rId6" Type="http://schemas.openxmlformats.org/officeDocument/2006/relationships/hyperlink" Target="https://socialcare.wales/resources-guidance/information-and-learning-hub/sswbact/overview" TargetMode="External"/><Relationship Id="rId5" Type="http://schemas.openxmlformats.org/officeDocument/2006/relationships/hyperlink" Target="https://www.legislation.gov.uk/ukpga/2021/28/enacted" TargetMode="External"/><Relationship Id="rId4" Type="http://schemas.openxmlformats.org/officeDocument/2006/relationships/hyperlink" Target="https://committees.parliament.uk/writtenevidence/120503/pdf/#:~:text=Nearly%20all%20parents%20of%20autistic,better%20autism%2Dfriendly%20school%20environm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9" name="Rectangle 8">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patterns on the sky">
            <a:extLst>
              <a:ext uri="{FF2B5EF4-FFF2-40B4-BE49-F238E27FC236}">
                <a16:creationId xmlns:a16="http://schemas.microsoft.com/office/drawing/2014/main" id="{2491CA54-1EE6-BCA7-1A0B-2AE15F641FD2}"/>
              </a:ext>
            </a:extLst>
          </p:cNvPr>
          <p:cNvPicPr>
            <a:picLocks noChangeAspect="1"/>
          </p:cNvPicPr>
          <p:nvPr/>
        </p:nvPicPr>
        <p:blipFill>
          <a:blip r:embed="rId2"/>
          <a:srcRect t="5538" b="10193"/>
          <a:stretch/>
        </p:blipFill>
        <p:spPr>
          <a:xfrm>
            <a:off x="0" y="-51074"/>
            <a:ext cx="12211918" cy="6879148"/>
          </a:xfrm>
          <a:prstGeom prst="rect">
            <a:avLst/>
          </a:prstGeom>
        </p:spPr>
      </p:pic>
      <p:cxnSp>
        <p:nvCxnSpPr>
          <p:cNvPr id="13" name="Straight Connector 12">
            <a:extLst>
              <a:ext uri="{FF2B5EF4-FFF2-40B4-BE49-F238E27FC236}">
                <a16:creationId xmlns:a16="http://schemas.microsoft.com/office/drawing/2014/main" id="{9AE2764D-E1C7-4C0E-A5A4-12411550A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8FAC5330-2786-A565-3B26-881C113F6BCD}"/>
              </a:ext>
            </a:extLst>
          </p:cNvPr>
          <p:cNvSpPr/>
          <p:nvPr/>
        </p:nvSpPr>
        <p:spPr>
          <a:xfrm>
            <a:off x="3366624" y="3013583"/>
            <a:ext cx="3472794" cy="923330"/>
          </a:xfrm>
          <a:prstGeom prst="rect">
            <a:avLst/>
          </a:prstGeom>
          <a:noFill/>
        </p:spPr>
        <p:txBody>
          <a:bodyPr wrap="square" lIns="91440" tIns="45720" rIns="91440" bIns="45720">
            <a:spAutoFit/>
          </a:bodyPr>
          <a:lstStyle/>
          <a:p>
            <a:pPr algn="ctr"/>
            <a:r>
              <a:rPr lang="en-US" sz="5400" b="1" dirty="0">
                <a:ln w="0"/>
                <a:effectLst>
                  <a:outerShdw blurRad="38100" dist="19050" dir="2700000" algn="tl" rotWithShape="0">
                    <a:schemeClr val="dk1">
                      <a:alpha val="40000"/>
                    </a:schemeClr>
                  </a:outerShdw>
                </a:effectLst>
              </a:rPr>
              <a:t>Autism </a:t>
            </a:r>
            <a:r>
              <a:rPr lang="en-US" sz="5400" dirty="0">
                <a:ln w="0"/>
                <a:effectLst>
                  <a:outerShdw blurRad="38100" dist="19050" dir="2700000" algn="tl" rotWithShape="0">
                    <a:schemeClr val="dk1">
                      <a:alpha val="40000"/>
                    </a:schemeClr>
                  </a:outerShdw>
                </a:effectLst>
              </a:rPr>
              <a:t> </a:t>
            </a:r>
            <a:endParaRPr lang="en-US" sz="5400" b="0" cap="none" spc="0" dirty="0">
              <a:ln w="0"/>
              <a:solidFill>
                <a:schemeClr val="tx1"/>
              </a:solidFill>
              <a:effectLst>
                <a:outerShdw blurRad="38100" dist="19050" dir="2700000" algn="tl" rotWithShape="0">
                  <a:schemeClr val="dk1">
                    <a:alpha val="40000"/>
                  </a:schemeClr>
                </a:outerShdw>
              </a:effectLst>
            </a:endParaRPr>
          </a:p>
        </p:txBody>
      </p:sp>
      <p:grpSp>
        <p:nvGrpSpPr>
          <p:cNvPr id="12" name="Group 11">
            <a:extLst>
              <a:ext uri="{FF2B5EF4-FFF2-40B4-BE49-F238E27FC236}">
                <a16:creationId xmlns:a16="http://schemas.microsoft.com/office/drawing/2014/main" id="{4E4D51A0-C7CF-9ACF-679B-75D97FD09154}"/>
              </a:ext>
            </a:extLst>
          </p:cNvPr>
          <p:cNvGrpSpPr/>
          <p:nvPr/>
        </p:nvGrpSpPr>
        <p:grpSpPr>
          <a:xfrm>
            <a:off x="0" y="51729"/>
            <a:ext cx="2449477" cy="6779771"/>
            <a:chOff x="107791" y="101539"/>
            <a:chExt cx="4122565" cy="4908171"/>
          </a:xfrm>
        </p:grpSpPr>
        <p:sp>
          <p:nvSpPr>
            <p:cNvPr id="10" name="Rectangle: Rounded Corners 9">
              <a:extLst>
                <a:ext uri="{FF2B5EF4-FFF2-40B4-BE49-F238E27FC236}">
                  <a16:creationId xmlns:a16="http://schemas.microsoft.com/office/drawing/2014/main" id="{0FD68253-B1D1-F6C4-2714-65988AEBBA88}"/>
                </a:ext>
              </a:extLst>
            </p:cNvPr>
            <p:cNvSpPr/>
            <p:nvPr/>
          </p:nvSpPr>
          <p:spPr>
            <a:xfrm>
              <a:off x="133844" y="105614"/>
              <a:ext cx="4096512" cy="4306824"/>
            </a:xfrm>
            <a:prstGeom prst="roundRect">
              <a:avLst>
                <a:gd name="adj" fmla="val 5730"/>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77D65CA-3732-3273-5B10-D5B76B81AC90}"/>
                </a:ext>
              </a:extLst>
            </p:cNvPr>
            <p:cNvSpPr txBox="1"/>
            <p:nvPr/>
          </p:nvSpPr>
          <p:spPr>
            <a:xfrm>
              <a:off x="107791" y="101539"/>
              <a:ext cx="3831548" cy="4908171"/>
            </a:xfrm>
            <a:prstGeom prst="rect">
              <a:avLst/>
            </a:prstGeom>
            <a:noFill/>
          </p:spPr>
          <p:txBody>
            <a:bodyPr wrap="square" rtlCol="0">
              <a:spAutoFit/>
            </a:bodyPr>
            <a:lstStyle/>
            <a:p>
              <a:r>
                <a:rPr lang="en-US" sz="1000" b="1" u="sng" dirty="0"/>
                <a:t>What is autism?</a:t>
              </a:r>
            </a:p>
            <a:p>
              <a:r>
                <a:rPr lang="en-GB" sz="1000" dirty="0"/>
                <a:t>national autistic society (no date) say that autism influences the way and how people experience and interact with the world around them. It’s a lifelong neurodivergence and disability. No person with autism is the same. NHS (2022) back this by saying autism is a spectrum this means everybody with autism is different some autistic people may need little or no support in life whereas others may need help or to be cared for daily oxford dictionary (no date) have a similar meaning but different by saying </a:t>
              </a:r>
              <a:r>
                <a:rPr lang="en-US" sz="1000" b="0" i="0" dirty="0">
                  <a:effectLst/>
                </a:rPr>
                <a:t>a condition affecting brain development that can be severe or mild. People with autism can find it difficult to communicate and form relationships and may show repeated or limited patterns of thought and behavior</a:t>
              </a:r>
              <a:r>
                <a:rPr lang="en-US" sz="1000" dirty="0"/>
                <a:t>. National institute of mental health (2024) says that </a:t>
              </a:r>
              <a:r>
                <a:rPr lang="en-US" sz="1000" b="0" i="0" dirty="0">
                  <a:effectLst/>
                </a:rPr>
                <a:t>Autism spectrum disorder is a neurological and developmental disorder that affects how people interact with others, communicate, learn, and behave. Although autism can be diagnosed at any age, it is described as a “developmental disorder” because symptoms generally appear in the first two years of life.. As seen in the picture the increase od autism has gone up </a:t>
              </a:r>
              <a:r>
                <a:rPr lang="en-GB" sz="1000" dirty="0"/>
                <a:t>graph shows the rise in the cases of autism since 1998 till 2018  which is </a:t>
              </a:r>
              <a:r>
                <a:rPr lang="en-US" sz="1000" b="0" i="0" dirty="0">
                  <a:solidFill>
                    <a:srgbClr val="141414"/>
                  </a:solidFill>
                  <a:effectLst/>
                </a:rPr>
                <a:t>eight times as many new autism diagnoses in 2018 as in 1998. </a:t>
              </a:r>
              <a:endParaRPr lang="en-GB" sz="1000" dirty="0"/>
            </a:p>
          </p:txBody>
        </p:sp>
      </p:grpSp>
      <p:grpSp>
        <p:nvGrpSpPr>
          <p:cNvPr id="15" name="Group 14">
            <a:extLst>
              <a:ext uri="{FF2B5EF4-FFF2-40B4-BE49-F238E27FC236}">
                <a16:creationId xmlns:a16="http://schemas.microsoft.com/office/drawing/2014/main" id="{6288C241-BF40-662B-A7CB-15518DF7951A}"/>
              </a:ext>
            </a:extLst>
          </p:cNvPr>
          <p:cNvGrpSpPr/>
          <p:nvPr/>
        </p:nvGrpSpPr>
        <p:grpSpPr>
          <a:xfrm>
            <a:off x="7756567" y="51729"/>
            <a:ext cx="4412383" cy="3933770"/>
            <a:chOff x="5034925" y="2739333"/>
            <a:chExt cx="4966697" cy="2011599"/>
          </a:xfrm>
        </p:grpSpPr>
        <p:sp>
          <p:nvSpPr>
            <p:cNvPr id="3" name="Rectangle: Rounded Corners 2">
              <a:extLst>
                <a:ext uri="{FF2B5EF4-FFF2-40B4-BE49-F238E27FC236}">
                  <a16:creationId xmlns:a16="http://schemas.microsoft.com/office/drawing/2014/main" id="{50AA0E73-9A91-1CC5-BB2B-8ED3E114DB38}"/>
                </a:ext>
              </a:extLst>
            </p:cNvPr>
            <p:cNvSpPr/>
            <p:nvPr/>
          </p:nvSpPr>
          <p:spPr>
            <a:xfrm>
              <a:off x="5034925" y="2739333"/>
              <a:ext cx="4855598" cy="2011599"/>
            </a:xfrm>
            <a:prstGeom prst="roundRect">
              <a:avLst>
                <a:gd name="adj" fmla="val 4444"/>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164476AD-8805-7A42-B7DF-827C9ED00564}"/>
                </a:ext>
              </a:extLst>
            </p:cNvPr>
            <p:cNvSpPr txBox="1"/>
            <p:nvPr/>
          </p:nvSpPr>
          <p:spPr>
            <a:xfrm>
              <a:off x="5055361" y="2763699"/>
              <a:ext cx="4946261" cy="1955983"/>
            </a:xfrm>
            <a:prstGeom prst="rect">
              <a:avLst/>
            </a:prstGeom>
            <a:noFill/>
          </p:spPr>
          <p:txBody>
            <a:bodyPr wrap="square" rtlCol="0">
              <a:spAutoFit/>
            </a:bodyPr>
            <a:lstStyle/>
            <a:p>
              <a:r>
                <a:rPr lang="en-GB" sz="1400" b="1" u="sng" dirty="0"/>
                <a:t>Identifying and diagnosing autism</a:t>
              </a:r>
            </a:p>
            <a:p>
              <a:r>
                <a:rPr lang="en-GB" sz="1100" dirty="0"/>
                <a:t>NHS ( 2022) say some signs of autism in young children can include not being responsive to their name when called, they avoid eye contact when being spoken to, getting very upset to a certain smell or taste or a sound, repetitive  body movements from arm flapping, clapping, flicking their fingers spinning around in a circle, not playing as much as other children or do not engage in play with peers. National autistic society (no date) believe </a:t>
              </a:r>
              <a:r>
                <a:rPr lang="en-US" sz="1100" b="0" i="0" dirty="0">
                  <a:effectLst/>
                </a:rPr>
                <a:t>Autism presents differently in different people. The signs that people notice in children and adults are usually consistent with the core characteristics of autism, but this isn’t always obvious. For many autistic adults, signs were missed in their childhood. Getting a diagnosis isn’t so easy as people think the child first must get  referred for an assessment by a doctor or by a special needs co Ordinator in the school and there maybe a waiting process for the appointment. NHS (2022) say that the diagnosis for a child may contain ask about the child's development such as when and if they started speaking, watch how the child interacts and how they play, read any reports they received by anyone involved with that child , they ask about medical history and may want a medical examination a member of the team may visit the child's school to see if different in different environments and will supply help to the teachers and yourself .</a:t>
              </a:r>
              <a:endParaRPr lang="en-GB" sz="1100" b="1" u="sng" dirty="0"/>
            </a:p>
            <a:p>
              <a:r>
                <a:rPr lang="en-GB" sz="1200" b="1" u="sng" dirty="0"/>
                <a:t> </a:t>
              </a:r>
            </a:p>
          </p:txBody>
        </p:sp>
      </p:grpSp>
      <p:grpSp>
        <p:nvGrpSpPr>
          <p:cNvPr id="17" name="Group 16">
            <a:extLst>
              <a:ext uri="{FF2B5EF4-FFF2-40B4-BE49-F238E27FC236}">
                <a16:creationId xmlns:a16="http://schemas.microsoft.com/office/drawing/2014/main" id="{A2C29493-B29D-DB22-7BB1-B47487058FF7}"/>
              </a:ext>
            </a:extLst>
          </p:cNvPr>
          <p:cNvGrpSpPr/>
          <p:nvPr/>
        </p:nvGrpSpPr>
        <p:grpSpPr>
          <a:xfrm>
            <a:off x="2524596" y="29926"/>
            <a:ext cx="5156851" cy="2861209"/>
            <a:chOff x="133845" y="4681731"/>
            <a:chExt cx="6521053" cy="1527048"/>
          </a:xfrm>
        </p:grpSpPr>
        <p:sp>
          <p:nvSpPr>
            <p:cNvPr id="16" name="Rectangle: Rounded Corners 15">
              <a:extLst>
                <a:ext uri="{FF2B5EF4-FFF2-40B4-BE49-F238E27FC236}">
                  <a16:creationId xmlns:a16="http://schemas.microsoft.com/office/drawing/2014/main" id="{3230ECFC-5992-8481-30AF-4890B0C28C2F}"/>
                </a:ext>
              </a:extLst>
            </p:cNvPr>
            <p:cNvSpPr/>
            <p:nvPr/>
          </p:nvSpPr>
          <p:spPr>
            <a:xfrm>
              <a:off x="133845" y="4681731"/>
              <a:ext cx="6521053" cy="1527048"/>
            </a:xfrm>
            <a:prstGeom prst="roundRect">
              <a:avLst>
                <a:gd name="adj" fmla="val 10080"/>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4CBB556-9744-B18F-7F3E-8DF22F748F1C}"/>
                </a:ext>
              </a:extLst>
            </p:cNvPr>
            <p:cNvSpPr txBox="1"/>
            <p:nvPr/>
          </p:nvSpPr>
          <p:spPr>
            <a:xfrm>
              <a:off x="224799" y="4681731"/>
              <a:ext cx="6395964" cy="1458753"/>
            </a:xfrm>
            <a:prstGeom prst="rect">
              <a:avLst/>
            </a:prstGeom>
            <a:noFill/>
          </p:spPr>
          <p:txBody>
            <a:bodyPr wrap="square" rtlCol="0">
              <a:spAutoFit/>
            </a:bodyPr>
            <a:lstStyle/>
            <a:p>
              <a:r>
                <a:rPr lang="en-GB" sz="900" b="1" u="sng" dirty="0"/>
                <a:t>Examining barriers for children with autism</a:t>
              </a:r>
            </a:p>
            <a:p>
              <a:r>
                <a:rPr lang="en-GB" sz="900" dirty="0"/>
                <a:t>Their is many barriers that may prevent a child with autism some of these include learn together Cambridge (no date) says that some autistic children may have trouble communicating and expressing their needs to their caregiver as some may have limited speech or none while other autistic children may have lots of speech so as practitioners / caregivers we must give them a voice if they are unable and we are able to do this by now and next boards or flash cards so they can show us what they require. National institute of health (2020) also believe the same with the communication being a barrier but add </a:t>
              </a:r>
              <a:r>
                <a:rPr lang="en-US" sz="900" dirty="0"/>
                <a:t> They often do not respond to the speech of others and may not respond to their own names. As a result, these children are sometimes mistakenly thought to have a hearing problem. They have a problem with certain food due to the texture or the smell therefore may have a poor diet as autism children have certain safe foods and may not be the healthiest national autistic society (2020) back this by saying issues such as only eating very few foods, not being able to eat at school, going long periods of time without eating and pica (eating non-foods) can feel difficult to understand and manage. Which causes weight loss and not being the correct weight for their age.. Another main barrier is the lack of awareness of the symptoms as not everyone is able to attend training learning disability today (2025) says </a:t>
              </a:r>
              <a:r>
                <a:rPr lang="en-US" sz="900" dirty="0">
                  <a:solidFill>
                    <a:srgbClr val="222222"/>
                  </a:solidFill>
                </a:rPr>
                <a:t>A lack of training for teachers are other staff is causing discontent among autistic pupils, with just a quarter (26%) happy at school, and 74% of parents or carers of autistic children saying their child’s school is failing to meet their needs, according to the new education report and lack of training means the children can not achieve their full potential.</a:t>
              </a:r>
              <a:endParaRPr lang="en-GB" sz="900" dirty="0"/>
            </a:p>
          </p:txBody>
        </p:sp>
      </p:grpSp>
      <p:grpSp>
        <p:nvGrpSpPr>
          <p:cNvPr id="20" name="Group 19">
            <a:extLst>
              <a:ext uri="{FF2B5EF4-FFF2-40B4-BE49-F238E27FC236}">
                <a16:creationId xmlns:a16="http://schemas.microsoft.com/office/drawing/2014/main" id="{B28AB4B7-E3C5-4BC5-B07C-C1242B7EC58F}"/>
              </a:ext>
            </a:extLst>
          </p:cNvPr>
          <p:cNvGrpSpPr/>
          <p:nvPr/>
        </p:nvGrpSpPr>
        <p:grpSpPr>
          <a:xfrm>
            <a:off x="2541257" y="4293476"/>
            <a:ext cx="7343448" cy="2849636"/>
            <a:chOff x="3936624" y="441330"/>
            <a:chExt cx="5137298" cy="3438563"/>
          </a:xfrm>
        </p:grpSpPr>
        <p:sp>
          <p:nvSpPr>
            <p:cNvPr id="19" name="Rectangle: Rounded Corners 18">
              <a:extLst>
                <a:ext uri="{FF2B5EF4-FFF2-40B4-BE49-F238E27FC236}">
                  <a16:creationId xmlns:a16="http://schemas.microsoft.com/office/drawing/2014/main" id="{C8300C1B-0ABC-DFB1-D47D-23D275090D1D}"/>
                </a:ext>
              </a:extLst>
            </p:cNvPr>
            <p:cNvSpPr/>
            <p:nvPr/>
          </p:nvSpPr>
          <p:spPr>
            <a:xfrm>
              <a:off x="3936624" y="441330"/>
              <a:ext cx="5137298" cy="3017576"/>
            </a:xfrm>
            <a:prstGeom prst="roundRect">
              <a:avLst>
                <a:gd name="adj" fmla="val 11516"/>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782452D-ECF8-7123-9732-BD1DF8D198E2}"/>
                </a:ext>
              </a:extLst>
            </p:cNvPr>
            <p:cNvSpPr txBox="1"/>
            <p:nvPr/>
          </p:nvSpPr>
          <p:spPr>
            <a:xfrm>
              <a:off x="3950298" y="503052"/>
              <a:ext cx="4887510" cy="3376841"/>
            </a:xfrm>
            <a:prstGeom prst="rect">
              <a:avLst/>
            </a:prstGeom>
            <a:noFill/>
          </p:spPr>
          <p:txBody>
            <a:bodyPr wrap="square" rtlCol="0">
              <a:spAutoFit/>
            </a:bodyPr>
            <a:lstStyle/>
            <a:p>
              <a:r>
                <a:rPr lang="en-GB" sz="1400" b="1" u="sng" dirty="0"/>
                <a:t>Helpful strategies for children with autism</a:t>
              </a:r>
            </a:p>
            <a:p>
              <a:r>
                <a:rPr lang="en-GB" sz="1050" dirty="0"/>
                <a:t>Praise them even for any milestone no how big or small because to them its massive if not done it before. Give them the respect such as time when they are trying to talk or communicate with yourself and let them make them choices and decisions autism speaks (no date) state that </a:t>
              </a:r>
              <a:r>
                <a:rPr lang="en-US" sz="1050" i="0" dirty="0">
                  <a:effectLst/>
                </a:rPr>
                <a:t>Celebrate and build strengths and successes: Tell them what they have done well and what you like. A sense of competence often fosters interest and motivation. Strive to give positive feedback much more frequently than any correction or negative feedback. ‘Great job putting your dishes in the sink’. The incredible years (2024) say to use clear concrete language keep it simple and don’t over complicate it for them. If a child is moving schools or starting school for th</a:t>
              </a:r>
              <a:r>
                <a:rPr lang="en-US" sz="1050" dirty="0"/>
                <a:t>e first time the people involved with that child should have more settling in sessions to help the transition move as smoothly as can gov.uk (2014) back this by saying Local areas must follow statutory duties around transition for children with SEN, which will include most young people with autism. Protocols should be in place in every area for the transition of clinical mental health care for children with autism in receipt of CAMHS. NHS (2022) say that </a:t>
              </a:r>
              <a:r>
                <a:rPr lang="en-US" sz="1050" b="0" i="0" dirty="0">
                  <a:effectLst/>
                </a:rPr>
                <a:t>Many autistic children find it hard to get to sleep or wake up several times during the night. Some ways to help children sleep is to make a routine and keep to it making sure its quiet and calming from them that Includes around the household  let them wear noise canceling earplugs if needed.</a:t>
              </a:r>
              <a:endParaRPr lang="en-US" sz="1050" i="0" dirty="0">
                <a:effectLst/>
              </a:endParaRPr>
            </a:p>
            <a:p>
              <a:endParaRPr lang="en-GB" sz="1050" dirty="0"/>
            </a:p>
            <a:p>
              <a:endParaRPr lang="en-GB" sz="1400" b="1" u="sng" dirty="0"/>
            </a:p>
          </p:txBody>
        </p:sp>
      </p:grpSp>
      <p:sp>
        <p:nvSpPr>
          <p:cNvPr id="21" name="AutoShape 2" descr="Are there more autistic people now?">
            <a:extLst>
              <a:ext uri="{FF2B5EF4-FFF2-40B4-BE49-F238E27FC236}">
                <a16:creationId xmlns:a16="http://schemas.microsoft.com/office/drawing/2014/main" id="{A63A1FB5-6D37-B5CE-D869-B5B9BA24B6FD}"/>
              </a:ext>
            </a:extLst>
          </p:cNvPr>
          <p:cNvSpPr>
            <a:spLocks noChangeAspect="1" noChangeArrowheads="1"/>
          </p:cNvSpPr>
          <p:nvPr/>
        </p:nvSpPr>
        <p:spPr bwMode="auto">
          <a:xfrm>
            <a:off x="5943600" y="328849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Are there more autistic people now?">
            <a:extLst>
              <a:ext uri="{FF2B5EF4-FFF2-40B4-BE49-F238E27FC236}">
                <a16:creationId xmlns:a16="http://schemas.microsoft.com/office/drawing/2014/main" id="{BDD639DF-A482-1BED-1F6D-B375955D5766}"/>
              </a:ext>
            </a:extLst>
          </p:cNvPr>
          <p:cNvSpPr>
            <a:spLocks noChangeAspect="1" noChangeArrowheads="1"/>
          </p:cNvSpPr>
          <p:nvPr/>
        </p:nvSpPr>
        <p:spPr bwMode="auto">
          <a:xfrm>
            <a:off x="5939737"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27" name="Group 26">
            <a:extLst>
              <a:ext uri="{FF2B5EF4-FFF2-40B4-BE49-F238E27FC236}">
                <a16:creationId xmlns:a16="http://schemas.microsoft.com/office/drawing/2014/main" id="{0FF36411-FFC7-86CF-1C3A-F9ED0283F556}"/>
              </a:ext>
            </a:extLst>
          </p:cNvPr>
          <p:cNvGrpSpPr/>
          <p:nvPr/>
        </p:nvGrpSpPr>
        <p:grpSpPr>
          <a:xfrm>
            <a:off x="9913408" y="4113328"/>
            <a:ext cx="2125391" cy="2125641"/>
            <a:chOff x="7668124" y="4266173"/>
            <a:chExt cx="2125391" cy="2125641"/>
          </a:xfrm>
        </p:grpSpPr>
        <p:pic>
          <p:nvPicPr>
            <p:cNvPr id="23" name="Picture 2" descr="Chart showing the rise in new autism diagnoses from 1998 to 2018. There is an upwards trend culminating with diagnosis levels eight times higher in 2018 than in 1998.">
              <a:extLst>
                <a:ext uri="{FF2B5EF4-FFF2-40B4-BE49-F238E27FC236}">
                  <a16:creationId xmlns:a16="http://schemas.microsoft.com/office/drawing/2014/main" id="{B6E2641B-7FE8-63A1-6D82-5541B004CF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03" b="5001"/>
            <a:stretch/>
          </p:blipFill>
          <p:spPr bwMode="auto">
            <a:xfrm>
              <a:off x="7668124" y="4266173"/>
              <a:ext cx="2125391" cy="1677326"/>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1AEB43D5-11BB-7C21-8977-B0B0B378789C}"/>
                </a:ext>
              </a:extLst>
            </p:cNvPr>
            <p:cNvSpPr txBox="1"/>
            <p:nvPr/>
          </p:nvSpPr>
          <p:spPr>
            <a:xfrm>
              <a:off x="7904114" y="5976316"/>
              <a:ext cx="1817009" cy="415498"/>
            </a:xfrm>
            <a:prstGeom prst="rect">
              <a:avLst/>
            </a:prstGeom>
            <a:noFill/>
          </p:spPr>
          <p:txBody>
            <a:bodyPr wrap="square" rtlCol="0">
              <a:spAutoFit/>
            </a:bodyPr>
            <a:lstStyle/>
            <a:p>
              <a:r>
                <a:rPr lang="en-GB" sz="1050" dirty="0"/>
                <a:t>Image Source BBC 3</a:t>
              </a:r>
              <a:r>
                <a:rPr lang="en-GB" sz="1050" baseline="30000" dirty="0"/>
                <a:t>rd</a:t>
              </a:r>
              <a:r>
                <a:rPr lang="en-GB" sz="1050" dirty="0"/>
                <a:t> May 2025</a:t>
              </a:r>
            </a:p>
          </p:txBody>
        </p:sp>
      </p:grpSp>
    </p:spTree>
    <p:extLst>
      <p:ext uri="{BB962C8B-B14F-4D97-AF65-F5344CB8AC3E}">
        <p14:creationId xmlns:p14="http://schemas.microsoft.com/office/powerpoint/2010/main" val="548439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778F6F-FDD7-52C4-09F2-8C2389A9FEBD}"/>
              </a:ext>
            </a:extLst>
          </p:cNvPr>
          <p:cNvSpPr txBox="1"/>
          <p:nvPr/>
        </p:nvSpPr>
        <p:spPr>
          <a:xfrm>
            <a:off x="0" y="95813"/>
            <a:ext cx="11411712" cy="6247864"/>
          </a:xfrm>
          <a:prstGeom prst="rect">
            <a:avLst/>
          </a:prstGeom>
          <a:noFill/>
        </p:spPr>
        <p:txBody>
          <a:bodyPr wrap="square" rtlCol="0">
            <a:spAutoFit/>
          </a:bodyPr>
          <a:lstStyle/>
          <a:p>
            <a:r>
              <a:rPr lang="en-US" sz="1000" b="1" u="sng" dirty="0"/>
              <a:t>Reference list:</a:t>
            </a:r>
            <a:endParaRPr lang="en-US" sz="1200" b="1" u="sng" dirty="0">
              <a:ea typeface="ADLaM Display" panose="02010000000000000000" pitchFamily="2" charset="0"/>
              <a:cs typeface="ADLaM Display" panose="02010000000000000000" pitchFamily="2" charset="0"/>
            </a:endParaRPr>
          </a:p>
          <a:p>
            <a:r>
              <a:rPr lang="en-US" sz="1200" dirty="0">
                <a:ea typeface="ADLaM Display" panose="02010000000000000000" pitchFamily="2" charset="0"/>
                <a:cs typeface="ADLaM Display" panose="02010000000000000000" pitchFamily="2" charset="0"/>
              </a:rPr>
              <a:t>Autism speaks, (no date ) </a:t>
            </a:r>
            <a:r>
              <a:rPr lang="en-US" sz="1200" dirty="0">
                <a:ea typeface="ADLaM Display" panose="02010000000000000000" pitchFamily="2" charset="0"/>
                <a:cs typeface="ADLaM Display" panose="02010000000000000000" pitchFamily="2" charset="0"/>
                <a:hlinkClick r:id="rId2">
                  <a:extLst>
                    <a:ext uri="{A12FA001-AC4F-418D-AE19-62706E023703}">
                      <ahyp:hlinkClr xmlns:ahyp="http://schemas.microsoft.com/office/drawing/2018/hyperlinkcolor" val="tx"/>
                    </a:ext>
                  </a:extLst>
                </a:hlinkClick>
              </a:rPr>
              <a:t>https://www.autismspeaks.org/tool-kit-excerpt/helpful-strategies-promote-positive-behavior</a:t>
            </a:r>
            <a:r>
              <a:rPr lang="en-US" sz="1200" dirty="0">
                <a:ea typeface="ADLaM Display" panose="02010000000000000000" pitchFamily="2" charset="0"/>
                <a:cs typeface="ADLaM Display" panose="02010000000000000000" pitchFamily="2" charset="0"/>
              </a:rPr>
              <a:t>  (accessed 5</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April 2025)</a:t>
            </a:r>
          </a:p>
          <a:p>
            <a:r>
              <a:rPr lang="en-US" sz="1200" dirty="0">
                <a:ea typeface="ADLaM Display" panose="02010000000000000000" pitchFamily="2" charset="0"/>
                <a:cs typeface="ADLaM Display" panose="02010000000000000000" pitchFamily="2" charset="0"/>
              </a:rPr>
              <a:t>Autism toolbox,(no date) </a:t>
            </a:r>
            <a:r>
              <a:rPr lang="en-US" sz="1200" dirty="0">
                <a:ea typeface="ADLaM Display" panose="02010000000000000000" pitchFamily="2" charset="0"/>
                <a:cs typeface="ADLaM Display" panose="02010000000000000000" pitchFamily="2" charset="0"/>
                <a:hlinkClick r:id="rId3"/>
              </a:rPr>
              <a:t>https://www.autismtoolbox.co.uk/supporting-learners-and-families/effective-partnerships-and-communication/visual-supports/</a:t>
            </a:r>
            <a:r>
              <a:rPr lang="en-US" sz="1200" dirty="0">
                <a:ea typeface="ADLaM Display" panose="02010000000000000000" pitchFamily="2" charset="0"/>
                <a:cs typeface="ADLaM Display" panose="02010000000000000000" pitchFamily="2" charset="0"/>
              </a:rPr>
              <a:t>  (accessed 11</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May 2025)</a:t>
            </a:r>
          </a:p>
          <a:p>
            <a:r>
              <a:rPr lang="en-US" sz="1200" dirty="0">
                <a:ea typeface="ADLaM Display" panose="02010000000000000000" pitchFamily="2" charset="0"/>
                <a:cs typeface="ADLaM Display" panose="02010000000000000000" pitchFamily="2" charset="0"/>
              </a:rPr>
              <a:t>BBC image graph , (3</a:t>
            </a:r>
            <a:r>
              <a:rPr lang="en-US" sz="1200" baseline="30000" dirty="0">
                <a:ea typeface="ADLaM Display" panose="02010000000000000000" pitchFamily="2" charset="0"/>
                <a:cs typeface="ADLaM Display" panose="02010000000000000000" pitchFamily="2" charset="0"/>
              </a:rPr>
              <a:t>rd</a:t>
            </a:r>
            <a:r>
              <a:rPr lang="en-US" sz="1200" dirty="0">
                <a:ea typeface="ADLaM Display" panose="02010000000000000000" pitchFamily="2" charset="0"/>
                <a:cs typeface="ADLaM Display" panose="02010000000000000000" pitchFamily="2" charset="0"/>
              </a:rPr>
              <a:t> May 2025) </a:t>
            </a:r>
            <a:r>
              <a:rPr lang="en-US" sz="1200" dirty="0">
                <a:ea typeface="ADLaM Display" panose="02010000000000000000" pitchFamily="2" charset="0"/>
                <a:cs typeface="ADLaM Display" panose="02010000000000000000" pitchFamily="2" charset="0"/>
                <a:hlinkClick r:id="rId4">
                  <a:extLst>
                    <a:ext uri="{A12FA001-AC4F-418D-AE19-62706E023703}">
                      <ahyp:hlinkClr xmlns:ahyp="http://schemas.microsoft.com/office/drawing/2018/hyperlinkcolor" val="tx"/>
                    </a:ext>
                  </a:extLst>
                </a:hlinkClick>
              </a:rPr>
              <a:t>https://www.bbc.co.uk/news/articles/cvgp08z3egno</a:t>
            </a:r>
            <a:r>
              <a:rPr lang="en-US" sz="1200" dirty="0">
                <a:ea typeface="ADLaM Display" panose="02010000000000000000" pitchFamily="2" charset="0"/>
                <a:cs typeface="ADLaM Display" panose="02010000000000000000" pitchFamily="2" charset="0"/>
              </a:rPr>
              <a:t>  (accessed 5th May 2025)</a:t>
            </a:r>
          </a:p>
          <a:p>
            <a:r>
              <a:rPr lang="en-US" sz="1200" dirty="0">
                <a:ea typeface="ADLaM Display" panose="02010000000000000000" pitchFamily="2" charset="0"/>
                <a:cs typeface="ADLaM Display" panose="02010000000000000000" pitchFamily="2" charset="0"/>
              </a:rPr>
              <a:t>Care quality commission, (19</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April 2023) </a:t>
            </a:r>
            <a:r>
              <a:rPr lang="en-US" sz="1200" dirty="0">
                <a:ea typeface="ADLaM Display" panose="02010000000000000000" pitchFamily="2" charset="0"/>
                <a:cs typeface="ADLaM Display" panose="02010000000000000000" pitchFamily="2" charset="0"/>
                <a:hlinkClick r:id="rId5"/>
              </a:rPr>
              <a:t>https://www.cqc.org.uk/guidance-providers/training-staff-support-autistic-people-and-people-learning-disability</a:t>
            </a:r>
            <a:r>
              <a:rPr lang="en-US" sz="1200" dirty="0">
                <a:ea typeface="ADLaM Display" panose="02010000000000000000" pitchFamily="2" charset="0"/>
                <a:cs typeface="ADLaM Display" panose="02010000000000000000" pitchFamily="2" charset="0"/>
              </a:rPr>
              <a:t>   (accessed 11</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May 2025)</a:t>
            </a:r>
          </a:p>
          <a:p>
            <a:r>
              <a:rPr lang="en-US" sz="1200" dirty="0">
                <a:ea typeface="ADLaM Display" panose="02010000000000000000" pitchFamily="2" charset="0"/>
                <a:cs typeface="ADLaM Display" panose="02010000000000000000" pitchFamily="2" charset="0"/>
              </a:rPr>
              <a:t>Gov.uk, (April 2014) </a:t>
            </a:r>
            <a:r>
              <a:rPr lang="en-US" sz="1200" dirty="0">
                <a:ea typeface="ADLaM Display" panose="02010000000000000000" pitchFamily="2" charset="0"/>
                <a:cs typeface="ADLaM Display" panose="02010000000000000000" pitchFamily="2" charset="0"/>
                <a:hlinkClick r:id="rId6">
                  <a:extLst>
                    <a:ext uri="{A12FA001-AC4F-418D-AE19-62706E023703}">
                      <ahyp:hlinkClr xmlns:ahyp="http://schemas.microsoft.com/office/drawing/2018/hyperlinkcolor" val="tx"/>
                    </a:ext>
                  </a:extLst>
                </a:hlinkClick>
              </a:rPr>
              <a:t>https://assets.publishing.service.gov.uk/media/5a7cd843e5274a2ae6eeb1fc/Autism_Strategy.pdf</a:t>
            </a:r>
            <a:endParaRPr lang="en-US" sz="1200" dirty="0">
              <a:ea typeface="ADLaM Display" panose="02010000000000000000" pitchFamily="2" charset="0"/>
              <a:cs typeface="ADLaM Display" panose="02010000000000000000" pitchFamily="2" charset="0"/>
            </a:endParaRPr>
          </a:p>
          <a:p>
            <a:r>
              <a:rPr lang="en-US" sz="1200" dirty="0">
                <a:ea typeface="ADLaM Display" panose="02010000000000000000" pitchFamily="2" charset="0"/>
                <a:cs typeface="ADLaM Display" panose="02010000000000000000" pitchFamily="2" charset="0"/>
              </a:rPr>
              <a:t>(accessed 5</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April 2025)</a:t>
            </a:r>
          </a:p>
          <a:p>
            <a:r>
              <a:rPr lang="en-US" sz="1200" dirty="0">
                <a:ea typeface="ADLaM Display" panose="02010000000000000000" pitchFamily="2" charset="0"/>
                <a:cs typeface="ADLaM Display" panose="02010000000000000000" pitchFamily="2" charset="0"/>
              </a:rPr>
              <a:t>Health and care act 2022 , (2022) </a:t>
            </a:r>
            <a:r>
              <a:rPr lang="en-US" sz="1200" dirty="0">
                <a:ea typeface="ADLaM Display" panose="02010000000000000000" pitchFamily="2" charset="0"/>
                <a:cs typeface="ADLaM Display" panose="02010000000000000000" pitchFamily="2" charset="0"/>
                <a:hlinkClick r:id="rId7"/>
              </a:rPr>
              <a:t>https://www.legislation.gov.uk/ukpga/2022/31/section/181/enacted</a:t>
            </a:r>
            <a:r>
              <a:rPr lang="en-US" sz="1200" dirty="0">
                <a:ea typeface="ADLaM Display" panose="02010000000000000000" pitchFamily="2" charset="0"/>
                <a:cs typeface="ADLaM Display" panose="02010000000000000000" pitchFamily="2" charset="0"/>
              </a:rPr>
              <a:t>   (accessed 11</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may 2025)</a:t>
            </a:r>
          </a:p>
          <a:p>
            <a:r>
              <a:rPr lang="en-US" sz="1200" dirty="0">
                <a:ea typeface="ADLaM Display" panose="02010000000000000000" pitchFamily="2" charset="0"/>
                <a:cs typeface="ADLaM Display" panose="02010000000000000000" pitchFamily="2" charset="0"/>
              </a:rPr>
              <a:t>Learn together Cambridge, (no date) https://www.cambslearntogether.co.uk/cambridgeshire-send/cambridgeshire-send-oap-toolkits/primary-and-secondary-send-oap-toolkit/autism-social-communication-speech-language-and-communication/autism-and-social-communication-asc/identifying-barriers-and-understanding-needs#:~:text=Sensitivity%20to%20light%2C%20sound%2C%20taste,overwhelming%20and%20cause%20sensory%20overload.</a:t>
            </a:r>
          </a:p>
          <a:p>
            <a:r>
              <a:rPr lang="en-US" sz="1200" dirty="0">
                <a:ea typeface="ADLaM Display" panose="02010000000000000000" pitchFamily="2" charset="0"/>
                <a:cs typeface="ADLaM Display" panose="02010000000000000000" pitchFamily="2" charset="0"/>
              </a:rPr>
              <a:t>Learning disability today, (2</a:t>
            </a:r>
            <a:r>
              <a:rPr lang="en-US" sz="1200" baseline="30000" dirty="0">
                <a:ea typeface="ADLaM Display" panose="02010000000000000000" pitchFamily="2" charset="0"/>
                <a:cs typeface="ADLaM Display" panose="02010000000000000000" pitchFamily="2" charset="0"/>
              </a:rPr>
              <a:t>nd</a:t>
            </a:r>
            <a:r>
              <a:rPr lang="en-US" sz="1200" dirty="0">
                <a:ea typeface="ADLaM Display" panose="02010000000000000000" pitchFamily="2" charset="0"/>
                <a:cs typeface="ADLaM Display" panose="02010000000000000000" pitchFamily="2" charset="0"/>
              </a:rPr>
              <a:t> May 2025) https://www.learningdisabilitytoday.co.uk/news/just-one-in-seven-secondary-school-teachers-have-received-autism-training/#:~:text=Just%20one%20in%20seven%20secondary%20school%20teachers%20have%20received%20autism%20training&amp;text=The%20National%20Autistic%20Society%20is,their%20new%20Education%20Report%202023 (accessed 5</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May 2025)</a:t>
            </a:r>
          </a:p>
          <a:p>
            <a:r>
              <a:rPr lang="en-US" sz="1200" dirty="0">
                <a:ea typeface="ADLaM Display" panose="02010000000000000000" pitchFamily="2" charset="0"/>
                <a:cs typeface="ADLaM Display" panose="02010000000000000000" pitchFamily="2" charset="0"/>
              </a:rPr>
              <a:t>National autistic society, (no date) </a:t>
            </a:r>
            <a:r>
              <a:rPr lang="en-US" sz="1200" dirty="0">
                <a:ea typeface="ADLaM Display" panose="02010000000000000000" pitchFamily="2" charset="0"/>
                <a:cs typeface="ADLaM Display" panose="02010000000000000000" pitchFamily="2" charset="0"/>
                <a:hlinkClick r:id="rId8">
                  <a:extLst>
                    <a:ext uri="{A12FA001-AC4F-418D-AE19-62706E023703}">
                      <ahyp:hlinkClr xmlns:ahyp="http://schemas.microsoft.com/office/drawing/2018/hyperlinkcolor" val="tx"/>
                    </a:ext>
                  </a:extLst>
                </a:hlinkClick>
              </a:rPr>
              <a:t>https://www.autism.org.uk/advice-and-guidance/what-is-autism</a:t>
            </a:r>
            <a:r>
              <a:rPr lang="en-US" sz="1200" dirty="0">
                <a:ea typeface="ADLaM Display" panose="02010000000000000000" pitchFamily="2" charset="0"/>
                <a:cs typeface="ADLaM Display" panose="02010000000000000000" pitchFamily="2" charset="0"/>
              </a:rPr>
              <a:t>   (accessed 3</a:t>
            </a:r>
            <a:r>
              <a:rPr lang="en-US" sz="1200" baseline="30000" dirty="0">
                <a:ea typeface="ADLaM Display" panose="02010000000000000000" pitchFamily="2" charset="0"/>
                <a:cs typeface="ADLaM Display" panose="02010000000000000000" pitchFamily="2" charset="0"/>
              </a:rPr>
              <a:t>rd</a:t>
            </a:r>
            <a:r>
              <a:rPr lang="en-US" sz="1200" dirty="0">
                <a:ea typeface="ADLaM Display" panose="02010000000000000000" pitchFamily="2" charset="0"/>
                <a:cs typeface="ADLaM Display" panose="02010000000000000000" pitchFamily="2" charset="0"/>
              </a:rPr>
              <a:t> March 2025)</a:t>
            </a:r>
          </a:p>
          <a:p>
            <a:r>
              <a:rPr lang="en-US" sz="1200" dirty="0">
                <a:ea typeface="ADLaM Display" panose="02010000000000000000" pitchFamily="2" charset="0"/>
                <a:cs typeface="ADLaM Display" panose="02010000000000000000" pitchFamily="2" charset="0"/>
              </a:rPr>
              <a:t>National autistic society, (20</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august 2020) </a:t>
            </a:r>
            <a:r>
              <a:rPr lang="en-US" sz="1200" dirty="0">
                <a:ea typeface="ADLaM Display" panose="02010000000000000000" pitchFamily="2" charset="0"/>
                <a:cs typeface="ADLaM Display" panose="02010000000000000000" pitchFamily="2" charset="0"/>
                <a:hlinkClick r:id="rId9">
                  <a:extLst>
                    <a:ext uri="{A12FA001-AC4F-418D-AE19-62706E023703}">
                      <ahyp:hlinkClr xmlns:ahyp="http://schemas.microsoft.com/office/drawing/2018/hyperlinkcolor" val="tx"/>
                    </a:ext>
                  </a:extLst>
                </a:hlinkClick>
              </a:rPr>
              <a:t>https://www.autism.org.uk/advice-and-guidance/topics/behaviour/eating</a:t>
            </a:r>
            <a:endParaRPr lang="en-US" sz="1200" dirty="0">
              <a:ea typeface="ADLaM Display" panose="02010000000000000000" pitchFamily="2" charset="0"/>
              <a:cs typeface="ADLaM Display" panose="02010000000000000000" pitchFamily="2" charset="0"/>
            </a:endParaRPr>
          </a:p>
          <a:p>
            <a:r>
              <a:rPr lang="en-US" sz="1200" dirty="0">
                <a:ea typeface="ADLaM Display" panose="02010000000000000000" pitchFamily="2" charset="0"/>
                <a:cs typeface="ADLaM Display" panose="02010000000000000000" pitchFamily="2" charset="0"/>
              </a:rPr>
              <a:t>(accessed 5</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April 2025)</a:t>
            </a:r>
          </a:p>
          <a:p>
            <a:r>
              <a:rPr lang="en-US" sz="1200" dirty="0">
                <a:ea typeface="ADLaM Display" panose="02010000000000000000" pitchFamily="2" charset="0"/>
                <a:cs typeface="ADLaM Display" panose="02010000000000000000" pitchFamily="2" charset="0"/>
              </a:rPr>
              <a:t>National institute of health, ( April 13</a:t>
            </a:r>
            <a:r>
              <a:rPr lang="en-US" sz="1200" baseline="30000" dirty="0">
                <a:ea typeface="ADLaM Display" panose="02010000000000000000" pitchFamily="2" charset="0"/>
                <a:cs typeface="ADLaM Display" panose="02010000000000000000" pitchFamily="2" charset="0"/>
              </a:rPr>
              <a:t>th  2020) </a:t>
            </a:r>
            <a:r>
              <a:rPr lang="en-US" sz="1200" baseline="30000" dirty="0">
                <a:ea typeface="ADLaM Display" panose="02010000000000000000" pitchFamily="2" charset="0"/>
                <a:cs typeface="ADLaM Display" panose="02010000000000000000" pitchFamily="2" charset="0"/>
                <a:hlinkClick r:id="rId10">
                  <a:extLst>
                    <a:ext uri="{A12FA001-AC4F-418D-AE19-62706E023703}">
                      <ahyp:hlinkClr xmlns:ahyp="http://schemas.microsoft.com/office/drawing/2018/hyperlinkcolor" val="tx"/>
                    </a:ext>
                  </a:extLst>
                </a:hlinkClick>
              </a:rPr>
              <a:t>https://www.nidcd.nih.gov/health/autism-spectrum-disorder-communication-problems-children#:~:text=Uneven%20language%20development.,outbursts%20or%20other%20inappropriate%20behaviors</a:t>
            </a:r>
            <a:r>
              <a:rPr lang="en-US" sz="1200" baseline="30000" dirty="0">
                <a:ea typeface="ADLaM Display" panose="02010000000000000000" pitchFamily="2" charset="0"/>
                <a:cs typeface="ADLaM Display" panose="02010000000000000000" pitchFamily="2" charset="0"/>
              </a:rPr>
              <a:t>. (accessed 5th may 2025)</a:t>
            </a:r>
            <a:endParaRPr lang="en-US" sz="1200" dirty="0">
              <a:ea typeface="ADLaM Display" panose="02010000000000000000" pitchFamily="2" charset="0"/>
              <a:cs typeface="ADLaM Display" panose="02010000000000000000" pitchFamily="2" charset="0"/>
            </a:endParaRPr>
          </a:p>
          <a:p>
            <a:r>
              <a:rPr lang="en-US" sz="1200" dirty="0">
                <a:ea typeface="ADLaM Display" panose="02010000000000000000" pitchFamily="2" charset="0"/>
                <a:cs typeface="ADLaM Display" panose="02010000000000000000" pitchFamily="2" charset="0"/>
              </a:rPr>
              <a:t>National institute of mental health (December 2024) </a:t>
            </a:r>
            <a:r>
              <a:rPr lang="en-US" sz="1200" dirty="0">
                <a:ea typeface="ADLaM Display" panose="02010000000000000000" pitchFamily="2" charset="0"/>
                <a:cs typeface="ADLaM Display" panose="02010000000000000000" pitchFamily="2" charset="0"/>
                <a:hlinkClick r:id="rId11">
                  <a:extLst>
                    <a:ext uri="{A12FA001-AC4F-418D-AE19-62706E023703}">
                      <ahyp:hlinkClr xmlns:ahyp="http://schemas.microsoft.com/office/drawing/2018/hyperlinkcolor" val="tx"/>
                    </a:ext>
                  </a:extLst>
                </a:hlinkClick>
              </a:rPr>
              <a:t>https://www.nimh.nih.gov/health/topics/autism-spectrum-disorders-asd#:~:text=Autism%20spectrum%20disorder%20is%20a,first%20two%20years%20of%20life</a:t>
            </a:r>
            <a:r>
              <a:rPr lang="en-US" sz="1200" dirty="0">
                <a:ea typeface="ADLaM Display" panose="02010000000000000000" pitchFamily="2" charset="0"/>
                <a:cs typeface="ADLaM Display" panose="02010000000000000000" pitchFamily="2" charset="0"/>
              </a:rPr>
              <a:t>.   (accessed 22</a:t>
            </a:r>
            <a:r>
              <a:rPr lang="en-US" sz="1200" baseline="30000" dirty="0">
                <a:ea typeface="ADLaM Display" panose="02010000000000000000" pitchFamily="2" charset="0"/>
                <a:cs typeface="ADLaM Display" panose="02010000000000000000" pitchFamily="2" charset="0"/>
              </a:rPr>
              <a:t>nd</a:t>
            </a:r>
            <a:r>
              <a:rPr lang="en-US" sz="1200" dirty="0">
                <a:ea typeface="ADLaM Display" panose="02010000000000000000" pitchFamily="2" charset="0"/>
                <a:cs typeface="ADLaM Display" panose="02010000000000000000" pitchFamily="2" charset="0"/>
              </a:rPr>
              <a:t> April 2025)</a:t>
            </a:r>
          </a:p>
          <a:p>
            <a:r>
              <a:rPr lang="en-US" sz="1200" dirty="0">
                <a:ea typeface="ADLaM Display" panose="02010000000000000000" pitchFamily="2" charset="0"/>
                <a:cs typeface="ADLaM Display" panose="02010000000000000000" pitchFamily="2" charset="0"/>
              </a:rPr>
              <a:t>NHS Autism ,( 7</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September 2022) </a:t>
            </a:r>
            <a:r>
              <a:rPr lang="en-US" sz="1200" dirty="0">
                <a:ea typeface="ADLaM Display" panose="02010000000000000000" pitchFamily="2" charset="0"/>
                <a:cs typeface="ADLaM Display" panose="02010000000000000000" pitchFamily="2" charset="0"/>
                <a:hlinkClick r:id="rId12">
                  <a:extLst>
                    <a:ext uri="{A12FA001-AC4F-418D-AE19-62706E023703}">
                      <ahyp:hlinkClr xmlns:ahyp="http://schemas.microsoft.com/office/drawing/2018/hyperlinkcolor" val="tx"/>
                    </a:ext>
                  </a:extLst>
                </a:hlinkClick>
              </a:rPr>
              <a:t>https://www.nhs.uk/conditions/autism/what-is-autism/</a:t>
            </a:r>
            <a:r>
              <a:rPr lang="en-US" sz="1200" dirty="0">
                <a:ea typeface="ADLaM Display" panose="02010000000000000000" pitchFamily="2" charset="0"/>
                <a:cs typeface="ADLaM Display" panose="02010000000000000000" pitchFamily="2" charset="0"/>
              </a:rPr>
              <a:t>(accessed 3</a:t>
            </a:r>
            <a:r>
              <a:rPr lang="en-US" sz="1200" baseline="30000" dirty="0">
                <a:ea typeface="ADLaM Display" panose="02010000000000000000" pitchFamily="2" charset="0"/>
                <a:cs typeface="ADLaM Display" panose="02010000000000000000" pitchFamily="2" charset="0"/>
              </a:rPr>
              <a:t>rd</a:t>
            </a:r>
            <a:r>
              <a:rPr lang="en-US" sz="1200" dirty="0">
                <a:ea typeface="ADLaM Display" panose="02010000000000000000" pitchFamily="2" charset="0"/>
                <a:cs typeface="ADLaM Display" panose="02010000000000000000" pitchFamily="2" charset="0"/>
              </a:rPr>
              <a:t> March 2025)</a:t>
            </a:r>
          </a:p>
          <a:p>
            <a:r>
              <a:rPr lang="en-US" sz="1200" dirty="0">
                <a:ea typeface="ADLaM Display" panose="02010000000000000000" pitchFamily="2" charset="0"/>
                <a:cs typeface="ADLaM Display" panose="02010000000000000000" pitchFamily="2" charset="0"/>
              </a:rPr>
              <a:t>NHS, 8</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September 2022) </a:t>
            </a:r>
            <a:r>
              <a:rPr lang="en-US" sz="1200" dirty="0">
                <a:ea typeface="ADLaM Display" panose="02010000000000000000" pitchFamily="2" charset="0"/>
                <a:cs typeface="ADLaM Display" panose="02010000000000000000" pitchFamily="2" charset="0"/>
                <a:hlinkClick r:id="rId13">
                  <a:extLst>
                    <a:ext uri="{A12FA001-AC4F-418D-AE19-62706E023703}">
                      <ahyp:hlinkClr xmlns:ahyp="http://schemas.microsoft.com/office/drawing/2018/hyperlinkcolor" val="tx"/>
                    </a:ext>
                  </a:extLst>
                </a:hlinkClick>
              </a:rPr>
              <a:t>https://www.nhs.uk/conditions/autism/getting-diagnosed/assessments/</a:t>
            </a:r>
            <a:r>
              <a:rPr lang="en-US" sz="1200" dirty="0">
                <a:ea typeface="ADLaM Display" panose="02010000000000000000" pitchFamily="2" charset="0"/>
                <a:cs typeface="ADLaM Display" panose="02010000000000000000" pitchFamily="2" charset="0"/>
              </a:rPr>
              <a:t>   (accessed 22</a:t>
            </a:r>
            <a:r>
              <a:rPr lang="en-US" sz="1200" baseline="30000" dirty="0">
                <a:ea typeface="ADLaM Display" panose="02010000000000000000" pitchFamily="2" charset="0"/>
                <a:cs typeface="ADLaM Display" panose="02010000000000000000" pitchFamily="2" charset="0"/>
              </a:rPr>
              <a:t>nd</a:t>
            </a:r>
            <a:r>
              <a:rPr lang="en-US" sz="1200" dirty="0">
                <a:ea typeface="ADLaM Display" panose="02010000000000000000" pitchFamily="2" charset="0"/>
                <a:cs typeface="ADLaM Display" panose="02010000000000000000" pitchFamily="2" charset="0"/>
              </a:rPr>
              <a:t> April 2025)</a:t>
            </a:r>
          </a:p>
          <a:p>
            <a:r>
              <a:rPr lang="en-US" sz="1200" dirty="0">
                <a:ea typeface="ADLaM Display" panose="02010000000000000000" pitchFamily="2" charset="0"/>
                <a:cs typeface="ADLaM Display" panose="02010000000000000000" pitchFamily="2" charset="0"/>
              </a:rPr>
              <a:t>NHS, (11</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November 2022) </a:t>
            </a:r>
            <a:r>
              <a:rPr lang="en-US" sz="1200" dirty="0">
                <a:ea typeface="ADLaM Display" panose="02010000000000000000" pitchFamily="2" charset="0"/>
                <a:cs typeface="ADLaM Display" panose="02010000000000000000" pitchFamily="2" charset="0"/>
                <a:hlinkClick r:id="rId14">
                  <a:extLst>
                    <a:ext uri="{A12FA001-AC4F-418D-AE19-62706E023703}">
                      <ahyp:hlinkClr xmlns:ahyp="http://schemas.microsoft.com/office/drawing/2018/hyperlinkcolor" val="tx"/>
                    </a:ext>
                  </a:extLst>
                </a:hlinkClick>
              </a:rPr>
              <a:t>https://www.nhs.uk/conditions/autism/signs/children/#:~:text=not%20responding%20to%20their%20name,repeating%20the%20same%20phrases</a:t>
            </a:r>
            <a:r>
              <a:rPr lang="en-US" sz="1200" dirty="0">
                <a:ea typeface="ADLaM Display" panose="02010000000000000000" pitchFamily="2" charset="0"/>
                <a:cs typeface="ADLaM Display" panose="02010000000000000000" pitchFamily="2" charset="0"/>
              </a:rPr>
              <a:t>  (accessed 9</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April 2025)</a:t>
            </a:r>
          </a:p>
          <a:p>
            <a:r>
              <a:rPr lang="en-US" sz="1200" dirty="0">
                <a:ea typeface="ADLaM Display" panose="02010000000000000000" pitchFamily="2" charset="0"/>
                <a:cs typeface="ADLaM Display" panose="02010000000000000000" pitchFamily="2" charset="0"/>
              </a:rPr>
              <a:t>Oxford dictionary, (no date)</a:t>
            </a:r>
            <a:r>
              <a:rPr lang="en-US" sz="1200" dirty="0">
                <a:ea typeface="ADLaM Display" panose="02010000000000000000" pitchFamily="2" charset="0"/>
                <a:cs typeface="ADLaM Display" panose="02010000000000000000" pitchFamily="2" charset="0"/>
                <a:hlinkClick r:id="rId15">
                  <a:extLst>
                    <a:ext uri="{A12FA001-AC4F-418D-AE19-62706E023703}">
                      <ahyp:hlinkClr xmlns:ahyp="http://schemas.microsoft.com/office/drawing/2018/hyperlinkcolor" val="tx"/>
                    </a:ext>
                  </a:extLst>
                </a:hlinkClick>
              </a:rPr>
              <a:t>https://www.oxfordlearnersdictionaries.com/definition/english/autism</a:t>
            </a:r>
            <a:r>
              <a:rPr lang="en-US" sz="1200" dirty="0">
                <a:ea typeface="ADLaM Display" panose="02010000000000000000" pitchFamily="2" charset="0"/>
                <a:cs typeface="ADLaM Display" panose="02010000000000000000" pitchFamily="2" charset="0"/>
              </a:rPr>
              <a:t> (accessed 9</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April 2025)</a:t>
            </a:r>
          </a:p>
          <a:p>
            <a:r>
              <a:rPr lang="en-US" sz="1200" dirty="0">
                <a:ea typeface="ADLaM Display" panose="02010000000000000000" pitchFamily="2" charset="0"/>
                <a:cs typeface="ADLaM Display" panose="02010000000000000000" pitchFamily="2" charset="0"/>
              </a:rPr>
              <a:t>The incredible years, (June 26</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2024) </a:t>
            </a:r>
            <a:r>
              <a:rPr lang="en-US" sz="1200" dirty="0">
                <a:ea typeface="ADLaM Display" panose="02010000000000000000" pitchFamily="2" charset="0"/>
                <a:cs typeface="ADLaM Display" panose="02010000000000000000" pitchFamily="2" charset="0"/>
                <a:hlinkClick r:id="rId16">
                  <a:extLst>
                    <a:ext uri="{A12FA001-AC4F-418D-AE19-62706E023703}">
                      <ahyp:hlinkClr xmlns:ahyp="http://schemas.microsoft.com/office/drawing/2018/hyperlinkcolor" val="tx"/>
                    </a:ext>
                  </a:extLst>
                </a:hlinkClick>
              </a:rPr>
              <a:t>https://www.incredibleyears.com/blog/autism-in-the-inclusive-classroom#:~:text=Clear%20and%20direct%20instructions%20will,in%20comprehension%20and%20task%20completion</a:t>
            </a:r>
            <a:r>
              <a:rPr lang="en-US" sz="1200" dirty="0">
                <a:ea typeface="ADLaM Display" panose="02010000000000000000" pitchFamily="2" charset="0"/>
                <a:cs typeface="ADLaM Display" panose="02010000000000000000" pitchFamily="2" charset="0"/>
              </a:rPr>
              <a:t>.</a:t>
            </a:r>
          </a:p>
          <a:p>
            <a:r>
              <a:rPr lang="en-US" sz="1200" dirty="0">
                <a:ea typeface="ADLaM Display" panose="02010000000000000000" pitchFamily="2" charset="0"/>
                <a:cs typeface="ADLaM Display" panose="02010000000000000000" pitchFamily="2" charset="0"/>
              </a:rPr>
              <a:t>(accessed 5</a:t>
            </a:r>
            <a:r>
              <a:rPr lang="en-US" sz="1200" baseline="30000" dirty="0">
                <a:ea typeface="ADLaM Display" panose="02010000000000000000" pitchFamily="2" charset="0"/>
                <a:cs typeface="ADLaM Display" panose="02010000000000000000" pitchFamily="2" charset="0"/>
              </a:rPr>
              <a:t>th</a:t>
            </a:r>
            <a:r>
              <a:rPr lang="en-US" sz="1200" dirty="0">
                <a:ea typeface="ADLaM Display" panose="02010000000000000000" pitchFamily="2" charset="0"/>
                <a:cs typeface="ADLaM Display" panose="02010000000000000000" pitchFamily="2" charset="0"/>
              </a:rPr>
              <a:t> April 2025)</a:t>
            </a:r>
          </a:p>
          <a:p>
            <a:endParaRPr lang="en-GB" dirty="0"/>
          </a:p>
        </p:txBody>
      </p:sp>
    </p:spTree>
    <p:extLst>
      <p:ext uri="{BB962C8B-B14F-4D97-AF65-F5344CB8AC3E}">
        <p14:creationId xmlns:p14="http://schemas.microsoft.com/office/powerpoint/2010/main" val="2695032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78FFB5-4A68-92A5-0251-32321CC25733}"/>
              </a:ext>
            </a:extLst>
          </p:cNvPr>
          <p:cNvSpPr txBox="1"/>
          <p:nvPr/>
        </p:nvSpPr>
        <p:spPr>
          <a:xfrm>
            <a:off x="0" y="0"/>
            <a:ext cx="11161643" cy="6402522"/>
          </a:xfrm>
          <a:prstGeom prst="rect">
            <a:avLst/>
          </a:prstGeom>
          <a:noFill/>
        </p:spPr>
        <p:txBody>
          <a:bodyPr wrap="square" rtlCol="0">
            <a:spAutoFit/>
          </a:bodyPr>
          <a:lstStyle/>
          <a:p>
            <a:pPr algn="l" rtl="0" fontAlgn="base">
              <a:lnSpc>
                <a:spcPts val="1569"/>
              </a:lnSpc>
              <a:spcBef>
                <a:spcPts val="1405"/>
              </a:spcBef>
              <a:spcAft>
                <a:spcPts val="1405"/>
              </a:spcAft>
              <a:buNone/>
            </a:pPr>
            <a:r>
              <a:rPr lang="en-US" sz="1000" b="1" i="0" u="sng" dirty="0">
                <a:solidFill>
                  <a:srgbClr val="0070C0"/>
                </a:solidFill>
                <a:effectLst/>
              </a:rPr>
              <a:t>Katie</a:t>
            </a:r>
            <a:endParaRPr lang="en-US" sz="1000" b="0" i="0" dirty="0">
              <a:solidFill>
                <a:srgbClr val="0F4761"/>
              </a:solidFill>
              <a:effectLst/>
            </a:endParaRPr>
          </a:p>
          <a:p>
            <a:pPr algn="l" rtl="0" fontAlgn="base">
              <a:lnSpc>
                <a:spcPts val="1569"/>
              </a:lnSpc>
              <a:buNone/>
            </a:pPr>
            <a:r>
              <a:rPr lang="en-US" sz="1000" b="0" i="0" dirty="0">
                <a:solidFill>
                  <a:srgbClr val="0070C0"/>
                </a:solidFill>
                <a:effectLst/>
              </a:rPr>
              <a:t>Thank you, Noreen welcome, to my webinar about autism  </a:t>
            </a:r>
            <a:endParaRPr lang="en-US" sz="1000" b="0" i="0" dirty="0">
              <a:solidFill>
                <a:srgbClr val="000000"/>
              </a:solidFill>
              <a:effectLst/>
            </a:endParaRPr>
          </a:p>
          <a:p>
            <a:pPr algn="l" rtl="0" fontAlgn="base">
              <a:lnSpc>
                <a:spcPts val="1569"/>
              </a:lnSpc>
              <a:buNone/>
            </a:pPr>
            <a:r>
              <a:rPr lang="en-US" sz="1000" b="0" i="0" u="sng" dirty="0">
                <a:solidFill>
                  <a:srgbClr val="0070C0"/>
                </a:solidFill>
                <a:effectLst/>
              </a:rPr>
              <a:t>What is autism?</a:t>
            </a:r>
            <a:r>
              <a:rPr lang="en-US" sz="1000" b="0" i="0" dirty="0">
                <a:solidFill>
                  <a:srgbClr val="0070C0"/>
                </a:solidFill>
                <a:effectLst/>
              </a:rPr>
              <a:t> </a:t>
            </a:r>
            <a:endParaRPr lang="en-US" sz="1000" b="0" i="0" dirty="0">
              <a:solidFill>
                <a:srgbClr val="000000"/>
              </a:solidFill>
              <a:effectLst/>
            </a:endParaRPr>
          </a:p>
          <a:p>
            <a:pPr algn="l" rtl="0" fontAlgn="base">
              <a:lnSpc>
                <a:spcPts val="1569"/>
              </a:lnSpc>
              <a:buNone/>
            </a:pPr>
            <a:r>
              <a:rPr lang="en-US" sz="1000" b="0" i="0" dirty="0">
                <a:solidFill>
                  <a:srgbClr val="0070C0"/>
                </a:solidFill>
                <a:effectLst/>
              </a:rPr>
              <a:t>Autism, formally known as autism spectrum disorder (ASD), is a neurodevelopmental condition that affects how a person perceives the world, communicates, and interacts with others</a:t>
            </a:r>
            <a:r>
              <a:rPr lang="en-US" sz="1000" b="1" i="0" dirty="0">
                <a:solidFill>
                  <a:srgbClr val="0070C0"/>
                </a:solidFill>
                <a:effectLst/>
              </a:rPr>
              <a:t>.</a:t>
            </a:r>
            <a:r>
              <a:rPr lang="en-US" sz="1000" b="0" i="0" dirty="0">
                <a:solidFill>
                  <a:srgbClr val="0070C0"/>
                </a:solidFill>
                <a:effectLst/>
              </a:rPr>
              <a:t> It's called a "spectrum" because it includes a wide range of symptoms and levels of support needs, which can vary greatly from person-to-person national autistic society (no date) say that autism influences the way and how people experience and interact with the world around them. It’s a lifelong neurodivergence and disability. Children who have autism will normally show signs before the age of 3 although the signs could be delayed. Children are normally diagnosed after the age of 3 but could be a lot sooner due to the severity of that child. No person with autism is the same. NHS (2022) back this by saying autism is a spectrum this means everybody with autism is different some autistic people may need little or no support in life whereas others may need help or to be cared for daily oxford dictionary (no date) have a similar meaning but different by saying a condition affecting brain development that can be severe or mild. People with autism can find it difficult to communicate and form relationships and may show repeated or limited patterns of thought and behavior. The National Institute of mental health (2024) says that autism spectrum disorder is a neurological and developmental disorder that affects how people interact with others, communicate, learn, and behave. Although autism can be diagnosed at any age, it is described as a “developmental disorder” because symptoms generally appear in the first two years of life. As seen in the picture the increase of autism has gone up graph shows the rise in the cases of autism from 1998 till 2018 which is eight times as many new autism diagnoses in 2018 as in 1998. </a:t>
            </a:r>
            <a:endParaRPr lang="en-US" sz="1000" b="0" i="0" dirty="0">
              <a:solidFill>
                <a:srgbClr val="000000"/>
              </a:solidFill>
              <a:effectLst/>
            </a:endParaRPr>
          </a:p>
          <a:p>
            <a:pPr algn="l" rtl="0" fontAlgn="base">
              <a:lnSpc>
                <a:spcPts val="1569"/>
              </a:lnSpc>
              <a:buNone/>
            </a:pPr>
            <a:r>
              <a:rPr lang="en-US" sz="1000" b="1" i="0" u="sng" dirty="0">
                <a:solidFill>
                  <a:srgbClr val="0070C0"/>
                </a:solidFill>
                <a:effectLst/>
              </a:rPr>
              <a:t>Identifying and diagnosing autism</a:t>
            </a:r>
            <a:r>
              <a:rPr lang="en-US" sz="1000" b="0" i="0" dirty="0">
                <a:solidFill>
                  <a:srgbClr val="0070C0"/>
                </a:solidFill>
                <a:effectLst/>
              </a:rPr>
              <a:t> </a:t>
            </a:r>
            <a:endParaRPr lang="en-US" sz="1000" b="0" i="0" dirty="0">
              <a:solidFill>
                <a:srgbClr val="000000"/>
              </a:solidFill>
              <a:effectLst/>
            </a:endParaRPr>
          </a:p>
          <a:p>
            <a:pPr algn="l" rtl="0" fontAlgn="base">
              <a:lnSpc>
                <a:spcPts val="1569"/>
              </a:lnSpc>
              <a:buNone/>
            </a:pPr>
            <a:r>
              <a:rPr lang="en-US" sz="1000" b="0" i="0" dirty="0">
                <a:solidFill>
                  <a:srgbClr val="0070C0"/>
                </a:solidFill>
                <a:effectLst/>
              </a:rPr>
              <a:t>Diagnosing autism involves a comprehensive assessment process carried out by a team of specialists, and it typically begins when a parent, teacher, or healthcare professional notices signs of autism in a child or adult. In the UK, the first step is usually to speak with a GP, health visitor, or school staff, who can refer the individual for an autism assessment. This assessment is conducted by a multidisciplinary team—often including psychologists, speech and language therapists, and pediatricians—who gather detailed information about the individual's development, behavior, and communication skills. The goal is to determine whether the individual meets the diagnostic criteria for autism spectrum disorder. After the assessment, a formal report is provided, which outlines whether a diagnosis has been made and includes recommendations for support and intervention. characteristics of autism that people look out for is social communication such as back-and-forth conversations they may have trouble of non-verbal cues and tone of voice and facial expressions they may not be able to make and keep friendship relationships. They may show repetitive behaviors and get frustrated or emotional if they get disrupted. Most autistic people have set routines and must follow them and if not followed they will get frustrated. NHS ( 2022) say some signs of autism in young children can include not being responsive to their name when called, they avoid eye contact when being spoken to, getting very upset to a certain smell or taste or a sound, repetitive  body movements from arm flapping, clapping, flicking their fingers spinning around in a circle, not playing as much as other children or do not engage in play with peers. National autistic society (no date) believe  </a:t>
            </a:r>
            <a:endParaRPr lang="en-US" sz="1000" b="0" i="0" dirty="0">
              <a:solidFill>
                <a:srgbClr val="000000"/>
              </a:solidFill>
              <a:effectLst/>
            </a:endParaRPr>
          </a:p>
          <a:p>
            <a:pPr algn="l" rtl="0" fontAlgn="base">
              <a:lnSpc>
                <a:spcPts val="1569"/>
              </a:lnSpc>
              <a:buNone/>
            </a:pPr>
            <a:r>
              <a:rPr lang="en-US" sz="1000" b="0" i="0" dirty="0">
                <a:solidFill>
                  <a:srgbClr val="0070C0"/>
                </a:solidFill>
                <a:effectLst/>
              </a:rPr>
              <a:t>Autism presents differently in different people. The signs that people notice in children and adults are usually consistent with the core characteristics of autism, but this isn’t always obvious. For many autistic adults, signs were missed in their childhood. Getting a diagnosis isn’t so easy as people think the child first must get referred for an assessment by a doctor or by a special needs co Ordinator in the school. NHS (2022) say that the diagnosis for a child may contain ask about the child's development such as when and if they started speaking, watch how the child interacts and how they play, read any reports they received by anyone involved with that child , ask about medical history and may want a medical examination a member of the team may visit the child's school to see if different in different environments and will supply help to the teachers and yourself . There is no set test for autism diagnosis.  It is based on behavioral and developmental background  </a:t>
            </a:r>
            <a:endParaRPr lang="en-US" sz="1000" b="0" i="0" dirty="0">
              <a:solidFill>
                <a:srgbClr val="000000"/>
              </a:solidFill>
              <a:effectLst/>
            </a:endParaRPr>
          </a:p>
          <a:p>
            <a:pPr algn="l" rtl="0" fontAlgn="base">
              <a:lnSpc>
                <a:spcPts val="1569"/>
              </a:lnSpc>
              <a:buNone/>
            </a:pPr>
            <a:r>
              <a:rPr lang="en-US" sz="1000" b="0" i="0" dirty="0">
                <a:solidFill>
                  <a:srgbClr val="0070C0"/>
                </a:solidFill>
                <a:effectLst/>
              </a:rPr>
              <a:t> </a:t>
            </a:r>
            <a:endParaRPr lang="en-US" b="0" i="0" dirty="0">
              <a:solidFill>
                <a:srgbClr val="000000"/>
              </a:solidFill>
              <a:effectLst/>
            </a:endParaRPr>
          </a:p>
        </p:txBody>
      </p:sp>
    </p:spTree>
    <p:extLst>
      <p:ext uri="{BB962C8B-B14F-4D97-AF65-F5344CB8AC3E}">
        <p14:creationId xmlns:p14="http://schemas.microsoft.com/office/powerpoint/2010/main" val="228988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1BA92A-C286-02DF-8944-F5294A90E0FA}"/>
              </a:ext>
            </a:extLst>
          </p:cNvPr>
          <p:cNvSpPr txBox="1"/>
          <p:nvPr/>
        </p:nvSpPr>
        <p:spPr>
          <a:xfrm>
            <a:off x="79513" y="89453"/>
            <a:ext cx="10535478" cy="6152453"/>
          </a:xfrm>
          <a:prstGeom prst="rect">
            <a:avLst/>
          </a:prstGeom>
          <a:noFill/>
        </p:spPr>
        <p:txBody>
          <a:bodyPr wrap="square" rtlCol="0">
            <a:spAutoFit/>
          </a:bodyPr>
          <a:lstStyle/>
          <a:p>
            <a:pPr algn="l" rtl="0" fontAlgn="base">
              <a:lnSpc>
                <a:spcPts val="1569"/>
              </a:lnSpc>
              <a:buNone/>
            </a:pPr>
            <a:r>
              <a:rPr lang="en-US" sz="1000" b="1" i="0" u="sng" dirty="0">
                <a:solidFill>
                  <a:srgbClr val="0070C0"/>
                </a:solidFill>
                <a:effectLst/>
              </a:rPr>
              <a:t>Examining barriers for children with autism</a:t>
            </a:r>
            <a:r>
              <a:rPr lang="en-US" sz="1000" b="0" i="0" dirty="0">
                <a:solidFill>
                  <a:srgbClr val="0070C0"/>
                </a:solidFill>
                <a:effectLst/>
              </a:rPr>
              <a:t> </a:t>
            </a:r>
            <a:endParaRPr lang="en-US" sz="1000" b="0" i="0" dirty="0">
              <a:solidFill>
                <a:srgbClr val="000000"/>
              </a:solidFill>
              <a:effectLst/>
            </a:endParaRPr>
          </a:p>
          <a:p>
            <a:pPr algn="l" rtl="0" fontAlgn="base">
              <a:lnSpc>
                <a:spcPts val="1569"/>
              </a:lnSpc>
              <a:buNone/>
            </a:pPr>
            <a:r>
              <a:rPr lang="en-US" sz="1000" b="0" i="0" dirty="0">
                <a:solidFill>
                  <a:srgbClr val="0070C0"/>
                </a:solidFill>
                <a:effectLst/>
              </a:rPr>
              <a:t>There are many barriers that may prevent a child with autism some of these include communication difficulties many children will struggle with both verbal a non-verbal communication. This also means they cannot tell people how they are felling or what they want or need  learn together Cambridge (no date) says that some autistic children may have trouble communicating and expressing their needs to their caregiver as some may have limited speech or none while other autistic children may have lots of speech so as practitioners / caregivers we must give them a voice if they are unable and we are able to do this by now and next boards or flash cards so they can show us what they require. National institute of health (2020) also believe the same with the communication being a barrier but add They often do not respond to the speech of others and may not respond to their own names. As a result, these children are sometimes mistakenly thought to have a hearing problem. They have a problem with certain food due to the texture or the smell therefore may have a poor diet as autism children have certain safe foods and may not be the healthiest national autistic society (2020) back this by saying issues such as only eating very few foods, not being able to eat at school, going long periods of time without eating and pica (eating non-foods) can feel difficult to understand and manage. Which causes weight loss and not being the correct weight for their age. Another main barrier is the lack of awareness of the symptoms as not everyone is able to attend training learning disability today (2025) says A lack of training for teachers are other staff is causing discontent among autistic pupils, with just a quarter (26%) happy at school, and 74% of parents or carers of autistic children saying their child’s school is failing to meet their needs, according to the new education report and lack of training means the children cannot achieve their full potential. </a:t>
            </a:r>
            <a:endParaRPr lang="en-US" sz="1000" b="0" i="0" dirty="0">
              <a:solidFill>
                <a:srgbClr val="000000"/>
              </a:solidFill>
              <a:effectLst/>
            </a:endParaRPr>
          </a:p>
          <a:p>
            <a:pPr algn="l" rtl="0" fontAlgn="base">
              <a:lnSpc>
                <a:spcPts val="1569"/>
              </a:lnSpc>
              <a:buNone/>
            </a:pPr>
            <a:r>
              <a:rPr lang="en-US" sz="1000" b="0" i="0" dirty="0">
                <a:solidFill>
                  <a:srgbClr val="0070C0"/>
                </a:solidFill>
                <a:effectLst/>
              </a:rPr>
              <a:t>  </a:t>
            </a:r>
            <a:endParaRPr lang="en-US" sz="1000" b="0" i="0" dirty="0">
              <a:solidFill>
                <a:srgbClr val="000000"/>
              </a:solidFill>
              <a:effectLst/>
            </a:endParaRPr>
          </a:p>
          <a:p>
            <a:pPr algn="l" rtl="0" fontAlgn="base">
              <a:lnSpc>
                <a:spcPts val="1446"/>
              </a:lnSpc>
              <a:buNone/>
            </a:pPr>
            <a:r>
              <a:rPr lang="en-US" sz="1000" b="1" i="0" u="sng" dirty="0">
                <a:solidFill>
                  <a:srgbClr val="0070C0"/>
                </a:solidFill>
                <a:effectLst/>
              </a:rPr>
              <a:t>Helpful strategies for children with autism</a:t>
            </a:r>
            <a:r>
              <a:rPr lang="en-US" sz="1000" b="0" i="0" dirty="0">
                <a:solidFill>
                  <a:srgbClr val="0070C0"/>
                </a:solidFill>
                <a:effectLst/>
              </a:rPr>
              <a:t> </a:t>
            </a:r>
            <a:endParaRPr lang="en-US" sz="1000" b="0" i="0" dirty="0">
              <a:solidFill>
                <a:srgbClr val="000000"/>
              </a:solidFill>
              <a:effectLst/>
            </a:endParaRPr>
          </a:p>
          <a:p>
            <a:pPr algn="l" rtl="0" fontAlgn="base">
              <a:lnSpc>
                <a:spcPts val="1446"/>
              </a:lnSpc>
              <a:buNone/>
            </a:pPr>
            <a:r>
              <a:rPr lang="en-US" sz="1000" b="0" i="0" dirty="0">
                <a:solidFill>
                  <a:srgbClr val="0070C0"/>
                </a:solidFill>
                <a:effectLst/>
              </a:rPr>
              <a:t>Supporting children with autism involves a combination of structured individualized strategies some of these include practitioners and caregivers using visual aids cue cards now and next boards these tools will help support the child through their day and the child will know there is routine in place. Autism toolbox no date) backs this by saying Visual support can be very helpful in helping learners with a range of additional support needs. They support communication and can be used in various environments and locations and in many situations. Creating sensory calming environments so they have a safe space and a place where they can regulate themselves Praise them even for any milestone no matter how big or small because to them its massive if not done it before. Give them the respect such as time when they are trying to talk or communicate with yourself and let them make them choices and decisions autism speaks (no date) state that Celebrate and build strengths and successes: Tell them what they have done well and what you like. A sense of competence often fosters interest and motivation. Strive to give positive feedback much more frequently than any correction or negative feedback. ‘Great job putting your dishes in the sink’.  The incredible years (2024) say to use clear concrete language keep it simple and don’t over complicate it for them. If a child is moving schools or starting school for the first time the people involved with that child should have more settling in sessions to help the transition move as smoothly as can gov.uk (2014) back this by saying Local areas must follow statutory duties around transition for children with SEN, which will include most young people with autism. Protocols should be in place in every area for the transition of clinical mental health care for children with autism in receipt of CAMHS. NHS (2022) say that many autistic children find it hard to get to sleep or wake up several times during the night. Some way to help children sleep is to make a routine and keep to it making sure it’s quiet and calming from them that Includes around the household let them wear noise canceling earplugs if needed. </a:t>
            </a:r>
            <a:endParaRPr lang="en-US" sz="1000" b="0" i="0" dirty="0">
              <a:solidFill>
                <a:srgbClr val="000000"/>
              </a:solidFill>
              <a:effectLst/>
            </a:endParaRPr>
          </a:p>
          <a:p>
            <a:pPr algn="l" rtl="0" fontAlgn="base">
              <a:lnSpc>
                <a:spcPts val="1569"/>
              </a:lnSpc>
              <a:spcAft>
                <a:spcPts val="800"/>
              </a:spcAft>
              <a:buNone/>
            </a:pPr>
            <a:r>
              <a:rPr lang="en-US" sz="1800" b="0" i="0" dirty="0">
                <a:solidFill>
                  <a:srgbClr val="0070C0"/>
                </a:solidFill>
                <a:effectLst/>
              </a:rPr>
              <a:t> </a:t>
            </a:r>
            <a:endParaRPr lang="en-US" b="0" i="0" dirty="0">
              <a:solidFill>
                <a:srgbClr val="000000"/>
              </a:solidFill>
              <a:effectLst/>
            </a:endParaRPr>
          </a:p>
          <a:p>
            <a:pPr algn="l" rtl="0" fontAlgn="base">
              <a:lnSpc>
                <a:spcPts val="1569"/>
              </a:lnSpc>
              <a:spcAft>
                <a:spcPts val="800"/>
              </a:spcAft>
              <a:buNone/>
            </a:pPr>
            <a:r>
              <a:rPr lang="en-US" sz="1000" b="0" i="0" dirty="0">
                <a:solidFill>
                  <a:srgbClr val="0070C0"/>
                </a:solidFill>
                <a:effectLst/>
              </a:rPr>
              <a:t>I now welcome any questions anybody has </a:t>
            </a:r>
            <a:endParaRPr lang="en-US" sz="1000" b="0" i="0" dirty="0">
              <a:solidFill>
                <a:srgbClr val="000000"/>
              </a:solidFill>
              <a:effectLst/>
            </a:endParaRPr>
          </a:p>
          <a:p>
            <a:pPr algn="l" rtl="0" fontAlgn="base">
              <a:lnSpc>
                <a:spcPts val="1446"/>
              </a:lnSpc>
              <a:spcAft>
                <a:spcPts val="800"/>
              </a:spcAft>
              <a:buNone/>
            </a:pPr>
            <a:r>
              <a:rPr lang="en-US" sz="1000" b="0" i="0" dirty="0">
                <a:solidFill>
                  <a:srgbClr val="000000"/>
                </a:solidFill>
                <a:effectLst/>
              </a:rPr>
              <a:t> </a:t>
            </a:r>
          </a:p>
          <a:p>
            <a:pPr algn="l" rtl="0" fontAlgn="base">
              <a:lnSpc>
                <a:spcPts val="1446"/>
              </a:lnSpc>
              <a:spcAft>
                <a:spcPts val="800"/>
              </a:spcAft>
              <a:buNone/>
            </a:pPr>
            <a:r>
              <a:rPr lang="en-US" sz="1000" b="0" i="0" dirty="0">
                <a:solidFill>
                  <a:srgbClr val="FFC000"/>
                </a:solidFill>
                <a:effectLst/>
              </a:rPr>
              <a:t> </a:t>
            </a:r>
            <a:endParaRPr lang="en-US" sz="1000" b="0" i="0" dirty="0">
              <a:solidFill>
                <a:srgbClr val="000000"/>
              </a:solidFill>
              <a:effectLst/>
            </a:endParaRPr>
          </a:p>
        </p:txBody>
      </p:sp>
    </p:spTree>
    <p:extLst>
      <p:ext uri="{BB962C8B-B14F-4D97-AF65-F5344CB8AC3E}">
        <p14:creationId xmlns:p14="http://schemas.microsoft.com/office/powerpoint/2010/main" val="2006307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C12DE2-6D8D-A09B-F4BE-C020EB6BD224}"/>
              </a:ext>
            </a:extLst>
          </p:cNvPr>
          <p:cNvSpPr txBox="1"/>
          <p:nvPr/>
        </p:nvSpPr>
        <p:spPr>
          <a:xfrm>
            <a:off x="0" y="119270"/>
            <a:ext cx="11907078" cy="3818481"/>
          </a:xfrm>
          <a:prstGeom prst="rect">
            <a:avLst/>
          </a:prstGeom>
          <a:noFill/>
        </p:spPr>
        <p:txBody>
          <a:bodyPr wrap="square" rtlCol="0">
            <a:spAutoFit/>
          </a:bodyPr>
          <a:lstStyle/>
          <a:p>
            <a:pPr algn="l" rtl="0" fontAlgn="base">
              <a:lnSpc>
                <a:spcPts val="1446"/>
              </a:lnSpc>
              <a:spcAft>
                <a:spcPts val="800"/>
              </a:spcAft>
              <a:buNone/>
            </a:pPr>
            <a:r>
              <a:rPr lang="en-US" sz="1000" b="0" i="0" dirty="0">
                <a:solidFill>
                  <a:srgbClr val="FFC000"/>
                </a:solidFill>
                <a:effectLst/>
              </a:rPr>
              <a:t>What legislation is there for autism children making sure they have a voice?  </a:t>
            </a:r>
            <a:endParaRPr lang="en-US" sz="1000" b="0" i="0" dirty="0">
              <a:solidFill>
                <a:srgbClr val="000000"/>
              </a:solidFill>
              <a:effectLst/>
            </a:endParaRPr>
          </a:p>
          <a:p>
            <a:pPr algn="l" rtl="0" fontAlgn="base">
              <a:lnSpc>
                <a:spcPts val="1446"/>
              </a:lnSpc>
              <a:spcAft>
                <a:spcPts val="800"/>
              </a:spcAft>
              <a:buNone/>
            </a:pPr>
            <a:r>
              <a:rPr lang="en-US" sz="1000" b="0" i="0" dirty="0">
                <a:solidFill>
                  <a:srgbClr val="0070C0"/>
                </a:solidFill>
                <a:effectLst/>
              </a:rPr>
              <a:t>The current legislations that cover autism is Autism Act 2009; this act was brought in as there was a lack of consistent support for people with autism it does work more for adults but applies to children Aswell this also supports that more adults need to be trained to deal with autism whether this be to acknowledge more signs and symptoms or having ways to help someone with autism when they are dysregulated. social services and wellbeing act (Wales) 2014, Children and Families Act 2014. This act replaces the old Sen statement and covers children from birth to 25 which is a massive age gap making sure everyone is safe and protected and includes health, education and social care in Wales. It makes sure all families who have children that are special educational needs making sure they know what help is available and where to find it. It also makes sure everyone involved in that child works together to provide a plan to follow. Equality Act 2010, Health and social Care Act 2022 obviously the autism act focuses purely on people with autism the others apply to all who have special educational needs or disabilities. </a:t>
            </a:r>
            <a:endParaRPr lang="en-US" sz="1000" b="0" i="0" dirty="0">
              <a:solidFill>
                <a:srgbClr val="000000"/>
              </a:solidFill>
              <a:effectLst/>
            </a:endParaRPr>
          </a:p>
          <a:p>
            <a:pPr algn="l" rtl="0" fontAlgn="base">
              <a:lnSpc>
                <a:spcPts val="1446"/>
              </a:lnSpc>
              <a:spcAft>
                <a:spcPts val="800"/>
              </a:spcAft>
              <a:buNone/>
            </a:pPr>
            <a:r>
              <a:rPr lang="en-US" sz="1000" b="0" i="0" dirty="0">
                <a:solidFill>
                  <a:srgbClr val="0070C0"/>
                </a:solidFill>
                <a:effectLst/>
              </a:rPr>
              <a:t> </a:t>
            </a:r>
            <a:endParaRPr lang="en-US" sz="1000" b="0" i="0" dirty="0">
              <a:solidFill>
                <a:srgbClr val="000000"/>
              </a:solidFill>
              <a:effectLst/>
            </a:endParaRPr>
          </a:p>
          <a:p>
            <a:pPr algn="l" rtl="0" fontAlgn="base">
              <a:lnSpc>
                <a:spcPts val="1446"/>
              </a:lnSpc>
              <a:spcAft>
                <a:spcPts val="800"/>
              </a:spcAft>
              <a:buNone/>
            </a:pPr>
            <a:r>
              <a:rPr lang="en-US" sz="1000" b="0" i="0" dirty="0">
                <a:solidFill>
                  <a:srgbClr val="FFC000"/>
                </a:solidFill>
                <a:effectLst/>
              </a:rPr>
              <a:t>Katie, you have touched upon the lack of teacher training for autism, could you please expand on this? </a:t>
            </a:r>
            <a:endParaRPr lang="en-US" sz="1000" b="0" i="0" dirty="0">
              <a:solidFill>
                <a:srgbClr val="000000"/>
              </a:solidFill>
              <a:effectLst/>
            </a:endParaRPr>
          </a:p>
          <a:p>
            <a:pPr algn="l" rtl="0" fontAlgn="base">
              <a:lnSpc>
                <a:spcPts val="1446"/>
              </a:lnSpc>
              <a:spcAft>
                <a:spcPts val="800"/>
              </a:spcAft>
              <a:buNone/>
            </a:pPr>
            <a:r>
              <a:rPr lang="en-US" sz="1000" b="0" i="0" dirty="0">
                <a:solidFill>
                  <a:srgbClr val="000000"/>
                </a:solidFill>
                <a:effectLst/>
              </a:rPr>
              <a:t> </a:t>
            </a:r>
            <a:r>
              <a:rPr lang="en-US" sz="1000" b="0" i="0" dirty="0">
                <a:solidFill>
                  <a:srgbClr val="0070C0"/>
                </a:solidFill>
                <a:effectLst/>
              </a:rPr>
              <a:t>Absolutely, caring for autistic children in childcare settings without fully trained staff can be extremely difficult, often leading to miscommunication, unmet needs, and emotional distress for both the children and caregivers. Autism involves a spectrum of sensory sensitivities, communication styles, and behavioral patterns that require informed, compassionate responses. Without proper training, staff may unintentionally escalate situations or fail to provide the structure and support autistic children need to thrive. Gov.uk (April 2023) believe Nearly all parents of autistic children say that education staff should have specific training on autism6. Yet only half of teachers (53%) feel they have been adequately trained to support autistic children in the classroom6 and 73% of autistic young people feel that their teachers do not understand their needs. Work clearly needs to be done to create better autism-friendly school environments.   To address this, childcare providers should implement comprehensive autism-specific training programs that include modules on sensory processing, communication alternatives like visual supports or AAC (Augmentative and Alternative Communication), and behavior management rooted in empathy and understanding. These solutions not only improve the quality of care but also foster a more inclusive, supportive environment where every child can flourish.  Educators and caregivers who aren’t trained may feel overwhelmed or helpless, which can lead to burnout and high turnover—further disrupting the child’s stability and progress. </a:t>
            </a:r>
            <a:endParaRPr lang="en-US" sz="1000" b="0" i="0" dirty="0">
              <a:solidFill>
                <a:srgbClr val="000000"/>
              </a:solidFill>
              <a:effectLst/>
            </a:endParaRPr>
          </a:p>
          <a:p>
            <a:pPr algn="l" rtl="0" fontAlgn="base">
              <a:lnSpc>
                <a:spcPts val="1446"/>
              </a:lnSpc>
              <a:spcAft>
                <a:spcPts val="800"/>
              </a:spcAft>
            </a:pPr>
            <a:r>
              <a:rPr lang="en-US" sz="1000" b="0" i="0" dirty="0">
                <a:solidFill>
                  <a:srgbClr val="0070C0"/>
                </a:solidFill>
                <a:effectLst/>
              </a:rPr>
              <a:t>Thank you very much for listening </a:t>
            </a:r>
            <a:r>
              <a:rPr lang="en-US" sz="1000" b="0" i="0" dirty="0" err="1">
                <a:solidFill>
                  <a:srgbClr val="0070C0"/>
                </a:solidFill>
                <a:effectLst/>
              </a:rPr>
              <a:t>i</a:t>
            </a:r>
            <a:r>
              <a:rPr lang="en-US" sz="1000" b="0" i="0" dirty="0">
                <a:solidFill>
                  <a:srgbClr val="0070C0"/>
                </a:solidFill>
                <a:effectLst/>
              </a:rPr>
              <a:t> would now like to pass you over to Georgina Davies</a:t>
            </a:r>
            <a:endParaRPr lang="en-GB" sz="1000" dirty="0"/>
          </a:p>
        </p:txBody>
      </p:sp>
    </p:spTree>
    <p:extLst>
      <p:ext uri="{BB962C8B-B14F-4D97-AF65-F5344CB8AC3E}">
        <p14:creationId xmlns:p14="http://schemas.microsoft.com/office/powerpoint/2010/main" val="4117308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CF8463-CD8D-3690-DEF2-38D47E931483}"/>
              </a:ext>
            </a:extLst>
          </p:cNvPr>
          <p:cNvSpPr txBox="1"/>
          <p:nvPr/>
        </p:nvSpPr>
        <p:spPr>
          <a:xfrm>
            <a:off x="188842" y="139148"/>
            <a:ext cx="11817627" cy="5078313"/>
          </a:xfrm>
          <a:prstGeom prst="rect">
            <a:avLst/>
          </a:prstGeom>
          <a:noFill/>
        </p:spPr>
        <p:txBody>
          <a:bodyPr wrap="square" rtlCol="0">
            <a:spAutoFit/>
          </a:bodyPr>
          <a:lstStyle/>
          <a:p>
            <a:r>
              <a:rPr lang="en-GB" u="sng" dirty="0"/>
              <a:t>Questions reference list</a:t>
            </a:r>
            <a:r>
              <a:rPr lang="en-GB" dirty="0"/>
              <a:t>:</a:t>
            </a:r>
          </a:p>
          <a:p>
            <a:r>
              <a:rPr lang="en-GB" dirty="0"/>
              <a:t>Autism act 2009, ( 2</a:t>
            </a:r>
            <a:r>
              <a:rPr lang="en-GB" baseline="30000" dirty="0"/>
              <a:t>nd</a:t>
            </a:r>
            <a:r>
              <a:rPr lang="en-GB" dirty="0"/>
              <a:t> April 2024) </a:t>
            </a:r>
            <a:r>
              <a:rPr lang="en-GB" dirty="0">
                <a:hlinkClick r:id="rId2">
                  <a:extLst>
                    <a:ext uri="{A12FA001-AC4F-418D-AE19-62706E023703}">
                      <ahyp:hlinkClr xmlns:ahyp="http://schemas.microsoft.com/office/drawing/2018/hyperlinkcolor" val="tx"/>
                    </a:ext>
                  </a:extLst>
                </a:hlinkClick>
              </a:rPr>
              <a:t>https://commonslibrary.parliament.uk/research-briefings/cbp-7172/</a:t>
            </a:r>
            <a:r>
              <a:rPr lang="en-GB" dirty="0"/>
              <a:t>  (accessed 7</a:t>
            </a:r>
            <a:r>
              <a:rPr lang="en-GB" baseline="30000" dirty="0"/>
              <a:t>th</a:t>
            </a:r>
            <a:r>
              <a:rPr lang="en-GB" dirty="0"/>
              <a:t> May 2025)</a:t>
            </a:r>
          </a:p>
          <a:p>
            <a:r>
              <a:rPr lang="en-GB" dirty="0"/>
              <a:t>Equality act 2010, (31</a:t>
            </a:r>
            <a:r>
              <a:rPr lang="en-GB" baseline="30000" dirty="0"/>
              <a:t>st</a:t>
            </a:r>
            <a:r>
              <a:rPr lang="en-GB" dirty="0"/>
              <a:t> March 2021) </a:t>
            </a:r>
            <a:r>
              <a:rPr lang="en-GB" dirty="0">
                <a:hlinkClick r:id="rId3">
                  <a:extLst>
                    <a:ext uri="{A12FA001-AC4F-418D-AE19-62706E023703}">
                      <ahyp:hlinkClr xmlns:ahyp="http://schemas.microsoft.com/office/drawing/2018/hyperlinkcolor" val="tx"/>
                    </a:ext>
                  </a:extLst>
                </a:hlinkClick>
              </a:rPr>
              <a:t>https://www.legislation.gov.uk/ukpga/2010/15/introduction</a:t>
            </a:r>
            <a:r>
              <a:rPr lang="en-GB" dirty="0"/>
              <a:t>  (accessed 7</a:t>
            </a:r>
            <a:r>
              <a:rPr lang="en-GB" baseline="30000" dirty="0"/>
              <a:t>th</a:t>
            </a:r>
            <a:r>
              <a:rPr lang="en-GB" dirty="0"/>
              <a:t> May 2025)</a:t>
            </a:r>
          </a:p>
          <a:p>
            <a:r>
              <a:rPr lang="en-GB" dirty="0"/>
              <a:t>Gov.uk, ( April 2023) </a:t>
            </a:r>
            <a:r>
              <a:rPr lang="en-GB" dirty="0">
                <a:hlinkClick r:id="rId4">
                  <a:extLst>
                    <a:ext uri="{A12FA001-AC4F-418D-AE19-62706E023703}">
                      <ahyp:hlinkClr xmlns:ahyp="http://schemas.microsoft.com/office/drawing/2018/hyperlinkcolor" val="tx"/>
                    </a:ext>
                  </a:extLst>
                </a:hlinkClick>
              </a:rPr>
              <a:t>https://committees.parliament.uk/writtenevidence/120503/pdf/#:~:text=Nearly%20all%20parents%20of%20autistic,better%20autism%2Dfriendly%20school%20environments</a:t>
            </a:r>
            <a:r>
              <a:rPr lang="en-GB" dirty="0"/>
              <a:t>.  (accessed 11</a:t>
            </a:r>
            <a:r>
              <a:rPr lang="en-GB" baseline="30000" dirty="0"/>
              <a:t>th</a:t>
            </a:r>
            <a:r>
              <a:rPr lang="en-GB" dirty="0"/>
              <a:t> May 2025)</a:t>
            </a:r>
          </a:p>
          <a:p>
            <a:r>
              <a:rPr lang="en-GB" dirty="0"/>
              <a:t>Health and social care act 2021, (20</a:t>
            </a:r>
            <a:r>
              <a:rPr lang="en-GB" baseline="30000" dirty="0"/>
              <a:t>th</a:t>
            </a:r>
            <a:r>
              <a:rPr lang="en-GB" dirty="0"/>
              <a:t> October 2021) </a:t>
            </a:r>
            <a:r>
              <a:rPr lang="en-GB" dirty="0">
                <a:hlinkClick r:id="rId5">
                  <a:extLst>
                    <a:ext uri="{A12FA001-AC4F-418D-AE19-62706E023703}">
                      <ahyp:hlinkClr xmlns:ahyp="http://schemas.microsoft.com/office/drawing/2018/hyperlinkcolor" val="tx"/>
                    </a:ext>
                  </a:extLst>
                </a:hlinkClick>
              </a:rPr>
              <a:t>https://www.legislation.gov.uk/ukpga/2021/28/enacted</a:t>
            </a:r>
            <a:r>
              <a:rPr lang="en-GB" dirty="0"/>
              <a:t>   (accessed 7</a:t>
            </a:r>
            <a:r>
              <a:rPr lang="en-GB" baseline="30000" dirty="0"/>
              <a:t>th may)</a:t>
            </a:r>
            <a:endParaRPr lang="en-GB" dirty="0"/>
          </a:p>
          <a:p>
            <a:r>
              <a:rPr lang="en-GB" dirty="0"/>
              <a:t>Social services and wellbeing (Wales) 2017, (6</a:t>
            </a:r>
            <a:r>
              <a:rPr lang="en-GB" baseline="30000" dirty="0"/>
              <a:t>th</a:t>
            </a:r>
            <a:r>
              <a:rPr lang="en-GB" dirty="0"/>
              <a:t> February 2025) </a:t>
            </a:r>
            <a:r>
              <a:rPr lang="en-GB" dirty="0">
                <a:hlinkClick r:id="rId6">
                  <a:extLst>
                    <a:ext uri="{A12FA001-AC4F-418D-AE19-62706E023703}">
                      <ahyp:hlinkClr xmlns:ahyp="http://schemas.microsoft.com/office/drawing/2018/hyperlinkcolor" val="tx"/>
                    </a:ext>
                  </a:extLst>
                </a:hlinkClick>
              </a:rPr>
              <a:t>https://socialcare.wales/resources-guidance/information-and-learning-hub/sswbact/overview</a:t>
            </a:r>
            <a:r>
              <a:rPr lang="en-GB" dirty="0"/>
              <a:t>  (accessed 7</a:t>
            </a:r>
            <a:r>
              <a:rPr lang="en-GB" baseline="30000" dirty="0"/>
              <a:t>th</a:t>
            </a:r>
            <a:r>
              <a:rPr lang="en-GB" dirty="0"/>
              <a:t> May 2025)</a:t>
            </a:r>
          </a:p>
          <a:p>
            <a:r>
              <a:rPr lang="en-US" dirty="0">
                <a:effectLst/>
              </a:rPr>
              <a:t>The Children and Families Act 2014, (17</a:t>
            </a:r>
            <a:r>
              <a:rPr lang="en-US" baseline="30000" dirty="0">
                <a:effectLst/>
              </a:rPr>
              <a:t>th</a:t>
            </a:r>
            <a:r>
              <a:rPr lang="en-US" dirty="0">
                <a:effectLst/>
              </a:rPr>
              <a:t> January 2025) </a:t>
            </a:r>
            <a:r>
              <a:rPr lang="en-US" dirty="0">
                <a:effectLst/>
                <a:hlinkClick r:id="rId7">
                  <a:extLst>
                    <a:ext uri="{A12FA001-AC4F-418D-AE19-62706E023703}">
                      <ahyp:hlinkClr xmlns:ahyp="http://schemas.microsoft.com/office/drawing/2018/hyperlinkcolor" val="tx"/>
                    </a:ext>
                  </a:extLst>
                </a:hlinkClick>
              </a:rPr>
              <a:t>https://cpdonline.co.uk/knowledge-base/safeguarding/the-children-and-families-act-2014</a:t>
            </a:r>
            <a:r>
              <a:rPr lang="en-US" dirty="0">
                <a:effectLst/>
              </a:rPr>
              <a:t>  (accessed 7</a:t>
            </a:r>
            <a:r>
              <a:rPr lang="en-US" baseline="30000" dirty="0">
                <a:effectLst/>
              </a:rPr>
              <a:t>th</a:t>
            </a:r>
            <a:r>
              <a:rPr lang="en-US" dirty="0">
                <a:effectLst/>
              </a:rPr>
              <a:t> May 2025)</a:t>
            </a:r>
          </a:p>
          <a:p>
            <a:endParaRPr lang="en-US" dirty="0">
              <a:effectLst/>
            </a:endParaRPr>
          </a:p>
          <a:p>
            <a:endParaRPr lang="en-US" dirty="0">
              <a:effectLst/>
            </a:endParaRPr>
          </a:p>
          <a:p>
            <a:endParaRPr lang="en-GB" dirty="0"/>
          </a:p>
          <a:p>
            <a:endParaRPr lang="en-GB" dirty="0"/>
          </a:p>
        </p:txBody>
      </p:sp>
    </p:spTree>
    <p:extLst>
      <p:ext uri="{BB962C8B-B14F-4D97-AF65-F5344CB8AC3E}">
        <p14:creationId xmlns:p14="http://schemas.microsoft.com/office/powerpoint/2010/main" val="215531803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696</TotalTime>
  <Words>4141</Words>
  <Application>Microsoft Office PowerPoint</Application>
  <PresentationFormat>Widescreen</PresentationFormat>
  <Paragraphs>64</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ADLaM Display</vt:lpstr>
      <vt:lpstr>Arial</vt:lpstr>
      <vt:lpstr>Grandview Display</vt:lpstr>
      <vt:lpstr>DashVTI</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Thomas (2307138)</dc:creator>
  <cp:lastModifiedBy>Katie Thomas (2307138)</cp:lastModifiedBy>
  <cp:revision>31</cp:revision>
  <dcterms:created xsi:type="dcterms:W3CDTF">2025-04-03T16:42:38Z</dcterms:created>
  <dcterms:modified xsi:type="dcterms:W3CDTF">2025-05-11T20:41:56Z</dcterms:modified>
</cp:coreProperties>
</file>