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77" r:id="rId2"/>
    <p:sldId id="378" r:id="rId3"/>
    <p:sldId id="333" r:id="rId4"/>
    <p:sldId id="332" r:id="rId5"/>
    <p:sldId id="415" r:id="rId6"/>
    <p:sldId id="416" r:id="rId7"/>
    <p:sldId id="390" r:id="rId8"/>
    <p:sldId id="334" r:id="rId9"/>
    <p:sldId id="364" r:id="rId10"/>
    <p:sldId id="357" r:id="rId11"/>
    <p:sldId id="358" r:id="rId12"/>
    <p:sldId id="366" r:id="rId13"/>
    <p:sldId id="363" r:id="rId14"/>
    <p:sldId id="368" r:id="rId15"/>
    <p:sldId id="384" r:id="rId16"/>
    <p:sldId id="362" r:id="rId17"/>
    <p:sldId id="369" r:id="rId18"/>
    <p:sldId id="367" r:id="rId19"/>
    <p:sldId id="314" r:id="rId20"/>
    <p:sldId id="316" r:id="rId21"/>
    <p:sldId id="339" r:id="rId22"/>
    <p:sldId id="365" r:id="rId23"/>
    <p:sldId id="346" r:id="rId24"/>
    <p:sldId id="397" r:id="rId25"/>
    <p:sldId id="400" r:id="rId26"/>
    <p:sldId id="387" r:id="rId27"/>
    <p:sldId id="383" r:id="rId28"/>
    <p:sldId id="401" r:id="rId29"/>
    <p:sldId id="402" r:id="rId30"/>
    <p:sldId id="394" r:id="rId31"/>
    <p:sldId id="371" r:id="rId32"/>
    <p:sldId id="370" r:id="rId33"/>
    <p:sldId id="403" r:id="rId34"/>
    <p:sldId id="399" r:id="rId35"/>
    <p:sldId id="361" r:id="rId36"/>
    <p:sldId id="393" r:id="rId37"/>
    <p:sldId id="413" r:id="rId38"/>
    <p:sldId id="381" r:id="rId39"/>
    <p:sldId id="382" r:id="rId40"/>
    <p:sldId id="388" r:id="rId41"/>
    <p:sldId id="307" r:id="rId42"/>
    <p:sldId id="312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105" d="100"/>
          <a:sy n="105" d="100"/>
        </p:scale>
        <p:origin x="83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8C42-E105-6B17-50C6-0BF74C0BFC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74C349-85AE-2432-8072-754865F0E7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7C57E-58D1-51CF-8116-B52E7F1E3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77875-B622-D9CE-C144-955E19E4B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34BDDF-2D29-919B-24F6-323113216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97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3CCFA-7290-863F-8F00-1C757139A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56BFA-8063-0132-EAF8-6C582BF60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54A5C-F92F-A7CC-DA12-DEA567AA1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098A9-2A00-63BC-B52D-7048BD84B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E6A43-DEAE-A3F1-2893-5B8DD1C07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025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85DA0-FA04-225F-2553-1A43E53F3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93413-520D-D4E9-51E8-12EFAC4E9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7B83E9-F843-1AFA-2D99-5AA068294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920D5-54BD-2411-D1D1-8BCB39CCC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296A07-3950-8CB5-B9B5-D95172CB7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649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CFE75-4A3B-3915-A186-4E654B1334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546FA-EFEC-057C-4A81-EC6852F22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FAE49F-A417-5E7E-336E-021C477870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24C3D-2F35-552F-AC98-F895A7EE9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01644-30C3-B22E-8A38-A60B446B2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C09862-E607-DBDD-A5C5-1837BA7D9E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88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D2384-CDEB-95E6-6F73-239EB18F0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B1D850-44BE-C333-B97E-D0C8EFCE99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E0337E-9EE8-183A-117E-5DFBB7EC2F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68B06C-B5B7-BC6C-057C-1C432077D7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E77466-F6B7-32AA-AA33-14E1A34BEA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B4594E0-F30A-758B-F930-9E369BBE9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004CD1-071E-270B-F0CE-544085D0E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B0B823-E2D4-C3DF-5544-C1BCA2F1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59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1A68D-3A2A-82D7-FBD8-143317723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52B53C-9B59-D01B-7C77-32F8EA58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27CE70-FCAE-9803-9965-3472427A3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7FA35-09AF-84C8-6B80-55BE369EB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702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8DAF3B-75E4-9013-D5CE-55D091B4B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15D24-3AB7-188B-3635-CCA78217E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22CC62-8A4C-9923-4790-2380115D2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3034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FD89C-7D7F-A042-DE65-A750827D12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09A66-C9BC-ED52-EFDE-D22B6FA50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9F374C-2E69-40C3-672A-CA2455FD68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8E119-C95E-0619-C7AD-F7768FB21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56034-A407-B705-31F7-E0D0EAD0E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0BD12C-7DA6-0F80-3F3F-E90EA8BC9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24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2EC17-27FE-C432-D2D9-67F39F653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4B4F92-ACBB-034F-C931-692D763D24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2541B9-4250-B7C2-9B11-E55A31CCEF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1C5FF-2E4D-1D49-228E-E808E907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152520-1B97-BEAA-96E4-33D2AF0C1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5A789B-5DE9-86EB-2CE4-F0E842F1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656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7E02-2240-E492-C829-B30A1A45A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30834D-3D3C-112E-2E21-185B604ACB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80502-BB2C-4D39-5A61-D264ABB4C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F7648-D17A-BE7C-7451-A12CF671D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70BFCD-4D10-04F1-F352-1800022CE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75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5605243-7670-3C9B-66D9-D0C9EF0B05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AB6D55-9FDF-6A5D-675A-52E153D2FC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64AC6D-1ABF-9A40-A9FA-147EE003B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CA106-D4B0-C6F2-AA17-C507154B9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FB31B-75FC-610E-FD0F-179562A4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0285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362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CA3A06-5976-AA72-4FF9-B3E0D264B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9AB80-7680-1295-1A41-D17B13FF0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98B23C-91C9-FC3A-03C9-028475874A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AD3A5D4-4D35-4FD1-B20F-6486FFFFD62E}" type="datetimeFigureOut">
              <a:rPr lang="en-GB" smtClean="0"/>
              <a:t>05/09/2026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05CD7-907E-7043-6386-BA816CB0EC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7116F-71CC-EBA1-5FB4-712BAD6C1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3D9E5D-8170-4EC9-890D-D5F95AFF9E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9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6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F2272C-4813-0DA6-95FA-C8551AB0E5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2B7A587-F48A-976F-D9E7-ACBDF72A113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2" y="1697479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A9233F-6023-1AC9-57CA-0D88C786C145}"/>
              </a:ext>
            </a:extLst>
          </p:cNvPr>
          <p:cNvSpPr txBox="1"/>
          <p:nvPr/>
        </p:nvSpPr>
        <p:spPr>
          <a:xfrm>
            <a:off x="835980" y="497150"/>
            <a:ext cx="105200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DAE6A-D361-1CEE-F354-BE001CF45EC1}"/>
              </a:ext>
            </a:extLst>
          </p:cNvPr>
          <p:cNvSpPr txBox="1"/>
          <p:nvPr/>
        </p:nvSpPr>
        <p:spPr>
          <a:xfrm>
            <a:off x="1490472" y="1300613"/>
            <a:ext cx="96042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4</a:t>
            </a:r>
          </a:p>
          <a:p>
            <a:pPr algn="ctr"/>
            <a:endParaRPr lang="en-GB" sz="2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Component 1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Task 4 - Cause and Effect (Fishbone) Diagram</a:t>
            </a:r>
          </a:p>
        </p:txBody>
      </p:sp>
    </p:spTree>
    <p:extLst>
      <p:ext uri="{BB962C8B-B14F-4D97-AF65-F5344CB8AC3E}">
        <p14:creationId xmlns:p14="http://schemas.microsoft.com/office/powerpoint/2010/main" val="3700277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57B4DA7-3F10-BC06-C44F-618A72711D27}"/>
              </a:ext>
            </a:extLst>
          </p:cNvPr>
          <p:cNvSpPr txBox="1"/>
          <p:nvPr/>
        </p:nvSpPr>
        <p:spPr>
          <a:xfrm>
            <a:off x="633603" y="1211335"/>
            <a:ext cx="59436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Explained what a PESTEL Analysis 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Identified the characteristics of the: Macro; Micro and Internal Environment.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Critiqued the PESTEL Framework.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Applied a PESTEL Analysis to a company.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Applied a PESTEL Analysis to the assignment case-study.</a:t>
            </a:r>
          </a:p>
        </p:txBody>
      </p:sp>
      <p:pic>
        <p:nvPicPr>
          <p:cNvPr id="2" name="Picture 1" descr="Life and Love. Multiplied.: What We Did ...">
            <a:extLst>
              <a:ext uri="{FF2B5EF4-FFF2-40B4-BE49-F238E27FC236}">
                <a16:creationId xmlns:a16="http://schemas.microsoft.com/office/drawing/2014/main" id="{DC1C436F-B193-47E8-4120-5B5447E34E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5759" y="2251983"/>
            <a:ext cx="4002361" cy="2084831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9426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369932-1EF0-4E5C-E18E-A12072935E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6587B64-342E-F44D-9080-4A7BD5F31CA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Important Notice Images – Browse 99,806 ...">
            <a:extLst>
              <a:ext uri="{FF2B5EF4-FFF2-40B4-BE49-F238E27FC236}">
                <a16:creationId xmlns:a16="http://schemas.microsoft.com/office/drawing/2014/main" id="{84D6B97A-C04C-7FBC-0190-A90F61ADA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66" y="2500884"/>
            <a:ext cx="4028626" cy="1856232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8EF155-A060-3F0D-CE56-03D9FCC24BF7}"/>
              </a:ext>
            </a:extLst>
          </p:cNvPr>
          <p:cNvSpPr txBox="1"/>
          <p:nvPr/>
        </p:nvSpPr>
        <p:spPr>
          <a:xfrm>
            <a:off x="5276088" y="438912"/>
            <a:ext cx="607993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absent from class last week, it is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responsibility to ‘catch-up’ on the work you have missed.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Please ensure you have accessed and reviewed: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pp slides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lecture recording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lecture exercises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Completed the workshop and homework tasks.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Sought out additional support, if needed, for: Academic research; Referencing of sources and PowerPoint design.</a:t>
            </a:r>
          </a:p>
        </p:txBody>
      </p:sp>
    </p:spTree>
    <p:extLst>
      <p:ext uri="{BB962C8B-B14F-4D97-AF65-F5344CB8AC3E}">
        <p14:creationId xmlns:p14="http://schemas.microsoft.com/office/powerpoint/2010/main" val="4167504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CF80C-9A55-C0FF-E441-45015F20C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084178-138E-BE9C-19F4-4A9A87204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6192" y="1553992"/>
            <a:ext cx="3188208" cy="318820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2DD7A90-535A-B2BB-65B0-EDC4CCFE25E6}"/>
              </a:ext>
            </a:extLst>
          </p:cNvPr>
          <p:cNvSpPr txBox="1"/>
          <p:nvPr/>
        </p:nvSpPr>
        <p:spPr>
          <a:xfrm>
            <a:off x="5632704" y="1161288"/>
            <a:ext cx="55869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Explain what a Cause-and-Effect Analysis is.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Describe ‘why’ and ‘how’ a Cause-and-Effect analysis is used.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Demonstrate how to create a Fishbone Diagram.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Fishbone Diagram to a scenario.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Apply a Fishbone Diagram to the assignment case-study</a:t>
            </a:r>
          </a:p>
        </p:txBody>
      </p:sp>
    </p:spTree>
    <p:extLst>
      <p:ext uri="{BB962C8B-B14F-4D97-AF65-F5344CB8AC3E}">
        <p14:creationId xmlns:p14="http://schemas.microsoft.com/office/powerpoint/2010/main" val="3880883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8D0C46-5EDD-CDB0-63C4-16A9EEEE1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83D3030-97DA-EE07-66EC-C8503C5848E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1D74CC-F8C5-F541-AFB2-751BBF52E6E6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006507-1452-4AE3-EA9E-5D56DE923A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865FC1-5470-F35D-5AA7-B5C90BDFF407}"/>
              </a:ext>
            </a:extLst>
          </p:cNvPr>
          <p:cNvSpPr txBox="1"/>
          <p:nvPr/>
        </p:nvSpPr>
        <p:spPr>
          <a:xfrm>
            <a:off x="7143765" y="1142307"/>
            <a:ext cx="4383999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Specifications – LCLM4004 – Component One – Individual Presentation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91B453-6630-8AB3-9AFE-2B578FDAA768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F0C64C11-1C7D-1D6D-E18B-86357088D5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7048" y="4204445"/>
            <a:ext cx="6582694" cy="12955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5197AEF-F248-BC59-53A4-5356EA0E7020}"/>
              </a:ext>
            </a:extLst>
          </p:cNvPr>
          <p:cNvCxnSpPr>
            <a:cxnSpLocks/>
          </p:cNvCxnSpPr>
          <p:nvPr/>
        </p:nvCxnSpPr>
        <p:spPr>
          <a:xfrm>
            <a:off x="7013448" y="2125676"/>
            <a:ext cx="0" cy="2926615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D33915A-2AF4-0B99-1BE8-1394ED89AF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616" y="3271846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C8D9C61-7693-3BC5-0FBC-BB9DF34EE256}"/>
              </a:ext>
            </a:extLst>
          </p:cNvPr>
          <p:cNvCxnSpPr>
            <a:cxnSpLocks/>
          </p:cNvCxnSpPr>
          <p:nvPr/>
        </p:nvCxnSpPr>
        <p:spPr>
          <a:xfrm flipH="1">
            <a:off x="3192532" y="2125676"/>
            <a:ext cx="3770245" cy="153955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745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DB04C-0FC7-8620-7B7D-054A7AB6B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E57EF79-4273-EB72-4B81-745CF1ACCA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4D25C-B145-D763-5582-EB39B67A10C5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E716EF-6FA0-595F-02DA-5C3A608C2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ED08CA-D6F2-F8EF-94B5-D709E506D53C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C1 – Sample Presentation Slides – Basil’s Bakery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0D89BB-4705-6663-723F-B9F184006FE6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A490593E-5A09-479A-516A-EBFA4C9D82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432" y="4243071"/>
            <a:ext cx="5201376" cy="130510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7FA5FB-4BE0-9D66-3F9D-ADF7F9D5226A}"/>
              </a:ext>
            </a:extLst>
          </p:cNvPr>
          <p:cNvCxnSpPr>
            <a:cxnSpLocks/>
          </p:cNvCxnSpPr>
          <p:nvPr/>
        </p:nvCxnSpPr>
        <p:spPr>
          <a:xfrm>
            <a:off x="7004304" y="2125676"/>
            <a:ext cx="9144" cy="292181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5FFB8A2B-E643-BEC1-B985-5E347489F8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014" y="3319883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4233ACC-78B7-D69B-45A3-F82F51E02BF0}"/>
              </a:ext>
            </a:extLst>
          </p:cNvPr>
          <p:cNvCxnSpPr>
            <a:cxnSpLocks/>
          </p:cNvCxnSpPr>
          <p:nvPr/>
        </p:nvCxnSpPr>
        <p:spPr>
          <a:xfrm flipH="1">
            <a:off x="2786062" y="2125676"/>
            <a:ext cx="4176715" cy="170781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3810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D79656-1BE7-C2C4-8BB6-773B6E2CFD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AAACD6D-3B48-127B-425A-B7BDF67240F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5355566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D96E9D-DAAB-0396-E731-7AC37B3D877C}"/>
              </a:ext>
            </a:extLst>
          </p:cNvPr>
          <p:cNvSpPr txBox="1"/>
          <p:nvPr/>
        </p:nvSpPr>
        <p:spPr>
          <a:xfrm>
            <a:off x="5497068" y="1540540"/>
            <a:ext cx="53888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week we will be focusing on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assignment task 4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353B708-5286-2DE4-5CF4-7094DAAD77B2}"/>
              </a:ext>
            </a:extLst>
          </p:cNvPr>
          <p:cNvCxnSpPr>
            <a:cxnSpLocks/>
          </p:cNvCxnSpPr>
          <p:nvPr/>
        </p:nvCxnSpPr>
        <p:spPr>
          <a:xfrm flipH="1">
            <a:off x="4407408" y="1939103"/>
            <a:ext cx="822960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9F2B424-2961-C4F8-24C5-108BA1F50EB4}"/>
              </a:ext>
            </a:extLst>
          </p:cNvPr>
          <p:cNvCxnSpPr>
            <a:cxnSpLocks/>
          </p:cNvCxnSpPr>
          <p:nvPr/>
        </p:nvCxnSpPr>
        <p:spPr>
          <a:xfrm>
            <a:off x="8191500" y="2514600"/>
            <a:ext cx="0" cy="7171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C5CA1E24-AC11-7B3F-D8EF-86684CDBD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2857" y="3429000"/>
            <a:ext cx="7120358" cy="4480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ACDEB47-AE13-D5A7-4948-CE7EE12529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68" t="2847" b="1960"/>
          <a:stretch>
            <a:fillRect/>
          </a:stretch>
        </p:blipFill>
        <p:spPr>
          <a:xfrm>
            <a:off x="480754" y="551202"/>
            <a:ext cx="3659954" cy="518208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95863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66C2C-59B9-8B1A-E187-BD20A9A31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DA4DB-36D6-CA93-0A02-C7AE9A15D7E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642617" y="1053627"/>
            <a:ext cx="8141415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FA9A50-65FA-8AB8-822D-9BE25DCCCA9B}"/>
              </a:ext>
            </a:extLst>
          </p:cNvPr>
          <p:cNvSpPr txBox="1"/>
          <p:nvPr/>
        </p:nvSpPr>
        <p:spPr>
          <a:xfrm>
            <a:off x="751141" y="410539"/>
            <a:ext cx="534485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Cause-and-Effect Framework?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Quite simply, it is a tool that helps us identify, organise, and display possible causes of a specific problem.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was created by Dr. Kaoru Ishikawa (a Japanese Consultant) and is also referred to as the Ishikawa diagram.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(Sproull, 2018, page 22)</a:t>
            </a:r>
          </a:p>
        </p:txBody>
      </p:sp>
      <p:pic>
        <p:nvPicPr>
          <p:cNvPr id="1028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D3FB52FD-3F80-08E3-174A-63FDF00A56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6745364" y="2052044"/>
            <a:ext cx="4953300" cy="22842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E26DB8-F379-52B3-E61F-6D2CBC2D5F88}"/>
              </a:ext>
            </a:extLst>
          </p:cNvPr>
          <p:cNvSpPr txBox="1"/>
          <p:nvPr/>
        </p:nvSpPr>
        <p:spPr>
          <a:xfrm>
            <a:off x="1737129" y="4977778"/>
            <a:ext cx="9226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It is also known as a Fishbone diagram.</a:t>
            </a:r>
          </a:p>
        </p:txBody>
      </p:sp>
    </p:spTree>
    <p:extLst>
      <p:ext uri="{BB962C8B-B14F-4D97-AF65-F5344CB8AC3E}">
        <p14:creationId xmlns:p14="http://schemas.microsoft.com/office/powerpoint/2010/main" val="2640485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968A0-C399-F6F7-D2F4-EE4D33C63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B9EAF3A-965D-065B-296E-D89451B34D1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EC9C488A-04C7-2228-4B9A-D274EF7B5C7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692036" y="2075688"/>
            <a:ext cx="4346844" cy="23225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1C66D8-AAB5-F01F-0FCB-C8509932D648}"/>
              </a:ext>
            </a:extLst>
          </p:cNvPr>
          <p:cNvSpPr txBox="1"/>
          <p:nvPr/>
        </p:nvSpPr>
        <p:spPr>
          <a:xfrm>
            <a:off x="5911265" y="339215"/>
            <a:ext cx="551144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Why do we use a 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Cause-and-Effect diagram?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3F909A-3649-7344-DE15-B569FFC29710}"/>
              </a:ext>
            </a:extLst>
          </p:cNvPr>
          <p:cNvSpPr txBox="1"/>
          <p:nvPr/>
        </p:nvSpPr>
        <p:spPr>
          <a:xfrm>
            <a:off x="5513831" y="1691178"/>
            <a:ext cx="6306312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encourages creative and insightful thinking during the brainstorming session.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helps the team members communicates with the team and with the rest of the organisation.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provides a structure to understanding the relationship between many causes of a problem.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provides a visual display of the causes that have been identified by the team.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201D8-0FC2-A20F-9BD3-34C26D3F06FD}"/>
              </a:ext>
            </a:extLst>
          </p:cNvPr>
          <p:cNvSpPr txBox="1"/>
          <p:nvPr/>
        </p:nvSpPr>
        <p:spPr>
          <a:xfrm>
            <a:off x="5911265" y="6026321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(Sproull, 2018, page 22 - 25)</a:t>
            </a:r>
          </a:p>
        </p:txBody>
      </p:sp>
    </p:spTree>
    <p:extLst>
      <p:ext uri="{BB962C8B-B14F-4D97-AF65-F5344CB8AC3E}">
        <p14:creationId xmlns:p14="http://schemas.microsoft.com/office/powerpoint/2010/main" val="55471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38874-1358-056A-CF49-8B423544AA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E79A260-4145-F0D3-83C1-687626B2237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976593" y="490194"/>
            <a:ext cx="5524107" cy="496915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BD0AF828-8CE2-8873-B069-4E450847E9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589661" y="2304112"/>
            <a:ext cx="4878467" cy="22497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DA3589-CA57-6F69-9CCC-9453FB816C18}"/>
              </a:ext>
            </a:extLst>
          </p:cNvPr>
          <p:cNvSpPr txBox="1"/>
          <p:nvPr/>
        </p:nvSpPr>
        <p:spPr>
          <a:xfrm>
            <a:off x="6331275" y="490194"/>
            <a:ext cx="5423949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Cause-and-Effect diagram graphically illustrates the relationship between a given outcome (i.e.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the problem or effect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) and all the factors that might influence the outcome (i.e.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the causes).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construction starts by: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Identifying the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problem or effect.</a:t>
            </a:r>
          </a:p>
          <a:p>
            <a:endParaRPr lang="en-GB" sz="2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We then establish relevant categories (such as method, machines, etc.). 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each of these categories, we then identify more specific factors that could be the </a:t>
            </a:r>
            <a:r>
              <a:rPr lang="en-GB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causes of the effect or problem.</a:t>
            </a:r>
            <a:endParaRPr lang="en-GB" sz="2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027808-00C3-0756-4E91-BF36F420036B}"/>
              </a:ext>
            </a:extLst>
          </p:cNvPr>
          <p:cNvSpPr txBox="1"/>
          <p:nvPr/>
        </p:nvSpPr>
        <p:spPr>
          <a:xfrm>
            <a:off x="691300" y="490194"/>
            <a:ext cx="46407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How do we construct a Cause-and-Effect diagram?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885091-4BD6-B3A9-296F-FAE9957DE670}"/>
              </a:ext>
            </a:extLst>
          </p:cNvPr>
          <p:cNvSpPr txBox="1"/>
          <p:nvPr/>
        </p:nvSpPr>
        <p:spPr>
          <a:xfrm>
            <a:off x="6659118" y="6183140"/>
            <a:ext cx="31706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(Sproull, 2018, page 22 - 25)</a:t>
            </a:r>
          </a:p>
        </p:txBody>
      </p:sp>
    </p:spTree>
    <p:extLst>
      <p:ext uri="{BB962C8B-B14F-4D97-AF65-F5344CB8AC3E}">
        <p14:creationId xmlns:p14="http://schemas.microsoft.com/office/powerpoint/2010/main" val="3914664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D1AECC-BA3E-0DE7-61A1-02E7E1FF8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33016F8-4D95-C861-AA27-A3BC704C8D8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376DC8-3E6C-86C2-5CA4-A928D61388CA}"/>
              </a:ext>
            </a:extLst>
          </p:cNvPr>
          <p:cNvSpPr txBox="1"/>
          <p:nvPr/>
        </p:nvSpPr>
        <p:spPr>
          <a:xfrm>
            <a:off x="3399300" y="521649"/>
            <a:ext cx="5759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Questions: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3C465A-6A2E-8CF2-D16A-D5542B8E7BA9}"/>
              </a:ext>
            </a:extLst>
          </p:cNvPr>
          <p:cNvSpPr txBox="1"/>
          <p:nvPr/>
        </p:nvSpPr>
        <p:spPr>
          <a:xfrm>
            <a:off x="731520" y="1435608"/>
            <a:ext cx="1009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each sentence and identify the Effect (what happened) and the Cause (why it happened).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382121-E12A-C81D-9A6F-61279B8AAAC7}"/>
              </a:ext>
            </a:extLst>
          </p:cNvPr>
          <p:cNvSpPr txBox="1"/>
          <p:nvPr/>
        </p:nvSpPr>
        <p:spPr>
          <a:xfrm>
            <a:off x="731520" y="2624328"/>
            <a:ext cx="1047292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1) Fazia bought a new laptop because her old one was stolen.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(what happened?)______________________________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(why it happened?)_____________________________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2) Errol went to see a Physiotherapist because his shoulder was sore.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(what happened?)_____________________________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(why it happened?)____________________________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9710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1E81-2CDD-DF1A-E8E9-7D08134126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4F41AD3-5133-B278-64AA-A52E3E95C0A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2BE9AB-4CBE-09AA-E879-44111456CD70}"/>
              </a:ext>
            </a:extLst>
          </p:cNvPr>
          <p:cNvSpPr txBox="1"/>
          <p:nvPr/>
        </p:nvSpPr>
        <p:spPr>
          <a:xfrm>
            <a:off x="3399300" y="521649"/>
            <a:ext cx="54513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Answers: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E00420-FB1E-9B64-ED59-DA50A8E563E5}"/>
              </a:ext>
            </a:extLst>
          </p:cNvPr>
          <p:cNvSpPr txBox="1"/>
          <p:nvPr/>
        </p:nvSpPr>
        <p:spPr>
          <a:xfrm>
            <a:off x="731520" y="1435608"/>
            <a:ext cx="1009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each sentence and identify the Effect (what happened) and the Cause (why it happened).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EBE435-B49A-A052-62DA-501076ABE1D9}"/>
              </a:ext>
            </a:extLst>
          </p:cNvPr>
          <p:cNvSpPr txBox="1"/>
          <p:nvPr/>
        </p:nvSpPr>
        <p:spPr>
          <a:xfrm>
            <a:off x="731520" y="2624328"/>
            <a:ext cx="10472929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1) Fazia bought a new laptop because her old one was stolen.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(what happened?)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Fazia bought a new laptop.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(why it happened?)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 old laptop was stolen.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2) Errol went to see a Physiotherapist because his shoulder was sore.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(what happened?) </a:t>
            </a:r>
            <a:r>
              <a:rPr lang="en-GB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Errol went to see a Physiotherapist.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(why it happened?) </a:t>
            </a:r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shoulder was sore.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620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99821B-6B60-BE35-E7C3-79F16CD8EB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C2197F5-6E9F-0F11-0081-E6F05BAECB8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2105" y="1254795"/>
            <a:ext cx="10523914" cy="89404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small groups, detail what would be the ‘Cause’ and ‘Effect’ of the following: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95F657-E89F-3A91-1DAB-EB9C512C0B79}"/>
              </a:ext>
            </a:extLst>
          </p:cNvPr>
          <p:cNvSpPr txBox="1"/>
          <p:nvPr/>
        </p:nvSpPr>
        <p:spPr>
          <a:xfrm>
            <a:off x="832104" y="585216"/>
            <a:ext cx="7196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724256D-7E47-C307-13B4-6C765DE2D5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0396568"/>
              </p:ext>
            </p:extLst>
          </p:nvPr>
        </p:nvGraphicFramePr>
        <p:xfrm>
          <a:off x="832104" y="2286055"/>
          <a:ext cx="10523913" cy="32004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255264">
                  <a:extLst>
                    <a:ext uri="{9D8B030D-6E8A-4147-A177-3AD203B41FA5}">
                      <a16:colId xmlns:a16="http://schemas.microsoft.com/office/drawing/2014/main" val="2141295082"/>
                    </a:ext>
                  </a:extLst>
                </a:gridCol>
                <a:gridCol w="3831336">
                  <a:extLst>
                    <a:ext uri="{9D8B030D-6E8A-4147-A177-3AD203B41FA5}">
                      <a16:colId xmlns:a16="http://schemas.microsoft.com/office/drawing/2014/main" val="822725481"/>
                    </a:ext>
                  </a:extLst>
                </a:gridCol>
                <a:gridCol w="3437313">
                  <a:extLst>
                    <a:ext uri="{9D8B030D-6E8A-4147-A177-3AD203B41FA5}">
                      <a16:colId xmlns:a16="http://schemas.microsoft.com/office/drawing/2014/main" val="3147908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664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Why might someone develop a cavity in their tooth?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4647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happens to your body when you exercise regularly?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508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does academic studying involve?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074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67199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CE745-4DEF-FB47-E041-7183E3407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CC7376A-CC4C-8E5A-ADF5-8CBD09A00F9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2105" y="1254795"/>
            <a:ext cx="10523914" cy="894045"/>
          </a:xfrm>
        </p:spPr>
        <p:txBody>
          <a:bodyPr/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152FC-BE8D-E04A-F7D2-1AF7B48E482E}"/>
              </a:ext>
            </a:extLst>
          </p:cNvPr>
          <p:cNvSpPr txBox="1"/>
          <p:nvPr/>
        </p:nvSpPr>
        <p:spPr>
          <a:xfrm>
            <a:off x="832104" y="585216"/>
            <a:ext cx="71963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2DFCF9C-B2AB-3A9E-1C76-656BB3BD31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5001419"/>
              </p:ext>
            </p:extLst>
          </p:nvPr>
        </p:nvGraphicFramePr>
        <p:xfrm>
          <a:off x="740664" y="1783080"/>
          <a:ext cx="10523913" cy="3474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383280">
                  <a:extLst>
                    <a:ext uri="{9D8B030D-6E8A-4147-A177-3AD203B41FA5}">
                      <a16:colId xmlns:a16="http://schemas.microsoft.com/office/drawing/2014/main" val="2141295082"/>
                    </a:ext>
                  </a:extLst>
                </a:gridCol>
                <a:gridCol w="3739896">
                  <a:extLst>
                    <a:ext uri="{9D8B030D-6E8A-4147-A177-3AD203B41FA5}">
                      <a16:colId xmlns:a16="http://schemas.microsoft.com/office/drawing/2014/main" val="822725481"/>
                    </a:ext>
                  </a:extLst>
                </a:gridCol>
                <a:gridCol w="3400737">
                  <a:extLst>
                    <a:ext uri="{9D8B030D-6E8A-4147-A177-3AD203B41FA5}">
                      <a16:colId xmlns:a16="http://schemas.microsoft.com/office/drawing/2014/main" val="3147908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06642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Why might someone develop a cavity in their tooth?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Poor oral hygiene; consumption of sugary food; genetic weaknesses;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Formation of cavities; tooth decay; tooth ache; tooth extraction.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08150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happens to your body when you exercise regularly?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 training; aerobics; Pilates; Martial Arts; walking;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muscle strength and endurance; increased energy; better sleep.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5508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What does academic studying involve?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Intentional reading and research; compiling reports; presenting information; submitting formal assessments;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 critical thinking; improved communication skills; better employment opportunities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0748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4029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19B1B6-0A6E-E7ED-0D8D-906282880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ACC7920-4B4E-F81A-7A85-BBB3D7CC1207}"/>
              </a:ext>
            </a:extLst>
          </p:cNvPr>
          <p:cNvSpPr txBox="1"/>
          <p:nvPr/>
        </p:nvSpPr>
        <p:spPr>
          <a:xfrm>
            <a:off x="757490" y="1233529"/>
            <a:ext cx="31469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Before we start the next small group exercise, please ensure you access and download the Fishbone Diagram Template Example in the Week 4 tile.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320726-0413-829B-E0A4-DE01F13A98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7473" y="878987"/>
            <a:ext cx="2911764" cy="21955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F556913A-0D8A-461B-17E2-F4E5E516712D}"/>
              </a:ext>
            </a:extLst>
          </p:cNvPr>
          <p:cNvCxnSpPr>
            <a:cxnSpLocks/>
          </p:cNvCxnSpPr>
          <p:nvPr/>
        </p:nvCxnSpPr>
        <p:spPr>
          <a:xfrm flipV="1">
            <a:off x="4119434" y="2185416"/>
            <a:ext cx="3012886" cy="1033272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6F2648D3-34D5-29C8-02ED-A17D898B8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5041" y="3584448"/>
            <a:ext cx="5268060" cy="20957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F5C72D6-5CC4-5871-B566-1B1C84EA635D}"/>
              </a:ext>
            </a:extLst>
          </p:cNvPr>
          <p:cNvCxnSpPr>
            <a:cxnSpLocks/>
          </p:cNvCxnSpPr>
          <p:nvPr/>
        </p:nvCxnSpPr>
        <p:spPr>
          <a:xfrm>
            <a:off x="4119434" y="3584448"/>
            <a:ext cx="3351214" cy="1700784"/>
          </a:xfrm>
          <a:prstGeom prst="straightConnector1">
            <a:avLst/>
          </a:prstGeom>
          <a:ln w="5715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08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70020D-5533-6DAF-FEBA-EBD6B54CD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9AE2A67-E86B-E375-C998-F88950E4AF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368467" cy="44967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Brainstorm as many possible reasons you can think of as to why someone may be late for work.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Categorise these reasons and then detail them under the appropriate heading.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Fishbone Diagram Template Example to record your responses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Once completed, provide feedback to the rest of the class.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13AD54-B459-B48D-0A62-8AE28ED1E6B7}"/>
              </a:ext>
            </a:extLst>
          </p:cNvPr>
          <p:cNvSpPr txBox="1"/>
          <p:nvPr/>
        </p:nvSpPr>
        <p:spPr>
          <a:xfrm>
            <a:off x="1124712" y="644759"/>
            <a:ext cx="45255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5425047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82C381-267D-C9AD-7B9F-78AE8D52F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41CE807-2F04-465F-B36F-8217ACC2360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C2CB782-63C7-C054-7B9A-CB9E7F115D2D}"/>
              </a:ext>
            </a:extLst>
          </p:cNvPr>
          <p:cNvCxnSpPr>
            <a:cxnSpLocks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B5AB40-9F2E-157B-F868-0AF79BF913AD}"/>
              </a:ext>
            </a:extLst>
          </p:cNvPr>
          <p:cNvCxnSpPr>
            <a:cxnSpLocks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1E84F88-5766-E4B1-BF1D-AE700A8113BC}"/>
              </a:ext>
            </a:extLst>
          </p:cNvPr>
          <p:cNvCxnSpPr>
            <a:cxnSpLocks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20426-7738-7FE2-F837-4F0DA923A1E8}"/>
              </a:ext>
            </a:extLst>
          </p:cNvPr>
          <p:cNvCxnSpPr>
            <a:cxnSpLocks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E65558-9A26-73A1-CB5B-3A466951031C}"/>
              </a:ext>
            </a:extLst>
          </p:cNvPr>
          <p:cNvCxnSpPr>
            <a:cxnSpLocks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258C1D2-5D3E-88C5-5B0C-8CC845BFF36F}"/>
              </a:ext>
            </a:extLst>
          </p:cNvPr>
          <p:cNvCxnSpPr>
            <a:cxnSpLocks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A7C625-C3FD-6BD8-B1A2-D5A9C272BD4E}"/>
              </a:ext>
            </a:extLst>
          </p:cNvPr>
          <p:cNvCxnSpPr>
            <a:cxnSpLocks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FDC925C4-A84A-763E-94FC-696B3173DEA9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B24087-56B0-70A3-7D49-CD52C694A007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5E71C4F5-774C-CD8F-09F4-E3384A48134B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27C65A9-CB47-6357-8B7D-41B2B4C2B753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114005E-FB31-573D-76FF-8008D65A45B5}"/>
              </a:ext>
            </a:extLst>
          </p:cNvPr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BA0DD51-0C98-0D86-DFE6-CB9841797A60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BDF9D8A-8668-B507-9A8D-714E9CCCD514}"/>
              </a:ext>
            </a:extLst>
          </p:cNvPr>
          <p:cNvSpPr txBox="1"/>
          <p:nvPr/>
        </p:nvSpPr>
        <p:spPr>
          <a:xfrm>
            <a:off x="9424002" y="3186737"/>
            <a:ext cx="2379532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Problem/Effect</a:t>
            </a:r>
          </a:p>
        </p:txBody>
      </p: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58425FC5-513B-2833-9C1F-B7DA8A071A58}"/>
              </a:ext>
            </a:extLst>
          </p:cNvPr>
          <p:cNvCxnSpPr>
            <a:cxnSpLocks/>
          </p:cNvCxnSpPr>
          <p:nvPr/>
        </p:nvCxnSpPr>
        <p:spPr>
          <a:xfrm>
            <a:off x="1060704" y="2423160"/>
            <a:ext cx="1130339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CCD2DC89-976C-7FF1-8D8A-9B0D243F54C9}"/>
              </a:ext>
            </a:extLst>
          </p:cNvPr>
          <p:cNvCxnSpPr>
            <a:cxnSpLocks/>
          </p:cNvCxnSpPr>
          <p:nvPr/>
        </p:nvCxnSpPr>
        <p:spPr>
          <a:xfrm>
            <a:off x="1060704" y="3051048"/>
            <a:ext cx="1770419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BD1AF108-F07C-B6F8-A72E-B267E7CB4614}"/>
              </a:ext>
            </a:extLst>
          </p:cNvPr>
          <p:cNvCxnSpPr>
            <a:cxnSpLocks/>
          </p:cNvCxnSpPr>
          <p:nvPr/>
        </p:nvCxnSpPr>
        <p:spPr>
          <a:xfrm flipH="1">
            <a:off x="2578018" y="2706623"/>
            <a:ext cx="841317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B1CE48BA-BA38-7721-1AAD-4712D571323E}"/>
              </a:ext>
            </a:extLst>
          </p:cNvPr>
          <p:cNvCxnSpPr>
            <a:cxnSpLocks/>
          </p:cNvCxnSpPr>
          <p:nvPr/>
        </p:nvCxnSpPr>
        <p:spPr>
          <a:xfrm>
            <a:off x="3922776" y="2420112"/>
            <a:ext cx="1072427" cy="304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D710DBB2-7259-8D36-EFBE-9BD2501C5793}"/>
              </a:ext>
            </a:extLst>
          </p:cNvPr>
          <p:cNvCxnSpPr>
            <a:cxnSpLocks/>
          </p:cNvCxnSpPr>
          <p:nvPr/>
        </p:nvCxnSpPr>
        <p:spPr>
          <a:xfrm>
            <a:off x="6830568" y="2420112"/>
            <a:ext cx="1054139" cy="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4B9B32FC-3032-EEED-6206-A04A8858799E}"/>
              </a:ext>
            </a:extLst>
          </p:cNvPr>
          <p:cNvCxnSpPr>
            <a:cxnSpLocks/>
          </p:cNvCxnSpPr>
          <p:nvPr/>
        </p:nvCxnSpPr>
        <p:spPr>
          <a:xfrm flipH="1">
            <a:off x="5446186" y="2712718"/>
            <a:ext cx="841317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7E0E6F27-62BC-A13D-2AB3-91565894854E}"/>
              </a:ext>
            </a:extLst>
          </p:cNvPr>
          <p:cNvCxnSpPr>
            <a:cxnSpLocks/>
          </p:cNvCxnSpPr>
          <p:nvPr/>
        </p:nvCxnSpPr>
        <p:spPr>
          <a:xfrm flipH="1">
            <a:off x="8299114" y="2706623"/>
            <a:ext cx="841317" cy="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D55102C3-F338-9DB1-1779-5BE8DE6D10A0}"/>
              </a:ext>
            </a:extLst>
          </p:cNvPr>
          <p:cNvCxnSpPr>
            <a:cxnSpLocks/>
          </p:cNvCxnSpPr>
          <p:nvPr/>
        </p:nvCxnSpPr>
        <p:spPr>
          <a:xfrm>
            <a:off x="3922776" y="3051048"/>
            <a:ext cx="1712507" cy="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30349DA6-84E2-6825-AAC3-EB438834B658}"/>
              </a:ext>
            </a:extLst>
          </p:cNvPr>
          <p:cNvCxnSpPr>
            <a:cxnSpLocks/>
          </p:cNvCxnSpPr>
          <p:nvPr/>
        </p:nvCxnSpPr>
        <p:spPr>
          <a:xfrm>
            <a:off x="6830568" y="3051048"/>
            <a:ext cx="1694219" cy="0"/>
          </a:xfrm>
          <a:prstGeom prst="straightConnector1">
            <a:avLst/>
          </a:prstGeom>
          <a:ln w="28575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43D5796D-C21F-C27C-6E21-24C3F94696B0}"/>
              </a:ext>
            </a:extLst>
          </p:cNvPr>
          <p:cNvCxnSpPr>
            <a:cxnSpLocks/>
          </p:cNvCxnSpPr>
          <p:nvPr/>
        </p:nvCxnSpPr>
        <p:spPr>
          <a:xfrm>
            <a:off x="1060704" y="4565904"/>
            <a:ext cx="969263" cy="0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37C30B16-A47A-2038-86FA-C97BC5999899}"/>
              </a:ext>
            </a:extLst>
          </p:cNvPr>
          <p:cNvCxnSpPr>
            <a:cxnSpLocks/>
          </p:cNvCxnSpPr>
          <p:nvPr/>
        </p:nvCxnSpPr>
        <p:spPr>
          <a:xfrm>
            <a:off x="1228812" y="3051048"/>
            <a:ext cx="1602311" cy="0"/>
          </a:xfrm>
          <a:prstGeom prst="straightConnector1">
            <a:avLst/>
          </a:prstGeom>
          <a:ln w="28575">
            <a:solidFill>
              <a:srgbClr val="FFC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Straight Arrow Connector 89">
            <a:extLst>
              <a:ext uri="{FF2B5EF4-FFF2-40B4-BE49-F238E27FC236}">
                <a16:creationId xmlns:a16="http://schemas.microsoft.com/office/drawing/2014/main" id="{38CDDA5A-DA89-3E63-220B-0585B112D3DD}"/>
              </a:ext>
            </a:extLst>
          </p:cNvPr>
          <p:cNvCxnSpPr>
            <a:cxnSpLocks/>
          </p:cNvCxnSpPr>
          <p:nvPr/>
        </p:nvCxnSpPr>
        <p:spPr>
          <a:xfrm>
            <a:off x="1060704" y="3816096"/>
            <a:ext cx="1677488" cy="0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Straight Arrow Connector 90">
            <a:extLst>
              <a:ext uri="{FF2B5EF4-FFF2-40B4-BE49-F238E27FC236}">
                <a16:creationId xmlns:a16="http://schemas.microsoft.com/office/drawing/2014/main" id="{A38EDE7D-C77A-41C0-6FEC-2C4509062E85}"/>
              </a:ext>
            </a:extLst>
          </p:cNvPr>
          <p:cNvCxnSpPr>
            <a:cxnSpLocks/>
          </p:cNvCxnSpPr>
          <p:nvPr/>
        </p:nvCxnSpPr>
        <p:spPr>
          <a:xfrm>
            <a:off x="3844344" y="4565904"/>
            <a:ext cx="969263" cy="0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>
            <a:extLst>
              <a:ext uri="{FF2B5EF4-FFF2-40B4-BE49-F238E27FC236}">
                <a16:creationId xmlns:a16="http://schemas.microsoft.com/office/drawing/2014/main" id="{2BBC0847-65DF-00F4-9F24-05AA551DEFF7}"/>
              </a:ext>
            </a:extLst>
          </p:cNvPr>
          <p:cNvCxnSpPr>
            <a:cxnSpLocks/>
          </p:cNvCxnSpPr>
          <p:nvPr/>
        </p:nvCxnSpPr>
        <p:spPr>
          <a:xfrm>
            <a:off x="6710106" y="4636008"/>
            <a:ext cx="969263" cy="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Straight Arrow Connector 93">
            <a:extLst>
              <a:ext uri="{FF2B5EF4-FFF2-40B4-BE49-F238E27FC236}">
                <a16:creationId xmlns:a16="http://schemas.microsoft.com/office/drawing/2014/main" id="{E02A915E-B5A3-5EED-8D69-6C69F1B59BF4}"/>
              </a:ext>
            </a:extLst>
          </p:cNvPr>
          <p:cNvCxnSpPr>
            <a:cxnSpLocks/>
          </p:cNvCxnSpPr>
          <p:nvPr/>
        </p:nvCxnSpPr>
        <p:spPr>
          <a:xfrm>
            <a:off x="3844344" y="3886200"/>
            <a:ext cx="1677488" cy="0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>
            <a:extLst>
              <a:ext uri="{FF2B5EF4-FFF2-40B4-BE49-F238E27FC236}">
                <a16:creationId xmlns:a16="http://schemas.microsoft.com/office/drawing/2014/main" id="{F06B93D5-3377-5BEA-6D02-9F65709D1CAF}"/>
              </a:ext>
            </a:extLst>
          </p:cNvPr>
          <p:cNvCxnSpPr>
            <a:cxnSpLocks/>
          </p:cNvCxnSpPr>
          <p:nvPr/>
        </p:nvCxnSpPr>
        <p:spPr>
          <a:xfrm>
            <a:off x="6710106" y="3950208"/>
            <a:ext cx="1677488" cy="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6" name="Straight Arrow Connector 95">
            <a:extLst>
              <a:ext uri="{FF2B5EF4-FFF2-40B4-BE49-F238E27FC236}">
                <a16:creationId xmlns:a16="http://schemas.microsoft.com/office/drawing/2014/main" id="{06692778-5AD1-A234-AAF6-AF1276F2EC44}"/>
              </a:ext>
            </a:extLst>
          </p:cNvPr>
          <p:cNvCxnSpPr>
            <a:cxnSpLocks/>
          </p:cNvCxnSpPr>
          <p:nvPr/>
        </p:nvCxnSpPr>
        <p:spPr>
          <a:xfrm flipH="1">
            <a:off x="8136482" y="4312919"/>
            <a:ext cx="841317" cy="0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7" name="Straight Arrow Connector 96">
            <a:extLst>
              <a:ext uri="{FF2B5EF4-FFF2-40B4-BE49-F238E27FC236}">
                <a16:creationId xmlns:a16="http://schemas.microsoft.com/office/drawing/2014/main" id="{12943F94-6959-328E-8AB6-E9CAF53FC974}"/>
              </a:ext>
            </a:extLst>
          </p:cNvPr>
          <p:cNvCxnSpPr>
            <a:cxnSpLocks/>
          </p:cNvCxnSpPr>
          <p:nvPr/>
        </p:nvCxnSpPr>
        <p:spPr>
          <a:xfrm flipH="1">
            <a:off x="5233763" y="4328158"/>
            <a:ext cx="841317" cy="0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8" name="Straight Arrow Connector 97">
            <a:extLst>
              <a:ext uri="{FF2B5EF4-FFF2-40B4-BE49-F238E27FC236}">
                <a16:creationId xmlns:a16="http://schemas.microsoft.com/office/drawing/2014/main" id="{41F42089-1CAE-D874-D95C-CA1B5BFCF222}"/>
              </a:ext>
            </a:extLst>
          </p:cNvPr>
          <p:cNvCxnSpPr>
            <a:cxnSpLocks/>
          </p:cNvCxnSpPr>
          <p:nvPr/>
        </p:nvCxnSpPr>
        <p:spPr>
          <a:xfrm flipH="1">
            <a:off x="2410464" y="4334253"/>
            <a:ext cx="841317" cy="0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9" name="TextBox 98">
            <a:extLst>
              <a:ext uri="{FF2B5EF4-FFF2-40B4-BE49-F238E27FC236}">
                <a16:creationId xmlns:a16="http://schemas.microsoft.com/office/drawing/2014/main" id="{CDEF9A6C-F6EB-0E6E-4DD5-075AE21D6720}"/>
              </a:ext>
            </a:extLst>
          </p:cNvPr>
          <p:cNvSpPr txBox="1"/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87EAA0-B873-1978-08DC-5AA92CB07A15}"/>
              </a:ext>
            </a:extLst>
          </p:cNvPr>
          <p:cNvSpPr txBox="1"/>
          <p:nvPr/>
        </p:nvSpPr>
        <p:spPr>
          <a:xfrm>
            <a:off x="5202693" y="5691836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33150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90275-86F2-6854-8E8B-05566AC3EA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F8B1C6F-B6A2-7A28-2AFD-888B1D05FB3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1D73E67-3817-0317-90E4-099C28198533}"/>
              </a:ext>
            </a:extLst>
          </p:cNvPr>
          <p:cNvCxnSpPr>
            <a:cxnSpLocks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06870E9-2B2F-5EF3-FFE6-BB5E08CDE597}"/>
              </a:ext>
            </a:extLst>
          </p:cNvPr>
          <p:cNvCxnSpPr>
            <a:cxnSpLocks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2B5D38E-1F76-D023-963B-02DC68C598D3}"/>
              </a:ext>
            </a:extLst>
          </p:cNvPr>
          <p:cNvCxnSpPr>
            <a:cxnSpLocks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1161D69-42CC-FD7C-C1AA-AE0F652156A1}"/>
              </a:ext>
            </a:extLst>
          </p:cNvPr>
          <p:cNvCxnSpPr>
            <a:cxnSpLocks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02EA4E5-EC8B-E55A-E930-E0EF7B18D70D}"/>
              </a:ext>
            </a:extLst>
          </p:cNvPr>
          <p:cNvCxnSpPr>
            <a:cxnSpLocks/>
            <a:endCxn id="35" idx="0"/>
          </p:cNvCxnSpPr>
          <p:nvPr/>
        </p:nvCxnSpPr>
        <p:spPr>
          <a:xfrm flipH="1">
            <a:off x="4578912" y="3445002"/>
            <a:ext cx="1485900" cy="1476644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D61ADF-5B30-2F99-DCA1-7E4D004E56B4}"/>
              </a:ext>
            </a:extLst>
          </p:cNvPr>
          <p:cNvCxnSpPr>
            <a:cxnSpLocks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A2FE9FB-3818-2EF5-C18C-52421C0C28CE}"/>
              </a:ext>
            </a:extLst>
          </p:cNvPr>
          <p:cNvCxnSpPr>
            <a:cxnSpLocks/>
            <a:endCxn id="36" idx="0"/>
          </p:cNvCxnSpPr>
          <p:nvPr/>
        </p:nvCxnSpPr>
        <p:spPr>
          <a:xfrm flipH="1">
            <a:off x="7481251" y="3458662"/>
            <a:ext cx="1501135" cy="1458412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8706EB48-7CBC-F09B-3145-20E3AB898108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663CD0C-56B6-02C8-5B28-F30607315121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BCE7901-36C4-12B5-5298-35667BFD2620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594C838-875E-E6A0-7A01-E72CF1735270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09A0D8C-4812-0994-3799-D673140E3CB2}"/>
              </a:ext>
            </a:extLst>
          </p:cNvPr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2B46FAC-0C61-6175-A2E5-A653B199DAEA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ECBF8DA-3A6C-E17C-4533-8FC1CBC1A54E}"/>
              </a:ext>
            </a:extLst>
          </p:cNvPr>
          <p:cNvSpPr txBox="1"/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Late for Work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4A71FB-721F-AC82-762A-0179B3747C84}"/>
              </a:ext>
            </a:extLst>
          </p:cNvPr>
          <p:cNvSpPr txBox="1"/>
          <p:nvPr/>
        </p:nvSpPr>
        <p:spPr>
          <a:xfrm>
            <a:off x="521678" y="2457557"/>
            <a:ext cx="1627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Route to 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4DA7CC-A834-3179-B103-8D08B6DF52F1}"/>
              </a:ext>
            </a:extLst>
          </p:cNvPr>
          <p:cNvSpPr txBox="1"/>
          <p:nvPr/>
        </p:nvSpPr>
        <p:spPr>
          <a:xfrm>
            <a:off x="512338" y="2043182"/>
            <a:ext cx="2225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Morning routine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20F615-806E-7711-EF25-133C9916A809}"/>
              </a:ext>
            </a:extLst>
          </p:cNvPr>
          <p:cNvSpPr txBox="1"/>
          <p:nvPr/>
        </p:nvSpPr>
        <p:spPr>
          <a:xfrm>
            <a:off x="505690" y="2870680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 an alarm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B122A88-55B4-343F-B9C3-E455AA8BE482}"/>
              </a:ext>
            </a:extLst>
          </p:cNvPr>
          <p:cNvSpPr txBox="1"/>
          <p:nvPr/>
        </p:nvSpPr>
        <p:spPr>
          <a:xfrm>
            <a:off x="3604755" y="1983654"/>
            <a:ext cx="1278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2126A1-BBE6-D5CE-3230-B17965EC2FF2}"/>
              </a:ext>
            </a:extLst>
          </p:cNvPr>
          <p:cNvSpPr txBox="1"/>
          <p:nvPr/>
        </p:nvSpPr>
        <p:spPr>
          <a:xfrm>
            <a:off x="3604755" y="2419131"/>
            <a:ext cx="1278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2F9798-A0EC-369A-0ABB-FE7E3C546AD9}"/>
              </a:ext>
            </a:extLst>
          </p:cNvPr>
          <p:cNvSpPr txBox="1"/>
          <p:nvPr/>
        </p:nvSpPr>
        <p:spPr>
          <a:xfrm>
            <a:off x="3604755" y="2822653"/>
            <a:ext cx="14813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Alarm Clock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96EF36-826C-042B-5074-CA0371DACD2B}"/>
              </a:ext>
            </a:extLst>
          </p:cNvPr>
          <p:cNvSpPr txBox="1"/>
          <p:nvPr/>
        </p:nvSpPr>
        <p:spPr>
          <a:xfrm>
            <a:off x="6405359" y="2046632"/>
            <a:ext cx="1278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34632C-1474-7AC2-4303-B46A16751981}"/>
              </a:ext>
            </a:extLst>
          </p:cNvPr>
          <p:cNvSpPr txBox="1"/>
          <p:nvPr/>
        </p:nvSpPr>
        <p:spPr>
          <a:xfrm>
            <a:off x="6385494" y="2419131"/>
            <a:ext cx="1278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591B5AE-F66C-0D4C-F5CE-46AF47555FEB}"/>
              </a:ext>
            </a:extLst>
          </p:cNvPr>
          <p:cNvSpPr txBox="1"/>
          <p:nvPr/>
        </p:nvSpPr>
        <p:spPr>
          <a:xfrm>
            <a:off x="6423361" y="2858686"/>
            <a:ext cx="1501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Demotivated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3D48F93-4737-D35D-E1EA-7442254E0C5D}"/>
              </a:ext>
            </a:extLst>
          </p:cNvPr>
          <p:cNvSpPr txBox="1"/>
          <p:nvPr/>
        </p:nvSpPr>
        <p:spPr>
          <a:xfrm>
            <a:off x="638038" y="3565931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15DC320-8B53-CFAF-1F8B-071DCEF0A374}"/>
              </a:ext>
            </a:extLst>
          </p:cNvPr>
          <p:cNvSpPr txBox="1"/>
          <p:nvPr/>
        </p:nvSpPr>
        <p:spPr>
          <a:xfrm>
            <a:off x="648971" y="3935263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Clothes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46FCC51-B4CA-B402-7E89-E0DC5BD27734}"/>
              </a:ext>
            </a:extLst>
          </p:cNvPr>
          <p:cNvSpPr txBox="1"/>
          <p:nvPr/>
        </p:nvSpPr>
        <p:spPr>
          <a:xfrm>
            <a:off x="648971" y="4312919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Petrol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DB97170-77BB-92DC-5527-5282917B6E82}"/>
              </a:ext>
            </a:extLst>
          </p:cNvPr>
          <p:cNvSpPr txBox="1"/>
          <p:nvPr/>
        </p:nvSpPr>
        <p:spPr>
          <a:xfrm>
            <a:off x="3503402" y="4372460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Wake up time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0852C79-8B83-75DA-019B-A8EBBCE7CF1A}"/>
              </a:ext>
            </a:extLst>
          </p:cNvPr>
          <p:cNvSpPr txBox="1"/>
          <p:nvPr/>
        </p:nvSpPr>
        <p:spPr>
          <a:xfrm>
            <a:off x="3503401" y="3928989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Distance to work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75F2CC3-B798-1E7D-CECD-DFC47DC28B65}"/>
              </a:ext>
            </a:extLst>
          </p:cNvPr>
          <p:cNvSpPr txBox="1"/>
          <p:nvPr/>
        </p:nvSpPr>
        <p:spPr>
          <a:xfrm>
            <a:off x="3503401" y="3526851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on watch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11F4C16-F896-F450-4C98-ABED0B286CF2}"/>
              </a:ext>
            </a:extLst>
          </p:cNvPr>
          <p:cNvSpPr txBox="1"/>
          <p:nvPr/>
        </p:nvSpPr>
        <p:spPr>
          <a:xfrm>
            <a:off x="6282534" y="3943587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Traffic Jam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7B78164-BC2E-FD5E-1BB2-24CFD29D9CA0}"/>
              </a:ext>
            </a:extLst>
          </p:cNvPr>
          <p:cNvSpPr txBox="1"/>
          <p:nvPr/>
        </p:nvSpPr>
        <p:spPr>
          <a:xfrm>
            <a:off x="6282534" y="3617987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Cancelled Train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15EB31F-B8DF-245B-D661-01DC9DD61280}"/>
              </a:ext>
            </a:extLst>
          </p:cNvPr>
          <p:cNvSpPr txBox="1"/>
          <p:nvPr/>
        </p:nvSpPr>
        <p:spPr>
          <a:xfrm>
            <a:off x="6282533" y="4305221"/>
            <a:ext cx="1876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Thunderstorm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497ED0A0-EA89-7B6B-9530-E134CC56810A}"/>
              </a:ext>
            </a:extLst>
          </p:cNvPr>
          <p:cNvSpPr txBox="1"/>
          <p:nvPr/>
        </p:nvSpPr>
        <p:spPr>
          <a:xfrm>
            <a:off x="306760" y="297337"/>
            <a:ext cx="835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Completed Fishbone Diagram Example: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E9C893-0E5A-0CA0-9C2C-4EC757F969C8}"/>
              </a:ext>
            </a:extLst>
          </p:cNvPr>
          <p:cNvSpPr txBox="1"/>
          <p:nvPr/>
        </p:nvSpPr>
        <p:spPr>
          <a:xfrm>
            <a:off x="5009856" y="5733289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249111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2963B-02FB-36DB-F5BD-0AD11F2BDD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60C897C-0958-E91E-A5BB-4CF1B88816A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3DFC4D7C-067E-3B33-25D0-733A9929A1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0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4762E3-3CAB-FD37-D641-B095D496F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596D26E-AD5C-5A0D-81C7-9EB44B27F39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4449CF-AEB2-388D-0860-4C0C3533A98A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FCE77C96-5F40-926A-293D-2121688DB1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734092-C1E7-B869-67B8-933E4F25D3D9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4  Session 2</a:t>
            </a:r>
          </a:p>
        </p:txBody>
      </p:sp>
    </p:spTree>
    <p:extLst>
      <p:ext uri="{BB962C8B-B14F-4D97-AF65-F5344CB8AC3E}">
        <p14:creationId xmlns:p14="http://schemas.microsoft.com/office/powerpoint/2010/main" val="23073824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3188B-6E25-E407-3BF0-04A17A7E7D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7BCC95C3-4C41-BF68-1D00-4EFE99820C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87551" y="1254795"/>
            <a:ext cx="10287001" cy="4496781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encourages employees to contribute ideas.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visually represents complex relationships and correlation between factors.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categorises possible causes and provides structure.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simplifies the problem.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easy to use and understand.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11F0C-441D-23FA-CC0F-539CC748F33D}"/>
              </a:ext>
            </a:extLst>
          </p:cNvPr>
          <p:cNvSpPr txBox="1"/>
          <p:nvPr/>
        </p:nvSpPr>
        <p:spPr>
          <a:xfrm>
            <a:off x="2633471" y="485354"/>
            <a:ext cx="6995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a 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36946117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8D9FA8-16E0-98E4-F2E4-207E38B50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41AC8AA-519C-F560-3341-38D97355606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952499" y="1702851"/>
            <a:ext cx="10287001" cy="375611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result in a loss of focus if the process is not managed effectively.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requires discipline and skill to create a useful diagram.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does not provide measurable impacts of the causes 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too simplistic – and does not provide insight into complex correlations.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2B5B4E-6083-8517-0C74-F5C0E9F81154}"/>
              </a:ext>
            </a:extLst>
          </p:cNvPr>
          <p:cNvSpPr txBox="1"/>
          <p:nvPr/>
        </p:nvSpPr>
        <p:spPr>
          <a:xfrm>
            <a:off x="2295144" y="485354"/>
            <a:ext cx="75803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 of a 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42164265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2AA697-5515-5249-2C06-DDB8CE212C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B0DBEB6-C232-EF60-AD99-1923DB34E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3753" y="367145"/>
            <a:ext cx="4477202" cy="6079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E12D36-3FF4-46B0-B53D-58A6776233B1}"/>
              </a:ext>
            </a:extLst>
          </p:cNvPr>
          <p:cNvSpPr txBox="1"/>
          <p:nvPr/>
        </p:nvSpPr>
        <p:spPr>
          <a:xfrm>
            <a:off x="517330" y="1593089"/>
            <a:ext cx="6105237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Let’s go back and read the assignment case study, Basil’s Bakery, together again.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 we review the case study, make notes on what issues are contributing to the root problem.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11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5FCD1D-597F-37E5-992B-6CF5FE00D5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B3F419C-C26E-41CE-19FA-5F6181C3ACA6}"/>
              </a:ext>
            </a:extLst>
          </p:cNvPr>
          <p:cNvSpPr txBox="1"/>
          <p:nvPr/>
        </p:nvSpPr>
        <p:spPr>
          <a:xfrm>
            <a:off x="489712" y="336093"/>
            <a:ext cx="5098473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Small Group Exercise: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and define the root problem effecting Basil’s Bakery.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List all the issues that contribute to this root problem.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each issue, decide on which category is most appropriate.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 Fishbone Diagram to represent your findings.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 which issues are the most significant in contributing to the root problem.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A1CB1AF-8F47-DB84-2186-6188136A457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b="18250"/>
          <a:stretch>
            <a:fillRect/>
          </a:stretch>
        </p:blipFill>
        <p:spPr>
          <a:xfrm>
            <a:off x="5926513" y="1634163"/>
            <a:ext cx="5869247" cy="2698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9430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F3BE4E-5883-47F6-495F-B354212DB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F52986D-4E93-FCBC-5D9C-3C7284AF33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5976593" y="490194"/>
            <a:ext cx="5524107" cy="496915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F8640602-B0F8-BED8-2FAD-631E96A64EA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691300" y="1819480"/>
            <a:ext cx="5191026" cy="23939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C050D6-A712-3C14-AFD0-DE525A5DFA26}"/>
              </a:ext>
            </a:extLst>
          </p:cNvPr>
          <p:cNvSpPr txBox="1"/>
          <p:nvPr/>
        </p:nvSpPr>
        <p:spPr>
          <a:xfrm>
            <a:off x="6381946" y="607766"/>
            <a:ext cx="5213021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do you know that I (your lecturer) haven’t simply ‘made up’ the Fishbone Diagram??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Answer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Because the Essential Reading resources will provide the academic evidence to support my arguments!</a:t>
            </a:r>
          </a:p>
        </p:txBody>
      </p:sp>
    </p:spTree>
    <p:extLst>
      <p:ext uri="{BB962C8B-B14F-4D97-AF65-F5344CB8AC3E}">
        <p14:creationId xmlns:p14="http://schemas.microsoft.com/office/powerpoint/2010/main" val="31741271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0C771E-16C4-1995-E9F0-5EA1A8B52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CB0B4CE-2A49-4ACC-F75B-133FDB3052F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F4135-E0A0-4BA6-A597-1122C5FB65E1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D184D1-5EA8-332A-424E-464B13A6FE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27" t="10315" r="1238" b="9942"/>
          <a:stretch>
            <a:fillRect/>
          </a:stretch>
        </p:blipFill>
        <p:spPr>
          <a:xfrm>
            <a:off x="735292" y="995574"/>
            <a:ext cx="5109328" cy="8615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D14F4B2-A1D9-B6DE-7A80-02B052D02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9241" y="2800593"/>
            <a:ext cx="3156743" cy="297738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815361-8268-086F-88D9-2C496025AE05}"/>
              </a:ext>
            </a:extLst>
          </p:cNvPr>
          <p:cNvSpPr txBox="1"/>
          <p:nvPr/>
        </p:nvSpPr>
        <p:spPr>
          <a:xfrm>
            <a:off x="7070103" y="531178"/>
            <a:ext cx="46662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essential that you access and use the academic resources provided to help you with this assignment.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8328D1-475A-976E-2BD1-4D3606FF4CA7}"/>
              </a:ext>
            </a:extLst>
          </p:cNvPr>
          <p:cNvCxnSpPr/>
          <p:nvPr/>
        </p:nvCxnSpPr>
        <p:spPr>
          <a:xfrm flipH="1">
            <a:off x="5938887" y="1365487"/>
            <a:ext cx="821347" cy="0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66F5426-7777-E062-0168-B774BD8D741A}"/>
              </a:ext>
            </a:extLst>
          </p:cNvPr>
          <p:cNvCxnSpPr>
            <a:cxnSpLocks/>
          </p:cNvCxnSpPr>
          <p:nvPr/>
        </p:nvCxnSpPr>
        <p:spPr>
          <a:xfrm>
            <a:off x="6760234" y="1365487"/>
            <a:ext cx="1064013" cy="2216699"/>
          </a:xfrm>
          <a:prstGeom prst="straightConnector1">
            <a:avLst/>
          </a:prstGeom>
          <a:ln w="381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 screenshot of a web page&#10;&#10;AI-generated content may be incorrect.">
            <a:extLst>
              <a:ext uri="{FF2B5EF4-FFF2-40B4-BE49-F238E27FC236}">
                <a16:creationId xmlns:a16="http://schemas.microsoft.com/office/drawing/2014/main" id="{DE608FB2-6127-9EF8-5D60-103BFAF67B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7815" y="2594895"/>
            <a:ext cx="4505954" cy="326753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F049C73-018C-4808-7F15-8E58067FE0C6}"/>
              </a:ext>
            </a:extLst>
          </p:cNvPr>
          <p:cNvCxnSpPr>
            <a:cxnSpLocks/>
          </p:cNvCxnSpPr>
          <p:nvPr/>
        </p:nvCxnSpPr>
        <p:spPr>
          <a:xfrm flipH="1">
            <a:off x="2413262" y="1365487"/>
            <a:ext cx="4346972" cy="1800493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03377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D970F9-98C9-9208-F2AF-E7776D5AA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3623D46-E3C4-87C6-A660-444EB23E23A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59433" y="3302850"/>
            <a:ext cx="5736567" cy="3973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Section A: Analysis the Problem (pages 31 – 34)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DF9C5-C458-C071-703A-875AB686BD7C}"/>
              </a:ext>
            </a:extLst>
          </p:cNvPr>
          <p:cNvSpPr txBox="1"/>
          <p:nvPr/>
        </p:nvSpPr>
        <p:spPr>
          <a:xfrm>
            <a:off x="-2534896" y="-2810561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2298D7-DCFA-C25B-5081-42A65083BB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52"/>
          <a:stretch>
            <a:fillRect/>
          </a:stretch>
        </p:blipFill>
        <p:spPr>
          <a:xfrm>
            <a:off x="437360" y="2199045"/>
            <a:ext cx="5658640" cy="958737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ED202F-452B-C3BE-AB33-0EA03E2469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31" r="5026"/>
          <a:stretch>
            <a:fillRect/>
          </a:stretch>
        </p:blipFill>
        <p:spPr>
          <a:xfrm>
            <a:off x="433138" y="4170466"/>
            <a:ext cx="6001148" cy="1028844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pic>
        <p:nvPicPr>
          <p:cNvPr id="4" name="Picture 2" descr="currently reading – The Bibliollama">
            <a:extLst>
              <a:ext uri="{FF2B5EF4-FFF2-40B4-BE49-F238E27FC236}">
                <a16:creationId xmlns:a16="http://schemas.microsoft.com/office/drawing/2014/main" id="{3B76FFBC-8622-A775-0A9D-D9C4B64EC0E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789"/>
          <a:stretch>
            <a:fillRect/>
          </a:stretch>
        </p:blipFill>
        <p:spPr bwMode="auto">
          <a:xfrm>
            <a:off x="664235" y="432711"/>
            <a:ext cx="4256557" cy="1237628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10B4F8-624B-9740-05D6-EBFA697FEC2C}"/>
              </a:ext>
            </a:extLst>
          </p:cNvPr>
          <p:cNvSpPr txBox="1"/>
          <p:nvPr/>
        </p:nvSpPr>
        <p:spPr>
          <a:xfrm>
            <a:off x="359433" y="5332731"/>
            <a:ext cx="63300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2 Basic Tools for Problem Solving (pages 22- 25)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2FEA91-5FD1-3A6B-CEDB-693ACED6511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1210" y="857583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0E7E3A-D9B6-E50B-F465-F489674D9E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210" y="2632119"/>
            <a:ext cx="4127576" cy="1341462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720A1A-8C55-0C4B-5991-35411369EA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1213" y="4528579"/>
            <a:ext cx="4127573" cy="1341461"/>
          </a:xfrm>
          <a:prstGeom prst="rect">
            <a:avLst/>
          </a:prstGeom>
          <a:ln w="381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946990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E9912-0CB3-9488-3946-6A4CC718B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5B44924-9879-4F48-2BD0-339FD4BD316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0541B3-56EF-8249-72F7-26A6FE54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97"/>
          <a:stretch>
            <a:fillRect/>
          </a:stretch>
        </p:blipFill>
        <p:spPr>
          <a:xfrm>
            <a:off x="552694" y="1508289"/>
            <a:ext cx="5202935" cy="1551401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B8A4DD-A20E-D368-5322-E0A0A965E788}"/>
              </a:ext>
            </a:extLst>
          </p:cNvPr>
          <p:cNvSpPr txBox="1"/>
          <p:nvPr/>
        </p:nvSpPr>
        <p:spPr>
          <a:xfrm>
            <a:off x="6039197" y="1849923"/>
            <a:ext cx="54304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View online link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C48C49-9E4D-734E-D90B-4419758EEE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0521" y="3059691"/>
            <a:ext cx="4029637" cy="3277057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8AD32C-F342-D1D1-15F4-E33360268026}"/>
              </a:ext>
            </a:extLst>
          </p:cNvPr>
          <p:cNvSpPr txBox="1"/>
          <p:nvPr/>
        </p:nvSpPr>
        <p:spPr>
          <a:xfrm>
            <a:off x="478239" y="4786979"/>
            <a:ext cx="66659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the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Askews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and Holts –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VLeBooks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link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E1AE53-87DB-24B2-2446-3C9AB230FF3A}"/>
              </a:ext>
            </a:extLst>
          </p:cNvPr>
          <p:cNvSpPr txBox="1"/>
          <p:nvPr/>
        </p:nvSpPr>
        <p:spPr>
          <a:xfrm>
            <a:off x="4429027" y="315260"/>
            <a:ext cx="3377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1757093-8DE9-F34D-F1D1-3618B8009AAB}"/>
              </a:ext>
            </a:extLst>
          </p:cNvPr>
          <p:cNvCxnSpPr/>
          <p:nvPr/>
        </p:nvCxnSpPr>
        <p:spPr>
          <a:xfrm flipH="1">
            <a:off x="2762054" y="2281287"/>
            <a:ext cx="3333946" cy="546754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9FF9B88-3154-A6E9-8293-F230B1352B0F}"/>
              </a:ext>
            </a:extLst>
          </p:cNvPr>
          <p:cNvCxnSpPr/>
          <p:nvPr/>
        </p:nvCxnSpPr>
        <p:spPr>
          <a:xfrm>
            <a:off x="3478491" y="5627802"/>
            <a:ext cx="4549216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0710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310B95-7421-704F-5259-A2F79DA349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524B702E-099B-E1F8-F220-3569F80013B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365F8-5355-A563-8C8E-BE540A0D3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41" y="277718"/>
            <a:ext cx="5459771" cy="2953829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6B520E-E969-3B07-C979-188A54881C7E}"/>
              </a:ext>
            </a:extLst>
          </p:cNvPr>
          <p:cNvSpPr txBox="1"/>
          <p:nvPr/>
        </p:nvSpPr>
        <p:spPr>
          <a:xfrm>
            <a:off x="6190488" y="1622737"/>
            <a:ext cx="2736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Click on Read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C526341-CBDE-6135-38C7-34023AAEA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4960" y="3488578"/>
            <a:ext cx="5592770" cy="3035431"/>
          </a:xfrm>
          <a:prstGeom prst="rect">
            <a:avLst/>
          </a:prstGeom>
          <a:ln w="762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347FE6C-791B-F612-2E6A-8D94435BC8E9}"/>
              </a:ext>
            </a:extLst>
          </p:cNvPr>
          <p:cNvSpPr txBox="1"/>
          <p:nvPr/>
        </p:nvSpPr>
        <p:spPr>
          <a:xfrm>
            <a:off x="1076510" y="4199174"/>
            <a:ext cx="4511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Scroll to pages 31 - 34 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CFC1AE6-818D-9CCF-AA59-0DE265148B20}"/>
              </a:ext>
            </a:extLst>
          </p:cNvPr>
          <p:cNvCxnSpPr/>
          <p:nvPr/>
        </p:nvCxnSpPr>
        <p:spPr>
          <a:xfrm flipH="1">
            <a:off x="1989056" y="1913641"/>
            <a:ext cx="4050142" cy="65045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622DDB6-D964-A44C-42A2-CA3865FE548C}"/>
              </a:ext>
            </a:extLst>
          </p:cNvPr>
          <p:cNvCxnSpPr/>
          <p:nvPr/>
        </p:nvCxnSpPr>
        <p:spPr>
          <a:xfrm flipV="1">
            <a:off x="5354425" y="3676454"/>
            <a:ext cx="1923068" cy="80127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88282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E43E2-5463-9B7C-61D5-84E64D044A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3494950-2D53-5D07-CCAD-BFB065F7D3B6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FE08A3-1648-91FB-EDCB-81F9B211FD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1" r="5026"/>
          <a:stretch>
            <a:fillRect/>
          </a:stretch>
        </p:blipFill>
        <p:spPr>
          <a:xfrm>
            <a:off x="557901" y="3086053"/>
            <a:ext cx="6001148" cy="1028844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D2AD32-A7E5-A430-16E1-795F224E2408}"/>
              </a:ext>
            </a:extLst>
          </p:cNvPr>
          <p:cNvSpPr txBox="1"/>
          <p:nvPr/>
        </p:nvSpPr>
        <p:spPr>
          <a:xfrm>
            <a:off x="472333" y="4379238"/>
            <a:ext cx="63300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2 Basic Tools for Problem Solving (pages 22- 25)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AAAF28D-DD4C-A773-EA2C-D8B42A76BA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2476" y="532377"/>
            <a:ext cx="4713075" cy="5914815"/>
          </a:xfrm>
          <a:prstGeom prst="rect">
            <a:avLst/>
          </a:prstGeom>
          <a:ln w="76200" cap="sq">
            <a:solidFill>
              <a:srgbClr val="FF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7A35ADF-14AB-34C5-576C-04F450202896}"/>
              </a:ext>
            </a:extLst>
          </p:cNvPr>
          <p:cNvSpPr txBox="1"/>
          <p:nvPr/>
        </p:nvSpPr>
        <p:spPr>
          <a:xfrm>
            <a:off x="557901" y="1106424"/>
            <a:ext cx="56689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Likewise, more information about the Cause-and-Effect Diagram is also available in the below Essential Reading textbook.</a:t>
            </a:r>
          </a:p>
        </p:txBody>
      </p:sp>
    </p:spTree>
    <p:extLst>
      <p:ext uri="{BB962C8B-B14F-4D97-AF65-F5344CB8AC3E}">
        <p14:creationId xmlns:p14="http://schemas.microsoft.com/office/powerpoint/2010/main" val="2458548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906319-4A4B-B1FC-B8C6-C4AEE1AF1B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0152718F-9D8D-A87E-E98A-E932FBC5A58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95DFFA7C-BEEB-C029-0D37-59A632FA6A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3"/>
          <a:stretch/>
        </p:blipFill>
        <p:spPr bwMode="auto">
          <a:xfrm>
            <a:off x="2943694" y="1058662"/>
            <a:ext cx="6304612" cy="459933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6905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2A332-4FCE-C31A-9431-8659C9EEBB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1B31DBA-B704-DCAB-A921-54B21801C3E1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3C1C6D-9CA9-B8AE-8EEE-0E25AB117C19}"/>
              </a:ext>
            </a:extLst>
          </p:cNvPr>
          <p:cNvSpPr txBox="1"/>
          <p:nvPr/>
        </p:nvSpPr>
        <p:spPr>
          <a:xfrm>
            <a:off x="-3062797" y="-435006"/>
            <a:ext cx="10520039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5960C4FC-1E42-F942-EDF2-3A593621ACE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b="10972"/>
          <a:stretch/>
        </p:blipFill>
        <p:spPr bwMode="auto">
          <a:xfrm>
            <a:off x="1204102" y="1967448"/>
            <a:ext cx="4069233" cy="2856240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BBD5B3-CD72-9C92-C5F4-36B1A0B2BCCE}"/>
              </a:ext>
            </a:extLst>
          </p:cNvPr>
          <p:cNvSpPr txBox="1"/>
          <p:nvPr/>
        </p:nvSpPr>
        <p:spPr>
          <a:xfrm>
            <a:off x="6215397" y="2392251"/>
            <a:ext cx="35634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Week 4  Session 3</a:t>
            </a:r>
          </a:p>
        </p:txBody>
      </p:sp>
    </p:spTree>
    <p:extLst>
      <p:ext uri="{BB962C8B-B14F-4D97-AF65-F5344CB8AC3E}">
        <p14:creationId xmlns:p14="http://schemas.microsoft.com/office/powerpoint/2010/main" val="42387299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5C22DF-BA8E-B050-B682-BA32CB8C2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4A2A4C2-C6EB-7C4F-D713-33E9C8B0897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Road Sign Concept Business Stock Photo ...">
            <a:extLst>
              <a:ext uri="{FF2B5EF4-FFF2-40B4-BE49-F238E27FC236}">
                <a16:creationId xmlns:a16="http://schemas.microsoft.com/office/drawing/2014/main" id="{182E2943-12E2-3079-6FD7-85BA03C8171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69"/>
          <a:stretch>
            <a:fillRect/>
          </a:stretch>
        </p:blipFill>
        <p:spPr bwMode="auto">
          <a:xfrm>
            <a:off x="7012401" y="1938527"/>
            <a:ext cx="4343618" cy="284744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719B35B-E885-88AC-2290-CB28F660E50B}"/>
              </a:ext>
            </a:extLst>
          </p:cNvPr>
          <p:cNvSpPr txBox="1"/>
          <p:nvPr/>
        </p:nvSpPr>
        <p:spPr>
          <a:xfrm>
            <a:off x="1261872" y="1127313"/>
            <a:ext cx="483412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You now have all the information you need to complete the assignment.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Let’s spend some time double-checking you know how to complete this assessment. </a:t>
            </a:r>
          </a:p>
        </p:txBody>
      </p:sp>
    </p:spTree>
    <p:extLst>
      <p:ext uri="{BB962C8B-B14F-4D97-AF65-F5344CB8AC3E}">
        <p14:creationId xmlns:p14="http://schemas.microsoft.com/office/powerpoint/2010/main" val="178731620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7DB04C-0FC7-8620-7B7D-054A7AB6B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EE57EF79-4273-EB72-4B81-745CF1ACCA2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94D25C-B145-D763-5582-EB39B67A10C5}"/>
              </a:ext>
            </a:extLst>
          </p:cNvPr>
          <p:cNvSpPr txBox="1"/>
          <p:nvPr/>
        </p:nvSpPr>
        <p:spPr>
          <a:xfrm>
            <a:off x="835980" y="497150"/>
            <a:ext cx="66411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E716EF-6FA0-595F-02DA-5C3A608C2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" y="726989"/>
            <a:ext cx="4886325" cy="187745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BED08CA-D6F2-F8EF-94B5-D709E506D53C}"/>
              </a:ext>
            </a:extLst>
          </p:cNvPr>
          <p:cNvSpPr txBox="1"/>
          <p:nvPr/>
        </p:nvSpPr>
        <p:spPr>
          <a:xfrm>
            <a:off x="7143766" y="1142307"/>
            <a:ext cx="421225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Access, download and save: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LCLM4004 C1 – Presentation Checklist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0D89BB-4705-6663-723F-B9F184006FE6}"/>
              </a:ext>
            </a:extLst>
          </p:cNvPr>
          <p:cNvCxnSpPr>
            <a:cxnSpLocks/>
          </p:cNvCxnSpPr>
          <p:nvPr/>
        </p:nvCxnSpPr>
        <p:spPr>
          <a:xfrm flipH="1">
            <a:off x="5361432" y="2126361"/>
            <a:ext cx="1652016" cy="0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1F97CCD-4412-B52F-FD28-2E9CD3E72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3016" y="3679588"/>
            <a:ext cx="5239481" cy="19814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7FA5FB-4BE0-9D66-3F9D-ADF7F9D5226A}"/>
              </a:ext>
            </a:extLst>
          </p:cNvPr>
          <p:cNvCxnSpPr>
            <a:cxnSpLocks/>
          </p:cNvCxnSpPr>
          <p:nvPr/>
        </p:nvCxnSpPr>
        <p:spPr>
          <a:xfrm>
            <a:off x="7004304" y="2125676"/>
            <a:ext cx="19060" cy="3058972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ED13DA9-5A17-4C4A-DFC6-9F344E1F84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014" y="3319883"/>
            <a:ext cx="2950501" cy="222817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4233ACC-78B7-D69B-45A3-F82F51E02BF0}"/>
              </a:ext>
            </a:extLst>
          </p:cNvPr>
          <p:cNvCxnSpPr>
            <a:cxnSpLocks/>
          </p:cNvCxnSpPr>
          <p:nvPr/>
        </p:nvCxnSpPr>
        <p:spPr>
          <a:xfrm flipH="1">
            <a:off x="2786062" y="2125676"/>
            <a:ext cx="4176715" cy="163248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68795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93E310-AD51-BFA1-2863-DF38AC375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FBB70628-C57F-3FC5-6679-FE2042A295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7" y="1254795"/>
            <a:ext cx="10633642" cy="449678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B5C73DD-76E2-9D08-7286-E6B24178F27E}"/>
              </a:ext>
            </a:extLst>
          </p:cNvPr>
          <p:cNvSpPr txBox="1"/>
          <p:nvPr/>
        </p:nvSpPr>
        <p:spPr>
          <a:xfrm>
            <a:off x="7708392" y="1408176"/>
            <a:ext cx="40632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Okay, let’s take some time to review this Checklist.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are expected to use this checklist when you are preparing your slides and practicing your presentation.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625D67B-C9EA-CE23-9CC3-6B3B0C285D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792" y="362196"/>
            <a:ext cx="3370529" cy="47696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88F23D-C776-C7B7-7FE6-E0C2094CA8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9725" y="981960"/>
            <a:ext cx="3370529" cy="47696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4A4A7D2-D6F7-B85E-652A-79A63440B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7170" y="1726188"/>
            <a:ext cx="3370529" cy="47696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776534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4868A-DED8-AF7D-BAE2-9FBC820DA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3CB80646-3189-F533-C335-8396B041A9E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22376" y="1565691"/>
            <a:ext cx="10633642" cy="449678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now have all the information needed to complete your assignment.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Bring your laptop and presentation slides with you to the class.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discuss your presentation progress, and your lecturer will provide you with one-to-one feedback.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are not expected to have your presentation slides ‘finished’…but you are expected to have started and made progress with your assignment.</a:t>
            </a:r>
          </a:p>
          <a:p>
            <a:pPr marL="0" indent="0">
              <a:buNone/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DFD739-29AA-BE8D-40E8-FFB56DD535D2}"/>
              </a:ext>
            </a:extLst>
          </p:cNvPr>
          <p:cNvSpPr txBox="1"/>
          <p:nvPr/>
        </p:nvSpPr>
        <p:spPr>
          <a:xfrm>
            <a:off x="1746997" y="329184"/>
            <a:ext cx="85844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Next week will be an 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34216683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3E868-E76D-81AB-3243-54390F67D4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FD7A9C2-9718-FAF5-2EB2-24BB941C250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95170" y="1681719"/>
            <a:ext cx="9787358" cy="382141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WORKSHOP Colorful Letters Banner Stock ...">
            <a:extLst>
              <a:ext uri="{FF2B5EF4-FFF2-40B4-BE49-F238E27FC236}">
                <a16:creationId xmlns:a16="http://schemas.microsoft.com/office/drawing/2014/main" id="{D35E85CA-0BDA-D5C3-F604-45CC2C93B4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43" y="104467"/>
            <a:ext cx="546811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667723-B81D-8635-C887-AB5E40E7F1F3}"/>
              </a:ext>
            </a:extLst>
          </p:cNvPr>
          <p:cNvSpPr txBox="1"/>
          <p:nvPr/>
        </p:nvSpPr>
        <p:spPr>
          <a:xfrm>
            <a:off x="974228" y="1383277"/>
            <a:ext cx="10243541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Assessment Specifications – LCLM4004 – Component One – Individual Presentation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the: LCLM4004 C1 – Sample Presentation Slides – Basil’s Bakery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accessed, downloaded and saved the Havard Reference Handbook.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have reviewed the Online Reading List and accessed the essential articles and textbooks.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6884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329BF-FB11-F823-3AF7-6B31E697F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B307C8C4-9F73-5711-C965-57432B6CF39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DD5B00-BF04-E116-79B7-EB5DF8BFC53E}"/>
              </a:ext>
            </a:extLst>
          </p:cNvPr>
          <p:cNvSpPr txBox="1"/>
          <p:nvPr/>
        </p:nvSpPr>
        <p:spPr>
          <a:xfrm>
            <a:off x="835980" y="497150"/>
            <a:ext cx="105200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WORKSHOP Colorful Letters Banner Stock ...">
            <a:extLst>
              <a:ext uri="{FF2B5EF4-FFF2-40B4-BE49-F238E27FC236}">
                <a16:creationId xmlns:a16="http://schemas.microsoft.com/office/drawing/2014/main" id="{D1233371-7D38-3B1D-6ED6-90C7FBF76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062" y="74270"/>
            <a:ext cx="5833872" cy="12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D1B74-557C-D801-396E-6D29886084B2}"/>
              </a:ext>
            </a:extLst>
          </p:cNvPr>
          <p:cNvSpPr txBox="1"/>
          <p:nvPr/>
        </p:nvSpPr>
        <p:spPr>
          <a:xfrm>
            <a:off x="760940" y="1220425"/>
            <a:ext cx="10430487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literature relating to Cause-and Effect Analysis.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Draft a critique of the advantages/disadvantages of this model.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Review Component 1: Basil’s Bakery case-study.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notes from the case-study and identify the root problem effecting the company and identify the various causes that contribute to this.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above findings, prepare a Fishbone Diagram and apply this to Basil’s Bakery.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you reference where you are getting your information from.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most important Key Findings from your research.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88658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63641B-9EB8-7668-21F4-EBE7F6107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D7121193-372E-8605-1707-4A50464D83E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Homework Policy - The Farnley Academy">
            <a:extLst>
              <a:ext uri="{FF2B5EF4-FFF2-40B4-BE49-F238E27FC236}">
                <a16:creationId xmlns:a16="http://schemas.microsoft.com/office/drawing/2014/main" id="{D9997D68-17F3-A6ED-AD51-EFBCD15D56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208" y="449199"/>
            <a:ext cx="6510527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8CCCC5-83BE-5031-3361-B84E6CD228F4}"/>
              </a:ext>
            </a:extLst>
          </p:cNvPr>
          <p:cNvSpPr txBox="1"/>
          <p:nvPr/>
        </p:nvSpPr>
        <p:spPr>
          <a:xfrm>
            <a:off x="1618488" y="2148840"/>
            <a:ext cx="891942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any outstanding tasks from the workshop.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Continue preparing your presentation slides.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creating PowerPoint slides if needed.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 assistance for researching academic sources if needed.</a:t>
            </a:r>
          </a:p>
        </p:txBody>
      </p:sp>
    </p:spTree>
    <p:extLst>
      <p:ext uri="{BB962C8B-B14F-4D97-AF65-F5344CB8AC3E}">
        <p14:creationId xmlns:p14="http://schemas.microsoft.com/office/powerpoint/2010/main" val="16037928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184AD-2A86-64F1-2327-01F43BEF9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14788F3-C1D4-6E06-7759-A0E9CA30DE19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4F9406-5727-0414-FEBE-37EE60DD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8054" y="502817"/>
            <a:ext cx="6693407" cy="360919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BE1B8F-84EF-10FD-CA7D-33AED8EBCB5F}"/>
              </a:ext>
            </a:extLst>
          </p:cNvPr>
          <p:cNvSpPr txBox="1"/>
          <p:nvPr/>
        </p:nvSpPr>
        <p:spPr>
          <a:xfrm>
            <a:off x="794766" y="4533080"/>
            <a:ext cx="106024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hlinkClick r:id="rId3"/>
              </a:rPr>
              <a:t>Academic and </a:t>
            </a:r>
            <a:r>
              <a:rPr lang="en-GB" sz="2200" b="1" dirty="0" err="1">
                <a:hlinkClick r:id="rId3"/>
              </a:rPr>
              <a:t>InfoSkills</a:t>
            </a:r>
            <a:r>
              <a:rPr lang="en-GB" sz="2200" b="1" dirty="0">
                <a:hlinkClick r:id="rId3"/>
              </a:rPr>
              <a:t> - Digital Services | University of Wales Trinity Saint David</a:t>
            </a:r>
            <a:endParaRPr lang="en-GB" sz="2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F3356A9-A25A-EE09-8DFD-6F3925A2AE67}"/>
              </a:ext>
            </a:extLst>
          </p:cNvPr>
          <p:cNvSpPr txBox="1"/>
          <p:nvPr/>
        </p:nvSpPr>
        <p:spPr>
          <a:xfrm>
            <a:off x="1873529" y="5426958"/>
            <a:ext cx="84449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Note: Use can use the above link to access the support you require.</a:t>
            </a:r>
          </a:p>
        </p:txBody>
      </p:sp>
    </p:spTree>
    <p:extLst>
      <p:ext uri="{BB962C8B-B14F-4D97-AF65-F5344CB8AC3E}">
        <p14:creationId xmlns:p14="http://schemas.microsoft.com/office/powerpoint/2010/main" val="18533040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6C1AB6-1B5E-0A51-D379-89D05D9BD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83F4764D-6B13-6D33-15A3-2F6D6CC84C6F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8240069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61EF7D-5213-32FE-BA8F-9E655AE44ACB}"/>
              </a:ext>
            </a:extLst>
          </p:cNvPr>
          <p:cNvSpPr txBox="1"/>
          <p:nvPr/>
        </p:nvSpPr>
        <p:spPr>
          <a:xfrm>
            <a:off x="835980" y="426940"/>
            <a:ext cx="1052003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C2959BC8-5F31-FEF4-0016-D1AC63F8D9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835" y="1956039"/>
            <a:ext cx="5002329" cy="375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8427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963CD-B513-A369-1AAC-4B94343FD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3512668-09A6-BA90-5DB0-868035DEDBB8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1956039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Image result for thank you see you next week">
            <a:extLst>
              <a:ext uri="{FF2B5EF4-FFF2-40B4-BE49-F238E27FC236}">
                <a16:creationId xmlns:a16="http://schemas.microsoft.com/office/drawing/2014/main" id="{E365BA22-3931-D1BE-D076-FD8FEA6197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489" y="613962"/>
            <a:ext cx="5849022" cy="563007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55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989</TotalTime>
  <Words>1692</Words>
  <Application>Microsoft Office PowerPoint</Application>
  <PresentationFormat>Widescreen</PresentationFormat>
  <Paragraphs>313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Annamarie Dufficy</dc:creator>
  <cp:lastModifiedBy>Annamarie Dufficy</cp:lastModifiedBy>
  <cp:revision>51</cp:revision>
  <dcterms:created xsi:type="dcterms:W3CDTF">2025-06-13T07:13:19Z</dcterms:created>
  <dcterms:modified xsi:type="dcterms:W3CDTF">2026-09-05T11:11:48Z</dcterms:modified>
</cp:coreProperties>
</file>