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447"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 Id="rId27"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Naaz (2309152)" userId="5571b525-e261-4b73-86ad-f5c097a31646" providerId="ADAL" clId="{19E67289-0016-3004-A782-C7F4CF842FDC}"/>
    <pc:docChg chg="undo custSel modSld">
      <pc:chgData name="Kiran Naaz (2309152)" userId="5571b525-e261-4b73-86ad-f5c097a31646" providerId="ADAL" clId="{19E67289-0016-3004-A782-C7F4CF842FDC}" dt="2026-10-08T01:09:35.580" v="5" actId="14100"/>
      <pc:docMkLst>
        <pc:docMk/>
      </pc:docMkLst>
      <pc:sldChg chg="modSp mod">
        <pc:chgData name="Kiran Naaz (2309152)" userId="5571b525-e261-4b73-86ad-f5c097a31646" providerId="ADAL" clId="{19E67289-0016-3004-A782-C7F4CF842FDC}" dt="2026-10-08T01:09:35.580" v="5" actId="14100"/>
        <pc:sldMkLst>
          <pc:docMk/>
          <pc:sldMk cId="635071098" sldId="256"/>
        </pc:sldMkLst>
        <pc:spChg chg="mod">
          <ac:chgData name="Kiran Naaz (2309152)" userId="5571b525-e261-4b73-86ad-f5c097a31646" providerId="ADAL" clId="{19E67289-0016-3004-A782-C7F4CF842FDC}" dt="2026-10-08T01:09:35.580" v="5" actId="14100"/>
          <ac:spMkLst>
            <pc:docMk/>
            <pc:sldMk cId="635071098" sldId="256"/>
            <ac:spMk id="3" creationId="{8125E489-11A2-48D2-BCE8-EA74BD63700C}"/>
          </ac:spMkLst>
        </pc:spChg>
        <pc:spChg chg="mod">
          <ac:chgData name="Kiran Naaz (2309152)" userId="5571b525-e261-4b73-86ad-f5c097a31646" providerId="ADAL" clId="{19E67289-0016-3004-A782-C7F4CF842FDC}" dt="2026-10-08T01:09:33.661" v="3" actId="14100"/>
          <ac:spMkLst>
            <pc:docMk/>
            <pc:sldMk cId="635071098" sldId="256"/>
            <ac:spMk id="6" creationId="{A238C911-1BAC-48B7-AF9E-717613507EB6}"/>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v>GB adults aged 18–24, 2025</c:v>
          </c:tx>
          <c:spPr>
            <a:solidFill>
              <a:srgbClr val="087E83"/>
            </a:solidFill>
          </c:spPr>
          <c:invertIfNegative val="1"/>
          <c:dLbls>
            <c:dLbl>
              <c:idx val="0"/>
              <c:tx>
                <c:rich>
                  <a:bodyPr/>
                  <a:lstStyle/>
                  <a:p>
                    <a:r>
                      <a:rPr lang="en-US" sz="1950">
                        <a:solidFill>
                          <a:srgbClr val="17343B"/>
                        </a:solidFill>
                        <a:latin typeface="Aptos"/>
                        <a:ea typeface="Aptos"/>
                        <a:cs typeface="Aptos"/>
                      </a:rPr>
                      <a:t>11%</a:t>
                    </a:r>
                  </a:p>
                </c:rich>
              </c:tx>
              <c:sp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0241-4115-8795-5D1ECC864701}"/>
                </c:ext>
              </c:extLst>
            </c:dLbl>
            <c:dLbl>
              <c:idx val="1"/>
              <c:tx>
                <c:rich>
                  <a:bodyPr/>
                  <a:lstStyle/>
                  <a:p>
                    <a:r>
                      <a:rPr lang="en-US" sz="1950">
                        <a:solidFill>
                          <a:srgbClr val="17343B"/>
                        </a:solidFill>
                        <a:latin typeface="Aptos"/>
                        <a:ea typeface="Aptos"/>
                        <a:cs typeface="Aptos"/>
                      </a:rPr>
                      <a:t>32%</a:t>
                    </a:r>
                  </a:p>
                </c:rich>
              </c:tx>
              <c:sp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0241-4115-8795-5D1ECC864701}"/>
                </c:ext>
              </c:extLst>
            </c:dLbl>
            <c:spPr>
              <a:noFill/>
              <a:ln>
                <a:noFill/>
              </a:ln>
              <a:effectLst/>
            </c:spPr>
            <c:showLegendKey val="1"/>
            <c:showVal val="1"/>
            <c:showCatName val="1"/>
            <c:showSerName val="1"/>
            <c:showPercent val="1"/>
            <c:showBubbleSize val="1"/>
            <c:showLeaderLines val="0"/>
            <c:extLst>
              <c:ext xmlns:c15="http://schemas.microsoft.com/office/drawing/2012/chart" uri="{CE6537A1-D6FC-4f65-9D91-7224C49458BB}">
                <c15:showLeaderLines val="0"/>
              </c:ext>
            </c:extLst>
          </c:dLbls>
          <c:cat>
            <c:strRef>
              <c:f>'Chart Data'!$A$2:$A$3</c:f>
              <c:strCache>
                <c:ptCount val="2"/>
                <c:pt idx="0">
                  <c:v>Currently vape</c:v>
                </c:pt>
                <c:pt idx="1">
                  <c:v>Ever tried vaping</c:v>
                </c:pt>
              </c:strCache>
            </c:strRef>
          </c:cat>
          <c:val>
            <c:numRef>
              <c:f>'Chart Data'!$B$2:$B$3</c:f>
              <c:numCache>
                <c:formatCode>General</c:formatCode>
                <c:ptCount val="2"/>
                <c:pt idx="0">
                  <c:v>11</c:v>
                </c:pt>
                <c:pt idx="1">
                  <c:v>32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2-0241-4115-8795-5D1ECC864701}"/>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l"/>
        <c:numFmt formatCode="General" sourceLinked="1"/>
        <c:majorTickMark val="none"/>
        <c:minorTickMark val="none"/>
        <c:tickLblPos val="nextTo"/>
        <c:spPr>
          <a:ln w="9525">
            <a:solidFill>
              <a:srgbClr val="D4D4D4"/>
            </a:solidFill>
            <a:prstDash val="solid"/>
          </a:ln>
        </c:spPr>
        <c:txPr>
          <a:bodyPr anchorCtr="1"/>
          <a:lstStyle/>
          <a:p>
            <a:pPr>
              <a:defRPr sz="1725">
                <a:solidFill>
                  <a:srgbClr val="666666"/>
                </a:solidFill>
                <a:latin typeface="Aptos"/>
                <a:ea typeface="Aptos"/>
                <a:cs typeface="Aptos"/>
              </a:defRPr>
            </a:pPr>
            <a:endParaRPr lang="en-PK"/>
          </a:p>
        </c:txPr>
        <c:crossAx val="48672768"/>
        <c:crosses val="autoZero"/>
        <c:auto val="1"/>
        <c:lblAlgn val="ctr"/>
        <c:lblOffset val="100"/>
        <c:noMultiLvlLbl val="1"/>
      </c:catAx>
      <c:valAx>
        <c:axId val="48672768"/>
        <c:scaling>
          <c:orientation val="minMax"/>
        </c:scaling>
        <c:delete val="1"/>
        <c:axPos val="b"/>
        <c:numFmt formatCode="General" sourceLinked="1"/>
        <c:majorTickMark val="none"/>
        <c:minorTickMark val="none"/>
        <c:tickLblPos val="nextTo"/>
        <c:crossAx val="48650112"/>
        <c:crosses val="autoZero"/>
        <c:crossBetween val="between"/>
      </c:valAx>
      <c:spPr>
        <a:solidFill>
          <a:srgbClr val="F5F4EF"/>
        </a:solidFill>
      </c:spPr>
    </c:plotArea>
    <c:plotVisOnly val="1"/>
    <c:dispBlanksAs val="zero"/>
    <c:showDLblsOverMax val="1"/>
  </c:chart>
  <c:spPr>
    <a:solidFill>
      <a:srgbClr val="F5F4EF"/>
    </a:solidFill>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“Pause the Puff” cessation program will be targeted at adults aged eighteen to twenty-four years old in Manchester. The key message of the campaign involves promoting freedom of choice through providing support. The eight-week campaign will help the target audience comprehend nicotine addiction, learn coping mechanisms, and strive toward cessation without slipping back into smoking.</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effectLst/>
              </a:rPr>
              <a:t>This programme includes eight free weekly meetings each of which lasts for an hour. Activities will begin with understanding vaping and identifying triggers, continue with coping skills practice, planning quitting, and change attempt. Further sessions will build social support, cope with slips and discuss progress. Participants will get necessary assistance depending on their personal needs and choices.</a:t>
            </a:r>
            <a:endParaRPr lang="en-PK"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transitional stage of young adulthood has new experiences in terms of education, occupation, and social life, which might affect their tendency to vape. The proposed pilot study will aim at recruiting thirty participants from Manchester who use nicotine vapes, do not smoke, and need help with quitting. Recruitment is not limited to universities, and former smokers will be given due attention because they are less likely to quit smoking.</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referenced survey conducted in Great Britain mentions that eleven percent of individuals are vapers at present and that thirty-two percent have experimented with vaping. This is not about adherence to any guidance but prevalence. The national guidance does not encourage vaping by nonsmokers but acknowledges the potential use in quitting smoking for adult smokers.</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If you continue to use the e-cigarette, you might experience throat irritation, coughing, and also become dependent on nicotine, which influences your lifestyle. There is also the problem of long-term exposure to e-cigarettes, although the chances of developing some diseases are still not known precisely. The uncertainty of the effects is therefore portrayed clearly by the campaign.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Three measurable objectives help steer the pilot program. By week eight, there should be twenty-four people who meet the level of knowledge. By week four, there should be twenty-four people who have learned two coping strategies. By week eight, there should be nine people who will have abstained from vaping and smoking for seven days.</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Each session consists of a personal check-in, information sharing, rehearsal practice, personal planning, and feedback. The participants come up with a Pause Plan which contains information on what their trigger is, their response to the trigger, who their contact person is, and when their review will take place.</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poster for the campaign will include the name of the campaign as well as its slogan, and at the same time identify the age range of eighteen to twenty-four years old for adults. It will advertise eight weeks of free classes, craving activities, planning, and even buddy support if you want. The benefits are confidence and less cost on vaping.</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Examples of partners include Be Smoke Free Manchester, NHS Better Health, and Action on Smoking and Health. The contribution of these partners includes referrals, reliable guidance, and population evidence. Since each organisation has different mandates, it is important to establish their eligibility and support for the program. Placement of their logos is identification of their role as partners.</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existing information would serve as the basis of campaign material. The NHS policy emphasizes balanced conversation and the plan to stop smoking, and ASH statistics provide facts about the activity. Be Smoke Free is an option for referral in case of smoking problems. It is important that adaptation preserves the original context and attribution.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evaluation would take place through the course of the whole programme. The formative evaluation assesses the acceptability before implementation. Process evaluation covers the recruitment, participation, and delivery. Impact evaluation measures knowledge and coping skills, whereas outcome evaluation evaluates the vaping and smoking practices. Follow-up after twenty weeks would cover maintenance.</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measures of success would be determined by how well the three criteria were met through use of quizzes, coping demonstration, and </a:t>
            </a:r>
            <a:r>
              <a:rPr lang="en-GB" sz="1200" kern="1200" dirty="0" err="1">
                <a:effectLst/>
              </a:rPr>
              <a:t>behavior</a:t>
            </a:r>
            <a:r>
              <a:rPr lang="en-GB" sz="1200" kern="1200" dirty="0">
                <a:effectLst/>
              </a:rPr>
              <a:t>. In the denominator would be all 30 individuals enrolled in the program, with non-response indicating failure to verify success. The findings on retention and responder rates would be reported as well.</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gains will include physiological, sociological, and psychological aspects. Abstinence from the use of vape will result in the removal of the exposure to the vape smoke, and any associated irritation can be addressed. The savings and fewer distractions will help in one's ability to participate socially. Striving for a chosen goal will increase self-reliance and self-confidence.</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According to COM B model, </a:t>
            </a:r>
            <a:r>
              <a:rPr lang="en-GB" sz="1200" kern="1200" dirty="0" err="1">
                <a:effectLst/>
              </a:rPr>
              <a:t>behavior</a:t>
            </a:r>
            <a:r>
              <a:rPr lang="en-GB" sz="1200" kern="1200" dirty="0">
                <a:effectLst/>
              </a:rPr>
              <a:t> occurs due to capabilities, opportunities and motivations. Participants might lack necessary knowledge about how to cope with certain situations, experience environment which is based on vaping, or act out of habit when confronted with something. This campaign tries to tackle these problems using rehearsal, break alternative, buddies and triggers diary.</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Theory of Planned </a:t>
            </a:r>
            <a:r>
              <a:rPr lang="en-GB" sz="1200" kern="1200" dirty="0" err="1">
                <a:effectLst/>
              </a:rPr>
              <a:t>Behavior</a:t>
            </a:r>
            <a:r>
              <a:rPr lang="en-GB" sz="1200" kern="1200" dirty="0">
                <a:effectLst/>
              </a:rPr>
              <a:t> links attitude, subjective norm, and perception of control to intention and </a:t>
            </a:r>
            <a:r>
              <a:rPr lang="en-GB" sz="1200" kern="1200" dirty="0" err="1">
                <a:effectLst/>
              </a:rPr>
              <a:t>behavior</a:t>
            </a:r>
            <a:r>
              <a:rPr lang="en-GB" sz="1200" kern="1200" dirty="0">
                <a:effectLst/>
              </a:rPr>
              <a:t>. They weigh the benefits to themselves, practice saying no to temptation, and set realistic goals. However, intention does not ensure that the </a:t>
            </a:r>
            <a:r>
              <a:rPr lang="en-GB" sz="1200" kern="1200" dirty="0" err="1">
                <a:effectLst/>
              </a:rPr>
              <a:t>behavior</a:t>
            </a:r>
            <a:r>
              <a:rPr lang="en-GB" sz="1200" kern="1200" dirty="0">
                <a:effectLst/>
              </a:rPr>
              <a:t> will stop. Comparing this framework to COM-B shows that habit is an added factor.</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Challenges faced by individuals call for flexible approaches to solve them. Cravings trigger practice in coping and signposting by professionals. Stress calls for manageable break alternatives. Social invitations are tackled by refusing to attend with a buddy. Shift work and digital exclusion need flexible attendance arrangements. Lapses are dealt with by reviewing the situation.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Delivery would involve facilitators, a venue that is easy to access, printed materials, possible messaging, and referral services. Participation would remain voluntary through personal review of one’s smoking history and whether or not they want to contact their buddy. The proposed budget would include payment for delivery and travel as agreed upon.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This campaign is a combination of eight weeks of support in addition to knowledge, coping, and </a:t>
            </a:r>
            <a:r>
              <a:rPr lang="en-GB" sz="1200" kern="1200" dirty="0" err="1">
                <a:effectLst/>
              </a:rPr>
              <a:t>behavioral</a:t>
            </a:r>
            <a:r>
              <a:rPr lang="en-GB" sz="1200" kern="1200" dirty="0">
                <a:effectLst/>
              </a:rPr>
              <a:t> objectives. It will be successful based on its accessibility, choice of participants, proper communication, and smoking protection. This next step will entail consultations with young adults, confirmation of support in the area, and evaluation of a small pilot project.</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9.xml" /><Relationship Id="rId1" Type="http://schemas.openxmlformats.org/officeDocument/2006/relationships/slideLayout" Target="../slideLayouts/slideLayout1.xml" /><Relationship Id="rId5" Type="http://schemas.openxmlformats.org/officeDocument/2006/relationships/image" Target="../media/image6.png" /><Relationship Id="rId4" Type="http://schemas.openxmlformats.org/officeDocument/2006/relationships/image" Target="../media/image5.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8" Type="http://schemas.openxmlformats.org/officeDocument/2006/relationships/hyperlink" Target="https://www.manchester.gov.uk/news-stories/2025/help-to-quit-the-habit-this-national-no-smoking-day" TargetMode="External" /><Relationship Id="rId3" Type="http://schemas.openxmlformats.org/officeDocument/2006/relationships/hyperlink" Target="https://ash.org.uk/uploads/Use-of-Vapes-Among-Adults-in-Great-Britain-2025-Final.pdf" TargetMode="External" /><Relationship Id="rId7" Type="http://schemas.openxmlformats.org/officeDocument/2006/relationships/hyperlink" Target="https://www.changegrowlive.org/service/manchester-be-smoke-free/info" TargetMode="External" /><Relationship Id="rId2" Type="http://schemas.openxmlformats.org/officeDocument/2006/relationships/notesSlide" Target="../notesSlides/notesSlide19.xml" /><Relationship Id="rId1" Type="http://schemas.openxmlformats.org/officeDocument/2006/relationships/slideLayout" Target="../slideLayouts/slideLayout1.xml" /><Relationship Id="rId6" Type="http://schemas.openxmlformats.org/officeDocument/2006/relationships/hyperlink" Target="https://doi.org/10.1002/14651858.CD016058.pub3" TargetMode="External" /><Relationship Id="rId5" Type="http://schemas.openxmlformats.org/officeDocument/2006/relationships/hyperlink" Target="https://people.umass.edu/aizen/tpb.diag.html" TargetMode="External" /><Relationship Id="rId4" Type="http://schemas.openxmlformats.org/officeDocument/2006/relationships/hyperlink" Target="https://doi.org/10.1016/0749-5978(91)90020-T" TargetMode="External" /></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36/bmj.n2061" TargetMode="External" /><Relationship Id="rId3" Type="http://schemas.openxmlformats.org/officeDocument/2006/relationships/hyperlink" Target="https://doi.org/10.1186/1748-5908-6-42" TargetMode="External" /><Relationship Id="rId7" Type="http://schemas.openxmlformats.org/officeDocument/2006/relationships/hyperlink" Target="https://www.gov.uk/government/publications/nicotine-vaping-in-england-2022-evidence-update/nicotine-vaping-in-england-2022-evidence-update-main-findings" TargetMode="External" /><Relationship Id="rId2" Type="http://schemas.openxmlformats.org/officeDocument/2006/relationships/notesSlide" Target="../notesSlides/notesSlide20.xml" /><Relationship Id="rId1" Type="http://schemas.openxmlformats.org/officeDocument/2006/relationships/slideLayout" Target="../slideLayouts/slideLayout1.xml" /><Relationship Id="rId6" Type="http://schemas.openxmlformats.org/officeDocument/2006/relationships/hyperlink" Target="https://www.nhs.uk/better-health/quit-smoking/ready-to-quit-smoking/vaping-to-quit-smoking/" TargetMode="External" /><Relationship Id="rId5" Type="http://schemas.openxmlformats.org/officeDocument/2006/relationships/hyperlink" Target="https://www.nhs.uk/better-health/quit-smoking/ready-to-quit-smoking/vaping-to-quit-smoking/how-to-quit-vaping/" TargetMode="External" /><Relationship Id="rId4" Type="http://schemas.openxmlformats.org/officeDocument/2006/relationships/hyperlink" Target="https://www.nice.org.uk/guidance/ng209/chapter/treating-tobacco-dependenc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57353BB-4766-4F3A-949F-954DF19CE29A}"/>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01</a:t>
            </a:r>
          </a:p>
        </p:txBody>
      </p:sp>
      <p:pic>
        <p:nvPicPr>
          <p:cNvPr id="8" name="Picture 7"/>
          <p:cNvPicPr>
            <a:picLocks noChangeAspect="1"/>
          </p:cNvPicPr>
          <p:nvPr/>
        </p:nvPicPr>
        <p:blipFill>
          <a:blip r:embed="rId3"/>
          <a:srcRect l="19040" r="19040"/>
          <a:stretch>
            <a:fillRect/>
          </a:stretch>
        </p:blipFill>
        <p:spPr>
          <a:xfrm>
            <a:off x="5810250" y="0"/>
            <a:ext cx="6381750" cy="6858000"/>
          </a:xfrm>
          <a:prstGeom prst="rect">
            <a:avLst/>
          </a:prstGeom>
        </p:spPr>
      </p:pic>
      <p:sp>
        <p:nvSpPr>
          <p:cNvPr id="3" name="Rectangle 2">
            <a:extLst>
              <a:ext uri="{FF2B5EF4-FFF2-40B4-BE49-F238E27FC236}">
                <a16:creationId xmlns:a16="http://schemas.microsoft.com/office/drawing/2014/main" id="{8125E489-11A2-48D2-BCE8-EA74BD63700C}"/>
              </a:ext>
            </a:extLst>
          </p:cNvPr>
          <p:cNvSpPr>
            <a:spLocks noGrp="1"/>
          </p:cNvSpPr>
          <p:nvPr/>
        </p:nvSpPr>
        <p:spPr>
          <a:xfrm>
            <a:off x="129540" y="1447800"/>
            <a:ext cx="5143500" cy="1981200"/>
          </a:xfrm>
          <a:prstGeom prst="rect">
            <a:avLst/>
          </a:prstGeom>
          <a:noFill/>
          <a:ln w="0">
            <a:noFill/>
          </a:ln>
        </p:spPr>
        <p:txBody>
          <a:bodyPr lIns="0" tIns="0" rIns="0" bIns="0">
            <a:noAutofit/>
          </a:bodyPr>
          <a:lstStyle/>
          <a:p>
            <a:pPr>
              <a:defRPr sz="5700" b="1">
                <a:solidFill>
                  <a:srgbClr val="FFFFFF"/>
                </a:solidFill>
                <a:latin typeface="Aptos"/>
                <a:ea typeface="Aptos"/>
                <a:cs typeface="Aptos"/>
              </a:defRPr>
            </a:pPr>
            <a:r>
              <a:rPr sz="5700" b="1" dirty="0">
                <a:solidFill>
                  <a:srgbClr val="FFFFFF"/>
                </a:solidFill>
                <a:latin typeface="Aptos"/>
                <a:ea typeface="Aptos"/>
                <a:cs typeface="Aptos"/>
              </a:rPr>
              <a:t>PAUSE</a:t>
            </a:r>
          </a:p>
          <a:p>
            <a:pPr>
              <a:defRPr sz="5700" b="1">
                <a:solidFill>
                  <a:srgbClr val="FFFFFF"/>
                </a:solidFill>
                <a:latin typeface="Aptos"/>
                <a:ea typeface="Aptos"/>
                <a:cs typeface="Aptos"/>
              </a:defRPr>
            </a:pPr>
            <a:r>
              <a:rPr sz="5700" b="1" dirty="0">
                <a:solidFill>
                  <a:srgbClr val="FFFFFF"/>
                </a:solidFill>
                <a:latin typeface="Aptos"/>
                <a:ea typeface="Aptos"/>
                <a:cs typeface="Aptos"/>
              </a:rPr>
              <a:t>THE PUFF</a:t>
            </a:r>
          </a:p>
        </p:txBody>
      </p:sp>
      <p:sp>
        <p:nvSpPr>
          <p:cNvPr id="4" name="Rectangle 3">
            <a:extLst>
              <a:ext uri="{FF2B5EF4-FFF2-40B4-BE49-F238E27FC236}">
                <a16:creationId xmlns:a16="http://schemas.microsoft.com/office/drawing/2014/main" id="{930FB17E-6062-451D-892C-FD0A1F97A1B6}"/>
              </a:ext>
            </a:extLst>
          </p:cNvPr>
          <p:cNvSpPr>
            <a:spLocks noGrp="1"/>
          </p:cNvSpPr>
          <p:nvPr/>
        </p:nvSpPr>
        <p:spPr>
          <a:xfrm>
            <a:off x="129540" y="3188970"/>
            <a:ext cx="4667250" cy="571500"/>
          </a:xfrm>
          <a:prstGeom prst="rect">
            <a:avLst/>
          </a:prstGeom>
          <a:noFill/>
          <a:ln w="0">
            <a:noFill/>
          </a:ln>
        </p:spPr>
        <p:txBody>
          <a:bodyPr lIns="0" tIns="0" rIns="0" bIns="0">
            <a:noAutofit/>
          </a:bodyPr>
          <a:lstStyle/>
          <a:p>
            <a:pPr>
              <a:defRPr sz="2475" b="0">
                <a:solidFill>
                  <a:srgbClr val="D6F2E7"/>
                </a:solidFill>
                <a:latin typeface="Aptos"/>
                <a:ea typeface="Aptos"/>
                <a:cs typeface="Aptos"/>
              </a:defRPr>
            </a:pPr>
            <a:r>
              <a:rPr sz="2475" b="0" dirty="0">
                <a:solidFill>
                  <a:srgbClr val="D6F2E7"/>
                </a:solidFill>
                <a:latin typeface="Aptos"/>
                <a:ea typeface="Aptos"/>
                <a:cs typeface="Aptos"/>
              </a:rPr>
              <a:t>Your break. Your choice.</a:t>
            </a:r>
          </a:p>
        </p:txBody>
      </p:sp>
      <p:sp>
        <p:nvSpPr>
          <p:cNvPr id="5" name="Rectangle 4">
            <a:extLst>
              <a:ext uri="{FF2B5EF4-FFF2-40B4-BE49-F238E27FC236}">
                <a16:creationId xmlns:a16="http://schemas.microsoft.com/office/drawing/2014/main" id="{4320EE74-1738-401A-BA11-741546F09EE5}"/>
              </a:ext>
            </a:extLst>
          </p:cNvPr>
          <p:cNvSpPr>
            <a:spLocks noGrp="1"/>
          </p:cNvSpPr>
          <p:nvPr/>
        </p:nvSpPr>
        <p:spPr>
          <a:xfrm>
            <a:off x="129540" y="4029075"/>
            <a:ext cx="4629150" cy="857250"/>
          </a:xfrm>
          <a:prstGeom prst="rect">
            <a:avLst/>
          </a:prstGeom>
          <a:noFill/>
          <a:ln w="0">
            <a:noFill/>
          </a:ln>
        </p:spPr>
        <p:txBody>
          <a:bodyPr lIns="0" tIns="0" rIns="0" bIns="0">
            <a:noAutofit/>
          </a:bodyPr>
          <a:lstStyle/>
          <a:p>
            <a:pPr>
              <a:defRPr sz="2175" b="0">
                <a:solidFill>
                  <a:srgbClr val="FFFFFF"/>
                </a:solidFill>
                <a:latin typeface="Aptos"/>
                <a:ea typeface="Aptos"/>
                <a:cs typeface="Aptos"/>
              </a:defRPr>
            </a:pPr>
            <a:r>
              <a:rPr sz="2175" b="0" dirty="0">
                <a:solidFill>
                  <a:srgbClr val="FFFFFF"/>
                </a:solidFill>
                <a:latin typeface="Aptos"/>
                <a:ea typeface="Aptos"/>
                <a:cs typeface="Aptos"/>
              </a:rPr>
              <a:t>A vaping cessation campaign</a:t>
            </a:r>
          </a:p>
          <a:p>
            <a:pPr>
              <a:defRPr sz="2175" b="0">
                <a:solidFill>
                  <a:srgbClr val="FFFFFF"/>
                </a:solidFill>
                <a:latin typeface="Aptos"/>
                <a:ea typeface="Aptos"/>
                <a:cs typeface="Aptos"/>
              </a:defRPr>
            </a:pPr>
            <a:r>
              <a:rPr sz="2175" b="0" dirty="0">
                <a:solidFill>
                  <a:srgbClr val="FFFFFF"/>
                </a:solidFill>
                <a:latin typeface="Aptos"/>
                <a:ea typeface="Aptos"/>
                <a:cs typeface="Aptos"/>
              </a:rPr>
              <a:t>for adults aged 18–24</a:t>
            </a:r>
          </a:p>
        </p:txBody>
      </p:sp>
      <p:sp>
        <p:nvSpPr>
          <p:cNvPr id="6" name="Rectangle 5">
            <a:extLst>
              <a:ext uri="{FF2B5EF4-FFF2-40B4-BE49-F238E27FC236}">
                <a16:creationId xmlns:a16="http://schemas.microsoft.com/office/drawing/2014/main" id="{A238C911-1BAC-48B7-AF9E-717613507EB6}"/>
              </a:ext>
            </a:extLst>
          </p:cNvPr>
          <p:cNvSpPr>
            <a:spLocks noGrp="1"/>
          </p:cNvSpPr>
          <p:nvPr/>
        </p:nvSpPr>
        <p:spPr>
          <a:xfrm>
            <a:off x="129540" y="5213350"/>
            <a:ext cx="2908300" cy="628650"/>
          </a:xfrm>
          <a:prstGeom prst="rect">
            <a:avLst/>
          </a:prstGeom>
          <a:noFill/>
          <a:ln w="0">
            <a:noFill/>
          </a:ln>
        </p:spPr>
        <p:txBody>
          <a:bodyPr lIns="0" tIns="0" rIns="0" bIns="0">
            <a:noAutofit/>
          </a:bodyPr>
          <a:lstStyle/>
          <a:p>
            <a:pPr>
              <a:defRPr sz="1650" b="0">
                <a:solidFill>
                  <a:srgbClr val="D6F2E7"/>
                </a:solidFill>
                <a:latin typeface="Aptos"/>
                <a:ea typeface="Aptos"/>
                <a:cs typeface="Aptos"/>
              </a:defRPr>
            </a:pPr>
            <a:r>
              <a:rPr sz="1650" b="0" dirty="0">
                <a:solidFill>
                  <a:srgbClr val="D6F2E7"/>
                </a:solidFill>
                <a:latin typeface="Aptos"/>
                <a:ea typeface="Aptos"/>
                <a:cs typeface="Aptos"/>
              </a:rPr>
              <a:t>Proposed Manchester pilot, UK</a:t>
            </a:r>
          </a:p>
          <a:p>
            <a:pPr>
              <a:defRPr sz="1650" b="0">
                <a:solidFill>
                  <a:srgbClr val="D6F2E7"/>
                </a:solidFill>
                <a:latin typeface="Aptos"/>
                <a:ea typeface="Aptos"/>
                <a:cs typeface="Aptos"/>
              </a:defRPr>
            </a:pPr>
            <a:r>
              <a:rPr sz="1650" b="0" dirty="0">
                <a:solidFill>
                  <a:srgbClr val="D6F2E7"/>
                </a:solidFill>
                <a:latin typeface="Aptos"/>
                <a:ea typeface="Aptos"/>
                <a:cs typeface="Aptos"/>
              </a:rPr>
              <a:t>8 weekly sessions</a:t>
            </a:r>
          </a:p>
        </p:txBody>
      </p:sp>
    </p:spTree>
    <p:extLst>
      <p:ext uri="{BB962C8B-B14F-4D97-AF65-F5344CB8AC3E}">
        <p14:creationId xmlns:p14="http://schemas.microsoft.com/office/powerpoint/2010/main" val="635071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BFFBE34-F03A-404F-A60A-FA4990B3FB5D}"/>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dirty="0">
                <a:solidFill>
                  <a:srgbClr val="17343B"/>
                </a:solidFill>
                <a:latin typeface="Aptos"/>
                <a:ea typeface="Aptos"/>
                <a:cs typeface="Aptos"/>
              </a:rPr>
              <a:t>Eight weeks of practical support</a:t>
            </a:r>
          </a:p>
        </p:txBody>
      </p:sp>
      <p:sp>
        <p:nvSpPr>
          <p:cNvPr id="2" name="Rectangle 1">
            <a:extLst>
              <a:ext uri="{FF2B5EF4-FFF2-40B4-BE49-F238E27FC236}">
                <a16:creationId xmlns:a16="http://schemas.microsoft.com/office/drawing/2014/main" id="{ED6E7B23-E436-4EC9-8466-6D49DF9552B5}"/>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02</a:t>
            </a:r>
          </a:p>
        </p:txBody>
      </p:sp>
      <p:pic>
        <p:nvPicPr>
          <p:cNvPr id="32" name="Picture 31"/>
          <p:cNvPicPr>
            <a:picLocks noChangeAspect="1"/>
          </p:cNvPicPr>
          <p:nvPr/>
        </p:nvPicPr>
        <p:blipFill>
          <a:blip r:embed="rId3"/>
          <a:srcRect l="17136" r="17136"/>
          <a:stretch>
            <a:fillRect/>
          </a:stretch>
        </p:blipFill>
        <p:spPr>
          <a:xfrm>
            <a:off x="8096250" y="1504950"/>
            <a:ext cx="3486150" cy="3981450"/>
          </a:xfrm>
          <a:prstGeom prst="rect">
            <a:avLst/>
          </a:prstGeom>
        </p:spPr>
      </p:pic>
      <p:sp>
        <p:nvSpPr>
          <p:cNvPr id="4" name="Rectangle 3">
            <a:extLst>
              <a:ext uri="{FF2B5EF4-FFF2-40B4-BE49-F238E27FC236}">
                <a16:creationId xmlns:a16="http://schemas.microsoft.com/office/drawing/2014/main" id="{AB6AA8B8-673C-4FD3-B358-36A8E8C8CCE2}"/>
              </a:ext>
            </a:extLst>
          </p:cNvPr>
          <p:cNvSpPr>
            <a:spLocks noGrp="1"/>
          </p:cNvSpPr>
          <p:nvPr/>
        </p:nvSpPr>
        <p:spPr>
          <a:xfrm>
            <a:off x="609600" y="1333500"/>
            <a:ext cx="7239000" cy="419100"/>
          </a:xfrm>
          <a:prstGeom prst="rect">
            <a:avLst/>
          </a:prstGeom>
          <a:noFill/>
          <a:ln w="0">
            <a:noFill/>
          </a:ln>
        </p:spPr>
        <p:txBody>
          <a:bodyPr lIns="0" tIns="0" rIns="0" bIns="0">
            <a:noAutofit/>
          </a:bodyPr>
          <a:lstStyle/>
          <a:p>
            <a:pPr>
              <a:defRPr sz="2100" b="1">
                <a:solidFill>
                  <a:srgbClr val="087E83"/>
                </a:solidFill>
                <a:latin typeface="Aptos"/>
                <a:ea typeface="Aptos"/>
                <a:cs typeface="Aptos"/>
              </a:defRPr>
            </a:pPr>
            <a:r>
              <a:rPr sz="2100" b="1">
                <a:solidFill>
                  <a:srgbClr val="087E83"/>
                </a:solidFill>
                <a:latin typeface="Aptos"/>
                <a:ea typeface="Aptos"/>
                <a:cs typeface="Aptos"/>
              </a:rPr>
              <a:t>One free 60-minute session each week</a:t>
            </a:r>
          </a:p>
        </p:txBody>
      </p:sp>
      <p:sp>
        <p:nvSpPr>
          <p:cNvPr id="5" name="Rectangle 4">
            <a:extLst>
              <a:ext uri="{FF2B5EF4-FFF2-40B4-BE49-F238E27FC236}">
                <a16:creationId xmlns:a16="http://schemas.microsoft.com/office/drawing/2014/main" id="{3702C88D-CEE5-4FB9-A08B-78C89F981AAE}"/>
              </a:ext>
            </a:extLst>
          </p:cNvPr>
          <p:cNvSpPr>
            <a:spLocks noGrp="1"/>
          </p:cNvSpPr>
          <p:nvPr/>
        </p:nvSpPr>
        <p:spPr>
          <a:xfrm>
            <a:off x="609600" y="19335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01</a:t>
            </a:r>
          </a:p>
        </p:txBody>
      </p:sp>
      <p:sp>
        <p:nvSpPr>
          <p:cNvPr id="6" name="Rectangle 5">
            <a:extLst>
              <a:ext uri="{FF2B5EF4-FFF2-40B4-BE49-F238E27FC236}">
                <a16:creationId xmlns:a16="http://schemas.microsoft.com/office/drawing/2014/main" id="{A772EF6C-5169-4004-9F07-ACC366BD7727}"/>
              </a:ext>
            </a:extLst>
          </p:cNvPr>
          <p:cNvSpPr>
            <a:spLocks noGrp="1"/>
          </p:cNvSpPr>
          <p:nvPr/>
        </p:nvSpPr>
        <p:spPr>
          <a:xfrm>
            <a:off x="1181100" y="19335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dirty="0">
                <a:solidFill>
                  <a:srgbClr val="17343B"/>
                </a:solidFill>
                <a:latin typeface="Aptos"/>
                <a:ea typeface="Aptos"/>
                <a:cs typeface="Aptos"/>
              </a:rPr>
              <a:t>Understand</a:t>
            </a:r>
          </a:p>
        </p:txBody>
      </p:sp>
      <p:sp>
        <p:nvSpPr>
          <p:cNvPr id="7" name="Rectangle 6">
            <a:extLst>
              <a:ext uri="{FF2B5EF4-FFF2-40B4-BE49-F238E27FC236}">
                <a16:creationId xmlns:a16="http://schemas.microsoft.com/office/drawing/2014/main" id="{C0B99A64-F902-4C5F-8C47-74DD371CF927}"/>
              </a:ext>
            </a:extLst>
          </p:cNvPr>
          <p:cNvSpPr>
            <a:spLocks noGrp="1"/>
          </p:cNvSpPr>
          <p:nvPr/>
        </p:nvSpPr>
        <p:spPr>
          <a:xfrm>
            <a:off x="2724150" y="19431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Baseline quiz and balanced vaping facts</a:t>
            </a:r>
          </a:p>
        </p:txBody>
      </p:sp>
      <p:sp>
        <p:nvSpPr>
          <p:cNvPr id="8" name="Rectangle 7">
            <a:extLst>
              <a:ext uri="{FF2B5EF4-FFF2-40B4-BE49-F238E27FC236}">
                <a16:creationId xmlns:a16="http://schemas.microsoft.com/office/drawing/2014/main" id="{26D9A59E-645A-40C7-9612-A44BE010A76A}"/>
              </a:ext>
            </a:extLst>
          </p:cNvPr>
          <p:cNvSpPr>
            <a:spLocks noGrp="1"/>
          </p:cNvSpPr>
          <p:nvPr/>
        </p:nvSpPr>
        <p:spPr>
          <a:xfrm>
            <a:off x="609600" y="24098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02</a:t>
            </a:r>
          </a:p>
        </p:txBody>
      </p:sp>
      <p:sp>
        <p:nvSpPr>
          <p:cNvPr id="9" name="Rectangle 8">
            <a:extLst>
              <a:ext uri="{FF2B5EF4-FFF2-40B4-BE49-F238E27FC236}">
                <a16:creationId xmlns:a16="http://schemas.microsoft.com/office/drawing/2014/main" id="{FDE70073-8254-4839-BA36-033426118C09}"/>
              </a:ext>
            </a:extLst>
          </p:cNvPr>
          <p:cNvSpPr>
            <a:spLocks noGrp="1"/>
          </p:cNvSpPr>
          <p:nvPr/>
        </p:nvSpPr>
        <p:spPr>
          <a:xfrm>
            <a:off x="1181100" y="24098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dirty="0">
                <a:solidFill>
                  <a:srgbClr val="17343B"/>
                </a:solidFill>
                <a:latin typeface="Aptos"/>
                <a:ea typeface="Aptos"/>
                <a:cs typeface="Aptos"/>
              </a:rPr>
              <a:t>Notice</a:t>
            </a:r>
          </a:p>
        </p:txBody>
      </p:sp>
      <p:sp>
        <p:nvSpPr>
          <p:cNvPr id="10" name="Rectangle 9">
            <a:extLst>
              <a:ext uri="{FF2B5EF4-FFF2-40B4-BE49-F238E27FC236}">
                <a16:creationId xmlns:a16="http://schemas.microsoft.com/office/drawing/2014/main" id="{59BC34D5-9C71-4E33-B966-CB68EDCE087D}"/>
              </a:ext>
            </a:extLst>
          </p:cNvPr>
          <p:cNvSpPr>
            <a:spLocks noGrp="1"/>
          </p:cNvSpPr>
          <p:nvPr/>
        </p:nvSpPr>
        <p:spPr>
          <a:xfrm>
            <a:off x="2724150" y="24193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dirty="0">
                <a:solidFill>
                  <a:srgbClr val="17343B"/>
                </a:solidFill>
                <a:latin typeface="Aptos"/>
                <a:ea typeface="Aptos"/>
                <a:cs typeface="Aptos"/>
              </a:rPr>
              <a:t>Trigger diary and personal spending review</a:t>
            </a:r>
          </a:p>
        </p:txBody>
      </p:sp>
      <p:sp>
        <p:nvSpPr>
          <p:cNvPr id="11" name="Rectangle 10">
            <a:extLst>
              <a:ext uri="{FF2B5EF4-FFF2-40B4-BE49-F238E27FC236}">
                <a16:creationId xmlns:a16="http://schemas.microsoft.com/office/drawing/2014/main" id="{5493926D-B99D-4E2F-B8C0-AED37168F4E1}"/>
              </a:ext>
            </a:extLst>
          </p:cNvPr>
          <p:cNvSpPr>
            <a:spLocks noGrp="1"/>
          </p:cNvSpPr>
          <p:nvPr/>
        </p:nvSpPr>
        <p:spPr>
          <a:xfrm>
            <a:off x="609600" y="28860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03</a:t>
            </a:r>
          </a:p>
        </p:txBody>
      </p:sp>
      <p:sp>
        <p:nvSpPr>
          <p:cNvPr id="12" name="Rectangle 11">
            <a:extLst>
              <a:ext uri="{FF2B5EF4-FFF2-40B4-BE49-F238E27FC236}">
                <a16:creationId xmlns:a16="http://schemas.microsoft.com/office/drawing/2014/main" id="{0B771294-D9BC-40E2-BB3F-D657CA471F88}"/>
              </a:ext>
            </a:extLst>
          </p:cNvPr>
          <p:cNvSpPr>
            <a:spLocks noGrp="1"/>
          </p:cNvSpPr>
          <p:nvPr/>
        </p:nvSpPr>
        <p:spPr>
          <a:xfrm>
            <a:off x="1181100" y="28860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Practise</a:t>
            </a:r>
          </a:p>
        </p:txBody>
      </p:sp>
      <p:sp>
        <p:nvSpPr>
          <p:cNvPr id="13" name="Rectangle 12">
            <a:extLst>
              <a:ext uri="{FF2B5EF4-FFF2-40B4-BE49-F238E27FC236}">
                <a16:creationId xmlns:a16="http://schemas.microsoft.com/office/drawing/2014/main" id="{307EBD8F-8970-4436-9182-E7E5BF6C3229}"/>
              </a:ext>
            </a:extLst>
          </p:cNvPr>
          <p:cNvSpPr>
            <a:spLocks noGrp="1"/>
          </p:cNvSpPr>
          <p:nvPr/>
        </p:nvSpPr>
        <p:spPr>
          <a:xfrm>
            <a:off x="2724150" y="28956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Craving rehearsal and a buddy walk</a:t>
            </a:r>
          </a:p>
        </p:txBody>
      </p:sp>
      <p:sp>
        <p:nvSpPr>
          <p:cNvPr id="14" name="Rectangle 13">
            <a:extLst>
              <a:ext uri="{FF2B5EF4-FFF2-40B4-BE49-F238E27FC236}">
                <a16:creationId xmlns:a16="http://schemas.microsoft.com/office/drawing/2014/main" id="{1268E76A-BDA6-46DF-B50B-7E0E85228E8F}"/>
              </a:ext>
            </a:extLst>
          </p:cNvPr>
          <p:cNvSpPr>
            <a:spLocks noGrp="1"/>
          </p:cNvSpPr>
          <p:nvPr/>
        </p:nvSpPr>
        <p:spPr>
          <a:xfrm>
            <a:off x="609600" y="33623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04</a:t>
            </a:r>
          </a:p>
        </p:txBody>
      </p:sp>
      <p:sp>
        <p:nvSpPr>
          <p:cNvPr id="15" name="Rectangle 14">
            <a:extLst>
              <a:ext uri="{FF2B5EF4-FFF2-40B4-BE49-F238E27FC236}">
                <a16:creationId xmlns:a16="http://schemas.microsoft.com/office/drawing/2014/main" id="{5AAFB64B-5EBF-4E87-99D2-A8BE041FD43F}"/>
              </a:ext>
            </a:extLst>
          </p:cNvPr>
          <p:cNvSpPr>
            <a:spLocks noGrp="1"/>
          </p:cNvSpPr>
          <p:nvPr/>
        </p:nvSpPr>
        <p:spPr>
          <a:xfrm>
            <a:off x="1181100" y="33623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Plan</a:t>
            </a:r>
          </a:p>
        </p:txBody>
      </p:sp>
      <p:sp>
        <p:nvSpPr>
          <p:cNvPr id="16" name="Rectangle 15">
            <a:extLst>
              <a:ext uri="{FF2B5EF4-FFF2-40B4-BE49-F238E27FC236}">
                <a16:creationId xmlns:a16="http://schemas.microsoft.com/office/drawing/2014/main" id="{05B7D477-1296-4AAD-8390-32FFB6358F1E}"/>
              </a:ext>
            </a:extLst>
          </p:cNvPr>
          <p:cNvSpPr>
            <a:spLocks noGrp="1"/>
          </p:cNvSpPr>
          <p:nvPr/>
        </p:nvSpPr>
        <p:spPr>
          <a:xfrm>
            <a:off x="2724150" y="33718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dirty="0">
                <a:solidFill>
                  <a:srgbClr val="17343B"/>
                </a:solidFill>
                <a:latin typeface="Aptos"/>
                <a:ea typeface="Aptos"/>
                <a:cs typeface="Aptos"/>
              </a:rPr>
              <a:t>Choose a quit approach with adviser input</a:t>
            </a:r>
          </a:p>
        </p:txBody>
      </p:sp>
      <p:sp>
        <p:nvSpPr>
          <p:cNvPr id="17" name="Rectangle 16">
            <a:extLst>
              <a:ext uri="{FF2B5EF4-FFF2-40B4-BE49-F238E27FC236}">
                <a16:creationId xmlns:a16="http://schemas.microsoft.com/office/drawing/2014/main" id="{6B225B6A-A6C2-4504-8F9B-4B6D9467BAE3}"/>
              </a:ext>
            </a:extLst>
          </p:cNvPr>
          <p:cNvSpPr>
            <a:spLocks noGrp="1"/>
          </p:cNvSpPr>
          <p:nvPr/>
        </p:nvSpPr>
        <p:spPr>
          <a:xfrm>
            <a:off x="609600" y="38385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05</a:t>
            </a:r>
          </a:p>
        </p:txBody>
      </p:sp>
      <p:sp>
        <p:nvSpPr>
          <p:cNvPr id="18" name="Rectangle 17">
            <a:extLst>
              <a:ext uri="{FF2B5EF4-FFF2-40B4-BE49-F238E27FC236}">
                <a16:creationId xmlns:a16="http://schemas.microsoft.com/office/drawing/2014/main" id="{1BAD5888-0DAE-4244-B98B-726ED0B38CE7}"/>
              </a:ext>
            </a:extLst>
          </p:cNvPr>
          <p:cNvSpPr>
            <a:spLocks noGrp="1"/>
          </p:cNvSpPr>
          <p:nvPr/>
        </p:nvSpPr>
        <p:spPr>
          <a:xfrm>
            <a:off x="1181100" y="38385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Try</a:t>
            </a:r>
          </a:p>
        </p:txBody>
      </p:sp>
      <p:sp>
        <p:nvSpPr>
          <p:cNvPr id="19" name="Rectangle 18">
            <a:extLst>
              <a:ext uri="{FF2B5EF4-FFF2-40B4-BE49-F238E27FC236}">
                <a16:creationId xmlns:a16="http://schemas.microsoft.com/office/drawing/2014/main" id="{95D8CCC5-B7E1-4B2C-8C0E-C9A49A1F4A14}"/>
              </a:ext>
            </a:extLst>
          </p:cNvPr>
          <p:cNvSpPr>
            <a:spLocks noGrp="1"/>
          </p:cNvSpPr>
          <p:nvPr/>
        </p:nvSpPr>
        <p:spPr>
          <a:xfrm>
            <a:off x="2724150" y="38481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Supported quit attempt or agreed reduction</a:t>
            </a:r>
          </a:p>
        </p:txBody>
      </p:sp>
      <p:sp>
        <p:nvSpPr>
          <p:cNvPr id="20" name="Rectangle 19">
            <a:extLst>
              <a:ext uri="{FF2B5EF4-FFF2-40B4-BE49-F238E27FC236}">
                <a16:creationId xmlns:a16="http://schemas.microsoft.com/office/drawing/2014/main" id="{84462BA6-BB4C-49FC-85DE-F85D74D6B038}"/>
              </a:ext>
            </a:extLst>
          </p:cNvPr>
          <p:cNvSpPr>
            <a:spLocks noGrp="1"/>
          </p:cNvSpPr>
          <p:nvPr/>
        </p:nvSpPr>
        <p:spPr>
          <a:xfrm>
            <a:off x="609600" y="43148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06</a:t>
            </a:r>
          </a:p>
        </p:txBody>
      </p:sp>
      <p:sp>
        <p:nvSpPr>
          <p:cNvPr id="21" name="Rectangle 20">
            <a:extLst>
              <a:ext uri="{FF2B5EF4-FFF2-40B4-BE49-F238E27FC236}">
                <a16:creationId xmlns:a16="http://schemas.microsoft.com/office/drawing/2014/main" id="{53BB57F5-AA59-4E15-A382-69CFAE572D0C}"/>
              </a:ext>
            </a:extLst>
          </p:cNvPr>
          <p:cNvSpPr>
            <a:spLocks noGrp="1"/>
          </p:cNvSpPr>
          <p:nvPr/>
        </p:nvSpPr>
        <p:spPr>
          <a:xfrm>
            <a:off x="1181100" y="43148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Connect</a:t>
            </a:r>
          </a:p>
        </p:txBody>
      </p:sp>
      <p:sp>
        <p:nvSpPr>
          <p:cNvPr id="22" name="Rectangle 21">
            <a:extLst>
              <a:ext uri="{FF2B5EF4-FFF2-40B4-BE49-F238E27FC236}">
                <a16:creationId xmlns:a16="http://schemas.microsoft.com/office/drawing/2014/main" id="{35F2669E-B9B7-4D58-9962-2802406E4F19}"/>
              </a:ext>
            </a:extLst>
          </p:cNvPr>
          <p:cNvSpPr>
            <a:spLocks noGrp="1"/>
          </p:cNvSpPr>
          <p:nvPr/>
        </p:nvSpPr>
        <p:spPr>
          <a:xfrm>
            <a:off x="2724150" y="43243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Refusal practice and social support</a:t>
            </a:r>
          </a:p>
        </p:txBody>
      </p:sp>
      <p:sp>
        <p:nvSpPr>
          <p:cNvPr id="23" name="Rectangle 22">
            <a:extLst>
              <a:ext uri="{FF2B5EF4-FFF2-40B4-BE49-F238E27FC236}">
                <a16:creationId xmlns:a16="http://schemas.microsoft.com/office/drawing/2014/main" id="{EC08D2BE-C45F-434A-B843-A3B971B348FE}"/>
              </a:ext>
            </a:extLst>
          </p:cNvPr>
          <p:cNvSpPr>
            <a:spLocks noGrp="1"/>
          </p:cNvSpPr>
          <p:nvPr/>
        </p:nvSpPr>
        <p:spPr>
          <a:xfrm>
            <a:off x="609600" y="47910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07</a:t>
            </a:r>
          </a:p>
        </p:txBody>
      </p:sp>
      <p:sp>
        <p:nvSpPr>
          <p:cNvPr id="24" name="Rectangle 23">
            <a:extLst>
              <a:ext uri="{FF2B5EF4-FFF2-40B4-BE49-F238E27FC236}">
                <a16:creationId xmlns:a16="http://schemas.microsoft.com/office/drawing/2014/main" id="{D715A197-75AB-45EE-B236-B4E6B886366E}"/>
              </a:ext>
            </a:extLst>
          </p:cNvPr>
          <p:cNvSpPr>
            <a:spLocks noGrp="1"/>
          </p:cNvSpPr>
          <p:nvPr/>
        </p:nvSpPr>
        <p:spPr>
          <a:xfrm>
            <a:off x="1181100" y="47910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Recover</a:t>
            </a:r>
          </a:p>
        </p:txBody>
      </p:sp>
      <p:sp>
        <p:nvSpPr>
          <p:cNvPr id="25" name="Rectangle 24">
            <a:extLst>
              <a:ext uri="{FF2B5EF4-FFF2-40B4-BE49-F238E27FC236}">
                <a16:creationId xmlns:a16="http://schemas.microsoft.com/office/drawing/2014/main" id="{C2D7A196-0B7E-4E8B-9F89-FE5E28DE6E88}"/>
              </a:ext>
            </a:extLst>
          </p:cNvPr>
          <p:cNvSpPr>
            <a:spLocks noGrp="1"/>
          </p:cNvSpPr>
          <p:nvPr/>
        </p:nvSpPr>
        <p:spPr>
          <a:xfrm>
            <a:off x="2724150" y="48006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Rehearse responses to a lapse</a:t>
            </a:r>
          </a:p>
        </p:txBody>
      </p:sp>
      <p:sp>
        <p:nvSpPr>
          <p:cNvPr id="26" name="Rectangle 25">
            <a:extLst>
              <a:ext uri="{FF2B5EF4-FFF2-40B4-BE49-F238E27FC236}">
                <a16:creationId xmlns:a16="http://schemas.microsoft.com/office/drawing/2014/main" id="{8BA9ABF2-3CFB-451E-9A65-1ED96BE8BF14}"/>
              </a:ext>
            </a:extLst>
          </p:cNvPr>
          <p:cNvSpPr>
            <a:spLocks noGrp="1"/>
          </p:cNvSpPr>
          <p:nvPr/>
        </p:nvSpPr>
        <p:spPr>
          <a:xfrm>
            <a:off x="609600" y="52673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08</a:t>
            </a:r>
          </a:p>
        </p:txBody>
      </p:sp>
      <p:sp>
        <p:nvSpPr>
          <p:cNvPr id="27" name="Rectangle 26">
            <a:extLst>
              <a:ext uri="{FF2B5EF4-FFF2-40B4-BE49-F238E27FC236}">
                <a16:creationId xmlns:a16="http://schemas.microsoft.com/office/drawing/2014/main" id="{6ED138D3-6255-41BB-825A-65EC021DDD2B}"/>
              </a:ext>
            </a:extLst>
          </p:cNvPr>
          <p:cNvSpPr>
            <a:spLocks noGrp="1"/>
          </p:cNvSpPr>
          <p:nvPr/>
        </p:nvSpPr>
        <p:spPr>
          <a:xfrm>
            <a:off x="1181100" y="52673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Review</a:t>
            </a:r>
          </a:p>
        </p:txBody>
      </p:sp>
      <p:sp>
        <p:nvSpPr>
          <p:cNvPr id="28" name="Rectangle 27">
            <a:extLst>
              <a:ext uri="{FF2B5EF4-FFF2-40B4-BE49-F238E27FC236}">
                <a16:creationId xmlns:a16="http://schemas.microsoft.com/office/drawing/2014/main" id="{77243CFB-77B5-4BE1-972B-4486A9324F3C}"/>
              </a:ext>
            </a:extLst>
          </p:cNvPr>
          <p:cNvSpPr>
            <a:spLocks noGrp="1"/>
          </p:cNvSpPr>
          <p:nvPr/>
        </p:nvSpPr>
        <p:spPr>
          <a:xfrm>
            <a:off x="2724150" y="52768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Repeat measures and plan follow-up</a:t>
            </a:r>
          </a:p>
        </p:txBody>
      </p:sp>
      <p:sp>
        <p:nvSpPr>
          <p:cNvPr id="29" name="Rectangle 28">
            <a:extLst>
              <a:ext uri="{FF2B5EF4-FFF2-40B4-BE49-F238E27FC236}">
                <a16:creationId xmlns:a16="http://schemas.microsoft.com/office/drawing/2014/main" id="{BF4844BF-DA12-413B-8EE4-6D1CE3367716}"/>
              </a:ext>
            </a:extLst>
          </p:cNvPr>
          <p:cNvSpPr>
            <a:spLocks noGrp="1"/>
          </p:cNvSpPr>
          <p:nvPr/>
        </p:nvSpPr>
        <p:spPr>
          <a:xfrm>
            <a:off x="8134350" y="5629275"/>
            <a:ext cx="3333750" cy="590550"/>
          </a:xfrm>
          <a:prstGeom prst="rect">
            <a:avLst/>
          </a:prstGeom>
          <a:noFill/>
          <a:ln w="0">
            <a:noFill/>
          </a:ln>
        </p:spPr>
        <p:txBody>
          <a:bodyPr lIns="0" tIns="0" rIns="0" bIns="0">
            <a:noAutofit/>
          </a:bodyPr>
          <a:lstStyle/>
          <a:p>
            <a:pPr>
              <a:defRPr sz="1575" b="0">
                <a:solidFill>
                  <a:srgbClr val="50636A"/>
                </a:solidFill>
                <a:latin typeface="Aptos"/>
                <a:ea typeface="Aptos"/>
                <a:cs typeface="Aptos"/>
              </a:defRPr>
            </a:pPr>
            <a:r>
              <a:rPr sz="1575" b="0">
                <a:solidFill>
                  <a:srgbClr val="50636A"/>
                </a:solidFill>
                <a:latin typeface="Aptos"/>
                <a:ea typeface="Aptos"/>
                <a:cs typeface="Aptos"/>
              </a:rPr>
              <a:t>Purpose: build knowledge, coping skills and a supported route out of vaping.</a:t>
            </a:r>
          </a:p>
        </p:txBody>
      </p:sp>
    </p:spTree>
    <p:extLst>
      <p:ext uri="{BB962C8B-B14F-4D97-AF65-F5344CB8AC3E}">
        <p14:creationId xmlns:p14="http://schemas.microsoft.com/office/powerpoint/2010/main" val="1064917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28A667F-08AB-4A31-BE18-3224A92F3E2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Rationale: support at a point of transition</a:t>
            </a:r>
          </a:p>
        </p:txBody>
      </p:sp>
      <p:sp>
        <p:nvSpPr>
          <p:cNvPr id="2" name="Rectangle 1">
            <a:extLst>
              <a:ext uri="{FF2B5EF4-FFF2-40B4-BE49-F238E27FC236}">
                <a16:creationId xmlns:a16="http://schemas.microsoft.com/office/drawing/2014/main" id="{B25A4351-648C-4285-B43F-82E2FDF688DC}"/>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03</a:t>
            </a:r>
          </a:p>
        </p:txBody>
      </p:sp>
      <p:sp>
        <p:nvSpPr>
          <p:cNvPr id="3" name="Rectangle 2">
            <a:extLst>
              <a:ext uri="{FF2B5EF4-FFF2-40B4-BE49-F238E27FC236}">
                <a16:creationId xmlns:a16="http://schemas.microsoft.com/office/drawing/2014/main" id="{6EBB8311-42C6-4789-9DD8-7C9E13DF6DA1}"/>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endParaRPr sz="1200" b="0" dirty="0">
              <a:solidFill>
                <a:srgbClr val="D6F2E7"/>
              </a:solidFill>
              <a:latin typeface="Aptos"/>
              <a:ea typeface="Aptos"/>
              <a:cs typeface="Aptos"/>
            </a:endParaRPr>
          </a:p>
        </p:txBody>
      </p:sp>
      <p:sp>
        <p:nvSpPr>
          <p:cNvPr id="4" name="Rectangle 3">
            <a:extLst>
              <a:ext uri="{FF2B5EF4-FFF2-40B4-BE49-F238E27FC236}">
                <a16:creationId xmlns:a16="http://schemas.microsoft.com/office/drawing/2014/main" id="{D1A07A8F-6246-433B-A743-11CC753289BA}"/>
              </a:ext>
            </a:extLst>
          </p:cNvPr>
          <p:cNvSpPr>
            <a:spLocks noGrp="1"/>
          </p:cNvSpPr>
          <p:nvPr/>
        </p:nvSpPr>
        <p:spPr>
          <a:xfrm>
            <a:off x="609600" y="1638300"/>
            <a:ext cx="3619500" cy="1238250"/>
          </a:xfrm>
          <a:prstGeom prst="rect">
            <a:avLst/>
          </a:prstGeom>
          <a:noFill/>
          <a:ln w="0">
            <a:noFill/>
          </a:ln>
        </p:spPr>
        <p:txBody>
          <a:bodyPr lIns="0" tIns="0" rIns="0" bIns="0">
            <a:noAutofit/>
          </a:bodyPr>
          <a:lstStyle/>
          <a:p>
            <a:pPr>
              <a:defRPr sz="7500" b="1">
                <a:solidFill>
                  <a:srgbClr val="D6F2E7"/>
                </a:solidFill>
                <a:latin typeface="Aptos"/>
                <a:ea typeface="Aptos"/>
                <a:cs typeface="Aptos"/>
              </a:defRPr>
            </a:pPr>
            <a:r>
              <a:rPr sz="7500" b="1">
                <a:solidFill>
                  <a:srgbClr val="D6F2E7"/>
                </a:solidFill>
                <a:latin typeface="Aptos"/>
                <a:ea typeface="Aptos"/>
                <a:cs typeface="Aptos"/>
              </a:rPr>
              <a:t>18–24</a:t>
            </a:r>
          </a:p>
        </p:txBody>
      </p:sp>
      <p:sp>
        <p:nvSpPr>
          <p:cNvPr id="5" name="Rectangle 4">
            <a:extLst>
              <a:ext uri="{FF2B5EF4-FFF2-40B4-BE49-F238E27FC236}">
                <a16:creationId xmlns:a16="http://schemas.microsoft.com/office/drawing/2014/main" id="{F4F62049-7C88-446B-BCAA-F5918C860352}"/>
              </a:ext>
            </a:extLst>
          </p:cNvPr>
          <p:cNvSpPr>
            <a:spLocks noGrp="1"/>
          </p:cNvSpPr>
          <p:nvPr/>
        </p:nvSpPr>
        <p:spPr>
          <a:xfrm>
            <a:off x="609600" y="3076575"/>
            <a:ext cx="4762500" cy="1190625"/>
          </a:xfrm>
          <a:prstGeom prst="rect">
            <a:avLst/>
          </a:prstGeom>
          <a:noFill/>
          <a:ln w="0">
            <a:noFill/>
          </a:ln>
        </p:spPr>
        <p:txBody>
          <a:bodyPr lIns="0" tIns="0" rIns="0" bIns="0">
            <a:noAutofit/>
          </a:bodyPr>
          <a:lstStyle/>
          <a:p>
            <a:pPr>
              <a:defRPr sz="2400" b="0">
                <a:solidFill>
                  <a:srgbClr val="FFFFFF"/>
                </a:solidFill>
                <a:latin typeface="Aptos"/>
                <a:ea typeface="Aptos"/>
                <a:cs typeface="Aptos"/>
              </a:defRPr>
            </a:pPr>
            <a:r>
              <a:rPr sz="2400" b="0">
                <a:solidFill>
                  <a:srgbClr val="FFFFFF"/>
                </a:solidFill>
                <a:latin typeface="Aptos"/>
                <a:ea typeface="Aptos"/>
                <a:cs typeface="Aptos"/>
              </a:rPr>
              <a:t>Young adulthood spans study,</a:t>
            </a:r>
          </a:p>
          <a:p>
            <a:pPr>
              <a:defRPr sz="2400" b="0">
                <a:solidFill>
                  <a:srgbClr val="FFFFFF"/>
                </a:solidFill>
                <a:latin typeface="Aptos"/>
                <a:ea typeface="Aptos"/>
                <a:cs typeface="Aptos"/>
              </a:defRPr>
            </a:pPr>
            <a:r>
              <a:rPr sz="2400" b="0">
                <a:solidFill>
                  <a:srgbClr val="FFFFFF"/>
                </a:solidFill>
                <a:latin typeface="Aptos"/>
                <a:ea typeface="Aptos"/>
                <a:cs typeface="Aptos"/>
              </a:rPr>
              <a:t>work and changing social networks.</a:t>
            </a:r>
          </a:p>
        </p:txBody>
      </p:sp>
      <p:sp>
        <p:nvSpPr>
          <p:cNvPr id="6" name="Rectangle 5">
            <a:extLst>
              <a:ext uri="{FF2B5EF4-FFF2-40B4-BE49-F238E27FC236}">
                <a16:creationId xmlns:a16="http://schemas.microsoft.com/office/drawing/2014/main" id="{C7D97FCD-9F8D-4865-9B7D-581180F8C8E7}"/>
              </a:ext>
            </a:extLst>
          </p:cNvPr>
          <p:cNvSpPr>
            <a:spLocks noGrp="1"/>
          </p:cNvSpPr>
          <p:nvPr/>
        </p:nvSpPr>
        <p:spPr>
          <a:xfrm>
            <a:off x="6267450" y="1657350"/>
            <a:ext cx="521970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Proposed cohort</a:t>
            </a:r>
          </a:p>
        </p:txBody>
      </p:sp>
      <p:sp>
        <p:nvSpPr>
          <p:cNvPr id="7" name="Rectangle 6">
            <a:extLst>
              <a:ext uri="{FF2B5EF4-FFF2-40B4-BE49-F238E27FC236}">
                <a16:creationId xmlns:a16="http://schemas.microsoft.com/office/drawing/2014/main" id="{6C7B703D-E0FA-45F8-88E4-17EEFFAFDEE6}"/>
              </a:ext>
            </a:extLst>
          </p:cNvPr>
          <p:cNvSpPr>
            <a:spLocks noGrp="1"/>
          </p:cNvSpPr>
          <p:nvPr/>
        </p:nvSpPr>
        <p:spPr>
          <a:xfrm>
            <a:off x="6267450" y="2124075"/>
            <a:ext cx="521970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30 Manchester residents who currently vape nicotine, do not currently smoke, and want support to stop.</a:t>
            </a:r>
          </a:p>
        </p:txBody>
      </p:sp>
      <p:sp>
        <p:nvSpPr>
          <p:cNvPr id="8" name="Rectangle 7">
            <a:extLst>
              <a:ext uri="{FF2B5EF4-FFF2-40B4-BE49-F238E27FC236}">
                <a16:creationId xmlns:a16="http://schemas.microsoft.com/office/drawing/2014/main" id="{EC2B38B0-F68D-46AF-9D8D-5369623399EC}"/>
              </a:ext>
            </a:extLst>
          </p:cNvPr>
          <p:cNvSpPr>
            <a:spLocks noGrp="1"/>
          </p:cNvSpPr>
          <p:nvPr/>
        </p:nvSpPr>
        <p:spPr>
          <a:xfrm>
            <a:off x="6267450" y="3629025"/>
            <a:ext cx="521970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Inclusive recruitment</a:t>
            </a:r>
          </a:p>
        </p:txBody>
      </p:sp>
      <p:sp>
        <p:nvSpPr>
          <p:cNvPr id="9" name="Rectangle 8">
            <a:extLst>
              <a:ext uri="{FF2B5EF4-FFF2-40B4-BE49-F238E27FC236}">
                <a16:creationId xmlns:a16="http://schemas.microsoft.com/office/drawing/2014/main" id="{F8A51396-4C36-4171-82BF-1C919D90DE19}"/>
              </a:ext>
            </a:extLst>
          </p:cNvPr>
          <p:cNvSpPr>
            <a:spLocks noGrp="1"/>
          </p:cNvSpPr>
          <p:nvPr/>
        </p:nvSpPr>
        <p:spPr>
          <a:xfrm>
            <a:off x="6267450" y="4095750"/>
            <a:ext cx="521970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dirty="0">
                <a:solidFill>
                  <a:srgbClr val="FFFFFF"/>
                </a:solidFill>
                <a:latin typeface="Aptos"/>
                <a:ea typeface="Aptos"/>
                <a:cs typeface="Aptos"/>
              </a:rPr>
              <a:t>Community venues, colleges, universities and workplaces. Include young adults outside education</a:t>
            </a:r>
            <a:r>
              <a:rPr lang="en-US" sz="1950" dirty="0">
                <a:solidFill>
                  <a:srgbClr val="FFFFFF"/>
                </a:solidFill>
                <a:latin typeface="Aptos"/>
                <a:ea typeface="Aptos"/>
                <a:cs typeface="Aptos"/>
              </a:rPr>
              <a:t> ASH (2025); NHS (n.d.-a); NICE (2021)</a:t>
            </a:r>
          </a:p>
          <a:p>
            <a:pPr>
              <a:defRPr sz="1950" b="0">
                <a:solidFill>
                  <a:srgbClr val="FFFFFF"/>
                </a:solidFill>
                <a:latin typeface="Aptos"/>
                <a:ea typeface="Aptos"/>
                <a:cs typeface="Aptos"/>
              </a:defRPr>
            </a:pPr>
            <a:r>
              <a:rPr sz="1950" b="0" dirty="0">
                <a:solidFill>
                  <a:srgbClr val="FFFFFF"/>
                </a:solidFill>
                <a:latin typeface="Aptos"/>
                <a:ea typeface="Aptos"/>
                <a:cs typeface="Aptos"/>
              </a:rPr>
              <a:t>.</a:t>
            </a:r>
          </a:p>
        </p:txBody>
      </p:sp>
      <p:sp>
        <p:nvSpPr>
          <p:cNvPr id="10" name="Rectangle 9">
            <a:extLst>
              <a:ext uri="{FF2B5EF4-FFF2-40B4-BE49-F238E27FC236}">
                <a16:creationId xmlns:a16="http://schemas.microsoft.com/office/drawing/2014/main" id="{13A96328-75BE-4538-9626-659F3056D121}"/>
              </a:ext>
            </a:extLst>
          </p:cNvPr>
          <p:cNvSpPr>
            <a:spLocks noGrp="1"/>
          </p:cNvSpPr>
          <p:nvPr/>
        </p:nvSpPr>
        <p:spPr>
          <a:xfrm>
            <a:off x="609600" y="5438775"/>
            <a:ext cx="10839450" cy="619125"/>
          </a:xfrm>
          <a:prstGeom prst="rect">
            <a:avLst/>
          </a:prstGeom>
          <a:noFill/>
          <a:ln w="0">
            <a:noFill/>
          </a:ln>
        </p:spPr>
        <p:txBody>
          <a:bodyPr lIns="0" tIns="0" rIns="0" bIns="0">
            <a:noAutofit/>
          </a:bodyPr>
          <a:lstStyle/>
          <a:p>
            <a:pPr>
              <a:defRPr sz="1875" b="0">
                <a:solidFill>
                  <a:srgbClr val="D6F2E7"/>
                </a:solidFill>
                <a:latin typeface="Aptos"/>
                <a:ea typeface="Aptos"/>
                <a:cs typeface="Aptos"/>
              </a:defRPr>
            </a:pPr>
            <a:r>
              <a:rPr sz="1875" b="0">
                <a:solidFill>
                  <a:srgbClr val="D6F2E7"/>
                </a:solidFill>
                <a:latin typeface="Aptos"/>
                <a:ea typeface="Aptos"/>
                <a:cs typeface="Aptos"/>
              </a:rPr>
              <a:t>Former smokers: review relapse risk before a vaping quit attempt. Current smokers: offer a smoking-cessation referral.</a:t>
            </a:r>
          </a:p>
        </p:txBody>
      </p:sp>
    </p:spTree>
    <p:extLst>
      <p:ext uri="{BB962C8B-B14F-4D97-AF65-F5344CB8AC3E}">
        <p14:creationId xmlns:p14="http://schemas.microsoft.com/office/powerpoint/2010/main" val="45912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2FC81C3-0E8C-4C58-B705-D10CA13D2D0E}"/>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National evidence and guidance</a:t>
            </a:r>
          </a:p>
        </p:txBody>
      </p:sp>
      <p:sp>
        <p:nvSpPr>
          <p:cNvPr id="2" name="Rectangle 1">
            <a:extLst>
              <a:ext uri="{FF2B5EF4-FFF2-40B4-BE49-F238E27FC236}">
                <a16:creationId xmlns:a16="http://schemas.microsoft.com/office/drawing/2014/main" id="{B81B6C17-5DF7-4F3A-8DA0-EC8B775E416E}"/>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04</a:t>
            </a:r>
          </a:p>
        </p:txBody>
      </p:sp>
      <p:sp>
        <p:nvSpPr>
          <p:cNvPr id="3" name="Rectangle 2">
            <a:extLst>
              <a:ext uri="{FF2B5EF4-FFF2-40B4-BE49-F238E27FC236}">
                <a16:creationId xmlns:a16="http://schemas.microsoft.com/office/drawing/2014/main" id="{8952C6C6-2719-476E-9FC1-AE194975EC1D}"/>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graphicFrame>
        <p:nvGraphicFramePr>
          <p:cNvPr id="14" name="Chart"/>
          <p:cNvGraphicFramePr/>
          <p:nvPr/>
        </p:nvGraphicFramePr>
        <p:xfrm>
          <a:off x="609600" y="1628775"/>
          <a:ext cx="4953000" cy="3429000"/>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C0A905D6-5E15-4E0F-B6F5-C0926A1A95A6}"/>
              </a:ext>
            </a:extLst>
          </p:cNvPr>
          <p:cNvSpPr>
            <a:spLocks noGrp="1"/>
          </p:cNvSpPr>
          <p:nvPr/>
        </p:nvSpPr>
        <p:spPr>
          <a:xfrm>
            <a:off x="609600" y="5314950"/>
            <a:ext cx="4953000" cy="609600"/>
          </a:xfrm>
          <a:prstGeom prst="rect">
            <a:avLst/>
          </a:prstGeom>
          <a:noFill/>
          <a:ln w="0">
            <a:noFill/>
          </a:ln>
        </p:spPr>
        <p:txBody>
          <a:bodyPr lIns="0" tIns="0" rIns="0" bIns="0">
            <a:noAutofit/>
          </a:bodyPr>
          <a:lstStyle/>
          <a:p>
            <a:pPr>
              <a:defRPr sz="1800" b="0">
                <a:solidFill>
                  <a:srgbClr val="50636A"/>
                </a:solidFill>
                <a:latin typeface="Aptos"/>
                <a:ea typeface="Aptos"/>
                <a:cs typeface="Aptos"/>
              </a:defRPr>
            </a:pPr>
            <a:r>
              <a:rPr sz="1800" b="0">
                <a:solidFill>
                  <a:srgbClr val="50636A"/>
                </a:solidFill>
                <a:latin typeface="Aptos"/>
                <a:ea typeface="Aptos"/>
                <a:cs typeface="Aptos"/>
              </a:rPr>
              <a:t>Great Britain, 2025</a:t>
            </a:r>
          </a:p>
          <a:p>
            <a:pPr>
              <a:defRPr sz="1800" b="0">
                <a:solidFill>
                  <a:srgbClr val="50636A"/>
                </a:solidFill>
                <a:latin typeface="Aptos"/>
                <a:ea typeface="Aptos"/>
                <a:cs typeface="Aptos"/>
              </a:defRPr>
            </a:pPr>
            <a:r>
              <a:rPr sz="1800" b="0">
                <a:solidFill>
                  <a:srgbClr val="50636A"/>
                </a:solidFill>
                <a:latin typeface="Aptos"/>
                <a:ea typeface="Aptos"/>
                <a:cs typeface="Aptos"/>
              </a:rPr>
              <a:t>Age-specific survey base: 2,241</a:t>
            </a:r>
          </a:p>
        </p:txBody>
      </p:sp>
      <p:sp>
        <p:nvSpPr>
          <p:cNvPr id="6" name="Rectangle 5">
            <a:extLst>
              <a:ext uri="{FF2B5EF4-FFF2-40B4-BE49-F238E27FC236}">
                <a16:creationId xmlns:a16="http://schemas.microsoft.com/office/drawing/2014/main" id="{6F7AB78F-CEC2-4B39-922F-3FE2737B7F54}"/>
              </a:ext>
            </a:extLst>
          </p:cNvPr>
          <p:cNvSpPr>
            <a:spLocks noGrp="1"/>
          </p:cNvSpPr>
          <p:nvPr/>
        </p:nvSpPr>
        <p:spPr>
          <a:xfrm>
            <a:off x="6324600" y="1647825"/>
            <a:ext cx="521970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Non-smokers</a:t>
            </a:r>
          </a:p>
        </p:txBody>
      </p:sp>
      <p:sp>
        <p:nvSpPr>
          <p:cNvPr id="7" name="Rectangle 6">
            <a:extLst>
              <a:ext uri="{FF2B5EF4-FFF2-40B4-BE49-F238E27FC236}">
                <a16:creationId xmlns:a16="http://schemas.microsoft.com/office/drawing/2014/main" id="{382A7A40-AF13-433A-8C88-65B141C0F6C5}"/>
              </a:ext>
            </a:extLst>
          </p:cNvPr>
          <p:cNvSpPr>
            <a:spLocks noGrp="1"/>
          </p:cNvSpPr>
          <p:nvPr/>
        </p:nvSpPr>
        <p:spPr>
          <a:xfrm>
            <a:off x="6324600" y="2114550"/>
            <a:ext cx="521970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National advice is to avoid starting vaping. There is no recommended safe daily allowance.</a:t>
            </a:r>
          </a:p>
        </p:txBody>
      </p:sp>
      <p:sp>
        <p:nvSpPr>
          <p:cNvPr id="8" name="Rectangle 7">
            <a:extLst>
              <a:ext uri="{FF2B5EF4-FFF2-40B4-BE49-F238E27FC236}">
                <a16:creationId xmlns:a16="http://schemas.microsoft.com/office/drawing/2014/main" id="{D8E421F1-DC1A-4C6C-A10D-B58069264BBD}"/>
              </a:ext>
            </a:extLst>
          </p:cNvPr>
          <p:cNvSpPr>
            <a:spLocks noGrp="1"/>
          </p:cNvSpPr>
          <p:nvPr/>
        </p:nvSpPr>
        <p:spPr>
          <a:xfrm>
            <a:off x="6324600" y="3514725"/>
            <a:ext cx="521970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Adults stopping smoking</a:t>
            </a:r>
          </a:p>
        </p:txBody>
      </p:sp>
      <p:sp>
        <p:nvSpPr>
          <p:cNvPr id="9" name="Rectangle 8">
            <a:extLst>
              <a:ext uri="{FF2B5EF4-FFF2-40B4-BE49-F238E27FC236}">
                <a16:creationId xmlns:a16="http://schemas.microsoft.com/office/drawing/2014/main" id="{42E372DC-18F1-4FB2-BA3D-7E97159DC8DC}"/>
              </a:ext>
            </a:extLst>
          </p:cNvPr>
          <p:cNvSpPr>
            <a:spLocks noGrp="1"/>
          </p:cNvSpPr>
          <p:nvPr/>
        </p:nvSpPr>
        <p:spPr>
          <a:xfrm>
            <a:off x="6324600" y="3981450"/>
            <a:ext cx="521970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Vaping is less harmful than smoking. Continue long enough to avoid smoking relapse, then stop when ready</a:t>
            </a:r>
            <a:r>
              <a:rPr lang="en-US" sz="1950" b="0" dirty="0">
                <a:solidFill>
                  <a:srgbClr val="17343B"/>
                </a:solidFill>
                <a:latin typeface="Aptos"/>
                <a:ea typeface="Aptos"/>
                <a:cs typeface="Aptos"/>
              </a:rPr>
              <a:t> ASH (2025), Figure 7, p. 10; NHS (n.d.-b); NICE (2021)</a:t>
            </a:r>
          </a:p>
          <a:p>
            <a:pPr>
              <a:defRPr sz="1950" b="0">
                <a:solidFill>
                  <a:srgbClr val="17343B"/>
                </a:solidFill>
                <a:latin typeface="Aptos"/>
                <a:ea typeface="Aptos"/>
                <a:cs typeface="Aptos"/>
              </a:defRPr>
            </a:pPr>
            <a:r>
              <a:rPr sz="1950" b="0" dirty="0">
                <a:solidFill>
                  <a:srgbClr val="17343B"/>
                </a:solidFill>
                <a:latin typeface="Aptos"/>
                <a:ea typeface="Aptos"/>
                <a:cs typeface="Aptos"/>
              </a:rPr>
              <a:t>.</a:t>
            </a:r>
          </a:p>
        </p:txBody>
      </p:sp>
      <p:sp>
        <p:nvSpPr>
          <p:cNvPr id="10" name="Rectangle 9">
            <a:extLst>
              <a:ext uri="{FF2B5EF4-FFF2-40B4-BE49-F238E27FC236}">
                <a16:creationId xmlns:a16="http://schemas.microsoft.com/office/drawing/2014/main" id="{ECFA1D25-FBD8-4FC5-8EDB-862A75D7ACD8}"/>
              </a:ext>
            </a:extLst>
          </p:cNvPr>
          <p:cNvSpPr>
            <a:spLocks noGrp="1"/>
          </p:cNvSpPr>
          <p:nvPr/>
        </p:nvSpPr>
        <p:spPr>
          <a:xfrm>
            <a:off x="6324600" y="5305425"/>
            <a:ext cx="5219700" cy="742950"/>
          </a:xfrm>
          <a:prstGeom prst="rect">
            <a:avLst/>
          </a:prstGeom>
          <a:noFill/>
          <a:ln w="0">
            <a:noFill/>
          </a:ln>
        </p:spPr>
        <p:txBody>
          <a:bodyPr lIns="0" tIns="0" rIns="0" bIns="0">
            <a:noAutofit/>
          </a:bodyPr>
          <a:lstStyle/>
          <a:p>
            <a:pPr>
              <a:defRPr sz="1725" b="1">
                <a:solidFill>
                  <a:srgbClr val="087E83"/>
                </a:solidFill>
                <a:latin typeface="Aptos"/>
                <a:ea typeface="Aptos"/>
                <a:cs typeface="Aptos"/>
              </a:defRPr>
            </a:pPr>
            <a:r>
              <a:rPr sz="1725" b="1">
                <a:solidFill>
                  <a:srgbClr val="087E83"/>
                </a:solidFill>
                <a:latin typeface="Aptos"/>
                <a:ea typeface="Aptos"/>
                <a:cs typeface="Aptos"/>
              </a:rPr>
              <a:t>These statistics show use, not guideline compliance: they do not separate smoking histories within this age group.</a:t>
            </a:r>
          </a:p>
        </p:txBody>
      </p:sp>
    </p:spTree>
    <p:extLst>
      <p:ext uri="{BB962C8B-B14F-4D97-AF65-F5344CB8AC3E}">
        <p14:creationId xmlns:p14="http://schemas.microsoft.com/office/powerpoint/2010/main" val="574266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CE0C67D-1265-415F-B287-5CB6D03A021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Consequences of continuing nicotine vaping</a:t>
            </a:r>
          </a:p>
        </p:txBody>
      </p:sp>
      <p:sp>
        <p:nvSpPr>
          <p:cNvPr id="2" name="Rectangle 1">
            <a:extLst>
              <a:ext uri="{FF2B5EF4-FFF2-40B4-BE49-F238E27FC236}">
                <a16:creationId xmlns:a16="http://schemas.microsoft.com/office/drawing/2014/main" id="{B2131452-2001-4B8C-B145-FEE960725E11}"/>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05</a:t>
            </a:r>
          </a:p>
        </p:txBody>
      </p:sp>
      <p:sp>
        <p:nvSpPr>
          <p:cNvPr id="3" name="Rectangle 2">
            <a:extLst>
              <a:ext uri="{FF2B5EF4-FFF2-40B4-BE49-F238E27FC236}">
                <a16:creationId xmlns:a16="http://schemas.microsoft.com/office/drawing/2014/main" id="{A5CBE6F8-11FD-4D7C-8BEA-2FC80499DB24}"/>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sp>
        <p:nvSpPr>
          <p:cNvPr id="4" name="Rectangle 3">
            <a:extLst>
              <a:ext uri="{FF2B5EF4-FFF2-40B4-BE49-F238E27FC236}">
                <a16:creationId xmlns:a16="http://schemas.microsoft.com/office/drawing/2014/main" id="{8AEE1AFB-F06D-4B8D-81FE-CF4892D80655}"/>
              </a:ext>
            </a:extLst>
          </p:cNvPr>
          <p:cNvSpPr>
            <a:spLocks noGrp="1"/>
          </p:cNvSpPr>
          <p:nvPr/>
        </p:nvSpPr>
        <p:spPr>
          <a:xfrm>
            <a:off x="609600" y="169545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Short term: everyday life</a:t>
            </a:r>
          </a:p>
        </p:txBody>
      </p:sp>
      <p:sp>
        <p:nvSpPr>
          <p:cNvPr id="5" name="Rectangle 4">
            <a:extLst>
              <a:ext uri="{FF2B5EF4-FFF2-40B4-BE49-F238E27FC236}">
                <a16:creationId xmlns:a16="http://schemas.microsoft.com/office/drawing/2014/main" id="{2EA3465E-D460-4AC2-B973-9302492AF5E1}"/>
              </a:ext>
            </a:extLst>
          </p:cNvPr>
          <p:cNvSpPr>
            <a:spLocks noGrp="1"/>
          </p:cNvSpPr>
          <p:nvPr/>
        </p:nvSpPr>
        <p:spPr>
          <a:xfrm>
            <a:off x="609600" y="2085975"/>
            <a:ext cx="5010150" cy="13144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Cough, dry mouth or throat irritation may occur. Nicotine dependence can </a:t>
            </a:r>
            <a:r>
              <a:rPr sz="1950" b="0" dirty="0" err="1">
                <a:solidFill>
                  <a:srgbClr val="17343B"/>
                </a:solidFill>
                <a:latin typeface="Aptos"/>
                <a:ea typeface="Aptos"/>
                <a:cs typeface="Aptos"/>
              </a:rPr>
              <a:t>organise</a:t>
            </a:r>
            <a:r>
              <a:rPr sz="1950" b="0" dirty="0">
                <a:solidFill>
                  <a:srgbClr val="17343B"/>
                </a:solidFill>
                <a:latin typeface="Aptos"/>
                <a:ea typeface="Aptos"/>
                <a:cs typeface="Aptos"/>
              </a:rPr>
              <a:t> the day around cravings</a:t>
            </a:r>
            <a:r>
              <a:rPr lang="en-US" sz="1950" b="0" dirty="0">
                <a:solidFill>
                  <a:srgbClr val="17343B"/>
                </a:solidFill>
                <a:latin typeface="Aptos"/>
                <a:ea typeface="Aptos"/>
                <a:cs typeface="Aptos"/>
              </a:rPr>
              <a:t> NHS (n.d.-a, n.d.-b); OHID (2022)</a:t>
            </a:r>
          </a:p>
          <a:p>
            <a:pPr>
              <a:defRPr sz="1950" b="0">
                <a:solidFill>
                  <a:srgbClr val="17343B"/>
                </a:solidFill>
                <a:latin typeface="Aptos"/>
                <a:ea typeface="Aptos"/>
                <a:cs typeface="Aptos"/>
              </a:defRPr>
            </a:pPr>
            <a:r>
              <a:rPr sz="1950" b="0" dirty="0">
                <a:solidFill>
                  <a:srgbClr val="17343B"/>
                </a:solidFill>
                <a:latin typeface="Aptos"/>
                <a:ea typeface="Aptos"/>
                <a:cs typeface="Aptos"/>
              </a:rPr>
              <a:t>.</a:t>
            </a:r>
          </a:p>
        </p:txBody>
      </p:sp>
      <p:sp>
        <p:nvSpPr>
          <p:cNvPr id="6" name="Rectangle 5">
            <a:extLst>
              <a:ext uri="{FF2B5EF4-FFF2-40B4-BE49-F238E27FC236}">
                <a16:creationId xmlns:a16="http://schemas.microsoft.com/office/drawing/2014/main" id="{18501888-8A1C-4317-905B-B44D9C840C72}"/>
              </a:ext>
            </a:extLst>
          </p:cNvPr>
          <p:cNvSpPr>
            <a:spLocks noGrp="1"/>
          </p:cNvSpPr>
          <p:nvPr/>
        </p:nvSpPr>
        <p:spPr>
          <a:xfrm>
            <a:off x="6477000" y="169545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Long term: future exposure</a:t>
            </a:r>
          </a:p>
        </p:txBody>
      </p:sp>
      <p:sp>
        <p:nvSpPr>
          <p:cNvPr id="7" name="Rectangle 6">
            <a:extLst>
              <a:ext uri="{FF2B5EF4-FFF2-40B4-BE49-F238E27FC236}">
                <a16:creationId xmlns:a16="http://schemas.microsoft.com/office/drawing/2014/main" id="{0F34CCBC-7CBE-4381-B6A4-0C095801CCC3}"/>
              </a:ext>
            </a:extLst>
          </p:cNvPr>
          <p:cNvSpPr>
            <a:spLocks noGrp="1"/>
          </p:cNvSpPr>
          <p:nvPr/>
        </p:nvSpPr>
        <p:spPr>
          <a:xfrm>
            <a:off x="6477000" y="2162175"/>
            <a:ext cx="501015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Continued vaping sustains aerosol exposure and may prolong nicotine dependence. Long-term disease risks remain uncertain.</a:t>
            </a:r>
          </a:p>
        </p:txBody>
      </p:sp>
      <p:sp>
        <p:nvSpPr>
          <p:cNvPr id="8" name="Rectangle 7">
            <a:extLst>
              <a:ext uri="{FF2B5EF4-FFF2-40B4-BE49-F238E27FC236}">
                <a16:creationId xmlns:a16="http://schemas.microsoft.com/office/drawing/2014/main" id="{1F7D93A7-9B96-4B15-8DB6-A2168ADA6264}"/>
              </a:ext>
            </a:extLst>
          </p:cNvPr>
          <p:cNvSpPr>
            <a:spLocks noGrp="1"/>
          </p:cNvSpPr>
          <p:nvPr/>
        </p:nvSpPr>
        <p:spPr>
          <a:xfrm>
            <a:off x="609600" y="381000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Withdrawal is a separate issue</a:t>
            </a:r>
          </a:p>
        </p:txBody>
      </p:sp>
      <p:sp>
        <p:nvSpPr>
          <p:cNvPr id="9" name="Rectangle 8">
            <a:extLst>
              <a:ext uri="{FF2B5EF4-FFF2-40B4-BE49-F238E27FC236}">
                <a16:creationId xmlns:a16="http://schemas.microsoft.com/office/drawing/2014/main" id="{8509E7FD-D190-4A67-BD23-0A3672D4180C}"/>
              </a:ext>
            </a:extLst>
          </p:cNvPr>
          <p:cNvSpPr>
            <a:spLocks noGrp="1"/>
          </p:cNvSpPr>
          <p:nvPr/>
        </p:nvSpPr>
        <p:spPr>
          <a:xfrm>
            <a:off x="609600" y="4276725"/>
            <a:ext cx="501015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Reducing nicotine may temporarily affect mood, concentration and sleep. Prepare participants for this transition.</a:t>
            </a:r>
          </a:p>
        </p:txBody>
      </p:sp>
      <p:sp>
        <p:nvSpPr>
          <p:cNvPr id="10" name="Rectangle 9">
            <a:extLst>
              <a:ext uri="{FF2B5EF4-FFF2-40B4-BE49-F238E27FC236}">
                <a16:creationId xmlns:a16="http://schemas.microsoft.com/office/drawing/2014/main" id="{0C002FC9-9802-49BF-89EC-66B779787D66}"/>
              </a:ext>
            </a:extLst>
          </p:cNvPr>
          <p:cNvSpPr>
            <a:spLocks noGrp="1"/>
          </p:cNvSpPr>
          <p:nvPr/>
        </p:nvSpPr>
        <p:spPr>
          <a:xfrm>
            <a:off x="6477000" y="381000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Evidence boundary</a:t>
            </a:r>
          </a:p>
        </p:txBody>
      </p:sp>
      <p:sp>
        <p:nvSpPr>
          <p:cNvPr id="11" name="Rectangle 10">
            <a:extLst>
              <a:ext uri="{FF2B5EF4-FFF2-40B4-BE49-F238E27FC236}">
                <a16:creationId xmlns:a16="http://schemas.microsoft.com/office/drawing/2014/main" id="{227258A3-519A-4516-87C3-DE6B78F249F9}"/>
              </a:ext>
            </a:extLst>
          </p:cNvPr>
          <p:cNvSpPr>
            <a:spLocks noGrp="1"/>
          </p:cNvSpPr>
          <p:nvPr/>
        </p:nvSpPr>
        <p:spPr>
          <a:xfrm>
            <a:off x="6477000" y="4276725"/>
            <a:ext cx="501015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Do not equate vaping with smoking or promise a precise reduction in cancer or cardiovascular risk from quitting vaping.</a:t>
            </a:r>
          </a:p>
        </p:txBody>
      </p:sp>
    </p:spTree>
    <p:extLst>
      <p:ext uri="{BB962C8B-B14F-4D97-AF65-F5344CB8AC3E}">
        <p14:creationId xmlns:p14="http://schemas.microsoft.com/office/powerpoint/2010/main" val="64633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5C0D90-B505-48AE-B01E-EDA933BDF6D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Three measurable campaign aims</a:t>
            </a:r>
          </a:p>
        </p:txBody>
      </p:sp>
      <p:sp>
        <p:nvSpPr>
          <p:cNvPr id="2" name="Rectangle 1">
            <a:extLst>
              <a:ext uri="{FF2B5EF4-FFF2-40B4-BE49-F238E27FC236}">
                <a16:creationId xmlns:a16="http://schemas.microsoft.com/office/drawing/2014/main" id="{10CEB746-24A0-4B7B-B4C1-5EA386D42404}"/>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06</a:t>
            </a:r>
          </a:p>
        </p:txBody>
      </p:sp>
      <p:sp>
        <p:nvSpPr>
          <p:cNvPr id="3" name="Rectangle 2">
            <a:extLst>
              <a:ext uri="{FF2B5EF4-FFF2-40B4-BE49-F238E27FC236}">
                <a16:creationId xmlns:a16="http://schemas.microsoft.com/office/drawing/2014/main" id="{227FFDCF-0BD6-40D9-8F48-6ACA417D61B9}"/>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dirty="0">
                <a:solidFill>
                  <a:srgbClr val="D6F2E7"/>
                </a:solidFill>
                <a:latin typeface="Aptos"/>
                <a:ea typeface="Aptos"/>
                <a:cs typeface="Aptos"/>
              </a:rPr>
              <a:t>Proposed pilot targets, not predicted or observed results</a:t>
            </a:r>
          </a:p>
        </p:txBody>
      </p:sp>
      <p:sp>
        <p:nvSpPr>
          <p:cNvPr id="4" name="Rectangle 3">
            <a:extLst>
              <a:ext uri="{FF2B5EF4-FFF2-40B4-BE49-F238E27FC236}">
                <a16:creationId xmlns:a16="http://schemas.microsoft.com/office/drawing/2014/main" id="{8AC0DFC3-6B43-458B-83E1-494093E83296}"/>
              </a:ext>
            </a:extLst>
          </p:cNvPr>
          <p:cNvSpPr>
            <a:spLocks noGrp="1"/>
          </p:cNvSpPr>
          <p:nvPr/>
        </p:nvSpPr>
        <p:spPr>
          <a:xfrm>
            <a:off x="609600" y="1504950"/>
            <a:ext cx="628650" cy="523875"/>
          </a:xfrm>
          <a:prstGeom prst="rect">
            <a:avLst/>
          </a:prstGeom>
          <a:noFill/>
          <a:ln w="0">
            <a:noFill/>
          </a:ln>
        </p:spPr>
        <p:txBody>
          <a:bodyPr lIns="0" tIns="0" rIns="0" bIns="0">
            <a:noAutofit/>
          </a:bodyPr>
          <a:lstStyle/>
          <a:p>
            <a:pPr>
              <a:defRPr sz="3150" b="1">
                <a:solidFill>
                  <a:srgbClr val="D6F2E7"/>
                </a:solidFill>
                <a:latin typeface="Aptos"/>
                <a:ea typeface="Aptos"/>
                <a:cs typeface="Aptos"/>
              </a:defRPr>
            </a:pPr>
            <a:r>
              <a:rPr sz="3150" b="1">
                <a:solidFill>
                  <a:srgbClr val="D6F2E7"/>
                </a:solidFill>
                <a:latin typeface="Aptos"/>
                <a:ea typeface="Aptos"/>
                <a:cs typeface="Aptos"/>
              </a:rPr>
              <a:t>01</a:t>
            </a:r>
          </a:p>
        </p:txBody>
      </p:sp>
      <p:sp>
        <p:nvSpPr>
          <p:cNvPr id="5" name="Rectangle 4">
            <a:extLst>
              <a:ext uri="{FF2B5EF4-FFF2-40B4-BE49-F238E27FC236}">
                <a16:creationId xmlns:a16="http://schemas.microsoft.com/office/drawing/2014/main" id="{58041F51-F9BE-4AB9-917F-3763FE1119F9}"/>
              </a:ext>
            </a:extLst>
          </p:cNvPr>
          <p:cNvSpPr>
            <a:spLocks noGrp="1"/>
          </p:cNvSpPr>
          <p:nvPr/>
        </p:nvSpPr>
        <p:spPr>
          <a:xfrm>
            <a:off x="1562100" y="1504950"/>
            <a:ext cx="2476500" cy="428625"/>
          </a:xfrm>
          <a:prstGeom prst="rect">
            <a:avLst/>
          </a:prstGeom>
          <a:noFill/>
          <a:ln w="0">
            <a:noFill/>
          </a:ln>
        </p:spPr>
        <p:txBody>
          <a:bodyPr lIns="0" tIns="0" rIns="0" bIns="0">
            <a:noAutofit/>
          </a:bodyPr>
          <a:lstStyle/>
          <a:p>
            <a:pPr>
              <a:defRPr sz="2175" b="1">
                <a:solidFill>
                  <a:srgbClr val="D6F2E7"/>
                </a:solidFill>
                <a:latin typeface="Aptos"/>
                <a:ea typeface="Aptos"/>
                <a:cs typeface="Aptos"/>
              </a:defRPr>
            </a:pPr>
            <a:r>
              <a:rPr sz="2175" b="1">
                <a:solidFill>
                  <a:srgbClr val="D6F2E7"/>
                </a:solidFill>
                <a:latin typeface="Aptos"/>
                <a:ea typeface="Aptos"/>
                <a:cs typeface="Aptos"/>
              </a:rPr>
              <a:t>Knowledge</a:t>
            </a:r>
          </a:p>
        </p:txBody>
      </p:sp>
      <p:sp>
        <p:nvSpPr>
          <p:cNvPr id="6" name="Rectangle 5">
            <a:extLst>
              <a:ext uri="{FF2B5EF4-FFF2-40B4-BE49-F238E27FC236}">
                <a16:creationId xmlns:a16="http://schemas.microsoft.com/office/drawing/2014/main" id="{3198DE19-4159-44D2-8441-ACB92FC99399}"/>
              </a:ext>
            </a:extLst>
          </p:cNvPr>
          <p:cNvSpPr>
            <a:spLocks noGrp="1"/>
          </p:cNvSpPr>
          <p:nvPr/>
        </p:nvSpPr>
        <p:spPr>
          <a:xfrm>
            <a:off x="4229100" y="1504950"/>
            <a:ext cx="7219950" cy="800100"/>
          </a:xfrm>
          <a:prstGeom prst="rect">
            <a:avLst/>
          </a:prstGeom>
          <a:noFill/>
          <a:ln w="0">
            <a:noFill/>
          </a:ln>
        </p:spPr>
        <p:txBody>
          <a:bodyPr lIns="0" tIns="0" rIns="0" bIns="0">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By Week 8, at least 24 of 30 participants score 4/5 or higher on a balanced vaping-knowledge quiz.</a:t>
            </a:r>
          </a:p>
        </p:txBody>
      </p:sp>
      <p:sp>
        <p:nvSpPr>
          <p:cNvPr id="7" name="Rectangle 6">
            <a:extLst>
              <a:ext uri="{FF2B5EF4-FFF2-40B4-BE49-F238E27FC236}">
                <a16:creationId xmlns:a16="http://schemas.microsoft.com/office/drawing/2014/main" id="{A9FA3554-77E8-4FCE-809F-5980C8CB6A57}"/>
              </a:ext>
            </a:extLst>
          </p:cNvPr>
          <p:cNvSpPr>
            <a:spLocks noGrp="1"/>
          </p:cNvSpPr>
          <p:nvPr/>
        </p:nvSpPr>
        <p:spPr>
          <a:xfrm>
            <a:off x="4229100" y="2371725"/>
            <a:ext cx="7219950" cy="400050"/>
          </a:xfrm>
          <a:prstGeom prst="rect">
            <a:avLst/>
          </a:prstGeom>
          <a:noFill/>
          <a:ln w="0">
            <a:noFill/>
          </a:ln>
        </p:spPr>
        <p:txBody>
          <a:bodyPr lIns="0" tIns="0" rIns="0" bIns="0">
            <a:noAutofit/>
          </a:bodyPr>
          <a:lstStyle/>
          <a:p>
            <a:pPr>
              <a:defRPr sz="1725" b="0">
                <a:solidFill>
                  <a:srgbClr val="D6F2E7"/>
                </a:solidFill>
                <a:latin typeface="Aptos"/>
                <a:ea typeface="Aptos"/>
                <a:cs typeface="Aptos"/>
              </a:defRPr>
            </a:pPr>
            <a:r>
              <a:rPr sz="1725" b="0">
                <a:solidFill>
                  <a:srgbClr val="D6F2E7"/>
                </a:solidFill>
                <a:latin typeface="Aptos"/>
                <a:ea typeface="Aptos"/>
                <a:cs typeface="Aptos"/>
              </a:rPr>
              <a:t>Benefit: informed decisions without exaggerating risk.</a:t>
            </a:r>
          </a:p>
        </p:txBody>
      </p:sp>
      <p:sp>
        <p:nvSpPr>
          <p:cNvPr id="8" name="Rectangle 7">
            <a:extLst>
              <a:ext uri="{FF2B5EF4-FFF2-40B4-BE49-F238E27FC236}">
                <a16:creationId xmlns:a16="http://schemas.microsoft.com/office/drawing/2014/main" id="{BC467A86-5641-4F66-88A4-A1C0C51572EE}"/>
              </a:ext>
            </a:extLst>
          </p:cNvPr>
          <p:cNvSpPr>
            <a:spLocks noGrp="1"/>
          </p:cNvSpPr>
          <p:nvPr/>
        </p:nvSpPr>
        <p:spPr>
          <a:xfrm>
            <a:off x="609600" y="3009900"/>
            <a:ext cx="628650" cy="523875"/>
          </a:xfrm>
          <a:prstGeom prst="rect">
            <a:avLst/>
          </a:prstGeom>
          <a:noFill/>
          <a:ln w="0">
            <a:noFill/>
          </a:ln>
        </p:spPr>
        <p:txBody>
          <a:bodyPr lIns="0" tIns="0" rIns="0" bIns="0">
            <a:noAutofit/>
          </a:bodyPr>
          <a:lstStyle/>
          <a:p>
            <a:pPr>
              <a:defRPr sz="3150" b="1">
                <a:solidFill>
                  <a:srgbClr val="D6F2E7"/>
                </a:solidFill>
                <a:latin typeface="Aptos"/>
                <a:ea typeface="Aptos"/>
                <a:cs typeface="Aptos"/>
              </a:defRPr>
            </a:pPr>
            <a:r>
              <a:rPr sz="3150" b="1">
                <a:solidFill>
                  <a:srgbClr val="D6F2E7"/>
                </a:solidFill>
                <a:latin typeface="Aptos"/>
                <a:ea typeface="Aptos"/>
                <a:cs typeface="Aptos"/>
              </a:rPr>
              <a:t>02</a:t>
            </a:r>
          </a:p>
        </p:txBody>
      </p:sp>
      <p:sp>
        <p:nvSpPr>
          <p:cNvPr id="9" name="Rectangle 8">
            <a:extLst>
              <a:ext uri="{FF2B5EF4-FFF2-40B4-BE49-F238E27FC236}">
                <a16:creationId xmlns:a16="http://schemas.microsoft.com/office/drawing/2014/main" id="{4D93F943-2C85-4E56-AB37-5C8AA61111ED}"/>
              </a:ext>
            </a:extLst>
          </p:cNvPr>
          <p:cNvSpPr>
            <a:spLocks noGrp="1"/>
          </p:cNvSpPr>
          <p:nvPr/>
        </p:nvSpPr>
        <p:spPr>
          <a:xfrm>
            <a:off x="1562100" y="3009900"/>
            <a:ext cx="2476500" cy="428625"/>
          </a:xfrm>
          <a:prstGeom prst="rect">
            <a:avLst/>
          </a:prstGeom>
          <a:noFill/>
          <a:ln w="0">
            <a:noFill/>
          </a:ln>
        </p:spPr>
        <p:txBody>
          <a:bodyPr lIns="0" tIns="0" rIns="0" bIns="0">
            <a:noAutofit/>
          </a:bodyPr>
          <a:lstStyle/>
          <a:p>
            <a:pPr>
              <a:defRPr sz="2175" b="1">
                <a:solidFill>
                  <a:srgbClr val="D6F2E7"/>
                </a:solidFill>
                <a:latin typeface="Aptos"/>
                <a:ea typeface="Aptos"/>
                <a:cs typeface="Aptos"/>
              </a:defRPr>
            </a:pPr>
            <a:r>
              <a:rPr sz="2175" b="1">
                <a:solidFill>
                  <a:srgbClr val="D6F2E7"/>
                </a:solidFill>
                <a:latin typeface="Aptos"/>
                <a:ea typeface="Aptos"/>
                <a:cs typeface="Aptos"/>
              </a:rPr>
              <a:t>Coping skills</a:t>
            </a:r>
          </a:p>
        </p:txBody>
      </p:sp>
      <p:sp>
        <p:nvSpPr>
          <p:cNvPr id="10" name="Rectangle 9">
            <a:extLst>
              <a:ext uri="{FF2B5EF4-FFF2-40B4-BE49-F238E27FC236}">
                <a16:creationId xmlns:a16="http://schemas.microsoft.com/office/drawing/2014/main" id="{841BD49B-968A-4140-AA6B-3E093C63F3EC}"/>
              </a:ext>
            </a:extLst>
          </p:cNvPr>
          <p:cNvSpPr>
            <a:spLocks noGrp="1"/>
          </p:cNvSpPr>
          <p:nvPr/>
        </p:nvSpPr>
        <p:spPr>
          <a:xfrm>
            <a:off x="4229100" y="3009900"/>
            <a:ext cx="7219950" cy="800100"/>
          </a:xfrm>
          <a:prstGeom prst="rect">
            <a:avLst/>
          </a:prstGeom>
          <a:noFill/>
          <a:ln w="0">
            <a:noFill/>
          </a:ln>
        </p:spPr>
        <p:txBody>
          <a:bodyPr lIns="0" tIns="0" rIns="0" bIns="0">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By Week 4, at least 24 of 30 complete a personal plan and demonstrate two strategies against a checklist.</a:t>
            </a:r>
          </a:p>
        </p:txBody>
      </p:sp>
      <p:sp>
        <p:nvSpPr>
          <p:cNvPr id="11" name="Rectangle 10">
            <a:extLst>
              <a:ext uri="{FF2B5EF4-FFF2-40B4-BE49-F238E27FC236}">
                <a16:creationId xmlns:a16="http://schemas.microsoft.com/office/drawing/2014/main" id="{FD63264B-F4D0-441B-92BE-F979EDB42488}"/>
              </a:ext>
            </a:extLst>
          </p:cNvPr>
          <p:cNvSpPr>
            <a:spLocks noGrp="1"/>
          </p:cNvSpPr>
          <p:nvPr/>
        </p:nvSpPr>
        <p:spPr>
          <a:xfrm>
            <a:off x="4229100" y="3876675"/>
            <a:ext cx="7219950" cy="400050"/>
          </a:xfrm>
          <a:prstGeom prst="rect">
            <a:avLst/>
          </a:prstGeom>
          <a:noFill/>
          <a:ln w="0">
            <a:noFill/>
          </a:ln>
        </p:spPr>
        <p:txBody>
          <a:bodyPr lIns="0" tIns="0" rIns="0" bIns="0">
            <a:noAutofit/>
          </a:bodyPr>
          <a:lstStyle/>
          <a:p>
            <a:pPr>
              <a:defRPr sz="1725" b="0">
                <a:solidFill>
                  <a:srgbClr val="D6F2E7"/>
                </a:solidFill>
                <a:latin typeface="Aptos"/>
                <a:ea typeface="Aptos"/>
                <a:cs typeface="Aptos"/>
              </a:defRPr>
            </a:pPr>
            <a:r>
              <a:rPr sz="1725" b="0">
                <a:solidFill>
                  <a:srgbClr val="D6F2E7"/>
                </a:solidFill>
                <a:latin typeface="Aptos"/>
                <a:ea typeface="Aptos"/>
                <a:cs typeface="Aptos"/>
              </a:rPr>
              <a:t>Benefit: practical readiness for difficult situations.</a:t>
            </a:r>
          </a:p>
        </p:txBody>
      </p:sp>
      <p:sp>
        <p:nvSpPr>
          <p:cNvPr id="12" name="Rectangle 11">
            <a:extLst>
              <a:ext uri="{FF2B5EF4-FFF2-40B4-BE49-F238E27FC236}">
                <a16:creationId xmlns:a16="http://schemas.microsoft.com/office/drawing/2014/main" id="{96F29594-A45B-4C5C-8D0C-F793B3136057}"/>
              </a:ext>
            </a:extLst>
          </p:cNvPr>
          <p:cNvSpPr>
            <a:spLocks noGrp="1"/>
          </p:cNvSpPr>
          <p:nvPr/>
        </p:nvSpPr>
        <p:spPr>
          <a:xfrm>
            <a:off x="609600" y="4514850"/>
            <a:ext cx="628650" cy="523875"/>
          </a:xfrm>
          <a:prstGeom prst="rect">
            <a:avLst/>
          </a:prstGeom>
          <a:noFill/>
          <a:ln w="0">
            <a:noFill/>
          </a:ln>
        </p:spPr>
        <p:txBody>
          <a:bodyPr lIns="0" tIns="0" rIns="0" bIns="0">
            <a:noAutofit/>
          </a:bodyPr>
          <a:lstStyle/>
          <a:p>
            <a:pPr>
              <a:defRPr sz="3150" b="1">
                <a:solidFill>
                  <a:srgbClr val="D6F2E7"/>
                </a:solidFill>
                <a:latin typeface="Aptos"/>
                <a:ea typeface="Aptos"/>
                <a:cs typeface="Aptos"/>
              </a:defRPr>
            </a:pPr>
            <a:r>
              <a:rPr sz="3150" b="1">
                <a:solidFill>
                  <a:srgbClr val="D6F2E7"/>
                </a:solidFill>
                <a:latin typeface="Aptos"/>
                <a:ea typeface="Aptos"/>
                <a:cs typeface="Aptos"/>
              </a:rPr>
              <a:t>03</a:t>
            </a:r>
          </a:p>
        </p:txBody>
      </p:sp>
      <p:sp>
        <p:nvSpPr>
          <p:cNvPr id="13" name="Rectangle 12">
            <a:extLst>
              <a:ext uri="{FF2B5EF4-FFF2-40B4-BE49-F238E27FC236}">
                <a16:creationId xmlns:a16="http://schemas.microsoft.com/office/drawing/2014/main" id="{EB6463CC-CB07-4AD4-93ED-5C6BA9DF6558}"/>
              </a:ext>
            </a:extLst>
          </p:cNvPr>
          <p:cNvSpPr>
            <a:spLocks noGrp="1"/>
          </p:cNvSpPr>
          <p:nvPr/>
        </p:nvSpPr>
        <p:spPr>
          <a:xfrm>
            <a:off x="1562100" y="4514850"/>
            <a:ext cx="2476500" cy="428625"/>
          </a:xfrm>
          <a:prstGeom prst="rect">
            <a:avLst/>
          </a:prstGeom>
          <a:noFill/>
          <a:ln w="0">
            <a:noFill/>
          </a:ln>
        </p:spPr>
        <p:txBody>
          <a:bodyPr lIns="0" tIns="0" rIns="0" bIns="0">
            <a:noAutofit/>
          </a:bodyPr>
          <a:lstStyle/>
          <a:p>
            <a:pPr>
              <a:defRPr sz="2175" b="1">
                <a:solidFill>
                  <a:srgbClr val="D6F2E7"/>
                </a:solidFill>
                <a:latin typeface="Aptos"/>
                <a:ea typeface="Aptos"/>
                <a:cs typeface="Aptos"/>
              </a:defRPr>
            </a:pPr>
            <a:r>
              <a:rPr sz="2175" b="1">
                <a:solidFill>
                  <a:srgbClr val="D6F2E7"/>
                </a:solidFill>
                <a:latin typeface="Aptos"/>
                <a:ea typeface="Aptos"/>
                <a:cs typeface="Aptos"/>
              </a:rPr>
              <a:t>Behaviour</a:t>
            </a:r>
          </a:p>
        </p:txBody>
      </p:sp>
      <p:sp>
        <p:nvSpPr>
          <p:cNvPr id="14" name="Rectangle 13">
            <a:extLst>
              <a:ext uri="{FF2B5EF4-FFF2-40B4-BE49-F238E27FC236}">
                <a16:creationId xmlns:a16="http://schemas.microsoft.com/office/drawing/2014/main" id="{183D51E4-652A-4ECE-8842-14454730FC10}"/>
              </a:ext>
            </a:extLst>
          </p:cNvPr>
          <p:cNvSpPr>
            <a:spLocks noGrp="1"/>
          </p:cNvSpPr>
          <p:nvPr/>
        </p:nvSpPr>
        <p:spPr>
          <a:xfrm>
            <a:off x="4229100" y="4514850"/>
            <a:ext cx="7219950" cy="800100"/>
          </a:xfrm>
          <a:prstGeom prst="rect">
            <a:avLst/>
          </a:prstGeom>
          <a:noFill/>
          <a:ln w="0">
            <a:noFill/>
          </a:ln>
        </p:spPr>
        <p:txBody>
          <a:bodyPr lIns="0" tIns="0" rIns="0" bIns="0">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By Week 8, at least 9 of 30 report no vaping in the previous 7 days and no smoking in that period.</a:t>
            </a:r>
          </a:p>
        </p:txBody>
      </p:sp>
      <p:sp>
        <p:nvSpPr>
          <p:cNvPr id="15" name="Rectangle 14">
            <a:extLst>
              <a:ext uri="{FF2B5EF4-FFF2-40B4-BE49-F238E27FC236}">
                <a16:creationId xmlns:a16="http://schemas.microsoft.com/office/drawing/2014/main" id="{D79EA171-59C3-4F36-A5D6-78082D0EE4D4}"/>
              </a:ext>
            </a:extLst>
          </p:cNvPr>
          <p:cNvSpPr>
            <a:spLocks noGrp="1"/>
          </p:cNvSpPr>
          <p:nvPr/>
        </p:nvSpPr>
        <p:spPr>
          <a:xfrm>
            <a:off x="4229100" y="5381625"/>
            <a:ext cx="7219950" cy="400050"/>
          </a:xfrm>
          <a:prstGeom prst="rect">
            <a:avLst/>
          </a:prstGeom>
          <a:noFill/>
          <a:ln w="0">
            <a:noFill/>
          </a:ln>
        </p:spPr>
        <p:txBody>
          <a:bodyPr lIns="0" tIns="0" rIns="0" bIns="0">
            <a:noAutofit/>
          </a:bodyPr>
          <a:lstStyle/>
          <a:p>
            <a:pPr>
              <a:defRPr sz="1725" b="0">
                <a:solidFill>
                  <a:srgbClr val="D6F2E7"/>
                </a:solidFill>
                <a:latin typeface="Aptos"/>
                <a:ea typeface="Aptos"/>
                <a:cs typeface="Aptos"/>
              </a:defRPr>
            </a:pPr>
            <a:r>
              <a:rPr sz="1725" b="0">
                <a:solidFill>
                  <a:srgbClr val="D6F2E7"/>
                </a:solidFill>
                <a:latin typeface="Aptos"/>
                <a:ea typeface="Aptos"/>
                <a:cs typeface="Aptos"/>
              </a:rPr>
              <a:t>Benefit: less aerosol exposure while protecting smoking abstinence.</a:t>
            </a:r>
          </a:p>
        </p:txBody>
      </p:sp>
    </p:spTree>
    <p:extLst>
      <p:ext uri="{BB962C8B-B14F-4D97-AF65-F5344CB8AC3E}">
        <p14:creationId xmlns:p14="http://schemas.microsoft.com/office/powerpoint/2010/main" val="91354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133268-50F4-40B5-8FBA-99801250D92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Campaign delivery: a personal “Pause Plan”</a:t>
            </a:r>
          </a:p>
        </p:txBody>
      </p:sp>
      <p:sp>
        <p:nvSpPr>
          <p:cNvPr id="2" name="Rectangle 1">
            <a:extLst>
              <a:ext uri="{FF2B5EF4-FFF2-40B4-BE49-F238E27FC236}">
                <a16:creationId xmlns:a16="http://schemas.microsoft.com/office/drawing/2014/main" id="{DD910654-ECA8-4F3D-8F33-8107430A3E1C}"/>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07</a:t>
            </a:r>
          </a:p>
        </p:txBody>
      </p:sp>
      <p:sp>
        <p:nvSpPr>
          <p:cNvPr id="3" name="Rectangle 2">
            <a:extLst>
              <a:ext uri="{FF2B5EF4-FFF2-40B4-BE49-F238E27FC236}">
                <a16:creationId xmlns:a16="http://schemas.microsoft.com/office/drawing/2014/main" id="{229AE89D-51F8-474F-AC39-282FFE8D83A2}"/>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sp>
        <p:nvSpPr>
          <p:cNvPr id="4" name="Rectangle 3">
            <a:extLst>
              <a:ext uri="{FF2B5EF4-FFF2-40B4-BE49-F238E27FC236}">
                <a16:creationId xmlns:a16="http://schemas.microsoft.com/office/drawing/2014/main" id="{59B565AD-9A8A-4FF0-8BA4-F7A8CB12A135}"/>
              </a:ext>
            </a:extLst>
          </p:cNvPr>
          <p:cNvSpPr>
            <a:spLocks noGrp="1"/>
          </p:cNvSpPr>
          <p:nvPr/>
        </p:nvSpPr>
        <p:spPr>
          <a:xfrm>
            <a:off x="609600" y="1552575"/>
            <a:ext cx="3048000" cy="419100"/>
          </a:xfrm>
          <a:prstGeom prst="rect">
            <a:avLst/>
          </a:prstGeom>
          <a:noFill/>
          <a:ln w="0">
            <a:noFill/>
          </a:ln>
        </p:spPr>
        <p:txBody>
          <a:bodyPr lIns="0" tIns="0" rIns="0" bIns="0">
            <a:noAutofit/>
          </a:bodyPr>
          <a:lstStyle/>
          <a:p>
            <a:pPr>
              <a:defRPr sz="2250" b="1">
                <a:solidFill>
                  <a:srgbClr val="087E83"/>
                </a:solidFill>
                <a:latin typeface="Aptos"/>
                <a:ea typeface="Aptos"/>
                <a:cs typeface="Aptos"/>
              </a:defRPr>
            </a:pPr>
            <a:r>
              <a:rPr sz="2250" b="1">
                <a:solidFill>
                  <a:srgbClr val="087E83"/>
                </a:solidFill>
                <a:latin typeface="Aptos"/>
                <a:ea typeface="Aptos"/>
                <a:cs typeface="Aptos"/>
              </a:rPr>
              <a:t>Each session</a:t>
            </a:r>
          </a:p>
        </p:txBody>
      </p:sp>
      <p:sp>
        <p:nvSpPr>
          <p:cNvPr id="5" name="Rectangle 4">
            <a:extLst>
              <a:ext uri="{FF2B5EF4-FFF2-40B4-BE49-F238E27FC236}">
                <a16:creationId xmlns:a16="http://schemas.microsoft.com/office/drawing/2014/main" id="{1AEA3631-8ECD-4330-92D1-D9DAE23057DC}"/>
              </a:ext>
            </a:extLst>
          </p:cNvPr>
          <p:cNvSpPr>
            <a:spLocks noGrp="1"/>
          </p:cNvSpPr>
          <p:nvPr/>
        </p:nvSpPr>
        <p:spPr>
          <a:xfrm>
            <a:off x="609600" y="2181225"/>
            <a:ext cx="5191125" cy="2771775"/>
          </a:xfrm>
          <a:prstGeom prst="rect">
            <a:avLst/>
          </a:prstGeom>
          <a:noFill/>
          <a:ln w="0">
            <a:noFill/>
          </a:ln>
        </p:spPr>
        <p:txBody>
          <a:bodyPr lIns="0" tIns="0" rIns="0" bIns="0">
            <a:noAutofit/>
          </a:bodyPr>
          <a:lstStyle/>
          <a:p>
            <a:pPr>
              <a:defRPr sz="2250" b="0">
                <a:solidFill>
                  <a:srgbClr val="17343B"/>
                </a:solidFill>
                <a:latin typeface="Aptos"/>
                <a:ea typeface="Aptos"/>
                <a:cs typeface="Aptos"/>
              </a:defRPr>
            </a:pPr>
            <a:r>
              <a:rPr sz="2250" b="0">
                <a:solidFill>
                  <a:srgbClr val="17343B"/>
                </a:solidFill>
                <a:latin typeface="Aptos"/>
                <a:ea typeface="Aptos"/>
                <a:cs typeface="Aptos"/>
              </a:rPr>
              <a:t>10 min  Private check-in</a:t>
            </a:r>
          </a:p>
          <a:p>
            <a:pPr>
              <a:defRPr sz="2250" b="0">
                <a:solidFill>
                  <a:srgbClr val="17343B"/>
                </a:solidFill>
                <a:latin typeface="Aptos"/>
                <a:ea typeface="Aptos"/>
                <a:cs typeface="Aptos"/>
              </a:defRPr>
            </a:pPr>
            <a:r>
              <a:rPr sz="2250" b="0">
                <a:solidFill>
                  <a:srgbClr val="17343B"/>
                </a:solidFill>
                <a:latin typeface="Aptos"/>
                <a:ea typeface="Aptos"/>
                <a:cs typeface="Aptos"/>
              </a:rPr>
              <a:t>15 min  Evidence and discussion</a:t>
            </a:r>
          </a:p>
          <a:p>
            <a:pPr>
              <a:defRPr sz="2250" b="0">
                <a:solidFill>
                  <a:srgbClr val="17343B"/>
                </a:solidFill>
                <a:latin typeface="Aptos"/>
                <a:ea typeface="Aptos"/>
                <a:cs typeface="Aptos"/>
              </a:defRPr>
            </a:pPr>
            <a:r>
              <a:rPr sz="2250" b="0">
                <a:solidFill>
                  <a:srgbClr val="17343B"/>
                </a:solidFill>
                <a:latin typeface="Aptos"/>
                <a:ea typeface="Aptos"/>
                <a:cs typeface="Aptos"/>
              </a:rPr>
              <a:t>20 min  Practical rehearsal</a:t>
            </a:r>
          </a:p>
          <a:p>
            <a:pPr>
              <a:defRPr sz="2250" b="0">
                <a:solidFill>
                  <a:srgbClr val="17343B"/>
                </a:solidFill>
                <a:latin typeface="Aptos"/>
                <a:ea typeface="Aptos"/>
                <a:cs typeface="Aptos"/>
              </a:defRPr>
            </a:pPr>
            <a:r>
              <a:rPr sz="2250" b="0">
                <a:solidFill>
                  <a:srgbClr val="17343B"/>
                </a:solidFill>
                <a:latin typeface="Aptos"/>
                <a:ea typeface="Aptos"/>
                <a:cs typeface="Aptos"/>
              </a:rPr>
              <a:t>10 min  Personal plan</a:t>
            </a:r>
          </a:p>
          <a:p>
            <a:pPr>
              <a:defRPr sz="2250" b="0">
                <a:solidFill>
                  <a:srgbClr val="17343B"/>
                </a:solidFill>
                <a:latin typeface="Aptos"/>
                <a:ea typeface="Aptos"/>
                <a:cs typeface="Aptos"/>
              </a:defRPr>
            </a:pPr>
            <a:r>
              <a:rPr sz="2250" b="0">
                <a:solidFill>
                  <a:srgbClr val="17343B"/>
                </a:solidFill>
                <a:latin typeface="Aptos"/>
                <a:ea typeface="Aptos"/>
                <a:cs typeface="Aptos"/>
              </a:rPr>
              <a:t>  5 min  Feedback</a:t>
            </a:r>
          </a:p>
        </p:txBody>
      </p:sp>
      <p:sp>
        <p:nvSpPr>
          <p:cNvPr id="6" name="Rectangle 5">
            <a:extLst>
              <a:ext uri="{FF2B5EF4-FFF2-40B4-BE49-F238E27FC236}">
                <a16:creationId xmlns:a16="http://schemas.microsoft.com/office/drawing/2014/main" id="{9DC19747-2FA9-46AF-BFBB-6758F8047D9B}"/>
              </a:ext>
            </a:extLst>
          </p:cNvPr>
          <p:cNvSpPr>
            <a:spLocks noGrp="1"/>
          </p:cNvSpPr>
          <p:nvPr/>
        </p:nvSpPr>
        <p:spPr>
          <a:xfrm>
            <a:off x="6553200" y="1552575"/>
            <a:ext cx="4953000" cy="419100"/>
          </a:xfrm>
          <a:prstGeom prst="rect">
            <a:avLst/>
          </a:prstGeom>
          <a:noFill/>
          <a:ln w="0">
            <a:noFill/>
          </a:ln>
        </p:spPr>
        <p:txBody>
          <a:bodyPr lIns="0" tIns="0" rIns="0" bIns="0">
            <a:noAutofit/>
          </a:bodyPr>
          <a:lstStyle/>
          <a:p>
            <a:pPr>
              <a:defRPr sz="2250" b="1">
                <a:solidFill>
                  <a:srgbClr val="087E83"/>
                </a:solidFill>
                <a:latin typeface="Aptos"/>
                <a:ea typeface="Aptos"/>
                <a:cs typeface="Aptos"/>
              </a:defRPr>
            </a:pPr>
            <a:r>
              <a:rPr sz="2250" b="1">
                <a:solidFill>
                  <a:srgbClr val="087E83"/>
                </a:solidFill>
                <a:latin typeface="Aptos"/>
                <a:ea typeface="Aptos"/>
                <a:cs typeface="Aptos"/>
              </a:rPr>
              <a:t>The participant’s Pause Plan</a:t>
            </a:r>
          </a:p>
        </p:txBody>
      </p:sp>
      <p:sp>
        <p:nvSpPr>
          <p:cNvPr id="7" name="Rectangle 6">
            <a:extLst>
              <a:ext uri="{FF2B5EF4-FFF2-40B4-BE49-F238E27FC236}">
                <a16:creationId xmlns:a16="http://schemas.microsoft.com/office/drawing/2014/main" id="{79D207C4-CBFD-4108-B8E9-8295B910C58C}"/>
              </a:ext>
            </a:extLst>
          </p:cNvPr>
          <p:cNvSpPr>
            <a:spLocks noGrp="1"/>
          </p:cNvSpPr>
          <p:nvPr/>
        </p:nvSpPr>
        <p:spPr>
          <a:xfrm>
            <a:off x="6553200" y="2200275"/>
            <a:ext cx="4857750" cy="2238375"/>
          </a:xfrm>
          <a:prstGeom prst="rect">
            <a:avLst/>
          </a:prstGeom>
          <a:noFill/>
          <a:ln w="0">
            <a:noFill/>
          </a:ln>
        </p:spPr>
        <p:txBody>
          <a:bodyPr lIns="0" tIns="0" rIns="0" bIns="0">
            <a:noAutofit/>
          </a:bodyPr>
          <a:lstStyle/>
          <a:p>
            <a:pPr>
              <a:defRPr sz="2325" b="0">
                <a:solidFill>
                  <a:srgbClr val="17343B"/>
                </a:solidFill>
                <a:latin typeface="Aptos"/>
                <a:ea typeface="Aptos"/>
                <a:cs typeface="Aptos"/>
              </a:defRPr>
            </a:pPr>
            <a:r>
              <a:rPr sz="2325" b="0">
                <a:solidFill>
                  <a:srgbClr val="17343B"/>
                </a:solidFill>
                <a:latin typeface="Aptos"/>
                <a:ea typeface="Aptos"/>
                <a:cs typeface="Aptos"/>
              </a:rPr>
              <a:t>My trigger</a:t>
            </a:r>
          </a:p>
          <a:p>
            <a:pPr>
              <a:defRPr sz="2325" b="0">
                <a:solidFill>
                  <a:srgbClr val="17343B"/>
                </a:solidFill>
                <a:latin typeface="Aptos"/>
                <a:ea typeface="Aptos"/>
                <a:cs typeface="Aptos"/>
              </a:defRPr>
            </a:pPr>
            <a:r>
              <a:rPr sz="2325" b="0">
                <a:solidFill>
                  <a:srgbClr val="17343B"/>
                </a:solidFill>
                <a:latin typeface="Aptos"/>
                <a:ea typeface="Aptos"/>
                <a:cs typeface="Aptos"/>
              </a:rPr>
              <a:t>My chosen response</a:t>
            </a:r>
          </a:p>
          <a:p>
            <a:pPr>
              <a:defRPr sz="2325" b="0">
                <a:solidFill>
                  <a:srgbClr val="17343B"/>
                </a:solidFill>
                <a:latin typeface="Aptos"/>
                <a:ea typeface="Aptos"/>
                <a:cs typeface="Aptos"/>
              </a:defRPr>
            </a:pPr>
            <a:r>
              <a:rPr sz="2325" b="0">
                <a:solidFill>
                  <a:srgbClr val="17343B"/>
                </a:solidFill>
                <a:latin typeface="Aptos"/>
                <a:ea typeface="Aptos"/>
                <a:cs typeface="Aptos"/>
              </a:rPr>
              <a:t>The person I can contact</a:t>
            </a:r>
          </a:p>
          <a:p>
            <a:pPr>
              <a:defRPr sz="2325" b="0">
                <a:solidFill>
                  <a:srgbClr val="17343B"/>
                </a:solidFill>
                <a:latin typeface="Aptos"/>
                <a:ea typeface="Aptos"/>
                <a:cs typeface="Aptos"/>
              </a:defRPr>
            </a:pPr>
            <a:r>
              <a:rPr sz="2325" b="0">
                <a:solidFill>
                  <a:srgbClr val="17343B"/>
                </a:solidFill>
                <a:latin typeface="Aptos"/>
                <a:ea typeface="Aptos"/>
                <a:cs typeface="Aptos"/>
              </a:rPr>
              <a:t>My next review date</a:t>
            </a:r>
          </a:p>
        </p:txBody>
      </p:sp>
      <p:sp>
        <p:nvSpPr>
          <p:cNvPr id="8" name="Rectangle 7">
            <a:extLst>
              <a:ext uri="{FF2B5EF4-FFF2-40B4-BE49-F238E27FC236}">
                <a16:creationId xmlns:a16="http://schemas.microsoft.com/office/drawing/2014/main" id="{23598F4E-5CE0-425E-A4CD-745F2EDF739F}"/>
              </a:ext>
            </a:extLst>
          </p:cNvPr>
          <p:cNvSpPr>
            <a:spLocks noGrp="1"/>
          </p:cNvSpPr>
          <p:nvPr/>
        </p:nvSpPr>
        <p:spPr>
          <a:xfrm>
            <a:off x="609600" y="5438775"/>
            <a:ext cx="10839450" cy="609600"/>
          </a:xfrm>
          <a:prstGeom prst="rect">
            <a:avLst/>
          </a:prstGeom>
          <a:noFill/>
          <a:ln w="0">
            <a:noFill/>
          </a:ln>
        </p:spPr>
        <p:txBody>
          <a:bodyPr lIns="0" tIns="0" rIns="0" bIns="0">
            <a:noAutofit/>
          </a:bodyPr>
          <a:lstStyle/>
          <a:p>
            <a:pPr>
              <a:defRPr sz="1950" b="0">
                <a:solidFill>
                  <a:srgbClr val="50636A"/>
                </a:solidFill>
                <a:latin typeface="Aptos"/>
                <a:ea typeface="Aptos"/>
                <a:cs typeface="Aptos"/>
              </a:defRPr>
            </a:pPr>
            <a:r>
              <a:rPr sz="1950" b="0" dirty="0">
                <a:solidFill>
                  <a:srgbClr val="50636A"/>
                </a:solidFill>
                <a:latin typeface="Aptos"/>
                <a:ea typeface="Aptos"/>
                <a:cs typeface="Aptos"/>
              </a:rPr>
              <a:t>Optional text prompts and buddy contact between sessions. Original campaign format, informed by established support methods</a:t>
            </a:r>
            <a:r>
              <a:rPr lang="en-US" sz="1950" b="0" dirty="0">
                <a:solidFill>
                  <a:srgbClr val="50636A"/>
                </a:solidFill>
                <a:latin typeface="Aptos"/>
                <a:ea typeface="Aptos"/>
                <a:cs typeface="Aptos"/>
              </a:rPr>
              <a:t> </a:t>
            </a:r>
            <a:r>
              <a:rPr lang="da-DK" sz="1950" b="0" dirty="0">
                <a:solidFill>
                  <a:srgbClr val="50636A"/>
                </a:solidFill>
                <a:latin typeface="Aptos"/>
                <a:ea typeface="Aptos"/>
                <a:cs typeface="Aptos"/>
              </a:rPr>
              <a:t>NHS (n.d.-a); Butler et al. (2025)</a:t>
            </a:r>
          </a:p>
          <a:p>
            <a:pPr>
              <a:defRPr sz="1950" b="0">
                <a:solidFill>
                  <a:srgbClr val="50636A"/>
                </a:solidFill>
                <a:latin typeface="Aptos"/>
                <a:ea typeface="Aptos"/>
                <a:cs typeface="Aptos"/>
              </a:defRPr>
            </a:pPr>
            <a:r>
              <a:rPr sz="1950" b="0" dirty="0">
                <a:solidFill>
                  <a:srgbClr val="50636A"/>
                </a:solidFill>
                <a:latin typeface="Aptos"/>
                <a:ea typeface="Aptos"/>
                <a:cs typeface="Aptos"/>
              </a:rPr>
              <a:t>.</a:t>
            </a:r>
          </a:p>
        </p:txBody>
      </p:sp>
    </p:spTree>
    <p:extLst>
      <p:ext uri="{BB962C8B-B14F-4D97-AF65-F5344CB8AC3E}">
        <p14:creationId xmlns:p14="http://schemas.microsoft.com/office/powerpoint/2010/main" val="1911962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D0CBDE4-E139-4A5A-8D01-7972E2F61FBA}"/>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08</a:t>
            </a:r>
          </a:p>
        </p:txBody>
      </p:sp>
      <p:pic>
        <p:nvPicPr>
          <p:cNvPr id="10" name="Picture 9"/>
          <p:cNvPicPr>
            <a:picLocks noChangeAspect="1"/>
          </p:cNvPicPr>
          <p:nvPr/>
        </p:nvPicPr>
        <p:blipFill>
          <a:blip r:embed="rId3"/>
          <a:srcRect l="25251" r="25251"/>
          <a:stretch>
            <a:fillRect/>
          </a:stretch>
        </p:blipFill>
        <p:spPr>
          <a:xfrm>
            <a:off x="7096125" y="0"/>
            <a:ext cx="5095875" cy="6858000"/>
          </a:xfrm>
          <a:prstGeom prst="rect">
            <a:avLst/>
          </a:prstGeom>
        </p:spPr>
      </p:pic>
      <p:sp>
        <p:nvSpPr>
          <p:cNvPr id="3" name="Rectangle 2">
            <a:extLst>
              <a:ext uri="{FF2B5EF4-FFF2-40B4-BE49-F238E27FC236}">
                <a16:creationId xmlns:a16="http://schemas.microsoft.com/office/drawing/2014/main" id="{AACFB481-04BF-4C0E-B243-3376025980CC}"/>
              </a:ext>
            </a:extLst>
          </p:cNvPr>
          <p:cNvSpPr>
            <a:spLocks noGrp="1"/>
          </p:cNvSpPr>
          <p:nvPr/>
        </p:nvSpPr>
        <p:spPr>
          <a:xfrm>
            <a:off x="609600" y="409575"/>
            <a:ext cx="6286500" cy="1647825"/>
          </a:xfrm>
          <a:prstGeom prst="rect">
            <a:avLst/>
          </a:prstGeom>
          <a:noFill/>
          <a:ln w="0">
            <a:noFill/>
          </a:ln>
        </p:spPr>
        <p:txBody>
          <a:bodyPr lIns="0" tIns="0" rIns="0" bIns="0">
            <a:noAutofit/>
          </a:bodyPr>
          <a:lstStyle/>
          <a:p>
            <a:pPr>
              <a:defRPr sz="5250" b="1">
                <a:solidFill>
                  <a:srgbClr val="FFFFFF"/>
                </a:solidFill>
                <a:latin typeface="Aptos"/>
                <a:ea typeface="Aptos"/>
                <a:cs typeface="Aptos"/>
              </a:defRPr>
            </a:pPr>
            <a:r>
              <a:rPr sz="5250" b="1">
                <a:solidFill>
                  <a:srgbClr val="FFFFFF"/>
                </a:solidFill>
                <a:latin typeface="Aptos"/>
                <a:ea typeface="Aptos"/>
                <a:cs typeface="Aptos"/>
              </a:rPr>
              <a:t>PAUSE</a:t>
            </a:r>
          </a:p>
          <a:p>
            <a:pPr>
              <a:defRPr sz="5250" b="1">
                <a:solidFill>
                  <a:srgbClr val="FFFFFF"/>
                </a:solidFill>
                <a:latin typeface="Aptos"/>
                <a:ea typeface="Aptos"/>
                <a:cs typeface="Aptos"/>
              </a:defRPr>
            </a:pPr>
            <a:r>
              <a:rPr sz="5250" b="1">
                <a:solidFill>
                  <a:srgbClr val="FFFFFF"/>
                </a:solidFill>
                <a:latin typeface="Aptos"/>
                <a:ea typeface="Aptos"/>
                <a:cs typeface="Aptos"/>
              </a:rPr>
              <a:t>THE PUFF</a:t>
            </a:r>
          </a:p>
        </p:txBody>
      </p:sp>
      <p:sp>
        <p:nvSpPr>
          <p:cNvPr id="4" name="Rectangle 3">
            <a:extLst>
              <a:ext uri="{FF2B5EF4-FFF2-40B4-BE49-F238E27FC236}">
                <a16:creationId xmlns:a16="http://schemas.microsoft.com/office/drawing/2014/main" id="{685F6BEA-EE08-4570-BC52-0B0A0E211CDB}"/>
              </a:ext>
            </a:extLst>
          </p:cNvPr>
          <p:cNvSpPr>
            <a:spLocks noGrp="1"/>
          </p:cNvSpPr>
          <p:nvPr/>
        </p:nvSpPr>
        <p:spPr>
          <a:xfrm>
            <a:off x="647700" y="2228850"/>
            <a:ext cx="5962650" cy="533400"/>
          </a:xfrm>
          <a:prstGeom prst="rect">
            <a:avLst/>
          </a:prstGeom>
          <a:noFill/>
          <a:ln w="0">
            <a:noFill/>
          </a:ln>
        </p:spPr>
        <p:txBody>
          <a:bodyPr lIns="0" tIns="0" rIns="0" bIns="0">
            <a:noAutofit/>
          </a:bodyPr>
          <a:lstStyle/>
          <a:p>
            <a:pPr>
              <a:defRPr sz="2700" b="1">
                <a:solidFill>
                  <a:srgbClr val="D6F2E7"/>
                </a:solidFill>
                <a:latin typeface="Aptos"/>
                <a:ea typeface="Aptos"/>
                <a:cs typeface="Aptos"/>
              </a:defRPr>
            </a:pPr>
            <a:r>
              <a:rPr sz="2700" b="1">
                <a:solidFill>
                  <a:srgbClr val="D6F2E7"/>
                </a:solidFill>
                <a:latin typeface="Aptos"/>
                <a:ea typeface="Aptos"/>
                <a:cs typeface="Aptos"/>
              </a:rPr>
              <a:t>Your break. Your choice.</a:t>
            </a:r>
          </a:p>
        </p:txBody>
      </p:sp>
      <p:sp>
        <p:nvSpPr>
          <p:cNvPr id="5" name="Rectangle 4">
            <a:extLst>
              <a:ext uri="{FF2B5EF4-FFF2-40B4-BE49-F238E27FC236}">
                <a16:creationId xmlns:a16="http://schemas.microsoft.com/office/drawing/2014/main" id="{528ED42F-38A8-4A62-9326-C53992E3C914}"/>
              </a:ext>
            </a:extLst>
          </p:cNvPr>
          <p:cNvSpPr>
            <a:spLocks noGrp="1"/>
          </p:cNvSpPr>
          <p:nvPr/>
        </p:nvSpPr>
        <p:spPr>
          <a:xfrm>
            <a:off x="647700" y="2990850"/>
            <a:ext cx="6019800" cy="695325"/>
          </a:xfrm>
          <a:prstGeom prst="rect">
            <a:avLst/>
          </a:prstGeom>
          <a:noFill/>
          <a:ln w="0">
            <a:noFill/>
          </a:ln>
        </p:spPr>
        <p:txBody>
          <a:bodyPr lIns="0" tIns="0" rIns="0" bIns="0">
            <a:noAutofit/>
          </a:bodyPr>
          <a:lstStyle/>
          <a:p>
            <a:pPr>
              <a:defRPr sz="2475" b="0">
                <a:solidFill>
                  <a:srgbClr val="FFFFFF"/>
                </a:solidFill>
                <a:latin typeface="Aptos"/>
                <a:ea typeface="Aptos"/>
                <a:cs typeface="Aptos"/>
              </a:defRPr>
            </a:pPr>
            <a:r>
              <a:rPr sz="2475" b="0">
                <a:solidFill>
                  <a:srgbClr val="FFFFFF"/>
                </a:solidFill>
                <a:latin typeface="Aptos"/>
                <a:ea typeface="Aptos"/>
                <a:cs typeface="Aptos"/>
              </a:rPr>
              <a:t>18–24 and ready to stop vaping?</a:t>
            </a:r>
          </a:p>
        </p:txBody>
      </p:sp>
      <p:sp>
        <p:nvSpPr>
          <p:cNvPr id="6" name="Rectangle 5">
            <a:extLst>
              <a:ext uri="{FF2B5EF4-FFF2-40B4-BE49-F238E27FC236}">
                <a16:creationId xmlns:a16="http://schemas.microsoft.com/office/drawing/2014/main" id="{A8EC8A0A-0EED-4852-AED5-A00D513DB710}"/>
              </a:ext>
            </a:extLst>
          </p:cNvPr>
          <p:cNvSpPr>
            <a:spLocks noGrp="1"/>
          </p:cNvSpPr>
          <p:nvPr/>
        </p:nvSpPr>
        <p:spPr>
          <a:xfrm>
            <a:off x="647700" y="3943350"/>
            <a:ext cx="5953125" cy="1314450"/>
          </a:xfrm>
          <a:prstGeom prst="rect">
            <a:avLst/>
          </a:prstGeom>
          <a:noFill/>
          <a:ln w="0">
            <a:noFill/>
          </a:ln>
        </p:spPr>
        <p:txBody>
          <a:bodyPr lIns="0" tIns="0" rIns="0" bIns="0">
            <a:noAutofit/>
          </a:bodyPr>
          <a:lstStyle/>
          <a:p>
            <a:pPr>
              <a:defRPr sz="2175" b="0">
                <a:solidFill>
                  <a:srgbClr val="FFFFFF"/>
                </a:solidFill>
                <a:latin typeface="Aptos"/>
                <a:ea typeface="Aptos"/>
                <a:cs typeface="Aptos"/>
              </a:defRPr>
            </a:pPr>
            <a:r>
              <a:rPr sz="2175" b="0">
                <a:solidFill>
                  <a:srgbClr val="FFFFFF"/>
                </a:solidFill>
                <a:latin typeface="Aptos"/>
                <a:ea typeface="Aptos"/>
                <a:cs typeface="Aptos"/>
              </a:rPr>
              <a:t>8 FREE weekly sessions</a:t>
            </a:r>
          </a:p>
          <a:p>
            <a:pPr>
              <a:defRPr sz="2175" b="0">
                <a:solidFill>
                  <a:srgbClr val="FFFFFF"/>
                </a:solidFill>
                <a:latin typeface="Aptos"/>
                <a:ea typeface="Aptos"/>
                <a:cs typeface="Aptos"/>
              </a:defRPr>
            </a:pPr>
            <a:r>
              <a:rPr sz="2175" b="0">
                <a:solidFill>
                  <a:srgbClr val="FFFFFF"/>
                </a:solidFill>
                <a:latin typeface="Aptos"/>
                <a:ea typeface="Aptos"/>
                <a:cs typeface="Aptos"/>
              </a:rPr>
              <a:t>Practical craving activities</a:t>
            </a:r>
          </a:p>
          <a:p>
            <a:pPr>
              <a:defRPr sz="2175" b="0">
                <a:solidFill>
                  <a:srgbClr val="FFFFFF"/>
                </a:solidFill>
                <a:latin typeface="Aptos"/>
                <a:ea typeface="Aptos"/>
                <a:cs typeface="Aptos"/>
              </a:defRPr>
            </a:pPr>
            <a:r>
              <a:rPr sz="2175" b="0">
                <a:solidFill>
                  <a:srgbClr val="FFFFFF"/>
                </a:solidFill>
                <a:latin typeface="Aptos"/>
                <a:ea typeface="Aptos"/>
                <a:cs typeface="Aptos"/>
              </a:rPr>
              <a:t>A personal plan and optional buddy</a:t>
            </a:r>
          </a:p>
        </p:txBody>
      </p:sp>
      <p:sp>
        <p:nvSpPr>
          <p:cNvPr id="7" name="Rectangle 6">
            <a:extLst>
              <a:ext uri="{FF2B5EF4-FFF2-40B4-BE49-F238E27FC236}">
                <a16:creationId xmlns:a16="http://schemas.microsoft.com/office/drawing/2014/main" id="{F9BB5A86-F860-4A50-9289-BE23FBB9E1FE}"/>
              </a:ext>
            </a:extLst>
          </p:cNvPr>
          <p:cNvSpPr>
            <a:spLocks noGrp="1"/>
          </p:cNvSpPr>
          <p:nvPr/>
        </p:nvSpPr>
        <p:spPr>
          <a:xfrm>
            <a:off x="647700" y="5524500"/>
            <a:ext cx="5953125" cy="390525"/>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Build confidence. Spend less on vaping.</a:t>
            </a:r>
          </a:p>
        </p:txBody>
      </p:sp>
      <p:sp>
        <p:nvSpPr>
          <p:cNvPr id="8" name="Rectangle 7">
            <a:extLst>
              <a:ext uri="{FF2B5EF4-FFF2-40B4-BE49-F238E27FC236}">
                <a16:creationId xmlns:a16="http://schemas.microsoft.com/office/drawing/2014/main" id="{CB38A82B-3A99-4141-B4D1-F418711AB390}"/>
              </a:ext>
            </a:extLst>
          </p:cNvPr>
          <p:cNvSpPr>
            <a:spLocks noGrp="1"/>
          </p:cNvSpPr>
          <p:nvPr/>
        </p:nvSpPr>
        <p:spPr>
          <a:xfrm>
            <a:off x="647700" y="6067425"/>
            <a:ext cx="5953125" cy="542925"/>
          </a:xfrm>
          <a:prstGeom prst="rect">
            <a:avLst/>
          </a:prstGeom>
          <a:noFill/>
          <a:ln w="0">
            <a:noFill/>
          </a:ln>
        </p:spPr>
        <p:txBody>
          <a:bodyPr lIns="0" tIns="0" rIns="0" bIns="0">
            <a:noAutofit/>
          </a:bodyPr>
          <a:lstStyle/>
          <a:p>
            <a:pPr>
              <a:defRPr sz="1425" b="0">
                <a:solidFill>
                  <a:srgbClr val="FFFFFF"/>
                </a:solidFill>
                <a:latin typeface="Aptos"/>
                <a:ea typeface="Aptos"/>
                <a:cs typeface="Aptos"/>
              </a:defRPr>
            </a:pPr>
            <a:r>
              <a:rPr sz="1425" b="0">
                <a:solidFill>
                  <a:srgbClr val="FFFFFF"/>
                </a:solidFill>
                <a:latin typeface="Aptos"/>
                <a:ea typeface="Aptos"/>
                <a:cs typeface="Aptos"/>
              </a:rPr>
              <a:t>Proposed Manchester pilot. Dates and venue to be confirmed.</a:t>
            </a:r>
          </a:p>
          <a:p>
            <a:pPr>
              <a:defRPr sz="1425" b="0">
                <a:solidFill>
                  <a:srgbClr val="FFFFFF"/>
                </a:solidFill>
                <a:latin typeface="Aptos"/>
                <a:ea typeface="Aptos"/>
                <a:cs typeface="Aptos"/>
              </a:defRPr>
            </a:pPr>
            <a:r>
              <a:rPr sz="1425" b="0">
                <a:solidFill>
                  <a:srgbClr val="FFFFFF"/>
                </a:solidFill>
                <a:latin typeface="Aptos"/>
                <a:ea typeface="Aptos"/>
                <a:cs typeface="Aptos"/>
              </a:rPr>
              <a:t>For support now: NHS Better Health “How to quit vaping”.</a:t>
            </a:r>
          </a:p>
        </p:txBody>
      </p:sp>
    </p:spTree>
    <p:extLst>
      <p:ext uri="{BB962C8B-B14F-4D97-AF65-F5344CB8AC3E}">
        <p14:creationId xmlns:p14="http://schemas.microsoft.com/office/powerpoint/2010/main" val="886707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50F8B3A-00E5-46CF-ADBD-D61869A8BEE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Potential local and national partners</a:t>
            </a:r>
          </a:p>
        </p:txBody>
      </p:sp>
      <p:sp>
        <p:nvSpPr>
          <p:cNvPr id="2" name="Rectangle 1">
            <a:extLst>
              <a:ext uri="{FF2B5EF4-FFF2-40B4-BE49-F238E27FC236}">
                <a16:creationId xmlns:a16="http://schemas.microsoft.com/office/drawing/2014/main" id="{B4C62FA8-BC1F-4A9D-BD1C-ABC125EBBA1A}"/>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09</a:t>
            </a:r>
          </a:p>
        </p:txBody>
      </p:sp>
      <p:sp>
        <p:nvSpPr>
          <p:cNvPr id="3" name="Rectangle 2">
            <a:extLst>
              <a:ext uri="{FF2B5EF4-FFF2-40B4-BE49-F238E27FC236}">
                <a16:creationId xmlns:a16="http://schemas.microsoft.com/office/drawing/2014/main" id="{A0DAC62D-A2DE-4386-BE5E-520F1393AD29}"/>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dirty="0">
                <a:solidFill>
                  <a:srgbClr val="50636A"/>
                </a:solidFill>
                <a:latin typeface="Aptos"/>
                <a:ea typeface="Aptos"/>
                <a:cs typeface="Aptos"/>
              </a:rPr>
              <a:t>Change Grow Live (n.d.); NHS (n.d.-a, n.d.-b); ASH (2025)</a:t>
            </a:r>
          </a:p>
        </p:txBody>
      </p:sp>
      <p:pic>
        <p:nvPicPr>
          <p:cNvPr id="17" name="Picture 16"/>
          <p:cNvPicPr>
            <a:picLocks noChangeAspect="1"/>
          </p:cNvPicPr>
          <p:nvPr/>
        </p:nvPicPr>
        <p:blipFill>
          <a:blip r:embed="rId3"/>
          <a:stretch/>
        </p:blipFill>
        <p:spPr>
          <a:xfrm>
            <a:off x="659169" y="1562100"/>
            <a:ext cx="1710612" cy="838200"/>
          </a:xfrm>
          <a:prstGeom prst="rect">
            <a:avLst/>
          </a:prstGeom>
        </p:spPr>
      </p:pic>
      <p:sp>
        <p:nvSpPr>
          <p:cNvPr id="5" name="Rectangle 4">
            <a:extLst>
              <a:ext uri="{FF2B5EF4-FFF2-40B4-BE49-F238E27FC236}">
                <a16:creationId xmlns:a16="http://schemas.microsoft.com/office/drawing/2014/main" id="{540120A0-609E-401D-AC75-5C56C53AF7E5}"/>
              </a:ext>
            </a:extLst>
          </p:cNvPr>
          <p:cNvSpPr>
            <a:spLocks noGrp="1"/>
          </p:cNvSpPr>
          <p:nvPr/>
        </p:nvSpPr>
        <p:spPr>
          <a:xfrm>
            <a:off x="2819400" y="1562100"/>
            <a:ext cx="8696325" cy="32385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Be Smoke Free Manchester</a:t>
            </a:r>
          </a:p>
        </p:txBody>
      </p:sp>
      <p:sp>
        <p:nvSpPr>
          <p:cNvPr id="6" name="Rectangle 5">
            <a:extLst>
              <a:ext uri="{FF2B5EF4-FFF2-40B4-BE49-F238E27FC236}">
                <a16:creationId xmlns:a16="http://schemas.microsoft.com/office/drawing/2014/main" id="{48EE232B-C20A-4B28-B9E0-7F22988ACC59}"/>
              </a:ext>
            </a:extLst>
          </p:cNvPr>
          <p:cNvSpPr>
            <a:spLocks noGrp="1"/>
          </p:cNvSpPr>
          <p:nvPr/>
        </p:nvSpPr>
        <p:spPr>
          <a:xfrm>
            <a:off x="2819400" y="1943100"/>
            <a:ext cx="8696325" cy="695325"/>
          </a:xfrm>
          <a:prstGeom prst="rect">
            <a:avLst/>
          </a:prstGeom>
          <a:noFill/>
          <a:ln w="0">
            <a:noFill/>
          </a:ln>
        </p:spPr>
        <p:txBody>
          <a:bodyPr lIns="0" tIns="0" rIns="0" bIns="0">
            <a:noAutofit/>
          </a:bodyPr>
          <a:lstStyle/>
          <a:p>
            <a:pPr>
              <a:defRPr sz="1800" b="0">
                <a:solidFill>
                  <a:srgbClr val="17343B"/>
                </a:solidFill>
                <a:latin typeface="Aptos"/>
                <a:ea typeface="Aptos"/>
                <a:cs typeface="Aptos"/>
              </a:defRPr>
            </a:pPr>
            <a:r>
              <a:rPr sz="1800" b="0">
                <a:solidFill>
                  <a:srgbClr val="17343B"/>
                </a:solidFill>
                <a:latin typeface="Aptos"/>
                <a:ea typeface="Aptos"/>
                <a:cs typeface="Aptos"/>
              </a:rPr>
              <a:t>Service aim: support smoking cessation.</a:t>
            </a:r>
          </a:p>
          <a:p>
            <a:pPr>
              <a:defRPr sz="1800" b="0">
                <a:solidFill>
                  <a:srgbClr val="17343B"/>
                </a:solidFill>
                <a:latin typeface="Aptos"/>
                <a:ea typeface="Aptos"/>
                <a:cs typeface="Aptos"/>
              </a:defRPr>
            </a:pPr>
            <a:r>
              <a:rPr sz="1800" b="0">
                <a:solidFill>
                  <a:srgbClr val="17343B"/>
                </a:solidFill>
                <a:latin typeface="Aptos"/>
                <a:ea typeface="Aptos"/>
                <a:cs typeface="Aptos"/>
              </a:rPr>
              <a:t>Proposed role: smoking-relapse referrals and adviser input.</a:t>
            </a:r>
          </a:p>
        </p:txBody>
      </p:sp>
      <p:pic>
        <p:nvPicPr>
          <p:cNvPr id="20" name="Picture 19"/>
          <p:cNvPicPr>
            <a:picLocks noChangeAspect="1"/>
          </p:cNvPicPr>
          <p:nvPr/>
        </p:nvPicPr>
        <p:blipFill>
          <a:blip r:embed="rId4"/>
          <a:stretch/>
        </p:blipFill>
        <p:spPr>
          <a:xfrm>
            <a:off x="855174" y="3038475"/>
            <a:ext cx="1318601" cy="838200"/>
          </a:xfrm>
          <a:prstGeom prst="rect">
            <a:avLst/>
          </a:prstGeom>
        </p:spPr>
      </p:pic>
      <p:sp>
        <p:nvSpPr>
          <p:cNvPr id="8" name="Rectangle 7">
            <a:extLst>
              <a:ext uri="{FF2B5EF4-FFF2-40B4-BE49-F238E27FC236}">
                <a16:creationId xmlns:a16="http://schemas.microsoft.com/office/drawing/2014/main" id="{173FD318-E4EC-42F5-9F18-81016829E7A2}"/>
              </a:ext>
            </a:extLst>
          </p:cNvPr>
          <p:cNvSpPr>
            <a:spLocks noGrp="1"/>
          </p:cNvSpPr>
          <p:nvPr/>
        </p:nvSpPr>
        <p:spPr>
          <a:xfrm>
            <a:off x="2819400" y="3038475"/>
            <a:ext cx="8696325" cy="32385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NHS Better Health</a:t>
            </a:r>
          </a:p>
        </p:txBody>
      </p:sp>
      <p:sp>
        <p:nvSpPr>
          <p:cNvPr id="9" name="Rectangle 8">
            <a:extLst>
              <a:ext uri="{FF2B5EF4-FFF2-40B4-BE49-F238E27FC236}">
                <a16:creationId xmlns:a16="http://schemas.microsoft.com/office/drawing/2014/main" id="{7A32D718-D423-46A6-85FF-A04992518B45}"/>
              </a:ext>
            </a:extLst>
          </p:cNvPr>
          <p:cNvSpPr>
            <a:spLocks noGrp="1"/>
          </p:cNvSpPr>
          <p:nvPr/>
        </p:nvSpPr>
        <p:spPr>
          <a:xfrm>
            <a:off x="2819400" y="3419475"/>
            <a:ext cx="8696325" cy="695325"/>
          </a:xfrm>
          <a:prstGeom prst="rect">
            <a:avLst/>
          </a:prstGeom>
          <a:noFill/>
          <a:ln w="0">
            <a:noFill/>
          </a:ln>
        </p:spPr>
        <p:txBody>
          <a:bodyPr lIns="0" tIns="0" rIns="0" bIns="0">
            <a:noAutofit/>
          </a:bodyPr>
          <a:lstStyle/>
          <a:p>
            <a:pPr>
              <a:defRPr sz="1800" b="0">
                <a:solidFill>
                  <a:srgbClr val="17343B"/>
                </a:solidFill>
                <a:latin typeface="Aptos"/>
                <a:ea typeface="Aptos"/>
                <a:cs typeface="Aptos"/>
              </a:defRPr>
            </a:pPr>
            <a:r>
              <a:rPr sz="1800" b="0">
                <a:solidFill>
                  <a:srgbClr val="17343B"/>
                </a:solidFill>
                <a:latin typeface="Aptos"/>
                <a:ea typeface="Aptos"/>
                <a:cs typeface="Aptos"/>
              </a:rPr>
              <a:t>Campaign aim: support healthier behaviour and quitting smoking.</a:t>
            </a:r>
          </a:p>
          <a:p>
            <a:pPr>
              <a:defRPr sz="1800" b="0">
                <a:solidFill>
                  <a:srgbClr val="17343B"/>
                </a:solidFill>
                <a:latin typeface="Aptos"/>
                <a:ea typeface="Aptos"/>
                <a:cs typeface="Aptos"/>
              </a:defRPr>
            </a:pPr>
            <a:r>
              <a:rPr sz="1800" b="0">
                <a:solidFill>
                  <a:srgbClr val="17343B"/>
                </a:solidFill>
                <a:latin typeface="Aptos"/>
                <a:ea typeface="Aptos"/>
                <a:cs typeface="Aptos"/>
              </a:rPr>
              <a:t>Use: balanced vaping and quit-vaping guidance.</a:t>
            </a:r>
          </a:p>
        </p:txBody>
      </p:sp>
      <p:pic>
        <p:nvPicPr>
          <p:cNvPr id="23" name="Picture 22"/>
          <p:cNvPicPr>
            <a:picLocks noChangeAspect="1"/>
          </p:cNvPicPr>
          <p:nvPr/>
        </p:nvPicPr>
        <p:blipFill>
          <a:blip r:embed="rId5"/>
          <a:stretch/>
        </p:blipFill>
        <p:spPr>
          <a:xfrm>
            <a:off x="793580" y="4514850"/>
            <a:ext cx="1441789" cy="838200"/>
          </a:xfrm>
          <a:prstGeom prst="rect">
            <a:avLst/>
          </a:prstGeom>
        </p:spPr>
      </p:pic>
      <p:sp>
        <p:nvSpPr>
          <p:cNvPr id="11" name="Rectangle 10">
            <a:extLst>
              <a:ext uri="{FF2B5EF4-FFF2-40B4-BE49-F238E27FC236}">
                <a16:creationId xmlns:a16="http://schemas.microsoft.com/office/drawing/2014/main" id="{160D94D4-03F9-4F07-92A7-2CF92F0A2CB5}"/>
              </a:ext>
            </a:extLst>
          </p:cNvPr>
          <p:cNvSpPr>
            <a:spLocks noGrp="1"/>
          </p:cNvSpPr>
          <p:nvPr/>
        </p:nvSpPr>
        <p:spPr>
          <a:xfrm>
            <a:off x="2819400" y="4514850"/>
            <a:ext cx="8696325" cy="32385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Action on Smoking and Health</a:t>
            </a:r>
          </a:p>
        </p:txBody>
      </p:sp>
      <p:sp>
        <p:nvSpPr>
          <p:cNvPr id="12" name="Rectangle 11">
            <a:extLst>
              <a:ext uri="{FF2B5EF4-FFF2-40B4-BE49-F238E27FC236}">
                <a16:creationId xmlns:a16="http://schemas.microsoft.com/office/drawing/2014/main" id="{0A3A7021-7814-48F2-82DC-4EB16D13025C}"/>
              </a:ext>
            </a:extLst>
          </p:cNvPr>
          <p:cNvSpPr>
            <a:spLocks noGrp="1"/>
          </p:cNvSpPr>
          <p:nvPr/>
        </p:nvSpPr>
        <p:spPr>
          <a:xfrm>
            <a:off x="2819400" y="4895850"/>
            <a:ext cx="8696325" cy="695325"/>
          </a:xfrm>
          <a:prstGeom prst="rect">
            <a:avLst/>
          </a:prstGeom>
          <a:noFill/>
          <a:ln w="0">
            <a:noFill/>
          </a:ln>
        </p:spPr>
        <p:txBody>
          <a:bodyPr lIns="0" tIns="0" rIns="0" bIns="0">
            <a:noAutofit/>
          </a:bodyPr>
          <a:lstStyle/>
          <a:p>
            <a:pPr>
              <a:defRPr sz="1800" b="0">
                <a:solidFill>
                  <a:srgbClr val="17343B"/>
                </a:solidFill>
                <a:latin typeface="Aptos"/>
                <a:ea typeface="Aptos"/>
                <a:cs typeface="Aptos"/>
              </a:defRPr>
            </a:pPr>
            <a:r>
              <a:rPr sz="1800" b="0">
                <a:solidFill>
                  <a:srgbClr val="17343B"/>
                </a:solidFill>
                <a:latin typeface="Aptos"/>
                <a:ea typeface="Aptos"/>
                <a:cs typeface="Aptos"/>
              </a:rPr>
              <a:t>National aim: reduce harm from tobacco.</a:t>
            </a:r>
          </a:p>
          <a:p>
            <a:pPr>
              <a:defRPr sz="1800" b="0">
                <a:solidFill>
                  <a:srgbClr val="17343B"/>
                </a:solidFill>
                <a:latin typeface="Aptos"/>
                <a:ea typeface="Aptos"/>
                <a:cs typeface="Aptos"/>
              </a:defRPr>
            </a:pPr>
            <a:r>
              <a:rPr sz="1800" b="0">
                <a:solidFill>
                  <a:srgbClr val="17343B"/>
                </a:solidFill>
                <a:latin typeface="Aptos"/>
                <a:ea typeface="Aptos"/>
                <a:cs typeface="Aptos"/>
              </a:rPr>
              <a:t>Use: age-specific evidence and accurate risk communication.</a:t>
            </a:r>
          </a:p>
        </p:txBody>
      </p:sp>
      <p:sp>
        <p:nvSpPr>
          <p:cNvPr id="13" name="Rectangle 12">
            <a:extLst>
              <a:ext uri="{FF2B5EF4-FFF2-40B4-BE49-F238E27FC236}">
                <a16:creationId xmlns:a16="http://schemas.microsoft.com/office/drawing/2014/main" id="{1F2847F1-F188-4FEF-B44E-88E4DF723AB1}"/>
              </a:ext>
            </a:extLst>
          </p:cNvPr>
          <p:cNvSpPr>
            <a:spLocks noGrp="1"/>
          </p:cNvSpPr>
          <p:nvPr/>
        </p:nvSpPr>
        <p:spPr>
          <a:xfrm>
            <a:off x="609600" y="6076950"/>
            <a:ext cx="10839450" cy="304800"/>
          </a:xfrm>
          <a:prstGeom prst="rect">
            <a:avLst/>
          </a:prstGeom>
          <a:noFill/>
          <a:ln w="0">
            <a:noFill/>
          </a:ln>
        </p:spPr>
        <p:txBody>
          <a:bodyPr lIns="0" tIns="0" rIns="0" bIns="0">
            <a:noAutofit/>
          </a:bodyPr>
          <a:lstStyle/>
          <a:p>
            <a:pPr>
              <a:defRPr sz="1425" b="0">
                <a:solidFill>
                  <a:srgbClr val="50636A"/>
                </a:solidFill>
                <a:latin typeface="Aptos"/>
                <a:ea typeface="Aptos"/>
                <a:cs typeface="Aptos"/>
              </a:defRPr>
            </a:pPr>
            <a:r>
              <a:rPr sz="1425" b="0">
                <a:solidFill>
                  <a:srgbClr val="50636A"/>
                </a:solidFill>
                <a:latin typeface="Aptos"/>
                <a:ea typeface="Aptos"/>
                <a:cs typeface="Aptos"/>
              </a:rPr>
              <a:t>Potential partners only. Logos identify organisations and do not imply endorsement. Confirm support for vaping-only clients.</a:t>
            </a:r>
          </a:p>
        </p:txBody>
      </p:sp>
    </p:spTree>
    <p:extLst>
      <p:ext uri="{BB962C8B-B14F-4D97-AF65-F5344CB8AC3E}">
        <p14:creationId xmlns:p14="http://schemas.microsoft.com/office/powerpoint/2010/main" val="234710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F1BA3D6-327F-4F2B-B5EB-0FB7DB9B9AE6}"/>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Existing resources adapted for this campaign</a:t>
            </a:r>
          </a:p>
        </p:txBody>
      </p:sp>
      <p:sp>
        <p:nvSpPr>
          <p:cNvPr id="2" name="Rectangle 1">
            <a:extLst>
              <a:ext uri="{FF2B5EF4-FFF2-40B4-BE49-F238E27FC236}">
                <a16:creationId xmlns:a16="http://schemas.microsoft.com/office/drawing/2014/main" id="{1366E5A8-7A03-41A3-9DB3-EC6D3C808FC6}"/>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10</a:t>
            </a:r>
          </a:p>
        </p:txBody>
      </p:sp>
      <p:sp>
        <p:nvSpPr>
          <p:cNvPr id="3" name="Rectangle 2">
            <a:extLst>
              <a:ext uri="{FF2B5EF4-FFF2-40B4-BE49-F238E27FC236}">
                <a16:creationId xmlns:a16="http://schemas.microsoft.com/office/drawing/2014/main" id="{B6C3266C-32EC-46A9-8290-3EC8A2FF8D55}"/>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lang="en-US" sz="1200" b="0" dirty="0">
                <a:solidFill>
                  <a:srgbClr val="50636A"/>
                </a:solidFill>
                <a:latin typeface="Aptos"/>
                <a:ea typeface="Aptos"/>
                <a:cs typeface="Aptos"/>
              </a:rPr>
              <a:t>NHS (n.d.-a, n.d.-b); ASH (2025); Change Grow Live (n.d.)</a:t>
            </a:r>
          </a:p>
        </p:txBody>
      </p:sp>
      <p:graphicFrame>
        <p:nvGraphicFramePr>
          <p:cNvPr id="9" name="Table 8"/>
          <p:cNvGraphicFramePr/>
          <p:nvPr/>
        </p:nvGraphicFramePr>
        <p:xfrm>
          <a:off x="609600" y="1562100"/>
          <a:ext cx="10972800" cy="3905250"/>
        </p:xfrm>
        <a:graphic>
          <a:graphicData uri="http://schemas.openxmlformats.org/drawingml/2006/table">
            <a:tbl>
              <a:tblPr/>
              <a:tblGrid>
                <a:gridCol w="30480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gridCol w="4152900">
                  <a:extLst>
                    <a:ext uri="{9D8B030D-6E8A-4147-A177-3AD203B41FA5}">
                      <a16:colId xmlns:a16="http://schemas.microsoft.com/office/drawing/2014/main" val="20002"/>
                    </a:ext>
                  </a:extLst>
                </a:gridCol>
              </a:tblGrid>
              <a:tr h="781050">
                <a:tc>
                  <a:txBody>
                    <a:bodyPr/>
                    <a:lstStyle/>
                    <a:p>
                      <a:r>
                        <a:rPr sz="1725" b="1">
                          <a:solidFill>
                            <a:srgbClr val="FFFFFF"/>
                          </a:solidFill>
                          <a:latin typeface="Aptos"/>
                          <a:ea typeface="Aptos"/>
                          <a:cs typeface="Aptos"/>
                        </a:rPr>
                        <a:t>Existing resource</a:t>
                      </a:r>
                    </a:p>
                  </a:txBody>
                  <a:tcPr>
                    <a:solidFill>
                      <a:srgbClr val="102D36"/>
                    </a:solidFill>
                  </a:tcPr>
                </a:tc>
                <a:tc>
                  <a:txBody>
                    <a:bodyPr/>
                    <a:lstStyle/>
                    <a:p>
                      <a:r>
                        <a:rPr sz="1725" b="1">
                          <a:solidFill>
                            <a:srgbClr val="FFFFFF"/>
                          </a:solidFill>
                          <a:latin typeface="Aptos"/>
                          <a:ea typeface="Aptos"/>
                          <a:cs typeface="Aptos"/>
                        </a:rPr>
                        <a:t>Use in Pause the Puff</a:t>
                      </a:r>
                    </a:p>
                  </a:txBody>
                  <a:tcPr>
                    <a:solidFill>
                      <a:srgbClr val="102D36"/>
                    </a:solidFill>
                  </a:tcPr>
                </a:tc>
                <a:tc>
                  <a:txBody>
                    <a:bodyPr/>
                    <a:lstStyle/>
                    <a:p>
                      <a:r>
                        <a:rPr sz="1725" b="1">
                          <a:solidFill>
                            <a:srgbClr val="FFFFFF"/>
                          </a:solidFill>
                          <a:latin typeface="Aptos"/>
                          <a:ea typeface="Aptos"/>
                          <a:cs typeface="Aptos"/>
                        </a:rPr>
                        <a:t>Adaptation boundary</a:t>
                      </a:r>
                    </a:p>
                  </a:txBody>
                  <a:tcPr>
                    <a:solidFill>
                      <a:srgbClr val="102D36"/>
                    </a:solidFill>
                  </a:tcPr>
                </a:tc>
                <a:extLst>
                  <a:ext uri="{0D108BD9-81ED-4DB2-BD59-A6C34878D82A}">
                    <a16:rowId xmlns:a16="http://schemas.microsoft.com/office/drawing/2014/main" val="10000"/>
                  </a:ext>
                </a:extLst>
              </a:tr>
              <a:tr h="781050">
                <a:tc>
                  <a:txBody>
                    <a:bodyPr/>
                    <a:lstStyle/>
                    <a:p>
                      <a:r>
                        <a:rPr sz="1650" b="0">
                          <a:solidFill>
                            <a:srgbClr val="17343B"/>
                          </a:solidFill>
                          <a:latin typeface="Aptos"/>
                          <a:ea typeface="Aptos"/>
                          <a:cs typeface="Aptos"/>
                        </a:rPr>
                        <a:t>NHS quit-vaping webpage and video</a:t>
                      </a:r>
                    </a:p>
                  </a:txBody>
                  <a:tcPr>
                    <a:solidFill>
                      <a:srgbClr val="FFFFFF"/>
                    </a:solidFill>
                  </a:tcPr>
                </a:tc>
                <a:tc>
                  <a:txBody>
                    <a:bodyPr/>
                    <a:lstStyle/>
                    <a:p>
                      <a:r>
                        <a:rPr sz="1650" b="0">
                          <a:solidFill>
                            <a:srgbClr val="17343B"/>
                          </a:solidFill>
                          <a:latin typeface="Aptos"/>
                          <a:ea typeface="Aptos"/>
                          <a:cs typeface="Aptos"/>
                        </a:rPr>
                        <a:t>Week 1 discussion and Week 4 planning</a:t>
                      </a:r>
                    </a:p>
                  </a:txBody>
                  <a:tcPr>
                    <a:solidFill>
                      <a:srgbClr val="FFFFFF"/>
                    </a:solidFill>
                  </a:tcPr>
                </a:tc>
                <a:tc>
                  <a:txBody>
                    <a:bodyPr/>
                    <a:lstStyle/>
                    <a:p>
                      <a:r>
                        <a:rPr sz="1650" b="0">
                          <a:solidFill>
                            <a:srgbClr val="17343B"/>
                          </a:solidFill>
                          <a:latin typeface="Aptos"/>
                          <a:ea typeface="Aptos"/>
                          <a:cs typeface="Aptos"/>
                        </a:rPr>
                        <a:t>Link to original advice. Retain harm-reduction context.</a:t>
                      </a:r>
                    </a:p>
                  </a:txBody>
                  <a:tcPr>
                    <a:solidFill>
                      <a:srgbClr val="FFFFFF"/>
                    </a:solidFill>
                  </a:tcPr>
                </a:tc>
                <a:extLst>
                  <a:ext uri="{0D108BD9-81ED-4DB2-BD59-A6C34878D82A}">
                    <a16:rowId xmlns:a16="http://schemas.microsoft.com/office/drawing/2014/main" val="10001"/>
                  </a:ext>
                </a:extLst>
              </a:tr>
              <a:tr h="781050">
                <a:tc>
                  <a:txBody>
                    <a:bodyPr/>
                    <a:lstStyle/>
                    <a:p>
                      <a:r>
                        <a:rPr sz="1650" b="0">
                          <a:solidFill>
                            <a:srgbClr val="17343B"/>
                          </a:solidFill>
                          <a:latin typeface="Aptos"/>
                          <a:ea typeface="Aptos"/>
                          <a:cs typeface="Aptos"/>
                        </a:rPr>
                        <a:t>ASH adult vaping factsheet</a:t>
                      </a:r>
                    </a:p>
                  </a:txBody>
                  <a:tcPr>
                    <a:solidFill>
                      <a:srgbClr val="E9EFEB"/>
                    </a:solidFill>
                  </a:tcPr>
                </a:tc>
                <a:tc>
                  <a:txBody>
                    <a:bodyPr/>
                    <a:lstStyle/>
                    <a:p>
                      <a:r>
                        <a:rPr sz="1650" b="0">
                          <a:solidFill>
                            <a:srgbClr val="17343B"/>
                          </a:solidFill>
                          <a:latin typeface="Aptos"/>
                          <a:ea typeface="Aptos"/>
                          <a:cs typeface="Aptos"/>
                        </a:rPr>
                        <a:t>Age-specific myth-and-fact activity</a:t>
                      </a:r>
                    </a:p>
                  </a:txBody>
                  <a:tcPr>
                    <a:solidFill>
                      <a:srgbClr val="E9EFEB"/>
                    </a:solidFill>
                  </a:tcPr>
                </a:tc>
                <a:tc>
                  <a:txBody>
                    <a:bodyPr/>
                    <a:lstStyle/>
                    <a:p>
                      <a:r>
                        <a:rPr sz="1650" b="0">
                          <a:solidFill>
                            <a:srgbClr val="17343B"/>
                          </a:solidFill>
                          <a:latin typeface="Aptos"/>
                          <a:ea typeface="Aptos"/>
                          <a:cs typeface="Aptos"/>
                        </a:rPr>
                        <a:t>Keep date, age band and GB geography visible.</a:t>
                      </a:r>
                    </a:p>
                  </a:txBody>
                  <a:tcPr>
                    <a:solidFill>
                      <a:srgbClr val="E9EFEB"/>
                    </a:solidFill>
                  </a:tcPr>
                </a:tc>
                <a:extLst>
                  <a:ext uri="{0D108BD9-81ED-4DB2-BD59-A6C34878D82A}">
                    <a16:rowId xmlns:a16="http://schemas.microsoft.com/office/drawing/2014/main" val="10002"/>
                  </a:ext>
                </a:extLst>
              </a:tr>
              <a:tr h="781050">
                <a:tc>
                  <a:txBody>
                    <a:bodyPr/>
                    <a:lstStyle/>
                    <a:p>
                      <a:r>
                        <a:rPr sz="1650" b="0">
                          <a:solidFill>
                            <a:srgbClr val="17343B"/>
                          </a:solidFill>
                          <a:latin typeface="Aptos"/>
                          <a:ea typeface="Aptos"/>
                          <a:cs typeface="Aptos"/>
                        </a:rPr>
                        <a:t>Be Smoke Free adviser pathway</a:t>
                      </a:r>
                    </a:p>
                  </a:txBody>
                  <a:tcPr>
                    <a:solidFill>
                      <a:srgbClr val="FFFFFF"/>
                    </a:solidFill>
                  </a:tcPr>
                </a:tc>
                <a:tc>
                  <a:txBody>
                    <a:bodyPr/>
                    <a:lstStyle/>
                    <a:p>
                      <a:r>
                        <a:rPr sz="1650" b="0">
                          <a:solidFill>
                            <a:srgbClr val="17343B"/>
                          </a:solidFill>
                          <a:latin typeface="Aptos"/>
                          <a:ea typeface="Aptos"/>
                          <a:cs typeface="Aptos"/>
                        </a:rPr>
                        <a:t>Referral card for smoking or relapse risk</a:t>
                      </a:r>
                    </a:p>
                  </a:txBody>
                  <a:tcPr>
                    <a:solidFill>
                      <a:srgbClr val="FFFFFF"/>
                    </a:solidFill>
                  </a:tcPr>
                </a:tc>
                <a:tc>
                  <a:txBody>
                    <a:bodyPr/>
                    <a:lstStyle/>
                    <a:p>
                      <a:r>
                        <a:rPr sz="1650" b="0">
                          <a:solidFill>
                            <a:srgbClr val="17343B"/>
                          </a:solidFill>
                          <a:latin typeface="Aptos"/>
                          <a:ea typeface="Aptos"/>
                          <a:cs typeface="Aptos"/>
                        </a:rPr>
                        <a:t>Confirm eligibility. Do not promise vaping-only treatment.</a:t>
                      </a:r>
                    </a:p>
                  </a:txBody>
                  <a:tcPr>
                    <a:solidFill>
                      <a:srgbClr val="FFFFFF"/>
                    </a:solidFill>
                  </a:tcPr>
                </a:tc>
                <a:extLst>
                  <a:ext uri="{0D108BD9-81ED-4DB2-BD59-A6C34878D82A}">
                    <a16:rowId xmlns:a16="http://schemas.microsoft.com/office/drawing/2014/main" val="10003"/>
                  </a:ext>
                </a:extLst>
              </a:tr>
              <a:tr h="781050">
                <a:tc>
                  <a:txBody>
                    <a:bodyPr/>
                    <a:lstStyle/>
                    <a:p>
                      <a:r>
                        <a:rPr sz="1650" b="0">
                          <a:solidFill>
                            <a:srgbClr val="17343B"/>
                          </a:solidFill>
                          <a:latin typeface="Aptos"/>
                          <a:ea typeface="Aptos"/>
                          <a:cs typeface="Aptos"/>
                        </a:rPr>
                        <a:t>NHS practical quitting suggestions</a:t>
                      </a:r>
                    </a:p>
                  </a:txBody>
                  <a:tcPr>
                    <a:solidFill>
                      <a:srgbClr val="E9EFEB"/>
                    </a:solidFill>
                  </a:tcPr>
                </a:tc>
                <a:tc>
                  <a:txBody>
                    <a:bodyPr/>
                    <a:lstStyle/>
                    <a:p>
                      <a:r>
                        <a:rPr sz="1650" b="0">
                          <a:solidFill>
                            <a:srgbClr val="17343B"/>
                          </a:solidFill>
                          <a:latin typeface="Aptos"/>
                          <a:ea typeface="Aptos"/>
                          <a:cs typeface="Aptos"/>
                        </a:rPr>
                        <a:t>Trigger diary and participant-selected alternatives</a:t>
                      </a:r>
                    </a:p>
                  </a:txBody>
                  <a:tcPr>
                    <a:solidFill>
                      <a:srgbClr val="E9EFEB"/>
                    </a:solidFill>
                  </a:tcPr>
                </a:tc>
                <a:tc>
                  <a:txBody>
                    <a:bodyPr/>
                    <a:lstStyle/>
                    <a:p>
                      <a:r>
                        <a:rPr sz="1650" b="0" dirty="0">
                          <a:solidFill>
                            <a:srgbClr val="17343B"/>
                          </a:solidFill>
                          <a:latin typeface="Aptos"/>
                          <a:ea typeface="Aptos"/>
                          <a:cs typeface="Aptos"/>
                        </a:rPr>
                        <a:t>Create original worksheets with attribution.</a:t>
                      </a:r>
                    </a:p>
                  </a:txBody>
                  <a:tcPr>
                    <a:solidFill>
                      <a:srgbClr val="E9EFEB"/>
                    </a:solidFill>
                  </a:tcPr>
                </a:tc>
                <a:extLst>
                  <a:ext uri="{0D108BD9-81ED-4DB2-BD59-A6C34878D82A}">
                    <a16:rowId xmlns:a16="http://schemas.microsoft.com/office/drawing/2014/main" val="10004"/>
                  </a:ext>
                </a:extLst>
              </a:tr>
            </a:tbl>
          </a:graphicData>
        </a:graphic>
      </p:graphicFrame>
      <p:sp>
        <p:nvSpPr>
          <p:cNvPr id="5" name="Rectangle 4">
            <a:extLst>
              <a:ext uri="{FF2B5EF4-FFF2-40B4-BE49-F238E27FC236}">
                <a16:creationId xmlns:a16="http://schemas.microsoft.com/office/drawing/2014/main" id="{43E7B2BB-6231-4C1C-A07D-612B63F70FE7}"/>
              </a:ext>
            </a:extLst>
          </p:cNvPr>
          <p:cNvSpPr>
            <a:spLocks noGrp="1"/>
          </p:cNvSpPr>
          <p:nvPr/>
        </p:nvSpPr>
        <p:spPr>
          <a:xfrm>
            <a:off x="609600" y="5743575"/>
            <a:ext cx="10706100" cy="504825"/>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Reuse trusted information. Obtain permission for adapted branded materials and promotional logo use.</a:t>
            </a:r>
          </a:p>
        </p:txBody>
      </p:sp>
    </p:spTree>
    <p:extLst>
      <p:ext uri="{BB962C8B-B14F-4D97-AF65-F5344CB8AC3E}">
        <p14:creationId xmlns:p14="http://schemas.microsoft.com/office/powerpoint/2010/main" val="562414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181C36-A8AC-4BB7-A78D-555C4DCD6A2A}"/>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Evaluation throughout the programme</a:t>
            </a:r>
          </a:p>
        </p:txBody>
      </p:sp>
      <p:sp>
        <p:nvSpPr>
          <p:cNvPr id="2" name="Rectangle 1">
            <a:extLst>
              <a:ext uri="{FF2B5EF4-FFF2-40B4-BE49-F238E27FC236}">
                <a16:creationId xmlns:a16="http://schemas.microsoft.com/office/drawing/2014/main" id="{308A280A-88DD-435B-A665-AC62D8686BD8}"/>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11</a:t>
            </a:r>
          </a:p>
        </p:txBody>
      </p:sp>
      <p:sp>
        <p:nvSpPr>
          <p:cNvPr id="3" name="Rectangle 2">
            <a:extLst>
              <a:ext uri="{FF2B5EF4-FFF2-40B4-BE49-F238E27FC236}">
                <a16:creationId xmlns:a16="http://schemas.microsoft.com/office/drawing/2014/main" id="{74587FF5-8D00-4074-9BC0-978C21CCF2A4}"/>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Evaluation plan informed by Skivington et al. (2021)</a:t>
            </a:r>
          </a:p>
        </p:txBody>
      </p:sp>
      <p:graphicFrame>
        <p:nvGraphicFramePr>
          <p:cNvPr id="9" name="Table 8"/>
          <p:cNvGraphicFramePr/>
          <p:nvPr/>
        </p:nvGraphicFramePr>
        <p:xfrm>
          <a:off x="609600" y="1552575"/>
          <a:ext cx="10972800" cy="4000500"/>
        </p:xfrm>
        <a:graphic>
          <a:graphicData uri="http://schemas.openxmlformats.org/drawingml/2006/table">
            <a:tbl>
              <a:tblPr/>
              <a:tblGrid>
                <a:gridCol w="2286000">
                  <a:extLst>
                    <a:ext uri="{9D8B030D-6E8A-4147-A177-3AD203B41FA5}">
                      <a16:colId xmlns:a16="http://schemas.microsoft.com/office/drawing/2014/main" val="20000"/>
                    </a:ext>
                  </a:extLst>
                </a:gridCol>
                <a:gridCol w="5400675">
                  <a:extLst>
                    <a:ext uri="{9D8B030D-6E8A-4147-A177-3AD203B41FA5}">
                      <a16:colId xmlns:a16="http://schemas.microsoft.com/office/drawing/2014/main" val="20001"/>
                    </a:ext>
                  </a:extLst>
                </a:gridCol>
                <a:gridCol w="3286125">
                  <a:extLst>
                    <a:ext uri="{9D8B030D-6E8A-4147-A177-3AD203B41FA5}">
                      <a16:colId xmlns:a16="http://schemas.microsoft.com/office/drawing/2014/main" val="20002"/>
                    </a:ext>
                  </a:extLst>
                </a:gridCol>
              </a:tblGrid>
              <a:tr h="800100">
                <a:tc>
                  <a:txBody>
                    <a:bodyPr/>
                    <a:lstStyle/>
                    <a:p>
                      <a:r>
                        <a:rPr sz="1725" b="1">
                          <a:solidFill>
                            <a:srgbClr val="FFFFFF"/>
                          </a:solidFill>
                          <a:latin typeface="Aptos"/>
                          <a:ea typeface="Aptos"/>
                          <a:cs typeface="Aptos"/>
                        </a:rPr>
                        <a:t>Type</a:t>
                      </a:r>
                    </a:p>
                  </a:txBody>
                  <a:tcPr>
                    <a:solidFill>
                      <a:srgbClr val="102D36"/>
                    </a:solidFill>
                  </a:tcPr>
                </a:tc>
                <a:tc>
                  <a:txBody>
                    <a:bodyPr/>
                    <a:lstStyle/>
                    <a:p>
                      <a:r>
                        <a:rPr sz="1725" b="1">
                          <a:solidFill>
                            <a:srgbClr val="FFFFFF"/>
                          </a:solidFill>
                          <a:latin typeface="Aptos"/>
                          <a:ea typeface="Aptos"/>
                          <a:cs typeface="Aptos"/>
                        </a:rPr>
                        <a:t>Timing and method</a:t>
                      </a:r>
                    </a:p>
                  </a:txBody>
                  <a:tcPr>
                    <a:solidFill>
                      <a:srgbClr val="102D36"/>
                    </a:solidFill>
                  </a:tcPr>
                </a:tc>
                <a:tc>
                  <a:txBody>
                    <a:bodyPr/>
                    <a:lstStyle/>
                    <a:p>
                      <a:r>
                        <a:rPr sz="1725" b="1">
                          <a:solidFill>
                            <a:srgbClr val="FFFFFF"/>
                          </a:solidFill>
                          <a:latin typeface="Aptos"/>
                          <a:ea typeface="Aptos"/>
                          <a:cs typeface="Aptos"/>
                        </a:rPr>
                        <a:t>Decision supported</a:t>
                      </a:r>
                    </a:p>
                  </a:txBody>
                  <a:tcPr>
                    <a:solidFill>
                      <a:srgbClr val="102D36"/>
                    </a:solidFill>
                  </a:tcPr>
                </a:tc>
                <a:extLst>
                  <a:ext uri="{0D108BD9-81ED-4DB2-BD59-A6C34878D82A}">
                    <a16:rowId xmlns:a16="http://schemas.microsoft.com/office/drawing/2014/main" val="10000"/>
                  </a:ext>
                </a:extLst>
              </a:tr>
              <a:tr h="800100">
                <a:tc>
                  <a:txBody>
                    <a:bodyPr/>
                    <a:lstStyle/>
                    <a:p>
                      <a:r>
                        <a:rPr sz="1650" b="0">
                          <a:solidFill>
                            <a:srgbClr val="17343B"/>
                          </a:solidFill>
                          <a:latin typeface="Aptos"/>
                          <a:ea typeface="Aptos"/>
                          <a:cs typeface="Aptos"/>
                        </a:rPr>
                        <a:t>Formative</a:t>
                      </a:r>
                    </a:p>
                  </a:txBody>
                  <a:tcPr>
                    <a:solidFill>
                      <a:srgbClr val="FFFFFF"/>
                    </a:solidFill>
                  </a:tcPr>
                </a:tc>
                <a:tc>
                  <a:txBody>
                    <a:bodyPr/>
                    <a:lstStyle/>
                    <a:p>
                      <a:r>
                        <a:rPr sz="1650" b="0">
                          <a:solidFill>
                            <a:srgbClr val="17343B"/>
                          </a:solidFill>
                          <a:latin typeface="Aptos"/>
                          <a:ea typeface="Aptos"/>
                          <a:cs typeface="Aptos"/>
                        </a:rPr>
                        <a:t>Before launch: five target-age volunteers review poster and activities</a:t>
                      </a:r>
                    </a:p>
                  </a:txBody>
                  <a:tcPr>
                    <a:solidFill>
                      <a:srgbClr val="FFFFFF"/>
                    </a:solidFill>
                  </a:tcPr>
                </a:tc>
                <a:tc>
                  <a:txBody>
                    <a:bodyPr/>
                    <a:lstStyle/>
                    <a:p>
                      <a:r>
                        <a:rPr sz="1650" b="0">
                          <a:solidFill>
                            <a:srgbClr val="17343B"/>
                          </a:solidFill>
                          <a:latin typeface="Aptos"/>
                          <a:ea typeface="Aptos"/>
                          <a:cs typeface="Aptos"/>
                        </a:rPr>
                        <a:t>Revise language, access and acceptability</a:t>
                      </a:r>
                    </a:p>
                  </a:txBody>
                  <a:tcPr>
                    <a:solidFill>
                      <a:srgbClr val="FFFFFF"/>
                    </a:solidFill>
                  </a:tcPr>
                </a:tc>
                <a:extLst>
                  <a:ext uri="{0D108BD9-81ED-4DB2-BD59-A6C34878D82A}">
                    <a16:rowId xmlns:a16="http://schemas.microsoft.com/office/drawing/2014/main" val="10001"/>
                  </a:ext>
                </a:extLst>
              </a:tr>
              <a:tr h="800100">
                <a:tc>
                  <a:txBody>
                    <a:bodyPr/>
                    <a:lstStyle/>
                    <a:p>
                      <a:r>
                        <a:rPr sz="1650" b="0">
                          <a:solidFill>
                            <a:srgbClr val="17343B"/>
                          </a:solidFill>
                          <a:latin typeface="Aptos"/>
                          <a:ea typeface="Aptos"/>
                          <a:cs typeface="Aptos"/>
                        </a:rPr>
                        <a:t>Process</a:t>
                      </a:r>
                    </a:p>
                  </a:txBody>
                  <a:tcPr>
                    <a:solidFill>
                      <a:srgbClr val="E9EFEB"/>
                    </a:solidFill>
                  </a:tcPr>
                </a:tc>
                <a:tc>
                  <a:txBody>
                    <a:bodyPr/>
                    <a:lstStyle/>
                    <a:p>
                      <a:r>
                        <a:rPr sz="1650" b="0">
                          <a:solidFill>
                            <a:srgbClr val="17343B"/>
                          </a:solidFill>
                          <a:latin typeface="Aptos"/>
                          <a:ea typeface="Aptos"/>
                          <a:cs typeface="Aptos"/>
                        </a:rPr>
                        <a:t>Weeks 1–8: reach, attendance, delivery checklist and feedback</a:t>
                      </a:r>
                    </a:p>
                  </a:txBody>
                  <a:tcPr>
                    <a:solidFill>
                      <a:srgbClr val="E9EFEB"/>
                    </a:solidFill>
                  </a:tcPr>
                </a:tc>
                <a:tc>
                  <a:txBody>
                    <a:bodyPr/>
                    <a:lstStyle/>
                    <a:p>
                      <a:r>
                        <a:rPr sz="1650" b="0">
                          <a:solidFill>
                            <a:srgbClr val="17343B"/>
                          </a:solidFill>
                          <a:latin typeface="Aptos"/>
                          <a:ea typeface="Aptos"/>
                          <a:cs typeface="Aptos"/>
                        </a:rPr>
                        <a:t>Identify who receives support and what needs adapting</a:t>
                      </a:r>
                    </a:p>
                  </a:txBody>
                  <a:tcPr>
                    <a:solidFill>
                      <a:srgbClr val="E9EFEB"/>
                    </a:solidFill>
                  </a:tcPr>
                </a:tc>
                <a:extLst>
                  <a:ext uri="{0D108BD9-81ED-4DB2-BD59-A6C34878D82A}">
                    <a16:rowId xmlns:a16="http://schemas.microsoft.com/office/drawing/2014/main" val="10002"/>
                  </a:ext>
                </a:extLst>
              </a:tr>
              <a:tr h="800100">
                <a:tc>
                  <a:txBody>
                    <a:bodyPr/>
                    <a:lstStyle/>
                    <a:p>
                      <a:r>
                        <a:rPr sz="1650" b="0">
                          <a:solidFill>
                            <a:srgbClr val="17343B"/>
                          </a:solidFill>
                          <a:latin typeface="Aptos"/>
                          <a:ea typeface="Aptos"/>
                          <a:cs typeface="Aptos"/>
                        </a:rPr>
                        <a:t>Impact</a:t>
                      </a:r>
                    </a:p>
                  </a:txBody>
                  <a:tcPr>
                    <a:solidFill>
                      <a:srgbClr val="FFFFFF"/>
                    </a:solidFill>
                  </a:tcPr>
                </a:tc>
                <a:tc>
                  <a:txBody>
                    <a:bodyPr/>
                    <a:lstStyle/>
                    <a:p>
                      <a:r>
                        <a:rPr sz="1650" b="0">
                          <a:solidFill>
                            <a:srgbClr val="17343B"/>
                          </a:solidFill>
                          <a:latin typeface="Aptos"/>
                          <a:ea typeface="Aptos"/>
                          <a:cs typeface="Aptos"/>
                        </a:rPr>
                        <a:t>Weeks 1, 4 and 8: knowledge quiz and coping demonstration</a:t>
                      </a:r>
                    </a:p>
                  </a:txBody>
                  <a:tcPr>
                    <a:solidFill>
                      <a:srgbClr val="FFFFFF"/>
                    </a:solidFill>
                  </a:tcPr>
                </a:tc>
                <a:tc>
                  <a:txBody>
                    <a:bodyPr/>
                    <a:lstStyle/>
                    <a:p>
                      <a:r>
                        <a:rPr sz="1650" b="0">
                          <a:solidFill>
                            <a:srgbClr val="17343B"/>
                          </a:solidFill>
                          <a:latin typeface="Aptos"/>
                          <a:ea typeface="Aptos"/>
                          <a:cs typeface="Aptos"/>
                        </a:rPr>
                        <a:t>Assess Aims 1 and 2</a:t>
                      </a:r>
                    </a:p>
                  </a:txBody>
                  <a:tcPr>
                    <a:solidFill>
                      <a:srgbClr val="FFFFFF"/>
                    </a:solidFill>
                  </a:tcPr>
                </a:tc>
                <a:extLst>
                  <a:ext uri="{0D108BD9-81ED-4DB2-BD59-A6C34878D82A}">
                    <a16:rowId xmlns:a16="http://schemas.microsoft.com/office/drawing/2014/main" val="10003"/>
                  </a:ext>
                </a:extLst>
              </a:tr>
              <a:tr h="800100">
                <a:tc>
                  <a:txBody>
                    <a:bodyPr/>
                    <a:lstStyle/>
                    <a:p>
                      <a:r>
                        <a:rPr sz="1650" b="0">
                          <a:solidFill>
                            <a:srgbClr val="17343B"/>
                          </a:solidFill>
                          <a:latin typeface="Aptos"/>
                          <a:ea typeface="Aptos"/>
                          <a:cs typeface="Aptos"/>
                        </a:rPr>
                        <a:t>Outcome</a:t>
                      </a:r>
                    </a:p>
                  </a:txBody>
                  <a:tcPr>
                    <a:solidFill>
                      <a:srgbClr val="E9EFEB"/>
                    </a:solidFill>
                  </a:tcPr>
                </a:tc>
                <a:tc>
                  <a:txBody>
                    <a:bodyPr/>
                    <a:lstStyle/>
                    <a:p>
                      <a:r>
                        <a:rPr sz="1650" b="0">
                          <a:solidFill>
                            <a:srgbClr val="17343B"/>
                          </a:solidFill>
                          <a:latin typeface="Aptos"/>
                          <a:ea typeface="Aptos"/>
                          <a:cs typeface="Aptos"/>
                        </a:rPr>
                        <a:t>Weeks 8 and 20: vaping and smoking follow-up</a:t>
                      </a:r>
                    </a:p>
                  </a:txBody>
                  <a:tcPr>
                    <a:solidFill>
                      <a:srgbClr val="E9EFEB"/>
                    </a:solidFill>
                  </a:tcPr>
                </a:tc>
                <a:tc>
                  <a:txBody>
                    <a:bodyPr/>
                    <a:lstStyle/>
                    <a:p>
                      <a:r>
                        <a:rPr sz="1650" b="0">
                          <a:solidFill>
                            <a:srgbClr val="17343B"/>
                          </a:solidFill>
                          <a:latin typeface="Aptos"/>
                          <a:ea typeface="Aptos"/>
                          <a:cs typeface="Aptos"/>
                        </a:rPr>
                        <a:t>Assess Aim 3 and whether change persists</a:t>
                      </a:r>
                    </a:p>
                  </a:txBody>
                  <a:tcPr>
                    <a:solidFill>
                      <a:srgbClr val="E9EFEB"/>
                    </a:solidFill>
                  </a:tcPr>
                </a:tc>
                <a:extLst>
                  <a:ext uri="{0D108BD9-81ED-4DB2-BD59-A6C34878D82A}">
                    <a16:rowId xmlns:a16="http://schemas.microsoft.com/office/drawing/2014/main" val="10004"/>
                  </a:ext>
                </a:extLst>
              </a:tr>
            </a:tbl>
          </a:graphicData>
        </a:graphic>
      </p:graphicFrame>
      <p:sp>
        <p:nvSpPr>
          <p:cNvPr id="5" name="Rectangle 4">
            <a:extLst>
              <a:ext uri="{FF2B5EF4-FFF2-40B4-BE49-F238E27FC236}">
                <a16:creationId xmlns:a16="http://schemas.microsoft.com/office/drawing/2014/main" id="{7102B7B5-F1A4-478E-A055-F99ED8B91965}"/>
              </a:ext>
            </a:extLst>
          </p:cNvPr>
          <p:cNvSpPr>
            <a:spLocks noGrp="1"/>
          </p:cNvSpPr>
          <p:nvPr/>
        </p:nvSpPr>
        <p:spPr>
          <a:xfrm>
            <a:off x="609600" y="5810250"/>
            <a:ext cx="10972800" cy="45720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No evaluation has yet occurred. These are planned methods for a proposed intervention.</a:t>
            </a:r>
          </a:p>
        </p:txBody>
      </p:sp>
    </p:spTree>
    <p:extLst>
      <p:ext uri="{BB962C8B-B14F-4D97-AF65-F5344CB8AC3E}">
        <p14:creationId xmlns:p14="http://schemas.microsoft.com/office/powerpoint/2010/main" val="1122552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FBE061B-730B-4C48-BCE9-6F6235465B3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Measurement, follow-up and interpretation</a:t>
            </a:r>
          </a:p>
        </p:txBody>
      </p:sp>
      <p:sp>
        <p:nvSpPr>
          <p:cNvPr id="2" name="Rectangle 1">
            <a:extLst>
              <a:ext uri="{FF2B5EF4-FFF2-40B4-BE49-F238E27FC236}">
                <a16:creationId xmlns:a16="http://schemas.microsoft.com/office/drawing/2014/main" id="{A42CCAEF-2465-483B-946C-0F73685DE884}"/>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12</a:t>
            </a:r>
          </a:p>
        </p:txBody>
      </p:sp>
      <p:sp>
        <p:nvSpPr>
          <p:cNvPr id="3" name="Rectangle 2">
            <a:extLst>
              <a:ext uri="{FF2B5EF4-FFF2-40B4-BE49-F238E27FC236}">
                <a16:creationId xmlns:a16="http://schemas.microsoft.com/office/drawing/2014/main" id="{4AC379DE-4C3D-4704-9418-869D99B125F2}"/>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graphicFrame>
        <p:nvGraphicFramePr>
          <p:cNvPr id="10" name="Table 9"/>
          <p:cNvGraphicFramePr/>
          <p:nvPr/>
        </p:nvGraphicFramePr>
        <p:xfrm>
          <a:off x="609600" y="1552575"/>
          <a:ext cx="10972800" cy="3181352"/>
        </p:xfrm>
        <a:graphic>
          <a:graphicData uri="http://schemas.openxmlformats.org/drawingml/2006/table">
            <a:tbl>
              <a:tblPr/>
              <a:tblGrid>
                <a:gridCol w="2095500">
                  <a:extLst>
                    <a:ext uri="{9D8B030D-6E8A-4147-A177-3AD203B41FA5}">
                      <a16:colId xmlns:a16="http://schemas.microsoft.com/office/drawing/2014/main" val="20000"/>
                    </a:ext>
                  </a:extLst>
                </a:gridCol>
                <a:gridCol w="5248275">
                  <a:extLst>
                    <a:ext uri="{9D8B030D-6E8A-4147-A177-3AD203B41FA5}">
                      <a16:colId xmlns:a16="http://schemas.microsoft.com/office/drawing/2014/main" val="20001"/>
                    </a:ext>
                  </a:extLst>
                </a:gridCol>
                <a:gridCol w="3629025">
                  <a:extLst>
                    <a:ext uri="{9D8B030D-6E8A-4147-A177-3AD203B41FA5}">
                      <a16:colId xmlns:a16="http://schemas.microsoft.com/office/drawing/2014/main" val="20002"/>
                    </a:ext>
                  </a:extLst>
                </a:gridCol>
              </a:tblGrid>
              <a:tr h="795338">
                <a:tc>
                  <a:txBody>
                    <a:bodyPr/>
                    <a:lstStyle/>
                    <a:p>
                      <a:r>
                        <a:rPr sz="1725" b="1">
                          <a:solidFill>
                            <a:srgbClr val="FFFFFF"/>
                          </a:solidFill>
                          <a:latin typeface="Aptos"/>
                          <a:ea typeface="Aptos"/>
                          <a:cs typeface="Aptos"/>
                        </a:rPr>
                        <a:t>Aim</a:t>
                      </a:r>
                    </a:p>
                  </a:txBody>
                  <a:tcPr>
                    <a:solidFill>
                      <a:srgbClr val="102D36"/>
                    </a:solidFill>
                  </a:tcPr>
                </a:tc>
                <a:tc>
                  <a:txBody>
                    <a:bodyPr/>
                    <a:lstStyle/>
                    <a:p>
                      <a:r>
                        <a:rPr sz="1725" b="1">
                          <a:solidFill>
                            <a:srgbClr val="FFFFFF"/>
                          </a:solidFill>
                          <a:latin typeface="Aptos"/>
                          <a:ea typeface="Aptos"/>
                          <a:cs typeface="Aptos"/>
                        </a:rPr>
                        <a:t>Measure</a:t>
                      </a:r>
                    </a:p>
                  </a:txBody>
                  <a:tcPr>
                    <a:solidFill>
                      <a:srgbClr val="102D36"/>
                    </a:solidFill>
                  </a:tcPr>
                </a:tc>
                <a:tc>
                  <a:txBody>
                    <a:bodyPr/>
                    <a:lstStyle/>
                    <a:p>
                      <a:r>
                        <a:rPr sz="1725" b="1">
                          <a:solidFill>
                            <a:srgbClr val="FFFFFF"/>
                          </a:solidFill>
                          <a:latin typeface="Aptos"/>
                          <a:ea typeface="Aptos"/>
                          <a:cs typeface="Aptos"/>
                        </a:rPr>
                        <a:t>Success threshold</a:t>
                      </a:r>
                    </a:p>
                  </a:txBody>
                  <a:tcPr>
                    <a:solidFill>
                      <a:srgbClr val="102D36"/>
                    </a:solidFill>
                  </a:tcPr>
                </a:tc>
                <a:extLst>
                  <a:ext uri="{0D108BD9-81ED-4DB2-BD59-A6C34878D82A}">
                    <a16:rowId xmlns:a16="http://schemas.microsoft.com/office/drawing/2014/main" val="10000"/>
                  </a:ext>
                </a:extLst>
              </a:tr>
              <a:tr h="795338">
                <a:tc>
                  <a:txBody>
                    <a:bodyPr/>
                    <a:lstStyle/>
                    <a:p>
                      <a:r>
                        <a:rPr sz="1650" b="0">
                          <a:solidFill>
                            <a:srgbClr val="17343B"/>
                          </a:solidFill>
                          <a:latin typeface="Aptos"/>
                          <a:ea typeface="Aptos"/>
                          <a:cs typeface="Aptos"/>
                        </a:rPr>
                        <a:t>1. Knowledge</a:t>
                      </a:r>
                    </a:p>
                  </a:txBody>
                  <a:tcPr>
                    <a:solidFill>
                      <a:srgbClr val="FFFFFF"/>
                    </a:solidFill>
                  </a:tcPr>
                </a:tc>
                <a:tc>
                  <a:txBody>
                    <a:bodyPr/>
                    <a:lstStyle/>
                    <a:p>
                      <a:r>
                        <a:rPr sz="1650" b="0">
                          <a:solidFill>
                            <a:srgbClr val="17343B"/>
                          </a:solidFill>
                          <a:latin typeface="Aptos"/>
                          <a:ea typeface="Aptos"/>
                          <a:cs typeface="Aptos"/>
                        </a:rPr>
                        <a:t>Same 5-item quiz before teaching and at Week 8</a:t>
                      </a:r>
                    </a:p>
                  </a:txBody>
                  <a:tcPr>
                    <a:solidFill>
                      <a:srgbClr val="FFFFFF"/>
                    </a:solidFill>
                  </a:tcPr>
                </a:tc>
                <a:tc>
                  <a:txBody>
                    <a:bodyPr/>
                    <a:lstStyle/>
                    <a:p>
                      <a:r>
                        <a:rPr sz="1650" b="0">
                          <a:solidFill>
                            <a:srgbClr val="17343B"/>
                          </a:solidFill>
                          <a:latin typeface="Aptos"/>
                          <a:ea typeface="Aptos"/>
                          <a:cs typeface="Aptos"/>
                        </a:rPr>
                        <a:t>≥24/30 score at least 4/5 at Week 8</a:t>
                      </a:r>
                    </a:p>
                  </a:txBody>
                  <a:tcPr>
                    <a:solidFill>
                      <a:srgbClr val="FFFFFF"/>
                    </a:solidFill>
                  </a:tcPr>
                </a:tc>
                <a:extLst>
                  <a:ext uri="{0D108BD9-81ED-4DB2-BD59-A6C34878D82A}">
                    <a16:rowId xmlns:a16="http://schemas.microsoft.com/office/drawing/2014/main" val="10001"/>
                  </a:ext>
                </a:extLst>
              </a:tr>
              <a:tr h="795338">
                <a:tc>
                  <a:txBody>
                    <a:bodyPr/>
                    <a:lstStyle/>
                    <a:p>
                      <a:r>
                        <a:rPr sz="1650" b="0">
                          <a:solidFill>
                            <a:srgbClr val="17343B"/>
                          </a:solidFill>
                          <a:latin typeface="Aptos"/>
                          <a:ea typeface="Aptos"/>
                          <a:cs typeface="Aptos"/>
                        </a:rPr>
                        <a:t>2. Coping</a:t>
                      </a:r>
                    </a:p>
                  </a:txBody>
                  <a:tcPr>
                    <a:solidFill>
                      <a:srgbClr val="E9EFEB"/>
                    </a:solidFill>
                  </a:tcPr>
                </a:tc>
                <a:tc>
                  <a:txBody>
                    <a:bodyPr/>
                    <a:lstStyle/>
                    <a:p>
                      <a:r>
                        <a:rPr sz="1650" b="0">
                          <a:solidFill>
                            <a:srgbClr val="17343B"/>
                          </a:solidFill>
                          <a:latin typeface="Aptos"/>
                          <a:ea typeface="Aptos"/>
                          <a:cs typeface="Aptos"/>
                        </a:rPr>
                        <a:t>Named trigger, written response plan and observed rehearsal</a:t>
                      </a:r>
                    </a:p>
                  </a:txBody>
                  <a:tcPr>
                    <a:solidFill>
                      <a:srgbClr val="E9EFEB"/>
                    </a:solidFill>
                  </a:tcPr>
                </a:tc>
                <a:tc>
                  <a:txBody>
                    <a:bodyPr/>
                    <a:lstStyle/>
                    <a:p>
                      <a:r>
                        <a:rPr sz="1650" b="0">
                          <a:solidFill>
                            <a:srgbClr val="17343B"/>
                          </a:solidFill>
                          <a:latin typeface="Aptos"/>
                          <a:ea typeface="Aptos"/>
                          <a:cs typeface="Aptos"/>
                        </a:rPr>
                        <a:t>≥24/30 show two strategies by Week 4</a:t>
                      </a:r>
                    </a:p>
                  </a:txBody>
                  <a:tcPr>
                    <a:solidFill>
                      <a:srgbClr val="E9EFEB"/>
                    </a:solidFill>
                  </a:tcPr>
                </a:tc>
                <a:extLst>
                  <a:ext uri="{0D108BD9-81ED-4DB2-BD59-A6C34878D82A}">
                    <a16:rowId xmlns:a16="http://schemas.microsoft.com/office/drawing/2014/main" val="10002"/>
                  </a:ext>
                </a:extLst>
              </a:tr>
              <a:tr h="795338">
                <a:tc>
                  <a:txBody>
                    <a:bodyPr/>
                    <a:lstStyle/>
                    <a:p>
                      <a:r>
                        <a:rPr sz="1650" b="0">
                          <a:solidFill>
                            <a:srgbClr val="17343B"/>
                          </a:solidFill>
                          <a:latin typeface="Aptos"/>
                          <a:ea typeface="Aptos"/>
                          <a:cs typeface="Aptos"/>
                        </a:rPr>
                        <a:t>3. Behaviour</a:t>
                      </a:r>
                    </a:p>
                  </a:txBody>
                  <a:tcPr>
                    <a:solidFill>
                      <a:srgbClr val="FFFFFF"/>
                    </a:solidFill>
                  </a:tcPr>
                </a:tc>
                <a:tc>
                  <a:txBody>
                    <a:bodyPr/>
                    <a:lstStyle/>
                    <a:p>
                      <a:r>
                        <a:rPr sz="1650" b="0">
                          <a:solidFill>
                            <a:srgbClr val="17343B"/>
                          </a:solidFill>
                          <a:latin typeface="Aptos"/>
                          <a:ea typeface="Aptos"/>
                          <a:cs typeface="Aptos"/>
                        </a:rPr>
                        <a:t>Past-7-day vaping and smoking self-report at Weeks 8 and 20</a:t>
                      </a:r>
                    </a:p>
                  </a:txBody>
                  <a:tcPr>
                    <a:solidFill>
                      <a:srgbClr val="FFFFFF"/>
                    </a:solidFill>
                  </a:tcPr>
                </a:tc>
                <a:tc>
                  <a:txBody>
                    <a:bodyPr/>
                    <a:lstStyle/>
                    <a:p>
                      <a:r>
                        <a:rPr sz="1650" b="0">
                          <a:solidFill>
                            <a:srgbClr val="17343B"/>
                          </a:solidFill>
                          <a:latin typeface="Aptos"/>
                          <a:ea typeface="Aptos"/>
                          <a:cs typeface="Aptos"/>
                        </a:rPr>
                        <a:t>≥9/30 meet both abstinence conditions at Week 8</a:t>
                      </a:r>
                    </a:p>
                  </a:txBody>
                  <a:tcPr>
                    <a:solidFill>
                      <a:srgbClr val="FFFFFF"/>
                    </a:solidFill>
                  </a:tcPr>
                </a:tc>
                <a:extLst>
                  <a:ext uri="{0D108BD9-81ED-4DB2-BD59-A6C34878D82A}">
                    <a16:rowId xmlns:a16="http://schemas.microsoft.com/office/drawing/2014/main" val="10003"/>
                  </a:ext>
                </a:extLst>
              </a:tr>
            </a:tbl>
          </a:graphicData>
        </a:graphic>
      </p:graphicFrame>
      <p:sp>
        <p:nvSpPr>
          <p:cNvPr id="5" name="Rectangle 4">
            <a:extLst>
              <a:ext uri="{FF2B5EF4-FFF2-40B4-BE49-F238E27FC236}">
                <a16:creationId xmlns:a16="http://schemas.microsoft.com/office/drawing/2014/main" id="{37D34B50-F20B-4A11-809B-95FC28EBA657}"/>
              </a:ext>
            </a:extLst>
          </p:cNvPr>
          <p:cNvSpPr>
            <a:spLocks noGrp="1"/>
          </p:cNvSpPr>
          <p:nvPr/>
        </p:nvSpPr>
        <p:spPr>
          <a:xfrm>
            <a:off x="609600" y="5095875"/>
            <a:ext cx="10763250" cy="5905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dirty="0">
                <a:solidFill>
                  <a:srgbClr val="17343B"/>
                </a:solidFill>
                <a:latin typeface="Aptos"/>
                <a:ea typeface="Aptos"/>
                <a:cs typeface="Aptos"/>
              </a:rPr>
              <a:t>Denominator: all 30 enrolled. Missing follow-up = aim not demonstrated. Report retention and responder-only results separately.</a:t>
            </a:r>
          </a:p>
        </p:txBody>
      </p:sp>
      <p:sp>
        <p:nvSpPr>
          <p:cNvPr id="6" name="Rectangle 5">
            <a:extLst>
              <a:ext uri="{FF2B5EF4-FFF2-40B4-BE49-F238E27FC236}">
                <a16:creationId xmlns:a16="http://schemas.microsoft.com/office/drawing/2014/main" id="{C36AA7A5-AB1F-4A6C-ACC7-D78C41FF80E8}"/>
              </a:ext>
            </a:extLst>
          </p:cNvPr>
          <p:cNvSpPr>
            <a:spLocks noGrp="1"/>
          </p:cNvSpPr>
          <p:nvPr/>
        </p:nvSpPr>
        <p:spPr>
          <a:xfrm>
            <a:off x="609600" y="5819775"/>
            <a:ext cx="10763250" cy="447675"/>
          </a:xfrm>
          <a:prstGeom prst="rect">
            <a:avLst/>
          </a:prstGeom>
          <a:noFill/>
          <a:ln w="0">
            <a:noFill/>
          </a:ln>
        </p:spPr>
        <p:txBody>
          <a:bodyPr lIns="0" tIns="0" rIns="0" bIns="0">
            <a:noAutofit/>
          </a:bodyPr>
          <a:lstStyle/>
          <a:p>
            <a:pPr>
              <a:defRPr sz="1725" b="1">
                <a:solidFill>
                  <a:srgbClr val="087E83"/>
                </a:solidFill>
                <a:latin typeface="Aptos"/>
                <a:ea typeface="Aptos"/>
                <a:cs typeface="Aptos"/>
              </a:defRPr>
            </a:pPr>
            <a:r>
              <a:rPr sz="1725" b="1" dirty="0">
                <a:solidFill>
                  <a:srgbClr val="087E83"/>
                </a:solidFill>
                <a:latin typeface="Aptos"/>
                <a:ea typeface="Aptos"/>
                <a:cs typeface="Aptos"/>
              </a:rPr>
              <a:t>Self-report and no control group limit causal claims. Week 20 indicates maintenance, not lifelong cessation</a:t>
            </a:r>
            <a:r>
              <a:rPr lang="en-US" sz="1725" b="1" dirty="0">
                <a:solidFill>
                  <a:srgbClr val="087E83"/>
                </a:solidFill>
                <a:latin typeface="Aptos"/>
                <a:ea typeface="Aptos"/>
                <a:cs typeface="Aptos"/>
              </a:rPr>
              <a:t> Proposed measures; NHS (n.d.-a); Butler et al. (2025)</a:t>
            </a:r>
          </a:p>
          <a:p>
            <a:pPr>
              <a:defRPr sz="1725" b="1">
                <a:solidFill>
                  <a:srgbClr val="087E83"/>
                </a:solidFill>
                <a:latin typeface="Aptos"/>
                <a:ea typeface="Aptos"/>
                <a:cs typeface="Aptos"/>
              </a:defRPr>
            </a:pPr>
            <a:r>
              <a:rPr sz="1725" b="1" dirty="0">
                <a:solidFill>
                  <a:srgbClr val="087E83"/>
                </a:solidFill>
                <a:latin typeface="Aptos"/>
                <a:ea typeface="Aptos"/>
                <a:cs typeface="Aptos"/>
              </a:rPr>
              <a:t>.</a:t>
            </a:r>
          </a:p>
        </p:txBody>
      </p:sp>
    </p:spTree>
    <p:extLst>
      <p:ext uri="{BB962C8B-B14F-4D97-AF65-F5344CB8AC3E}">
        <p14:creationId xmlns:p14="http://schemas.microsoft.com/office/powerpoint/2010/main" val="1276019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6C8A379-DB22-4EE8-9786-67AC8BF1AA74}"/>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Benefits of changing behaviour</a:t>
            </a:r>
          </a:p>
        </p:txBody>
      </p:sp>
      <p:sp>
        <p:nvSpPr>
          <p:cNvPr id="2" name="Rectangle 1">
            <a:extLst>
              <a:ext uri="{FF2B5EF4-FFF2-40B4-BE49-F238E27FC236}">
                <a16:creationId xmlns:a16="http://schemas.microsoft.com/office/drawing/2014/main" id="{42089C59-6766-4FFF-A38F-443DD3870B8F}"/>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13</a:t>
            </a:r>
          </a:p>
        </p:txBody>
      </p:sp>
      <p:sp>
        <p:nvSpPr>
          <p:cNvPr id="3" name="Rectangle 2">
            <a:extLst>
              <a:ext uri="{FF2B5EF4-FFF2-40B4-BE49-F238E27FC236}">
                <a16:creationId xmlns:a16="http://schemas.microsoft.com/office/drawing/2014/main" id="{45035B89-5FC4-40D8-A943-BD7D9D80168A}"/>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pic>
        <p:nvPicPr>
          <p:cNvPr id="14" name="Picture 13"/>
          <p:cNvPicPr>
            <a:picLocks noChangeAspect="1"/>
          </p:cNvPicPr>
          <p:nvPr/>
        </p:nvPicPr>
        <p:blipFill>
          <a:blip r:embed="rId3"/>
          <a:srcRect l="16111" r="16111"/>
          <a:stretch>
            <a:fillRect/>
          </a:stretch>
        </p:blipFill>
        <p:spPr>
          <a:xfrm>
            <a:off x="609600" y="1590675"/>
            <a:ext cx="4724400" cy="3924300"/>
          </a:xfrm>
          <a:prstGeom prst="rect">
            <a:avLst/>
          </a:prstGeom>
        </p:spPr>
      </p:pic>
      <p:sp>
        <p:nvSpPr>
          <p:cNvPr id="5" name="Rectangle 4">
            <a:extLst>
              <a:ext uri="{FF2B5EF4-FFF2-40B4-BE49-F238E27FC236}">
                <a16:creationId xmlns:a16="http://schemas.microsoft.com/office/drawing/2014/main" id="{4A3D61C9-EFE4-46D9-A0EC-004DC299AA61}"/>
              </a:ext>
            </a:extLst>
          </p:cNvPr>
          <p:cNvSpPr>
            <a:spLocks noGrp="1"/>
          </p:cNvSpPr>
          <p:nvPr/>
        </p:nvSpPr>
        <p:spPr>
          <a:xfrm>
            <a:off x="5857875" y="1533525"/>
            <a:ext cx="5648325"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Physiological</a:t>
            </a:r>
          </a:p>
        </p:txBody>
      </p:sp>
      <p:sp>
        <p:nvSpPr>
          <p:cNvPr id="6" name="Rectangle 5">
            <a:extLst>
              <a:ext uri="{FF2B5EF4-FFF2-40B4-BE49-F238E27FC236}">
                <a16:creationId xmlns:a16="http://schemas.microsoft.com/office/drawing/2014/main" id="{8EC09AFD-676B-4ED5-9553-C5A5C959F55D}"/>
              </a:ext>
            </a:extLst>
          </p:cNvPr>
          <p:cNvSpPr>
            <a:spLocks noGrp="1"/>
          </p:cNvSpPr>
          <p:nvPr/>
        </p:nvSpPr>
        <p:spPr>
          <a:xfrm>
            <a:off x="5857875" y="2000250"/>
            <a:ext cx="5648325" cy="1238250"/>
          </a:xfrm>
          <a:prstGeom prst="rect">
            <a:avLst/>
          </a:prstGeom>
          <a:noFill/>
          <a:ln w="0">
            <a:noFill/>
          </a:ln>
        </p:spPr>
        <p:txBody>
          <a:bodyPr lIns="0" tIns="0" rIns="0" bIns="0">
            <a:noAutofit/>
          </a:bodyPr>
          <a:lstStyle/>
          <a:p>
            <a:pPr>
              <a:defRPr sz="1950" b="0">
                <a:solidFill>
                  <a:srgbClr val="17343B"/>
                </a:solidFill>
                <a:latin typeface="Aptos"/>
                <a:ea typeface="Aptos"/>
                <a:cs typeface="Aptos"/>
              </a:defRPr>
            </a:pPr>
            <a:r>
              <a:rPr sz="1950" b="0">
                <a:solidFill>
                  <a:srgbClr val="17343B"/>
                </a:solidFill>
                <a:latin typeface="Aptos"/>
                <a:ea typeface="Aptos"/>
                <a:cs typeface="Aptos"/>
              </a:rPr>
              <a:t>Stopping vaping ends vape-aerosol exposure. Irritation linked to use may improve.</a:t>
            </a:r>
          </a:p>
        </p:txBody>
      </p:sp>
      <p:sp>
        <p:nvSpPr>
          <p:cNvPr id="7" name="Rectangle 6">
            <a:extLst>
              <a:ext uri="{FF2B5EF4-FFF2-40B4-BE49-F238E27FC236}">
                <a16:creationId xmlns:a16="http://schemas.microsoft.com/office/drawing/2014/main" id="{25261A21-C12B-4DB8-AABB-FC788084DDC6}"/>
              </a:ext>
            </a:extLst>
          </p:cNvPr>
          <p:cNvSpPr>
            <a:spLocks noGrp="1"/>
          </p:cNvSpPr>
          <p:nvPr/>
        </p:nvSpPr>
        <p:spPr>
          <a:xfrm>
            <a:off x="5857875" y="3067050"/>
            <a:ext cx="5648325"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Sociological</a:t>
            </a:r>
          </a:p>
        </p:txBody>
      </p:sp>
      <p:sp>
        <p:nvSpPr>
          <p:cNvPr id="8" name="Rectangle 7">
            <a:extLst>
              <a:ext uri="{FF2B5EF4-FFF2-40B4-BE49-F238E27FC236}">
                <a16:creationId xmlns:a16="http://schemas.microsoft.com/office/drawing/2014/main" id="{3559428B-E4B2-4224-9066-DF7BD77F5954}"/>
              </a:ext>
            </a:extLst>
          </p:cNvPr>
          <p:cNvSpPr>
            <a:spLocks noGrp="1"/>
          </p:cNvSpPr>
          <p:nvPr/>
        </p:nvSpPr>
        <p:spPr>
          <a:xfrm>
            <a:off x="5857875" y="3533775"/>
            <a:ext cx="5648325" cy="1238250"/>
          </a:xfrm>
          <a:prstGeom prst="rect">
            <a:avLst/>
          </a:prstGeom>
          <a:noFill/>
          <a:ln w="0">
            <a:noFill/>
          </a:ln>
        </p:spPr>
        <p:txBody>
          <a:bodyPr lIns="0" tIns="0" rIns="0" bIns="0">
            <a:noAutofit/>
          </a:bodyPr>
          <a:lstStyle/>
          <a:p>
            <a:pPr>
              <a:defRPr sz="1950" b="0">
                <a:solidFill>
                  <a:srgbClr val="17343B"/>
                </a:solidFill>
                <a:latin typeface="Aptos"/>
                <a:ea typeface="Aptos"/>
                <a:cs typeface="Aptos"/>
              </a:defRPr>
            </a:pPr>
            <a:r>
              <a:rPr sz="1950" b="0">
                <a:solidFill>
                  <a:srgbClr val="17343B"/>
                </a:solidFill>
                <a:latin typeface="Aptos"/>
                <a:ea typeface="Aptos"/>
                <a:cs typeface="Aptos"/>
              </a:rPr>
              <a:t>Potential savings and fewer vape-related interruptions can support participation in social activities.</a:t>
            </a:r>
          </a:p>
        </p:txBody>
      </p:sp>
      <p:sp>
        <p:nvSpPr>
          <p:cNvPr id="9" name="Rectangle 8">
            <a:extLst>
              <a:ext uri="{FF2B5EF4-FFF2-40B4-BE49-F238E27FC236}">
                <a16:creationId xmlns:a16="http://schemas.microsoft.com/office/drawing/2014/main" id="{6BF8CFD5-2BF9-4E51-B36A-A186812D0CFC}"/>
              </a:ext>
            </a:extLst>
          </p:cNvPr>
          <p:cNvSpPr>
            <a:spLocks noGrp="1"/>
          </p:cNvSpPr>
          <p:nvPr/>
        </p:nvSpPr>
        <p:spPr>
          <a:xfrm>
            <a:off x="5857875" y="4629150"/>
            <a:ext cx="5648325"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Psychological</a:t>
            </a:r>
          </a:p>
        </p:txBody>
      </p:sp>
      <p:sp>
        <p:nvSpPr>
          <p:cNvPr id="10" name="Rectangle 9">
            <a:extLst>
              <a:ext uri="{FF2B5EF4-FFF2-40B4-BE49-F238E27FC236}">
                <a16:creationId xmlns:a16="http://schemas.microsoft.com/office/drawing/2014/main" id="{82AF7191-62E0-4062-AFDB-8D6DD3C39CC4}"/>
              </a:ext>
            </a:extLst>
          </p:cNvPr>
          <p:cNvSpPr>
            <a:spLocks noGrp="1"/>
          </p:cNvSpPr>
          <p:nvPr/>
        </p:nvSpPr>
        <p:spPr>
          <a:xfrm>
            <a:off x="5857875" y="5095875"/>
            <a:ext cx="5648325" cy="1238250"/>
          </a:xfrm>
          <a:prstGeom prst="rect">
            <a:avLst/>
          </a:prstGeom>
          <a:no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Working towards a chosen goal may strengthen confidence and autonomy. Withdrawal can initially affect wellbeing</a:t>
            </a:r>
            <a:r>
              <a:rPr lang="en-US" sz="1950" b="0" dirty="0">
                <a:solidFill>
                  <a:srgbClr val="17343B"/>
                </a:solidFill>
                <a:latin typeface="Aptos"/>
                <a:ea typeface="Aptos"/>
                <a:cs typeface="Aptos"/>
              </a:rPr>
              <a:t> NHS (n.d.-a, n.d.-b); OHID (2022)</a:t>
            </a:r>
          </a:p>
          <a:p>
            <a:pPr>
              <a:defRPr sz="1950" b="0">
                <a:solidFill>
                  <a:srgbClr val="17343B"/>
                </a:solidFill>
                <a:latin typeface="Aptos"/>
                <a:ea typeface="Aptos"/>
                <a:cs typeface="Aptos"/>
              </a:defRPr>
            </a:pPr>
            <a:r>
              <a:rPr sz="1950" b="0" dirty="0">
                <a:solidFill>
                  <a:srgbClr val="17343B"/>
                </a:solidFill>
                <a:latin typeface="Aptos"/>
                <a:ea typeface="Aptos"/>
                <a:cs typeface="Aptos"/>
              </a:rPr>
              <a:t>.</a:t>
            </a:r>
          </a:p>
        </p:txBody>
      </p:sp>
    </p:spTree>
    <p:extLst>
      <p:ext uri="{BB962C8B-B14F-4D97-AF65-F5344CB8AC3E}">
        <p14:creationId xmlns:p14="http://schemas.microsoft.com/office/powerpoint/2010/main" val="1010607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38BF90-06EB-4B23-9F92-4075B12FDD6F}"/>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COM-B: barriers in everyday situations</a:t>
            </a:r>
          </a:p>
        </p:txBody>
      </p:sp>
      <p:sp>
        <p:nvSpPr>
          <p:cNvPr id="2" name="Rectangle 1">
            <a:extLst>
              <a:ext uri="{FF2B5EF4-FFF2-40B4-BE49-F238E27FC236}">
                <a16:creationId xmlns:a16="http://schemas.microsoft.com/office/drawing/2014/main" id="{588B24E1-B74C-4CE8-8175-99D702BDE104}"/>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14</a:t>
            </a:r>
          </a:p>
        </p:txBody>
      </p:sp>
      <p:sp>
        <p:nvSpPr>
          <p:cNvPr id="3" name="Rectangle 2">
            <a:extLst>
              <a:ext uri="{FF2B5EF4-FFF2-40B4-BE49-F238E27FC236}">
                <a16:creationId xmlns:a16="http://schemas.microsoft.com/office/drawing/2014/main" id="{F54E5795-47C9-47EF-AA41-645351B4F989}"/>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Michie, van Stralen and West (2011), Figure 1</a:t>
            </a:r>
          </a:p>
        </p:txBody>
      </p:sp>
      <p:pic>
        <p:nvPicPr>
          <p:cNvPr id="15" name="Picture 14"/>
          <p:cNvPicPr>
            <a:picLocks noChangeAspect="1"/>
          </p:cNvPicPr>
          <p:nvPr/>
        </p:nvPicPr>
        <p:blipFill>
          <a:blip r:embed="rId3"/>
          <a:stretch/>
        </p:blipFill>
        <p:spPr>
          <a:xfrm>
            <a:off x="609600" y="1749504"/>
            <a:ext cx="5743575" cy="3158966"/>
          </a:xfrm>
          <a:prstGeom prst="rect">
            <a:avLst/>
          </a:prstGeom>
        </p:spPr>
      </p:pic>
      <p:sp>
        <p:nvSpPr>
          <p:cNvPr id="5" name="Rectangle 4">
            <a:extLst>
              <a:ext uri="{FF2B5EF4-FFF2-40B4-BE49-F238E27FC236}">
                <a16:creationId xmlns:a16="http://schemas.microsoft.com/office/drawing/2014/main" id="{41DFBB86-E8F1-471F-8091-F6D7B8576CE8}"/>
              </a:ext>
            </a:extLst>
          </p:cNvPr>
          <p:cNvSpPr>
            <a:spLocks noGrp="1"/>
          </p:cNvSpPr>
          <p:nvPr/>
        </p:nvSpPr>
        <p:spPr>
          <a:xfrm>
            <a:off x="7000875" y="1609725"/>
            <a:ext cx="4543425" cy="371475"/>
          </a:xfrm>
          <a:prstGeom prst="rect">
            <a:avLst/>
          </a:prstGeom>
          <a:noFill/>
          <a:ln w="0">
            <a:noFill/>
          </a:ln>
        </p:spPr>
        <p:txBody>
          <a:bodyPr lIns="0" tIns="0" rIns="0" bIns="0">
            <a:noAutofit/>
          </a:bodyPr>
          <a:lstStyle/>
          <a:p>
            <a:pPr>
              <a:defRPr sz="2175" b="1">
                <a:solidFill>
                  <a:srgbClr val="087E83"/>
                </a:solidFill>
                <a:latin typeface="Aptos"/>
                <a:ea typeface="Aptos"/>
                <a:cs typeface="Aptos"/>
              </a:defRPr>
            </a:pPr>
            <a:r>
              <a:rPr sz="2175" b="1">
                <a:solidFill>
                  <a:srgbClr val="087E83"/>
                </a:solidFill>
                <a:latin typeface="Aptos"/>
                <a:ea typeface="Aptos"/>
                <a:cs typeface="Aptos"/>
              </a:rPr>
              <a:t>Capability</a:t>
            </a:r>
          </a:p>
        </p:txBody>
      </p:sp>
      <p:sp>
        <p:nvSpPr>
          <p:cNvPr id="6" name="Rectangle 5">
            <a:extLst>
              <a:ext uri="{FF2B5EF4-FFF2-40B4-BE49-F238E27FC236}">
                <a16:creationId xmlns:a16="http://schemas.microsoft.com/office/drawing/2014/main" id="{498400E3-B06E-40C9-82DB-72C1716AD6B9}"/>
              </a:ext>
            </a:extLst>
          </p:cNvPr>
          <p:cNvSpPr>
            <a:spLocks noGrp="1"/>
          </p:cNvSpPr>
          <p:nvPr/>
        </p:nvSpPr>
        <p:spPr>
          <a:xfrm>
            <a:off x="7000875" y="2047875"/>
            <a:ext cx="4543425" cy="8572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“I do not know what to do with a craving.”</a:t>
            </a:r>
          </a:p>
          <a:p>
            <a:pPr>
              <a:defRPr sz="1875" b="0">
                <a:solidFill>
                  <a:srgbClr val="17343B"/>
                </a:solidFill>
                <a:latin typeface="Aptos"/>
                <a:ea typeface="Aptos"/>
                <a:cs typeface="Aptos"/>
              </a:defRPr>
            </a:pPr>
            <a:r>
              <a:rPr sz="1875" b="0">
                <a:solidFill>
                  <a:srgbClr val="17343B"/>
                </a:solidFill>
                <a:latin typeface="Aptos"/>
                <a:ea typeface="Aptos"/>
                <a:cs typeface="Aptos"/>
              </a:rPr>
              <a:t>Rehearse a chosen response in Week 3.</a:t>
            </a:r>
          </a:p>
        </p:txBody>
      </p:sp>
      <p:sp>
        <p:nvSpPr>
          <p:cNvPr id="7" name="Rectangle 6">
            <a:extLst>
              <a:ext uri="{FF2B5EF4-FFF2-40B4-BE49-F238E27FC236}">
                <a16:creationId xmlns:a16="http://schemas.microsoft.com/office/drawing/2014/main" id="{93F0408A-FBE5-4824-80E0-F4B366BED437}"/>
              </a:ext>
            </a:extLst>
          </p:cNvPr>
          <p:cNvSpPr>
            <a:spLocks noGrp="1"/>
          </p:cNvSpPr>
          <p:nvPr/>
        </p:nvSpPr>
        <p:spPr>
          <a:xfrm>
            <a:off x="7000875" y="3162300"/>
            <a:ext cx="4543425" cy="371475"/>
          </a:xfrm>
          <a:prstGeom prst="rect">
            <a:avLst/>
          </a:prstGeom>
          <a:noFill/>
          <a:ln w="0">
            <a:noFill/>
          </a:ln>
        </p:spPr>
        <p:txBody>
          <a:bodyPr lIns="0" tIns="0" rIns="0" bIns="0">
            <a:noAutofit/>
          </a:bodyPr>
          <a:lstStyle/>
          <a:p>
            <a:pPr>
              <a:defRPr sz="2175" b="1">
                <a:solidFill>
                  <a:srgbClr val="087E83"/>
                </a:solidFill>
                <a:latin typeface="Aptos"/>
                <a:ea typeface="Aptos"/>
                <a:cs typeface="Aptos"/>
              </a:defRPr>
            </a:pPr>
            <a:r>
              <a:rPr sz="2175" b="1">
                <a:solidFill>
                  <a:srgbClr val="087E83"/>
                </a:solidFill>
                <a:latin typeface="Aptos"/>
                <a:ea typeface="Aptos"/>
                <a:cs typeface="Aptos"/>
              </a:rPr>
              <a:t>Opportunity</a:t>
            </a:r>
          </a:p>
        </p:txBody>
      </p:sp>
      <p:sp>
        <p:nvSpPr>
          <p:cNvPr id="8" name="Rectangle 7">
            <a:extLst>
              <a:ext uri="{FF2B5EF4-FFF2-40B4-BE49-F238E27FC236}">
                <a16:creationId xmlns:a16="http://schemas.microsoft.com/office/drawing/2014/main" id="{48175FF3-F57B-47F5-BCEE-5489529EDB36}"/>
              </a:ext>
            </a:extLst>
          </p:cNvPr>
          <p:cNvSpPr>
            <a:spLocks noGrp="1"/>
          </p:cNvSpPr>
          <p:nvPr/>
        </p:nvSpPr>
        <p:spPr>
          <a:xfrm>
            <a:off x="7000875" y="3600450"/>
            <a:ext cx="4543425" cy="8572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“All my breaks involve vaping friends.”</a:t>
            </a:r>
          </a:p>
          <a:p>
            <a:pPr>
              <a:defRPr sz="1875" b="0">
                <a:solidFill>
                  <a:srgbClr val="17343B"/>
                </a:solidFill>
                <a:latin typeface="Aptos"/>
                <a:ea typeface="Aptos"/>
                <a:cs typeface="Aptos"/>
              </a:defRPr>
            </a:pPr>
            <a:r>
              <a:rPr sz="1875" b="0">
                <a:solidFill>
                  <a:srgbClr val="17343B"/>
                </a:solidFill>
                <a:latin typeface="Aptos"/>
                <a:ea typeface="Aptos"/>
                <a:cs typeface="Aptos"/>
              </a:rPr>
              <a:t>Plan a buddy break or another setting.</a:t>
            </a:r>
          </a:p>
        </p:txBody>
      </p:sp>
      <p:sp>
        <p:nvSpPr>
          <p:cNvPr id="9" name="Rectangle 8">
            <a:extLst>
              <a:ext uri="{FF2B5EF4-FFF2-40B4-BE49-F238E27FC236}">
                <a16:creationId xmlns:a16="http://schemas.microsoft.com/office/drawing/2014/main" id="{EE75FD3B-63F7-4487-8AC4-6DC8A1BDA8B5}"/>
              </a:ext>
            </a:extLst>
          </p:cNvPr>
          <p:cNvSpPr>
            <a:spLocks noGrp="1"/>
          </p:cNvSpPr>
          <p:nvPr/>
        </p:nvSpPr>
        <p:spPr>
          <a:xfrm>
            <a:off x="7000875" y="4705350"/>
            <a:ext cx="4543425" cy="371475"/>
          </a:xfrm>
          <a:prstGeom prst="rect">
            <a:avLst/>
          </a:prstGeom>
          <a:noFill/>
          <a:ln w="0">
            <a:noFill/>
          </a:ln>
        </p:spPr>
        <p:txBody>
          <a:bodyPr lIns="0" tIns="0" rIns="0" bIns="0">
            <a:noAutofit/>
          </a:bodyPr>
          <a:lstStyle/>
          <a:p>
            <a:pPr>
              <a:defRPr sz="2175" b="1">
                <a:solidFill>
                  <a:srgbClr val="087E83"/>
                </a:solidFill>
                <a:latin typeface="Aptos"/>
                <a:ea typeface="Aptos"/>
                <a:cs typeface="Aptos"/>
              </a:defRPr>
            </a:pPr>
            <a:r>
              <a:rPr sz="2175" b="1">
                <a:solidFill>
                  <a:srgbClr val="087E83"/>
                </a:solidFill>
                <a:latin typeface="Aptos"/>
                <a:ea typeface="Aptos"/>
                <a:cs typeface="Aptos"/>
              </a:rPr>
              <a:t>Motivation</a:t>
            </a:r>
          </a:p>
        </p:txBody>
      </p:sp>
      <p:sp>
        <p:nvSpPr>
          <p:cNvPr id="10" name="Rectangle 9">
            <a:extLst>
              <a:ext uri="{FF2B5EF4-FFF2-40B4-BE49-F238E27FC236}">
                <a16:creationId xmlns:a16="http://schemas.microsoft.com/office/drawing/2014/main" id="{48186E36-D0F6-43C3-9B2E-9CBF63BCEE4A}"/>
              </a:ext>
            </a:extLst>
          </p:cNvPr>
          <p:cNvSpPr>
            <a:spLocks noGrp="1"/>
          </p:cNvSpPr>
          <p:nvPr/>
        </p:nvSpPr>
        <p:spPr>
          <a:xfrm>
            <a:off x="7000875" y="5143500"/>
            <a:ext cx="4543425" cy="809625"/>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“I reach for it without thinking.”</a:t>
            </a:r>
          </a:p>
          <a:p>
            <a:pPr>
              <a:defRPr sz="1875" b="0">
                <a:solidFill>
                  <a:srgbClr val="17343B"/>
                </a:solidFill>
                <a:latin typeface="Aptos"/>
                <a:ea typeface="Aptos"/>
                <a:cs typeface="Aptos"/>
              </a:defRPr>
            </a:pPr>
            <a:r>
              <a:rPr sz="1875" b="0">
                <a:solidFill>
                  <a:srgbClr val="17343B"/>
                </a:solidFill>
                <a:latin typeface="Aptos"/>
                <a:ea typeface="Aptos"/>
                <a:cs typeface="Aptos"/>
              </a:rPr>
              <a:t>Use a trigger diary and review progress.</a:t>
            </a:r>
          </a:p>
        </p:txBody>
      </p:sp>
      <p:sp>
        <p:nvSpPr>
          <p:cNvPr id="11" name="Rectangle 10">
            <a:extLst>
              <a:ext uri="{FF2B5EF4-FFF2-40B4-BE49-F238E27FC236}">
                <a16:creationId xmlns:a16="http://schemas.microsoft.com/office/drawing/2014/main" id="{1249FE86-CA95-4F92-9EB6-FE0D7FCD3E7D}"/>
              </a:ext>
            </a:extLst>
          </p:cNvPr>
          <p:cNvSpPr>
            <a:spLocks noGrp="1"/>
          </p:cNvSpPr>
          <p:nvPr/>
        </p:nvSpPr>
        <p:spPr>
          <a:xfrm>
            <a:off x="609600" y="5276850"/>
            <a:ext cx="5791200" cy="781050"/>
          </a:xfrm>
          <a:prstGeom prst="rect">
            <a:avLst/>
          </a:prstGeom>
          <a:noFill/>
          <a:ln w="0">
            <a:noFill/>
          </a:ln>
        </p:spPr>
        <p:txBody>
          <a:bodyPr lIns="0" tIns="0" rIns="0" bIns="0">
            <a:noAutofit/>
          </a:bodyPr>
          <a:lstStyle/>
          <a:p>
            <a:pPr>
              <a:defRPr sz="1875" b="0">
                <a:solidFill>
                  <a:srgbClr val="50636A"/>
                </a:solidFill>
                <a:latin typeface="Aptos"/>
                <a:ea typeface="Aptos"/>
                <a:cs typeface="Aptos"/>
              </a:defRPr>
            </a:pPr>
            <a:r>
              <a:rPr sz="1875" b="0">
                <a:solidFill>
                  <a:srgbClr val="50636A"/>
                </a:solidFill>
                <a:latin typeface="Aptos"/>
                <a:ea typeface="Aptos"/>
                <a:cs typeface="Aptos"/>
              </a:rPr>
              <a:t>Application: match the activity to the barrier. Information alone cannot remove environmental constraints.</a:t>
            </a:r>
          </a:p>
        </p:txBody>
      </p:sp>
    </p:spTree>
    <p:extLst>
      <p:ext uri="{BB962C8B-B14F-4D97-AF65-F5344CB8AC3E}">
        <p14:creationId xmlns:p14="http://schemas.microsoft.com/office/powerpoint/2010/main" val="1204483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E7DFDB0-32F7-4696-BF23-064E4398C832}"/>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Theory of planned behaviour: intention and control</a:t>
            </a:r>
          </a:p>
        </p:txBody>
      </p:sp>
      <p:sp>
        <p:nvSpPr>
          <p:cNvPr id="2" name="Rectangle 1">
            <a:extLst>
              <a:ext uri="{FF2B5EF4-FFF2-40B4-BE49-F238E27FC236}">
                <a16:creationId xmlns:a16="http://schemas.microsoft.com/office/drawing/2014/main" id="{4E13D28A-9E32-4FDC-9CC3-36C710FAD72C}"/>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15</a:t>
            </a:r>
          </a:p>
        </p:txBody>
      </p:sp>
      <p:sp>
        <p:nvSpPr>
          <p:cNvPr id="3" name="Rectangle 2">
            <a:extLst>
              <a:ext uri="{FF2B5EF4-FFF2-40B4-BE49-F238E27FC236}">
                <a16:creationId xmlns:a16="http://schemas.microsoft.com/office/drawing/2014/main" id="{A4ED61D8-61BC-4006-8E2E-DF824A808E04}"/>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Ajzen (1991); diagram: Ajzen (2019)</a:t>
            </a:r>
          </a:p>
        </p:txBody>
      </p:sp>
      <p:pic>
        <p:nvPicPr>
          <p:cNvPr id="15" name="Picture 14"/>
          <p:cNvPicPr>
            <a:picLocks noChangeAspect="1"/>
          </p:cNvPicPr>
          <p:nvPr/>
        </p:nvPicPr>
        <p:blipFill>
          <a:blip r:embed="rId3"/>
          <a:stretch/>
        </p:blipFill>
        <p:spPr>
          <a:xfrm>
            <a:off x="609600" y="1461195"/>
            <a:ext cx="7029450" cy="3783211"/>
          </a:xfrm>
          <a:prstGeom prst="rect">
            <a:avLst/>
          </a:prstGeom>
        </p:spPr>
      </p:pic>
      <p:sp>
        <p:nvSpPr>
          <p:cNvPr id="5" name="Rectangle 4">
            <a:extLst>
              <a:ext uri="{FF2B5EF4-FFF2-40B4-BE49-F238E27FC236}">
                <a16:creationId xmlns:a16="http://schemas.microsoft.com/office/drawing/2014/main" id="{EBAAA63A-55A9-4010-8562-BDEC561F6B39}"/>
              </a:ext>
            </a:extLst>
          </p:cNvPr>
          <p:cNvSpPr>
            <a:spLocks noGrp="1"/>
          </p:cNvSpPr>
          <p:nvPr/>
        </p:nvSpPr>
        <p:spPr>
          <a:xfrm>
            <a:off x="8143875" y="1581150"/>
            <a:ext cx="3429000" cy="3429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Attitude</a:t>
            </a:r>
          </a:p>
        </p:txBody>
      </p:sp>
      <p:sp>
        <p:nvSpPr>
          <p:cNvPr id="6" name="Rectangle 5">
            <a:extLst>
              <a:ext uri="{FF2B5EF4-FFF2-40B4-BE49-F238E27FC236}">
                <a16:creationId xmlns:a16="http://schemas.microsoft.com/office/drawing/2014/main" id="{17AE3C12-A8E8-4628-B34A-4FAE85FEEDF4}"/>
              </a:ext>
            </a:extLst>
          </p:cNvPr>
          <p:cNvSpPr>
            <a:spLocks noGrp="1"/>
          </p:cNvSpPr>
          <p:nvPr/>
        </p:nvSpPr>
        <p:spPr>
          <a:xfrm>
            <a:off x="8143875" y="1981200"/>
            <a:ext cx="3429000" cy="8953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Discuss personal benefits and concerns about stopping.</a:t>
            </a:r>
          </a:p>
        </p:txBody>
      </p:sp>
      <p:sp>
        <p:nvSpPr>
          <p:cNvPr id="7" name="Rectangle 6">
            <a:extLst>
              <a:ext uri="{FF2B5EF4-FFF2-40B4-BE49-F238E27FC236}">
                <a16:creationId xmlns:a16="http://schemas.microsoft.com/office/drawing/2014/main" id="{E9CA9129-CF40-495A-9ACB-8CD42EF704C0}"/>
              </a:ext>
            </a:extLst>
          </p:cNvPr>
          <p:cNvSpPr>
            <a:spLocks noGrp="1"/>
          </p:cNvSpPr>
          <p:nvPr/>
        </p:nvSpPr>
        <p:spPr>
          <a:xfrm>
            <a:off x="8143875" y="3171825"/>
            <a:ext cx="3429000" cy="3429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Subjective norm</a:t>
            </a:r>
          </a:p>
        </p:txBody>
      </p:sp>
      <p:sp>
        <p:nvSpPr>
          <p:cNvPr id="8" name="Rectangle 7">
            <a:extLst>
              <a:ext uri="{FF2B5EF4-FFF2-40B4-BE49-F238E27FC236}">
                <a16:creationId xmlns:a16="http://schemas.microsoft.com/office/drawing/2014/main" id="{5F29037B-E761-4F70-AA86-F94AC9CB45C8}"/>
              </a:ext>
            </a:extLst>
          </p:cNvPr>
          <p:cNvSpPr>
            <a:spLocks noGrp="1"/>
          </p:cNvSpPr>
          <p:nvPr/>
        </p:nvSpPr>
        <p:spPr>
          <a:xfrm>
            <a:off x="8143875" y="3571875"/>
            <a:ext cx="3429000" cy="866775"/>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Practise declining a vape while keeping social contact.</a:t>
            </a:r>
          </a:p>
        </p:txBody>
      </p:sp>
      <p:sp>
        <p:nvSpPr>
          <p:cNvPr id="9" name="Rectangle 8">
            <a:extLst>
              <a:ext uri="{FF2B5EF4-FFF2-40B4-BE49-F238E27FC236}">
                <a16:creationId xmlns:a16="http://schemas.microsoft.com/office/drawing/2014/main" id="{BEEDA5CA-184C-423E-ABBB-8C01F4E89D83}"/>
              </a:ext>
            </a:extLst>
          </p:cNvPr>
          <p:cNvSpPr>
            <a:spLocks noGrp="1"/>
          </p:cNvSpPr>
          <p:nvPr/>
        </p:nvSpPr>
        <p:spPr>
          <a:xfrm>
            <a:off x="8143875" y="4752975"/>
            <a:ext cx="3429000" cy="3429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Perceived control</a:t>
            </a:r>
          </a:p>
        </p:txBody>
      </p:sp>
      <p:sp>
        <p:nvSpPr>
          <p:cNvPr id="10" name="Rectangle 9">
            <a:extLst>
              <a:ext uri="{FF2B5EF4-FFF2-40B4-BE49-F238E27FC236}">
                <a16:creationId xmlns:a16="http://schemas.microsoft.com/office/drawing/2014/main" id="{26120D4E-BA06-436F-9F86-FD4A7DC86EB0}"/>
              </a:ext>
            </a:extLst>
          </p:cNvPr>
          <p:cNvSpPr>
            <a:spLocks noGrp="1"/>
          </p:cNvSpPr>
          <p:nvPr/>
        </p:nvSpPr>
        <p:spPr>
          <a:xfrm>
            <a:off x="8143875" y="5153025"/>
            <a:ext cx="3429000" cy="828675"/>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Break the goal into manageable steps with support.</a:t>
            </a:r>
          </a:p>
        </p:txBody>
      </p:sp>
      <p:sp>
        <p:nvSpPr>
          <p:cNvPr id="11" name="Rectangle 10">
            <a:extLst>
              <a:ext uri="{FF2B5EF4-FFF2-40B4-BE49-F238E27FC236}">
                <a16:creationId xmlns:a16="http://schemas.microsoft.com/office/drawing/2014/main" id="{457D4772-C73A-457E-9041-2B975EC8BC5C}"/>
              </a:ext>
            </a:extLst>
          </p:cNvPr>
          <p:cNvSpPr>
            <a:spLocks noGrp="1"/>
          </p:cNvSpPr>
          <p:nvPr/>
        </p:nvSpPr>
        <p:spPr>
          <a:xfrm>
            <a:off x="609600" y="5553075"/>
            <a:ext cx="7029450" cy="600075"/>
          </a:xfrm>
          <a:prstGeom prst="rect">
            <a:avLst/>
          </a:prstGeom>
          <a:noFill/>
          <a:ln w="0">
            <a:noFill/>
          </a:ln>
        </p:spPr>
        <p:txBody>
          <a:bodyPr lIns="0" tIns="0" rIns="0" bIns="0">
            <a:noAutofit/>
          </a:bodyPr>
          <a:lstStyle/>
          <a:p>
            <a:pPr>
              <a:defRPr sz="1800" b="0">
                <a:solidFill>
                  <a:srgbClr val="50636A"/>
                </a:solidFill>
                <a:latin typeface="Aptos"/>
                <a:ea typeface="Aptos"/>
                <a:cs typeface="Aptos"/>
              </a:defRPr>
            </a:pPr>
            <a:r>
              <a:rPr sz="1800" b="0">
                <a:solidFill>
                  <a:srgbClr val="50636A"/>
                </a:solidFill>
                <a:latin typeface="Aptos"/>
                <a:ea typeface="Aptos"/>
                <a:cs typeface="Aptos"/>
              </a:rPr>
              <a:t>Limitation: intention does not guarantee change. COM-B adds explicit attention to habits and external opportunity.</a:t>
            </a:r>
          </a:p>
        </p:txBody>
      </p:sp>
    </p:spTree>
    <p:extLst>
      <p:ext uri="{BB962C8B-B14F-4D97-AF65-F5344CB8AC3E}">
        <p14:creationId xmlns:p14="http://schemas.microsoft.com/office/powerpoint/2010/main" val="1060776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7AA05C8-73C6-4CEC-91A0-73CE3B56A0FA}"/>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Individual challenges and campaign responses</a:t>
            </a:r>
          </a:p>
        </p:txBody>
      </p:sp>
      <p:sp>
        <p:nvSpPr>
          <p:cNvPr id="2" name="Rectangle 1">
            <a:extLst>
              <a:ext uri="{FF2B5EF4-FFF2-40B4-BE49-F238E27FC236}">
                <a16:creationId xmlns:a16="http://schemas.microsoft.com/office/drawing/2014/main" id="{8B6F6076-1C80-4012-8C36-8B0E063A3D55}"/>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16</a:t>
            </a:r>
          </a:p>
        </p:txBody>
      </p:sp>
      <p:sp>
        <p:nvSpPr>
          <p:cNvPr id="3" name="Rectangle 2">
            <a:extLst>
              <a:ext uri="{FF2B5EF4-FFF2-40B4-BE49-F238E27FC236}">
                <a16:creationId xmlns:a16="http://schemas.microsoft.com/office/drawing/2014/main" id="{31C6AD7E-2662-4307-9F5B-937A96173B87}"/>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Campaign application of COM-B and planned behaviour; NHS (n.d.-a)</a:t>
            </a:r>
          </a:p>
        </p:txBody>
      </p:sp>
      <p:graphicFrame>
        <p:nvGraphicFramePr>
          <p:cNvPr id="8" name="Table 7"/>
          <p:cNvGraphicFramePr/>
          <p:nvPr/>
        </p:nvGraphicFramePr>
        <p:xfrm>
          <a:off x="609600" y="1524000"/>
          <a:ext cx="10972800" cy="4514850"/>
        </p:xfrm>
        <a:graphic>
          <a:graphicData uri="http://schemas.openxmlformats.org/drawingml/2006/table">
            <a:tbl>
              <a:tblPr/>
              <a:tblGrid>
                <a:gridCol w="2914650">
                  <a:extLst>
                    <a:ext uri="{9D8B030D-6E8A-4147-A177-3AD203B41FA5}">
                      <a16:colId xmlns:a16="http://schemas.microsoft.com/office/drawing/2014/main" val="20000"/>
                    </a:ext>
                  </a:extLst>
                </a:gridCol>
                <a:gridCol w="3838575">
                  <a:extLst>
                    <a:ext uri="{9D8B030D-6E8A-4147-A177-3AD203B41FA5}">
                      <a16:colId xmlns:a16="http://schemas.microsoft.com/office/drawing/2014/main" val="20001"/>
                    </a:ext>
                  </a:extLst>
                </a:gridCol>
                <a:gridCol w="4219575">
                  <a:extLst>
                    <a:ext uri="{9D8B030D-6E8A-4147-A177-3AD203B41FA5}">
                      <a16:colId xmlns:a16="http://schemas.microsoft.com/office/drawing/2014/main" val="20002"/>
                    </a:ext>
                  </a:extLst>
                </a:gridCol>
              </a:tblGrid>
              <a:tr h="752475">
                <a:tc>
                  <a:txBody>
                    <a:bodyPr/>
                    <a:lstStyle/>
                    <a:p>
                      <a:r>
                        <a:rPr sz="1725" b="1">
                          <a:solidFill>
                            <a:srgbClr val="FFFFFF"/>
                          </a:solidFill>
                          <a:latin typeface="Aptos"/>
                          <a:ea typeface="Aptos"/>
                          <a:cs typeface="Aptos"/>
                        </a:rPr>
                        <a:t>Challenge</a:t>
                      </a:r>
                    </a:p>
                  </a:txBody>
                  <a:tcPr>
                    <a:solidFill>
                      <a:srgbClr val="102D36"/>
                    </a:solidFill>
                  </a:tcPr>
                </a:tc>
                <a:tc>
                  <a:txBody>
                    <a:bodyPr/>
                    <a:lstStyle/>
                    <a:p>
                      <a:r>
                        <a:rPr sz="1725" b="1">
                          <a:solidFill>
                            <a:srgbClr val="FFFFFF"/>
                          </a:solidFill>
                          <a:latin typeface="Aptos"/>
                          <a:ea typeface="Aptos"/>
                          <a:cs typeface="Aptos"/>
                        </a:rPr>
                        <a:t>Individual response</a:t>
                      </a:r>
                    </a:p>
                  </a:txBody>
                  <a:tcPr>
                    <a:solidFill>
                      <a:srgbClr val="102D36"/>
                    </a:solidFill>
                  </a:tcPr>
                </a:tc>
                <a:tc>
                  <a:txBody>
                    <a:bodyPr/>
                    <a:lstStyle/>
                    <a:p>
                      <a:r>
                        <a:rPr sz="1725" b="1">
                          <a:solidFill>
                            <a:srgbClr val="FFFFFF"/>
                          </a:solidFill>
                          <a:latin typeface="Aptos"/>
                          <a:ea typeface="Aptos"/>
                          <a:cs typeface="Aptos"/>
                        </a:rPr>
                        <a:t>Campaign provision</a:t>
                      </a:r>
                    </a:p>
                  </a:txBody>
                  <a:tcPr>
                    <a:solidFill>
                      <a:srgbClr val="102D36"/>
                    </a:solidFill>
                  </a:tcPr>
                </a:tc>
                <a:extLst>
                  <a:ext uri="{0D108BD9-81ED-4DB2-BD59-A6C34878D82A}">
                    <a16:rowId xmlns:a16="http://schemas.microsoft.com/office/drawing/2014/main" val="10000"/>
                  </a:ext>
                </a:extLst>
              </a:tr>
              <a:tr h="752475">
                <a:tc>
                  <a:txBody>
                    <a:bodyPr/>
                    <a:lstStyle/>
                    <a:p>
                      <a:r>
                        <a:rPr sz="1650" b="0">
                          <a:solidFill>
                            <a:srgbClr val="17343B"/>
                          </a:solidFill>
                          <a:latin typeface="Aptos"/>
                          <a:ea typeface="Aptos"/>
                          <a:cs typeface="Aptos"/>
                        </a:rPr>
                        <a:t>Cravings or withdrawal</a:t>
                      </a:r>
                    </a:p>
                  </a:txBody>
                  <a:tcPr>
                    <a:solidFill>
                      <a:srgbClr val="FFFFFF"/>
                    </a:solidFill>
                  </a:tcPr>
                </a:tc>
                <a:tc>
                  <a:txBody>
                    <a:bodyPr/>
                    <a:lstStyle/>
                    <a:p>
                      <a:r>
                        <a:rPr sz="1650" b="0">
                          <a:solidFill>
                            <a:srgbClr val="17343B"/>
                          </a:solidFill>
                          <a:latin typeface="Aptos"/>
                          <a:ea typeface="Aptos"/>
                          <a:cs typeface="Aptos"/>
                        </a:rPr>
                        <a:t>Choose coping strategies and request advice</a:t>
                      </a:r>
                    </a:p>
                  </a:txBody>
                  <a:tcPr>
                    <a:solidFill>
                      <a:srgbClr val="FFFFFF"/>
                    </a:solidFill>
                  </a:tcPr>
                </a:tc>
                <a:tc>
                  <a:txBody>
                    <a:bodyPr/>
                    <a:lstStyle/>
                    <a:p>
                      <a:r>
                        <a:rPr sz="1650" b="0">
                          <a:solidFill>
                            <a:srgbClr val="17343B"/>
                          </a:solidFill>
                          <a:latin typeface="Aptos"/>
                          <a:ea typeface="Aptos"/>
                          <a:cs typeface="Aptos"/>
                        </a:rPr>
                        <a:t>Week 3 rehearsal and pharmacist/adviser referral</a:t>
                      </a:r>
                    </a:p>
                  </a:txBody>
                  <a:tcPr>
                    <a:solidFill>
                      <a:srgbClr val="FFFFFF"/>
                    </a:solidFill>
                  </a:tcPr>
                </a:tc>
                <a:extLst>
                  <a:ext uri="{0D108BD9-81ED-4DB2-BD59-A6C34878D82A}">
                    <a16:rowId xmlns:a16="http://schemas.microsoft.com/office/drawing/2014/main" val="10001"/>
                  </a:ext>
                </a:extLst>
              </a:tr>
              <a:tr h="752475">
                <a:tc>
                  <a:txBody>
                    <a:bodyPr/>
                    <a:lstStyle/>
                    <a:p>
                      <a:r>
                        <a:rPr sz="1650" b="0">
                          <a:solidFill>
                            <a:srgbClr val="17343B"/>
                          </a:solidFill>
                          <a:latin typeface="Aptos"/>
                          <a:ea typeface="Aptos"/>
                          <a:cs typeface="Aptos"/>
                        </a:rPr>
                        <a:t>Stress and examination pressure</a:t>
                      </a:r>
                    </a:p>
                  </a:txBody>
                  <a:tcPr>
                    <a:solidFill>
                      <a:srgbClr val="E9EFEB"/>
                    </a:solidFill>
                  </a:tcPr>
                </a:tc>
                <a:tc>
                  <a:txBody>
                    <a:bodyPr/>
                    <a:lstStyle/>
                    <a:p>
                      <a:r>
                        <a:rPr sz="1650" b="0">
                          <a:solidFill>
                            <a:srgbClr val="17343B"/>
                          </a:solidFill>
                          <a:latin typeface="Aptos"/>
                          <a:ea typeface="Aptos"/>
                          <a:cs typeface="Aptos"/>
                        </a:rPr>
                        <a:t>Identify a manageable alternative break</a:t>
                      </a:r>
                    </a:p>
                  </a:txBody>
                  <a:tcPr>
                    <a:solidFill>
                      <a:srgbClr val="E9EFEB"/>
                    </a:solidFill>
                  </a:tcPr>
                </a:tc>
                <a:tc>
                  <a:txBody>
                    <a:bodyPr/>
                    <a:lstStyle/>
                    <a:p>
                      <a:r>
                        <a:rPr sz="1650" b="0">
                          <a:solidFill>
                            <a:srgbClr val="17343B"/>
                          </a:solidFill>
                          <a:latin typeface="Aptos"/>
                          <a:ea typeface="Aptos"/>
                          <a:cs typeface="Aptos"/>
                        </a:rPr>
                        <a:t>Flexible goals and optional wellbeing signposting</a:t>
                      </a:r>
                    </a:p>
                  </a:txBody>
                  <a:tcPr>
                    <a:solidFill>
                      <a:srgbClr val="E9EFEB"/>
                    </a:solidFill>
                  </a:tcPr>
                </a:tc>
                <a:extLst>
                  <a:ext uri="{0D108BD9-81ED-4DB2-BD59-A6C34878D82A}">
                    <a16:rowId xmlns:a16="http://schemas.microsoft.com/office/drawing/2014/main" val="10002"/>
                  </a:ext>
                </a:extLst>
              </a:tr>
              <a:tr h="752475">
                <a:tc>
                  <a:txBody>
                    <a:bodyPr/>
                    <a:lstStyle/>
                    <a:p>
                      <a:r>
                        <a:rPr sz="1650" b="0">
                          <a:solidFill>
                            <a:srgbClr val="17343B"/>
                          </a:solidFill>
                          <a:latin typeface="Aptos"/>
                          <a:ea typeface="Aptos"/>
                          <a:cs typeface="Aptos"/>
                        </a:rPr>
                        <a:t>Friends offer a vape</a:t>
                      </a:r>
                    </a:p>
                  </a:txBody>
                  <a:tcPr>
                    <a:solidFill>
                      <a:srgbClr val="FFFFFF"/>
                    </a:solidFill>
                  </a:tcPr>
                </a:tc>
                <a:tc>
                  <a:txBody>
                    <a:bodyPr/>
                    <a:lstStyle/>
                    <a:p>
                      <a:r>
                        <a:rPr sz="1650" b="0">
                          <a:solidFill>
                            <a:srgbClr val="17343B"/>
                          </a:solidFill>
                          <a:latin typeface="Aptos"/>
                          <a:ea typeface="Aptos"/>
                          <a:cs typeface="Aptos"/>
                        </a:rPr>
                        <a:t>Practise a refusal that preserves connection</a:t>
                      </a:r>
                    </a:p>
                  </a:txBody>
                  <a:tcPr>
                    <a:solidFill>
                      <a:srgbClr val="FFFFFF"/>
                    </a:solidFill>
                  </a:tcPr>
                </a:tc>
                <a:tc>
                  <a:txBody>
                    <a:bodyPr/>
                    <a:lstStyle/>
                    <a:p>
                      <a:r>
                        <a:rPr sz="1650" b="0">
                          <a:solidFill>
                            <a:srgbClr val="17343B"/>
                          </a:solidFill>
                          <a:latin typeface="Aptos"/>
                          <a:ea typeface="Aptos"/>
                          <a:cs typeface="Aptos"/>
                        </a:rPr>
                        <a:t>Week 6 role-play and optional buddy support</a:t>
                      </a:r>
                    </a:p>
                  </a:txBody>
                  <a:tcPr>
                    <a:solidFill>
                      <a:srgbClr val="FFFFFF"/>
                    </a:solidFill>
                  </a:tcPr>
                </a:tc>
                <a:extLst>
                  <a:ext uri="{0D108BD9-81ED-4DB2-BD59-A6C34878D82A}">
                    <a16:rowId xmlns:a16="http://schemas.microsoft.com/office/drawing/2014/main" val="10003"/>
                  </a:ext>
                </a:extLst>
              </a:tr>
              <a:tr h="752475">
                <a:tc>
                  <a:txBody>
                    <a:bodyPr/>
                    <a:lstStyle/>
                    <a:p>
                      <a:r>
                        <a:rPr sz="1650" b="0">
                          <a:solidFill>
                            <a:srgbClr val="17343B"/>
                          </a:solidFill>
                          <a:latin typeface="Aptos"/>
                          <a:ea typeface="Aptos"/>
                          <a:cs typeface="Aptos"/>
                        </a:rPr>
                        <a:t>Shift work, travel or digital exclusion</a:t>
                      </a:r>
                    </a:p>
                  </a:txBody>
                  <a:tcPr>
                    <a:solidFill>
                      <a:srgbClr val="E9EFEB"/>
                    </a:solidFill>
                  </a:tcPr>
                </a:tc>
                <a:tc>
                  <a:txBody>
                    <a:bodyPr/>
                    <a:lstStyle/>
                    <a:p>
                      <a:r>
                        <a:rPr sz="1650" b="0">
                          <a:solidFill>
                            <a:srgbClr val="17343B"/>
                          </a:solidFill>
                          <a:latin typeface="Aptos"/>
                          <a:ea typeface="Aptos"/>
                          <a:cs typeface="Aptos"/>
                        </a:rPr>
                        <a:t>Choose an accessible attendance route</a:t>
                      </a:r>
                    </a:p>
                  </a:txBody>
                  <a:tcPr>
                    <a:solidFill>
                      <a:srgbClr val="E9EFEB"/>
                    </a:solidFill>
                  </a:tcPr>
                </a:tc>
                <a:tc>
                  <a:txBody>
                    <a:bodyPr/>
                    <a:lstStyle/>
                    <a:p>
                      <a:r>
                        <a:rPr sz="1650" b="0">
                          <a:solidFill>
                            <a:srgbClr val="17343B"/>
                          </a:solidFill>
                          <a:latin typeface="Aptos"/>
                          <a:ea typeface="Aptos"/>
                          <a:cs typeface="Aptos"/>
                        </a:rPr>
                        <a:t>Evening sessions, remote access and paper diary</a:t>
                      </a:r>
                    </a:p>
                  </a:txBody>
                  <a:tcPr>
                    <a:solidFill>
                      <a:srgbClr val="E9EFEB"/>
                    </a:solidFill>
                  </a:tcPr>
                </a:tc>
                <a:extLst>
                  <a:ext uri="{0D108BD9-81ED-4DB2-BD59-A6C34878D82A}">
                    <a16:rowId xmlns:a16="http://schemas.microsoft.com/office/drawing/2014/main" val="10004"/>
                  </a:ext>
                </a:extLst>
              </a:tr>
              <a:tr h="752475">
                <a:tc>
                  <a:txBody>
                    <a:bodyPr/>
                    <a:lstStyle/>
                    <a:p>
                      <a:r>
                        <a:rPr sz="1650" b="0">
                          <a:solidFill>
                            <a:srgbClr val="17343B"/>
                          </a:solidFill>
                          <a:latin typeface="Aptos"/>
                          <a:ea typeface="Aptos"/>
                          <a:cs typeface="Aptos"/>
                        </a:rPr>
                        <a:t>A lapse or fear of judgement</a:t>
                      </a:r>
                    </a:p>
                  </a:txBody>
                  <a:tcPr>
                    <a:solidFill>
                      <a:srgbClr val="FFFFFF"/>
                    </a:solidFill>
                  </a:tcPr>
                </a:tc>
                <a:tc>
                  <a:txBody>
                    <a:bodyPr/>
                    <a:lstStyle/>
                    <a:p>
                      <a:r>
                        <a:rPr sz="1650" b="0">
                          <a:solidFill>
                            <a:srgbClr val="17343B"/>
                          </a:solidFill>
                          <a:latin typeface="Aptos"/>
                          <a:ea typeface="Aptos"/>
                          <a:cs typeface="Aptos"/>
                        </a:rPr>
                        <a:t>Review the trigger and restart the plan</a:t>
                      </a:r>
                    </a:p>
                  </a:txBody>
                  <a:tcPr>
                    <a:solidFill>
                      <a:srgbClr val="FFFFFF"/>
                    </a:solidFill>
                  </a:tcPr>
                </a:tc>
                <a:tc>
                  <a:txBody>
                    <a:bodyPr/>
                    <a:lstStyle/>
                    <a:p>
                      <a:r>
                        <a:rPr sz="1650" b="0">
                          <a:solidFill>
                            <a:srgbClr val="17343B"/>
                          </a:solidFill>
                          <a:latin typeface="Aptos"/>
                          <a:ea typeface="Aptos"/>
                          <a:cs typeface="Aptos"/>
                        </a:rPr>
                        <a:t>Private, non-punitive check-in in Week 7</a:t>
                      </a:r>
                    </a:p>
                  </a:txBody>
                  <a:tcPr>
                    <a:solidFill>
                      <a:srgbClr val="FFFFFF"/>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29761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B29A4C4-DC9E-4586-B7BF-0352EC581DB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Feasible delivery and participant protection</a:t>
            </a:r>
          </a:p>
        </p:txBody>
      </p:sp>
      <p:sp>
        <p:nvSpPr>
          <p:cNvPr id="2" name="Rectangle 1">
            <a:extLst>
              <a:ext uri="{FF2B5EF4-FFF2-40B4-BE49-F238E27FC236}">
                <a16:creationId xmlns:a16="http://schemas.microsoft.com/office/drawing/2014/main" id="{F9CCAF67-0C25-4D92-A8AF-6BD37AFF659F}"/>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17</a:t>
            </a:r>
          </a:p>
        </p:txBody>
      </p:sp>
      <p:sp>
        <p:nvSpPr>
          <p:cNvPr id="3" name="Rectangle 2">
            <a:extLst>
              <a:ext uri="{FF2B5EF4-FFF2-40B4-BE49-F238E27FC236}">
                <a16:creationId xmlns:a16="http://schemas.microsoft.com/office/drawing/2014/main" id="{9F6978D1-9CC1-48BA-B63E-82F61A39AB78}"/>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NICE (2021); Change Grow Live (n.d.); Skivington et al. (2021)</a:t>
            </a:r>
          </a:p>
        </p:txBody>
      </p:sp>
      <p:sp>
        <p:nvSpPr>
          <p:cNvPr id="4" name="Rectangle 3">
            <a:extLst>
              <a:ext uri="{FF2B5EF4-FFF2-40B4-BE49-F238E27FC236}">
                <a16:creationId xmlns:a16="http://schemas.microsoft.com/office/drawing/2014/main" id="{34B8B23B-A530-4409-9593-F469F0B8EC7A}"/>
              </a:ext>
            </a:extLst>
          </p:cNvPr>
          <p:cNvSpPr>
            <a:spLocks noGrp="1"/>
          </p:cNvSpPr>
          <p:nvPr/>
        </p:nvSpPr>
        <p:spPr>
          <a:xfrm>
            <a:off x="609600" y="1638300"/>
            <a:ext cx="504825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Delivery resources</a:t>
            </a:r>
          </a:p>
        </p:txBody>
      </p:sp>
      <p:sp>
        <p:nvSpPr>
          <p:cNvPr id="5" name="Rectangle 4">
            <a:extLst>
              <a:ext uri="{FF2B5EF4-FFF2-40B4-BE49-F238E27FC236}">
                <a16:creationId xmlns:a16="http://schemas.microsoft.com/office/drawing/2014/main" id="{075A41B0-B109-433C-8607-F2BD93C9CD9A}"/>
              </a:ext>
            </a:extLst>
          </p:cNvPr>
          <p:cNvSpPr>
            <a:spLocks noGrp="1"/>
          </p:cNvSpPr>
          <p:nvPr/>
        </p:nvSpPr>
        <p:spPr>
          <a:xfrm>
            <a:off x="609600" y="2105025"/>
            <a:ext cx="504825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Two trained facilitators, an accessible room, printed Pause Plans, optional messaging and adviser referral capacity.</a:t>
            </a:r>
          </a:p>
        </p:txBody>
      </p:sp>
      <p:sp>
        <p:nvSpPr>
          <p:cNvPr id="6" name="Rectangle 5">
            <a:extLst>
              <a:ext uri="{FF2B5EF4-FFF2-40B4-BE49-F238E27FC236}">
                <a16:creationId xmlns:a16="http://schemas.microsoft.com/office/drawing/2014/main" id="{8B0C27A9-03C2-49CE-B81E-1A18B11A943E}"/>
              </a:ext>
            </a:extLst>
          </p:cNvPr>
          <p:cNvSpPr>
            <a:spLocks noGrp="1"/>
          </p:cNvSpPr>
          <p:nvPr/>
        </p:nvSpPr>
        <p:spPr>
          <a:xfrm>
            <a:off x="6553200" y="1638300"/>
            <a:ext cx="5000625"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Participant choice</a:t>
            </a:r>
          </a:p>
        </p:txBody>
      </p:sp>
      <p:sp>
        <p:nvSpPr>
          <p:cNvPr id="7" name="Rectangle 6">
            <a:extLst>
              <a:ext uri="{FF2B5EF4-FFF2-40B4-BE49-F238E27FC236}">
                <a16:creationId xmlns:a16="http://schemas.microsoft.com/office/drawing/2014/main" id="{541CD49A-DD3C-43FB-B2E6-9C6FFAB6A6FC}"/>
              </a:ext>
            </a:extLst>
          </p:cNvPr>
          <p:cNvSpPr>
            <a:spLocks noGrp="1"/>
          </p:cNvSpPr>
          <p:nvPr/>
        </p:nvSpPr>
        <p:spPr>
          <a:xfrm>
            <a:off x="6553200" y="2105025"/>
            <a:ext cx="5000625"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Voluntary consent, private smoking-history review and a clear option to leave or decline buddy contact.</a:t>
            </a:r>
          </a:p>
        </p:txBody>
      </p:sp>
      <p:sp>
        <p:nvSpPr>
          <p:cNvPr id="8" name="Rectangle 7">
            <a:extLst>
              <a:ext uri="{FF2B5EF4-FFF2-40B4-BE49-F238E27FC236}">
                <a16:creationId xmlns:a16="http://schemas.microsoft.com/office/drawing/2014/main" id="{C3936950-7212-4E2B-AD66-41A4662BBB8E}"/>
              </a:ext>
            </a:extLst>
          </p:cNvPr>
          <p:cNvSpPr>
            <a:spLocks noGrp="1"/>
          </p:cNvSpPr>
          <p:nvPr/>
        </p:nvSpPr>
        <p:spPr>
          <a:xfrm>
            <a:off x="609600" y="3743325"/>
            <a:ext cx="504825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Access and accountability</a:t>
            </a:r>
          </a:p>
        </p:txBody>
      </p:sp>
      <p:sp>
        <p:nvSpPr>
          <p:cNvPr id="9" name="Rectangle 8">
            <a:extLst>
              <a:ext uri="{FF2B5EF4-FFF2-40B4-BE49-F238E27FC236}">
                <a16:creationId xmlns:a16="http://schemas.microsoft.com/office/drawing/2014/main" id="{8F86287A-AAF6-4F9F-9339-B7CF4C7B101D}"/>
              </a:ext>
            </a:extLst>
          </p:cNvPr>
          <p:cNvSpPr>
            <a:spLocks noGrp="1"/>
          </p:cNvSpPr>
          <p:nvPr/>
        </p:nvSpPr>
        <p:spPr>
          <a:xfrm>
            <a:off x="609600" y="4210050"/>
            <a:ext cx="504825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Proposed council funding covers delivery and agreed travel support. Track staff time, costs and retention.</a:t>
            </a:r>
          </a:p>
        </p:txBody>
      </p:sp>
      <p:sp>
        <p:nvSpPr>
          <p:cNvPr id="10" name="Rectangle 9">
            <a:extLst>
              <a:ext uri="{FF2B5EF4-FFF2-40B4-BE49-F238E27FC236}">
                <a16:creationId xmlns:a16="http://schemas.microsoft.com/office/drawing/2014/main" id="{7A425250-D447-40F4-A37A-16315C5EFC43}"/>
              </a:ext>
            </a:extLst>
          </p:cNvPr>
          <p:cNvSpPr>
            <a:spLocks noGrp="1"/>
          </p:cNvSpPr>
          <p:nvPr/>
        </p:nvSpPr>
        <p:spPr>
          <a:xfrm>
            <a:off x="6553200" y="3743325"/>
            <a:ext cx="5000625"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Smoking protection</a:t>
            </a:r>
          </a:p>
        </p:txBody>
      </p:sp>
      <p:sp>
        <p:nvSpPr>
          <p:cNvPr id="11" name="Rectangle 10">
            <a:extLst>
              <a:ext uri="{FF2B5EF4-FFF2-40B4-BE49-F238E27FC236}">
                <a16:creationId xmlns:a16="http://schemas.microsoft.com/office/drawing/2014/main" id="{79C31CAB-DC33-4573-8B83-D4ADE3750A27}"/>
              </a:ext>
            </a:extLst>
          </p:cNvPr>
          <p:cNvSpPr>
            <a:spLocks noGrp="1"/>
          </p:cNvSpPr>
          <p:nvPr/>
        </p:nvSpPr>
        <p:spPr>
          <a:xfrm>
            <a:off x="6553200" y="4210050"/>
            <a:ext cx="5000625"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Pause a vaping quit attempt if smoking relapse becomes likely. Agree the next step with a qualified adviser.</a:t>
            </a:r>
          </a:p>
        </p:txBody>
      </p:sp>
    </p:spTree>
    <p:extLst>
      <p:ext uri="{BB962C8B-B14F-4D97-AF65-F5344CB8AC3E}">
        <p14:creationId xmlns:p14="http://schemas.microsoft.com/office/powerpoint/2010/main" val="1043438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0BB895-C013-4E77-ACD2-CC5C0E6A08D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A supported route towards stopping vaping</a:t>
            </a:r>
          </a:p>
        </p:txBody>
      </p:sp>
      <p:sp>
        <p:nvSpPr>
          <p:cNvPr id="2" name="Rectangle 1">
            <a:extLst>
              <a:ext uri="{FF2B5EF4-FFF2-40B4-BE49-F238E27FC236}">
                <a16:creationId xmlns:a16="http://schemas.microsoft.com/office/drawing/2014/main" id="{032102A3-E82E-416F-BAB2-3E5FC3B63610}"/>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18</a:t>
            </a:r>
          </a:p>
        </p:txBody>
      </p:sp>
      <p:sp>
        <p:nvSpPr>
          <p:cNvPr id="3" name="Rectangle 2">
            <a:extLst>
              <a:ext uri="{FF2B5EF4-FFF2-40B4-BE49-F238E27FC236}">
                <a16:creationId xmlns:a16="http://schemas.microsoft.com/office/drawing/2014/main" id="{6E1A20EB-F9E8-41B6-8F8D-7615D81514F8}"/>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Campaign conclusion</a:t>
            </a:r>
          </a:p>
        </p:txBody>
      </p:sp>
      <p:sp>
        <p:nvSpPr>
          <p:cNvPr id="4" name="Rectangle 3">
            <a:extLst>
              <a:ext uri="{FF2B5EF4-FFF2-40B4-BE49-F238E27FC236}">
                <a16:creationId xmlns:a16="http://schemas.microsoft.com/office/drawing/2014/main" id="{95D0F783-1176-4FC4-BC48-37A310615413}"/>
              </a:ext>
            </a:extLst>
          </p:cNvPr>
          <p:cNvSpPr>
            <a:spLocks noGrp="1"/>
          </p:cNvSpPr>
          <p:nvPr/>
        </p:nvSpPr>
        <p:spPr>
          <a:xfrm>
            <a:off x="609600" y="1695450"/>
            <a:ext cx="4238625" cy="1095375"/>
          </a:xfrm>
          <a:prstGeom prst="rect">
            <a:avLst/>
          </a:prstGeom>
          <a:noFill/>
          <a:ln w="0">
            <a:noFill/>
          </a:ln>
        </p:spPr>
        <p:txBody>
          <a:bodyPr lIns="0" tIns="0" rIns="0" bIns="0">
            <a:noAutofit/>
          </a:bodyPr>
          <a:lstStyle/>
          <a:p>
            <a:pPr>
              <a:defRPr sz="6375" b="1">
                <a:solidFill>
                  <a:srgbClr val="D6F2E7"/>
                </a:solidFill>
                <a:latin typeface="Aptos"/>
                <a:ea typeface="Aptos"/>
                <a:cs typeface="Aptos"/>
              </a:defRPr>
            </a:pPr>
            <a:r>
              <a:rPr sz="6375" b="1">
                <a:solidFill>
                  <a:srgbClr val="D6F2E7"/>
                </a:solidFill>
                <a:latin typeface="Aptos"/>
                <a:ea typeface="Aptos"/>
                <a:cs typeface="Aptos"/>
              </a:rPr>
              <a:t>8 weeks</a:t>
            </a:r>
          </a:p>
        </p:txBody>
      </p:sp>
      <p:sp>
        <p:nvSpPr>
          <p:cNvPr id="5" name="Rectangle 4">
            <a:extLst>
              <a:ext uri="{FF2B5EF4-FFF2-40B4-BE49-F238E27FC236}">
                <a16:creationId xmlns:a16="http://schemas.microsoft.com/office/drawing/2014/main" id="{AE08960B-4ABC-4398-A9CA-473EF8DF44D6}"/>
              </a:ext>
            </a:extLst>
          </p:cNvPr>
          <p:cNvSpPr>
            <a:spLocks noGrp="1"/>
          </p:cNvSpPr>
          <p:nvPr/>
        </p:nvSpPr>
        <p:spPr>
          <a:xfrm>
            <a:off x="609600" y="3009900"/>
            <a:ext cx="4762500" cy="1152525"/>
          </a:xfrm>
          <a:prstGeom prst="rect">
            <a:avLst/>
          </a:prstGeom>
          <a:noFill/>
          <a:ln w="0">
            <a:noFill/>
          </a:ln>
        </p:spPr>
        <p:txBody>
          <a:bodyPr lIns="0" tIns="0" rIns="0" bIns="0">
            <a:noAutofit/>
          </a:bodyPr>
          <a:lstStyle/>
          <a:p>
            <a:pPr>
              <a:defRPr sz="2700" b="0">
                <a:solidFill>
                  <a:srgbClr val="FFFFFF"/>
                </a:solidFill>
                <a:latin typeface="Aptos"/>
                <a:ea typeface="Aptos"/>
                <a:cs typeface="Aptos"/>
              </a:defRPr>
            </a:pPr>
            <a:r>
              <a:rPr sz="2700" b="0">
                <a:solidFill>
                  <a:srgbClr val="FFFFFF"/>
                </a:solidFill>
                <a:latin typeface="Aptos"/>
                <a:ea typeface="Aptos"/>
                <a:cs typeface="Aptos"/>
              </a:rPr>
              <a:t>Practical support tailored</a:t>
            </a:r>
          </a:p>
          <a:p>
            <a:pPr>
              <a:defRPr sz="2700" b="0">
                <a:solidFill>
                  <a:srgbClr val="FFFFFF"/>
                </a:solidFill>
                <a:latin typeface="Aptos"/>
                <a:ea typeface="Aptos"/>
                <a:cs typeface="Aptos"/>
              </a:defRPr>
            </a:pPr>
            <a:r>
              <a:rPr sz="2700" b="0">
                <a:solidFill>
                  <a:srgbClr val="FFFFFF"/>
                </a:solidFill>
                <a:latin typeface="Aptos"/>
                <a:ea typeface="Aptos"/>
                <a:cs typeface="Aptos"/>
              </a:rPr>
              <a:t>to everyday situations</a:t>
            </a:r>
          </a:p>
        </p:txBody>
      </p:sp>
      <p:sp>
        <p:nvSpPr>
          <p:cNvPr id="6" name="Rectangle 5">
            <a:extLst>
              <a:ext uri="{FF2B5EF4-FFF2-40B4-BE49-F238E27FC236}">
                <a16:creationId xmlns:a16="http://schemas.microsoft.com/office/drawing/2014/main" id="{AC287472-AB5E-4321-A878-179AFE1E4DDC}"/>
              </a:ext>
            </a:extLst>
          </p:cNvPr>
          <p:cNvSpPr>
            <a:spLocks noGrp="1"/>
          </p:cNvSpPr>
          <p:nvPr/>
        </p:nvSpPr>
        <p:spPr>
          <a:xfrm>
            <a:off x="6581775" y="1676400"/>
            <a:ext cx="4857750" cy="419100"/>
          </a:xfrm>
          <a:prstGeom prst="rect">
            <a:avLst/>
          </a:prstGeom>
          <a:noFill/>
          <a:ln w="0">
            <a:noFill/>
          </a:ln>
        </p:spPr>
        <p:txBody>
          <a:bodyPr lIns="0" tIns="0" rIns="0" bIns="0">
            <a:noAutofit/>
          </a:bodyPr>
          <a:lstStyle/>
          <a:p>
            <a:pPr>
              <a:defRPr sz="2325" b="1">
                <a:solidFill>
                  <a:srgbClr val="D6F2E7"/>
                </a:solidFill>
                <a:latin typeface="Aptos"/>
                <a:ea typeface="Aptos"/>
                <a:cs typeface="Aptos"/>
              </a:defRPr>
            </a:pPr>
            <a:r>
              <a:rPr sz="2325" b="1">
                <a:solidFill>
                  <a:srgbClr val="D6F2E7"/>
                </a:solidFill>
                <a:latin typeface="Aptos"/>
                <a:ea typeface="Aptos"/>
                <a:cs typeface="Aptos"/>
              </a:rPr>
              <a:t>Success means</a:t>
            </a:r>
          </a:p>
        </p:txBody>
      </p:sp>
      <p:sp>
        <p:nvSpPr>
          <p:cNvPr id="7" name="Rectangle 6">
            <a:extLst>
              <a:ext uri="{FF2B5EF4-FFF2-40B4-BE49-F238E27FC236}">
                <a16:creationId xmlns:a16="http://schemas.microsoft.com/office/drawing/2014/main" id="{03301B87-73DB-452F-9AFC-E8CF4D136A56}"/>
              </a:ext>
            </a:extLst>
          </p:cNvPr>
          <p:cNvSpPr>
            <a:spLocks noGrp="1"/>
          </p:cNvSpPr>
          <p:nvPr/>
        </p:nvSpPr>
        <p:spPr>
          <a:xfrm>
            <a:off x="6581775" y="2390775"/>
            <a:ext cx="4857750" cy="2219325"/>
          </a:xfrm>
          <a:prstGeom prst="rect">
            <a:avLst/>
          </a:prstGeom>
          <a:noFill/>
          <a:ln w="0">
            <a:noFill/>
          </a:ln>
        </p:spPr>
        <p:txBody>
          <a:bodyPr lIns="0" tIns="0" rIns="0" bIns="0">
            <a:noAutofit/>
          </a:bodyPr>
          <a:lstStyle/>
          <a:p>
            <a:pPr>
              <a:defRPr sz="2325" b="0">
                <a:solidFill>
                  <a:srgbClr val="FFFFFF"/>
                </a:solidFill>
                <a:latin typeface="Aptos"/>
                <a:ea typeface="Aptos"/>
                <a:cs typeface="Aptos"/>
              </a:defRPr>
            </a:pPr>
            <a:r>
              <a:rPr sz="2325" b="0" dirty="0">
                <a:solidFill>
                  <a:srgbClr val="FFFFFF"/>
                </a:solidFill>
                <a:latin typeface="Aptos"/>
                <a:ea typeface="Aptos"/>
                <a:cs typeface="Aptos"/>
              </a:rPr>
              <a:t>24/30 demonstrate knowledge</a:t>
            </a:r>
          </a:p>
          <a:p>
            <a:pPr>
              <a:defRPr sz="2325" b="0">
                <a:solidFill>
                  <a:srgbClr val="FFFFFF"/>
                </a:solidFill>
                <a:latin typeface="Aptos"/>
                <a:ea typeface="Aptos"/>
                <a:cs typeface="Aptos"/>
              </a:defRPr>
            </a:pPr>
            <a:r>
              <a:rPr sz="2325" b="0" dirty="0">
                <a:solidFill>
                  <a:srgbClr val="FFFFFF"/>
                </a:solidFill>
                <a:latin typeface="Aptos"/>
                <a:ea typeface="Aptos"/>
                <a:cs typeface="Aptos"/>
              </a:rPr>
              <a:t>24/30 demonstrate coping skills</a:t>
            </a:r>
          </a:p>
          <a:p>
            <a:pPr>
              <a:defRPr sz="2325" b="0">
                <a:solidFill>
                  <a:srgbClr val="FFFFFF"/>
                </a:solidFill>
                <a:latin typeface="Aptos"/>
                <a:ea typeface="Aptos"/>
                <a:cs typeface="Aptos"/>
              </a:defRPr>
            </a:pPr>
            <a:r>
              <a:rPr sz="2325" b="0" dirty="0">
                <a:solidFill>
                  <a:srgbClr val="FFFFFF"/>
                </a:solidFill>
                <a:latin typeface="Aptos"/>
                <a:ea typeface="Aptos"/>
                <a:cs typeface="Aptos"/>
              </a:rPr>
              <a:t>9/30 meet the Week 8 </a:t>
            </a:r>
            <a:r>
              <a:rPr sz="2325" b="0" dirty="0" err="1">
                <a:solidFill>
                  <a:srgbClr val="FFFFFF"/>
                </a:solidFill>
                <a:latin typeface="Aptos"/>
                <a:ea typeface="Aptos"/>
                <a:cs typeface="Aptos"/>
              </a:rPr>
              <a:t>behaviour</a:t>
            </a:r>
            <a:r>
              <a:rPr sz="2325" b="0" dirty="0">
                <a:solidFill>
                  <a:srgbClr val="FFFFFF"/>
                </a:solidFill>
                <a:latin typeface="Aptos"/>
                <a:ea typeface="Aptos"/>
                <a:cs typeface="Aptos"/>
              </a:rPr>
              <a:t> target</a:t>
            </a:r>
          </a:p>
        </p:txBody>
      </p:sp>
      <p:sp>
        <p:nvSpPr>
          <p:cNvPr id="8" name="Rectangle 7">
            <a:extLst>
              <a:ext uri="{FF2B5EF4-FFF2-40B4-BE49-F238E27FC236}">
                <a16:creationId xmlns:a16="http://schemas.microsoft.com/office/drawing/2014/main" id="{ED31DCD8-BC3D-4675-B633-CA4B99D4047F}"/>
              </a:ext>
            </a:extLst>
          </p:cNvPr>
          <p:cNvSpPr>
            <a:spLocks noGrp="1"/>
          </p:cNvSpPr>
          <p:nvPr/>
        </p:nvSpPr>
        <p:spPr>
          <a:xfrm>
            <a:off x="609600" y="5276850"/>
            <a:ext cx="10706100" cy="800100"/>
          </a:xfrm>
          <a:prstGeom prst="rect">
            <a:avLst/>
          </a:prstGeom>
          <a:noFill/>
          <a:ln w="0">
            <a:noFill/>
          </a:ln>
        </p:spPr>
        <p:txBody>
          <a:bodyPr lIns="0" tIns="0" rIns="0" bIns="0">
            <a:noAutofit/>
          </a:bodyPr>
          <a:lstStyle/>
          <a:p>
            <a:pPr>
              <a:defRPr sz="2475" b="0">
                <a:solidFill>
                  <a:srgbClr val="FFFFFF"/>
                </a:solidFill>
                <a:latin typeface="Aptos"/>
                <a:ea typeface="Aptos"/>
                <a:cs typeface="Aptos"/>
              </a:defRPr>
            </a:pPr>
            <a:r>
              <a:rPr sz="2475" b="0">
                <a:solidFill>
                  <a:srgbClr val="FFFFFF"/>
                </a:solidFill>
                <a:latin typeface="Aptos"/>
                <a:ea typeface="Aptos"/>
                <a:cs typeface="Aptos"/>
              </a:rPr>
              <a:t>The next step is a small, evaluated pilot with young-adult input and agreed local support.</a:t>
            </a:r>
          </a:p>
        </p:txBody>
      </p:sp>
    </p:spTree>
    <p:extLst>
      <p:ext uri="{BB962C8B-B14F-4D97-AF65-F5344CB8AC3E}">
        <p14:creationId xmlns:p14="http://schemas.microsoft.com/office/powerpoint/2010/main" val="561582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26532C-AD0E-4D49-B3FC-81D0CB8F0C74}"/>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dirty="0">
                <a:solidFill>
                  <a:srgbClr val="17343B"/>
                </a:solidFill>
                <a:latin typeface="Aptos"/>
                <a:ea typeface="Aptos"/>
                <a:cs typeface="Aptos"/>
              </a:rPr>
              <a:t>References</a:t>
            </a:r>
          </a:p>
        </p:txBody>
      </p:sp>
      <p:sp>
        <p:nvSpPr>
          <p:cNvPr id="2" name="Rectangle 1">
            <a:extLst>
              <a:ext uri="{FF2B5EF4-FFF2-40B4-BE49-F238E27FC236}">
                <a16:creationId xmlns:a16="http://schemas.microsoft.com/office/drawing/2014/main" id="{B3CCE769-F789-4D17-ACB5-6079B012982B}"/>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19</a:t>
            </a:r>
          </a:p>
        </p:txBody>
      </p:sp>
      <p:sp>
        <p:nvSpPr>
          <p:cNvPr id="3" name="Rectangle 2">
            <a:extLst>
              <a:ext uri="{FF2B5EF4-FFF2-40B4-BE49-F238E27FC236}">
                <a16:creationId xmlns:a16="http://schemas.microsoft.com/office/drawing/2014/main" id="{8B4A917F-2EFD-415A-9DD3-E1EC6E16F6ED}"/>
              </a:ext>
            </a:extLst>
          </p:cNvPr>
          <p:cNvSpPr>
            <a:spLocks noGrp="1"/>
          </p:cNvSpPr>
          <p:nvPr/>
        </p:nvSpPr>
        <p:spPr>
          <a:xfrm>
            <a:off x="609600" y="14287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3"/>
              </a:rPr>
              <a:t>Action on Smoking and Health (2025) Use of vapes among adults in Great Britain. July, updated 15 September. Available at: ASH factsheet (Accessed: 30 September 2026).</a:t>
            </a:r>
          </a:p>
        </p:txBody>
      </p:sp>
      <p:sp>
        <p:nvSpPr>
          <p:cNvPr id="4" name="Rectangle 3">
            <a:extLst>
              <a:ext uri="{FF2B5EF4-FFF2-40B4-BE49-F238E27FC236}">
                <a16:creationId xmlns:a16="http://schemas.microsoft.com/office/drawing/2014/main" id="{D964B2FF-BF5D-4471-A0D8-37138CB59CC3}"/>
              </a:ext>
            </a:extLst>
          </p:cNvPr>
          <p:cNvSpPr>
            <a:spLocks noGrp="1"/>
          </p:cNvSpPr>
          <p:nvPr/>
        </p:nvSpPr>
        <p:spPr>
          <a:xfrm>
            <a:off x="609600" y="20764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4"/>
              </a:rPr>
              <a:t>Ajzen, I. (1991) ‘The theory of planned behavior’, Organizational Behavior and Human Decision Processes, 50(2), pp. 179–211. doi: 10.1016/0749-5978(91)90020-T.</a:t>
            </a:r>
          </a:p>
        </p:txBody>
      </p:sp>
      <p:sp>
        <p:nvSpPr>
          <p:cNvPr id="5" name="Rectangle 4">
            <a:extLst>
              <a:ext uri="{FF2B5EF4-FFF2-40B4-BE49-F238E27FC236}">
                <a16:creationId xmlns:a16="http://schemas.microsoft.com/office/drawing/2014/main" id="{C29AFC0C-7E5D-49E2-A620-A9EC3BA3D682}"/>
              </a:ext>
            </a:extLst>
          </p:cNvPr>
          <p:cNvSpPr>
            <a:spLocks noGrp="1"/>
          </p:cNvSpPr>
          <p:nvPr/>
        </p:nvSpPr>
        <p:spPr>
          <a:xfrm>
            <a:off x="609600" y="27241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5"/>
              </a:rPr>
              <a:t>Ajzen, I. (2019) Theory of planned behavior diagram. Available at: people.umass.edu/aizen/tpb.diag.html (Accessed: 30 September 2026).</a:t>
            </a:r>
          </a:p>
        </p:txBody>
      </p:sp>
      <p:sp>
        <p:nvSpPr>
          <p:cNvPr id="6" name="Rectangle 5">
            <a:extLst>
              <a:ext uri="{FF2B5EF4-FFF2-40B4-BE49-F238E27FC236}">
                <a16:creationId xmlns:a16="http://schemas.microsoft.com/office/drawing/2014/main" id="{54CA43A8-E60A-403C-9EF9-5E257A239600}"/>
              </a:ext>
            </a:extLst>
          </p:cNvPr>
          <p:cNvSpPr>
            <a:spLocks noGrp="1"/>
          </p:cNvSpPr>
          <p:nvPr/>
        </p:nvSpPr>
        <p:spPr>
          <a:xfrm>
            <a:off x="609600" y="3371850"/>
            <a:ext cx="10972800" cy="781050"/>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6"/>
              </a:rPr>
              <a:t>Butler, A.R., Lindson, N., Livingstone-Banks, J., Notley, C., Turner, T., Rigotti, N.A., Fanshawe, T.R., Begh, R., Wu, A.D., Brose, L., Conde, M., Simonavičius, E. and Hartmann-Boyce, J. (2025) ‘Interventions for quitting vaping’, Cochrane Database of Systematic Reviews, 11, CD016058. doi: 10.1002/14651858.CD016058.pub3.</a:t>
            </a:r>
          </a:p>
        </p:txBody>
      </p:sp>
      <p:sp>
        <p:nvSpPr>
          <p:cNvPr id="7" name="Rectangle 6">
            <a:extLst>
              <a:ext uri="{FF2B5EF4-FFF2-40B4-BE49-F238E27FC236}">
                <a16:creationId xmlns:a16="http://schemas.microsoft.com/office/drawing/2014/main" id="{3F8028FD-13D9-4646-9C22-43E80A4EC8BF}"/>
              </a:ext>
            </a:extLst>
          </p:cNvPr>
          <p:cNvSpPr>
            <a:spLocks noGrp="1"/>
          </p:cNvSpPr>
          <p:nvPr/>
        </p:nvSpPr>
        <p:spPr>
          <a:xfrm>
            <a:off x="609600" y="42195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7"/>
              </a:rPr>
              <a:t>Change Grow Live (n.d.) Be Smoke Free – Manchester. Available at: changegrowlive.org/service/manchester-be-smoke-free/info (Accessed: 30 September 2026).</a:t>
            </a:r>
          </a:p>
        </p:txBody>
      </p:sp>
      <p:sp>
        <p:nvSpPr>
          <p:cNvPr id="8" name="Rectangle 7">
            <a:extLst>
              <a:ext uri="{FF2B5EF4-FFF2-40B4-BE49-F238E27FC236}">
                <a16:creationId xmlns:a16="http://schemas.microsoft.com/office/drawing/2014/main" id="{418F2935-F14B-48FF-8411-CD43C34C5FCB}"/>
              </a:ext>
            </a:extLst>
          </p:cNvPr>
          <p:cNvSpPr>
            <a:spLocks noGrp="1"/>
          </p:cNvSpPr>
          <p:nvPr/>
        </p:nvSpPr>
        <p:spPr>
          <a:xfrm>
            <a:off x="609600" y="48672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dirty="0">
                <a:solidFill>
                  <a:srgbClr val="17343B"/>
                </a:solidFill>
                <a:latin typeface="Aptos"/>
                <a:ea typeface="Aptos"/>
                <a:cs typeface="Aptos"/>
                <a:hlinkClick r:id="rId8"/>
              </a:rPr>
              <a:t>Manchester City Council (2025) Help to quit the habit this National No Smoking Day. Available at: Manchester City Council news (Accessed: 30 September 2026).</a:t>
            </a:r>
          </a:p>
        </p:txBody>
      </p:sp>
      <p:sp>
        <p:nvSpPr>
          <p:cNvPr id="9" name="Rectangle 8">
            <a:extLst>
              <a:ext uri="{FF2B5EF4-FFF2-40B4-BE49-F238E27FC236}">
                <a16:creationId xmlns:a16="http://schemas.microsoft.com/office/drawing/2014/main" id="{93AD90CA-0FB2-4494-9146-3BF59DC792E1}"/>
              </a:ext>
            </a:extLst>
          </p:cNvPr>
          <p:cNvSpPr>
            <a:spLocks noGrp="1"/>
          </p:cNvSpPr>
          <p:nvPr/>
        </p:nvSpPr>
        <p:spPr>
          <a:xfrm>
            <a:off x="609600" y="6172200"/>
            <a:ext cx="10572750" cy="333375"/>
          </a:xfrm>
          <a:prstGeom prst="rect">
            <a:avLst/>
          </a:prstGeom>
          <a:noFill/>
          <a:ln w="0">
            <a:noFill/>
          </a:ln>
        </p:spPr>
        <p:txBody>
          <a:bodyPr lIns="0" tIns="0" rIns="0" bIns="0">
            <a:noAutofit/>
          </a:bodyPr>
          <a:lstStyle/>
          <a:p>
            <a:pPr>
              <a:defRPr sz="1275" b="0">
                <a:solidFill>
                  <a:srgbClr val="50636A"/>
                </a:solidFill>
                <a:latin typeface="Aptos"/>
                <a:ea typeface="Aptos"/>
                <a:cs typeface="Aptos"/>
              </a:defRPr>
            </a:pPr>
            <a:r>
              <a:rPr sz="1275" b="0">
                <a:solidFill>
                  <a:srgbClr val="50636A"/>
                </a:solidFill>
                <a:latin typeface="Aptos"/>
                <a:ea typeface="Aptos"/>
                <a:cs typeface="Aptos"/>
              </a:rPr>
              <a:t>Reference entries are linked to the sources. Photographic and logo credits appear in the relevant slide notes.</a:t>
            </a:r>
          </a:p>
        </p:txBody>
      </p:sp>
    </p:spTree>
    <p:extLst>
      <p:ext uri="{BB962C8B-B14F-4D97-AF65-F5344CB8AC3E}">
        <p14:creationId xmlns:p14="http://schemas.microsoft.com/office/powerpoint/2010/main" val="1585601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06B380-A8AB-42DC-A461-2621B99C5B1C}"/>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endParaRPr sz="3225" b="1" dirty="0">
              <a:solidFill>
                <a:srgbClr val="17343B"/>
              </a:solidFill>
              <a:latin typeface="Aptos"/>
              <a:ea typeface="Aptos"/>
              <a:cs typeface="Aptos"/>
            </a:endParaRPr>
          </a:p>
        </p:txBody>
      </p:sp>
      <p:sp>
        <p:nvSpPr>
          <p:cNvPr id="2" name="Rectangle 1">
            <a:extLst>
              <a:ext uri="{FF2B5EF4-FFF2-40B4-BE49-F238E27FC236}">
                <a16:creationId xmlns:a16="http://schemas.microsoft.com/office/drawing/2014/main" id="{2A01D623-7ED2-4CEF-AFF2-54715C91C672}"/>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20</a:t>
            </a:r>
          </a:p>
        </p:txBody>
      </p:sp>
      <p:sp>
        <p:nvSpPr>
          <p:cNvPr id="3" name="Rectangle 2">
            <a:extLst>
              <a:ext uri="{FF2B5EF4-FFF2-40B4-BE49-F238E27FC236}">
                <a16:creationId xmlns:a16="http://schemas.microsoft.com/office/drawing/2014/main" id="{0DE13C6C-4351-47E2-A66B-18ABAD2F9339}"/>
              </a:ext>
            </a:extLst>
          </p:cNvPr>
          <p:cNvSpPr>
            <a:spLocks noGrp="1"/>
          </p:cNvSpPr>
          <p:nvPr/>
        </p:nvSpPr>
        <p:spPr>
          <a:xfrm>
            <a:off x="609600" y="14287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dirty="0">
                <a:solidFill>
                  <a:srgbClr val="17343B"/>
                </a:solidFill>
                <a:latin typeface="Aptos"/>
                <a:ea typeface="Aptos"/>
                <a:cs typeface="Aptos"/>
                <a:hlinkClick r:id="rId3"/>
              </a:rPr>
              <a:t>Michie, S., van Stralen, M.M. and West, R. (2011) ‘The </a:t>
            </a:r>
            <a:r>
              <a:rPr sz="1500" b="0" dirty="0" err="1">
                <a:solidFill>
                  <a:srgbClr val="17343B"/>
                </a:solidFill>
                <a:latin typeface="Aptos"/>
                <a:ea typeface="Aptos"/>
                <a:cs typeface="Aptos"/>
                <a:hlinkClick r:id="rId3"/>
              </a:rPr>
              <a:t>behaviour</a:t>
            </a:r>
            <a:r>
              <a:rPr sz="1500" b="0" dirty="0">
                <a:solidFill>
                  <a:srgbClr val="17343B"/>
                </a:solidFill>
                <a:latin typeface="Aptos"/>
                <a:ea typeface="Aptos"/>
                <a:cs typeface="Aptos"/>
                <a:hlinkClick r:id="rId3"/>
              </a:rPr>
              <a:t> change wheel: a new method for </a:t>
            </a:r>
            <a:r>
              <a:rPr sz="1500" b="0" dirty="0" err="1">
                <a:solidFill>
                  <a:srgbClr val="17343B"/>
                </a:solidFill>
                <a:latin typeface="Aptos"/>
                <a:ea typeface="Aptos"/>
                <a:cs typeface="Aptos"/>
                <a:hlinkClick r:id="rId3"/>
              </a:rPr>
              <a:t>characterising</a:t>
            </a:r>
            <a:r>
              <a:rPr sz="1500" b="0" dirty="0">
                <a:solidFill>
                  <a:srgbClr val="17343B"/>
                </a:solidFill>
                <a:latin typeface="Aptos"/>
                <a:ea typeface="Aptos"/>
                <a:cs typeface="Aptos"/>
                <a:hlinkClick r:id="rId3"/>
              </a:rPr>
              <a:t> and designing </a:t>
            </a:r>
            <a:r>
              <a:rPr sz="1500" b="0" dirty="0" err="1">
                <a:solidFill>
                  <a:srgbClr val="17343B"/>
                </a:solidFill>
                <a:latin typeface="Aptos"/>
                <a:ea typeface="Aptos"/>
                <a:cs typeface="Aptos"/>
                <a:hlinkClick r:id="rId3"/>
              </a:rPr>
              <a:t>behaviour</a:t>
            </a:r>
            <a:r>
              <a:rPr sz="1500" b="0" dirty="0">
                <a:solidFill>
                  <a:srgbClr val="17343B"/>
                </a:solidFill>
                <a:latin typeface="Aptos"/>
                <a:ea typeface="Aptos"/>
                <a:cs typeface="Aptos"/>
                <a:hlinkClick r:id="rId3"/>
              </a:rPr>
              <a:t> change interventions’, Implementation Science, 6, 42. </a:t>
            </a:r>
            <a:r>
              <a:rPr sz="1500" b="0" dirty="0" err="1">
                <a:solidFill>
                  <a:srgbClr val="17343B"/>
                </a:solidFill>
                <a:latin typeface="Aptos"/>
                <a:ea typeface="Aptos"/>
                <a:cs typeface="Aptos"/>
                <a:hlinkClick r:id="rId3"/>
              </a:rPr>
              <a:t>doi</a:t>
            </a:r>
            <a:r>
              <a:rPr sz="1500" b="0" dirty="0">
                <a:solidFill>
                  <a:srgbClr val="17343B"/>
                </a:solidFill>
                <a:latin typeface="Aptos"/>
                <a:ea typeface="Aptos"/>
                <a:cs typeface="Aptos"/>
                <a:hlinkClick r:id="rId3"/>
              </a:rPr>
              <a:t>: 10.1186/1748-5908-6-42.</a:t>
            </a:r>
          </a:p>
        </p:txBody>
      </p:sp>
      <p:sp>
        <p:nvSpPr>
          <p:cNvPr id="4" name="Rectangle 3">
            <a:extLst>
              <a:ext uri="{FF2B5EF4-FFF2-40B4-BE49-F238E27FC236}">
                <a16:creationId xmlns:a16="http://schemas.microsoft.com/office/drawing/2014/main" id="{2BBDF612-108B-41AA-B4C2-9E0A15ED7BF9}"/>
              </a:ext>
            </a:extLst>
          </p:cNvPr>
          <p:cNvSpPr>
            <a:spLocks noGrp="1"/>
          </p:cNvSpPr>
          <p:nvPr/>
        </p:nvSpPr>
        <p:spPr>
          <a:xfrm>
            <a:off x="609600" y="2076450"/>
            <a:ext cx="10972800" cy="781050"/>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4"/>
              </a:rPr>
              <a:t>National Institute for Health and Care Excellence (2021) Tobacco: preventing uptake, promoting quitting and treating dependence. NG209, current online version, recommendations 1.12.15–1.12.17. Available at: nice.org.uk/guidance/ng209 (Accessed: 30 September 2026).</a:t>
            </a:r>
          </a:p>
        </p:txBody>
      </p:sp>
      <p:sp>
        <p:nvSpPr>
          <p:cNvPr id="5" name="Rectangle 4">
            <a:extLst>
              <a:ext uri="{FF2B5EF4-FFF2-40B4-BE49-F238E27FC236}">
                <a16:creationId xmlns:a16="http://schemas.microsoft.com/office/drawing/2014/main" id="{22DA04CB-A992-493B-9B58-2319A624A86B}"/>
              </a:ext>
            </a:extLst>
          </p:cNvPr>
          <p:cNvSpPr>
            <a:spLocks noGrp="1"/>
          </p:cNvSpPr>
          <p:nvPr/>
        </p:nvSpPr>
        <p:spPr>
          <a:xfrm>
            <a:off x="609600" y="29241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5"/>
              </a:rPr>
              <a:t>NHS (n.d.-a) How to quit vaping. Better Health. Available at: NHS quit-vaping guidance (Accessed: 30 September 2026).</a:t>
            </a:r>
          </a:p>
        </p:txBody>
      </p:sp>
      <p:sp>
        <p:nvSpPr>
          <p:cNvPr id="6" name="Rectangle 5">
            <a:extLst>
              <a:ext uri="{FF2B5EF4-FFF2-40B4-BE49-F238E27FC236}">
                <a16:creationId xmlns:a16="http://schemas.microsoft.com/office/drawing/2014/main" id="{3190EF6E-18A9-4B1C-A9AD-26930832E526}"/>
              </a:ext>
            </a:extLst>
          </p:cNvPr>
          <p:cNvSpPr>
            <a:spLocks noGrp="1"/>
          </p:cNvSpPr>
          <p:nvPr/>
        </p:nvSpPr>
        <p:spPr>
          <a:xfrm>
            <a:off x="609600" y="35718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6"/>
              </a:rPr>
              <a:t>NHS (n.d.-b) Vaping to quit smoking. Better Health. Available at: NHS vaping guidance (Accessed: 30 September 2026).</a:t>
            </a:r>
          </a:p>
        </p:txBody>
      </p:sp>
      <p:sp>
        <p:nvSpPr>
          <p:cNvPr id="7" name="Rectangle 6">
            <a:extLst>
              <a:ext uri="{FF2B5EF4-FFF2-40B4-BE49-F238E27FC236}">
                <a16:creationId xmlns:a16="http://schemas.microsoft.com/office/drawing/2014/main" id="{35567194-630A-418C-8681-56C63F83B1C1}"/>
              </a:ext>
            </a:extLst>
          </p:cNvPr>
          <p:cNvSpPr>
            <a:spLocks noGrp="1"/>
          </p:cNvSpPr>
          <p:nvPr/>
        </p:nvSpPr>
        <p:spPr>
          <a:xfrm>
            <a:off x="609600" y="42195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7"/>
              </a:rPr>
              <a:t>Office for Health Improvement and Disparities (2022) Nicotine vaping in England: 2022 evidence update main findings. Available at: GOV.UK evidence update (Accessed: 30 September 2026).</a:t>
            </a:r>
          </a:p>
        </p:txBody>
      </p:sp>
      <p:sp>
        <p:nvSpPr>
          <p:cNvPr id="8" name="Rectangle 7">
            <a:extLst>
              <a:ext uri="{FF2B5EF4-FFF2-40B4-BE49-F238E27FC236}">
                <a16:creationId xmlns:a16="http://schemas.microsoft.com/office/drawing/2014/main" id="{596251A3-A100-4D78-B37E-1954EEFEE268}"/>
              </a:ext>
            </a:extLst>
          </p:cNvPr>
          <p:cNvSpPr>
            <a:spLocks noGrp="1"/>
          </p:cNvSpPr>
          <p:nvPr/>
        </p:nvSpPr>
        <p:spPr>
          <a:xfrm>
            <a:off x="609600" y="4867275"/>
            <a:ext cx="10972800" cy="98107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8"/>
              </a:rPr>
              <a:t>Skivington, K., Matthews, L., Simpson, S.A., Craig, P., Baird, J., Blazeby, J.M., Boyd, K.A., Craig, N., French, D.P., McIntosh, E., Petticrew, M., Rycroft-Malone, J., White, M. and Moore, L. (2021) ‘A new framework for developing and evaluating complex interventions: update of Medical Research Council guidance’, BMJ, 374, n2061. doi: 10.1136/bmj.n2061.</a:t>
            </a:r>
          </a:p>
        </p:txBody>
      </p:sp>
      <p:sp>
        <p:nvSpPr>
          <p:cNvPr id="9" name="Rectangle 8">
            <a:extLst>
              <a:ext uri="{FF2B5EF4-FFF2-40B4-BE49-F238E27FC236}">
                <a16:creationId xmlns:a16="http://schemas.microsoft.com/office/drawing/2014/main" id="{14970E98-22A6-416F-BEFC-B0FEEC4963F2}"/>
              </a:ext>
            </a:extLst>
          </p:cNvPr>
          <p:cNvSpPr>
            <a:spLocks noGrp="1"/>
          </p:cNvSpPr>
          <p:nvPr/>
        </p:nvSpPr>
        <p:spPr>
          <a:xfrm>
            <a:off x="609600" y="6172200"/>
            <a:ext cx="10572750" cy="333375"/>
          </a:xfrm>
          <a:prstGeom prst="rect">
            <a:avLst/>
          </a:prstGeom>
          <a:noFill/>
          <a:ln w="0">
            <a:noFill/>
          </a:ln>
        </p:spPr>
        <p:txBody>
          <a:bodyPr lIns="0" tIns="0" rIns="0" bIns="0">
            <a:noAutofit/>
          </a:bodyPr>
          <a:lstStyle/>
          <a:p>
            <a:pPr>
              <a:defRPr sz="1275" b="0">
                <a:solidFill>
                  <a:srgbClr val="50636A"/>
                </a:solidFill>
                <a:latin typeface="Aptos"/>
                <a:ea typeface="Aptos"/>
                <a:cs typeface="Aptos"/>
              </a:defRPr>
            </a:pPr>
            <a:r>
              <a:rPr sz="1275" b="0">
                <a:solidFill>
                  <a:srgbClr val="50636A"/>
                </a:solidFill>
                <a:latin typeface="Aptos"/>
                <a:ea typeface="Aptos"/>
                <a:cs typeface="Aptos"/>
              </a:rPr>
              <a:t>Reference entries are linked to the sources. Photographic and logo credits appear in the relevant slide notes.</a:t>
            </a:r>
          </a:p>
        </p:txBody>
      </p:sp>
    </p:spTree>
    <p:extLst>
      <p:ext uri="{BB962C8B-B14F-4D97-AF65-F5344CB8AC3E}">
        <p14:creationId xmlns:p14="http://schemas.microsoft.com/office/powerpoint/2010/main" val="1798590760"/>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3391</Words>
  <Application>Microsoft Office PowerPoint</Application>
  <DocSecurity>0</DocSecurity>
  <PresentationFormat>Widescreen</PresentationFormat>
  <Paragraphs>289</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kiran naaz</cp:lastModifiedBy>
  <cp:revision>2</cp:revision>
  <dcterms:created xsi:type="dcterms:W3CDTF">2026-09-30T16:56:24Z</dcterms:created>
  <dcterms:modified xsi:type="dcterms:W3CDTF">2026-10-08T01:09:36Z</dcterms:modified>
</cp:coreProperties>
</file>