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2" r:id="rId1"/>
  </p:sldMasterIdLst>
  <p:notesMasterIdLst>
    <p:notesMasterId r:id="rId46"/>
  </p:notesMasterIdLst>
  <p:handoutMasterIdLst>
    <p:handoutMasterId r:id="rId47"/>
  </p:handoutMasterIdLst>
  <p:sldIdLst>
    <p:sldId id="649" r:id="rId2"/>
    <p:sldId id="734" r:id="rId3"/>
    <p:sldId id="792" r:id="rId4"/>
    <p:sldId id="777" r:id="rId5"/>
    <p:sldId id="779" r:id="rId6"/>
    <p:sldId id="544" r:id="rId7"/>
    <p:sldId id="643" r:id="rId8"/>
    <p:sldId id="761" r:id="rId9"/>
    <p:sldId id="762" r:id="rId10"/>
    <p:sldId id="793" r:id="rId11"/>
    <p:sldId id="837" r:id="rId12"/>
    <p:sldId id="838" r:id="rId13"/>
    <p:sldId id="839" r:id="rId14"/>
    <p:sldId id="840" r:id="rId15"/>
    <p:sldId id="841" r:id="rId16"/>
    <p:sldId id="842" r:id="rId17"/>
    <p:sldId id="843" r:id="rId18"/>
    <p:sldId id="846" r:id="rId19"/>
    <p:sldId id="845" r:id="rId20"/>
    <p:sldId id="847" r:id="rId21"/>
    <p:sldId id="848" r:id="rId22"/>
    <p:sldId id="849" r:id="rId23"/>
    <p:sldId id="852" r:id="rId24"/>
    <p:sldId id="850" r:id="rId25"/>
    <p:sldId id="851" r:id="rId26"/>
    <p:sldId id="853" r:id="rId27"/>
    <p:sldId id="283" r:id="rId28"/>
    <p:sldId id="813" r:id="rId29"/>
    <p:sldId id="278" r:id="rId30"/>
    <p:sldId id="855" r:id="rId31"/>
    <p:sldId id="856" r:id="rId32"/>
    <p:sldId id="858" r:id="rId33"/>
    <p:sldId id="861" r:id="rId34"/>
    <p:sldId id="862" r:id="rId35"/>
    <p:sldId id="857" r:id="rId36"/>
    <p:sldId id="859" r:id="rId37"/>
    <p:sldId id="863" r:id="rId38"/>
    <p:sldId id="860" r:id="rId39"/>
    <p:sldId id="819" r:id="rId40"/>
    <p:sldId id="864" r:id="rId41"/>
    <p:sldId id="650" r:id="rId42"/>
    <p:sldId id="617" r:id="rId43"/>
    <p:sldId id="732" r:id="rId44"/>
    <p:sldId id="854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0000"/>
    <p:restoredTop sz="79080"/>
  </p:normalViewPr>
  <p:slideViewPr>
    <p:cSldViewPr snapToGrid="0" snapToObjects="1">
      <p:cViewPr varScale="1">
        <p:scale>
          <a:sx n="47" d="100"/>
          <a:sy n="47" d="100"/>
        </p:scale>
        <p:origin x="224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6593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15969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60410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1473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8513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246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0565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7648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994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9877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951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19362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65316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866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186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8" r:id="rId6"/>
    <p:sldLayoutId id="2147483809" r:id="rId7"/>
    <p:sldLayoutId id="2147483810" r:id="rId8"/>
    <p:sldLayoutId id="2147483811" r:id="rId9"/>
    <p:sldLayoutId id="2147483812" r:id="rId10"/>
    <p:sldLayoutId id="2147483813" r:id="rId11"/>
    <p:sldLayoutId id="2147483814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uwtsd.hosted.panopto.com/Panopto/Pages/Viewer.aspx?id=0fb5e70e-15d5-4617-b924-ac7e00fcd9b4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hyperlink" Target="http://www.s4c.cymru/cyw/cy/songs/page/2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youtu.be/B8oY5-8P6lI" TargetMode="External"/><Relationship Id="rId5" Type="http://schemas.openxmlformats.org/officeDocument/2006/relationships/image" Target="../media/image23.png"/><Relationship Id="rId4" Type="http://schemas.openxmlformats.org/officeDocument/2006/relationships/hyperlink" Target="http://www.s4c.cymru/cyw/cy/songs/page/4/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tif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tiff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tif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tiff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3B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Iau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chweched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ar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hugain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Dachwedd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2020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26.11.2020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12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26.11.2020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20801" y="4118754"/>
            <a:ext cx="9787466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……………… o ……….. 2020.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 y …………………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66533" y="4599315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00419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941038" y="4529256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chweched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hugain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604789" y="5551609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Tachwedd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8094132" y="4599315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Dachwedd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56C4-C0C4-0C44-B4CA-CAE0A13E8E1A}"/>
              </a:ext>
            </a:extLst>
          </p:cNvPr>
          <p:cNvSpPr txBox="1"/>
          <p:nvPr/>
        </p:nvSpPr>
        <p:spPr>
          <a:xfrm>
            <a:off x="6841067" y="5493714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chweched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hugain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3A099-8110-E249-9A08-B95390AC4B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843" y="483244"/>
            <a:ext cx="11269362" cy="77714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sz="3600" b="1" dirty="0" err="1">
                <a:solidFill>
                  <a:schemeClr val="bg1"/>
                </a:solidFill>
              </a:rPr>
              <a:t>Gofyn</a:t>
            </a:r>
            <a:r>
              <a:rPr lang="en-US" sz="3600" b="1" dirty="0">
                <a:solidFill>
                  <a:schemeClr val="bg1"/>
                </a:solidFill>
              </a:rPr>
              <a:t> </a:t>
            </a:r>
            <a:r>
              <a:rPr lang="en-US" sz="3600" b="1" dirty="0" err="1">
                <a:solidFill>
                  <a:schemeClr val="bg1"/>
                </a:solidFill>
              </a:rPr>
              <a:t>cwestiwn</a:t>
            </a:r>
            <a:r>
              <a:rPr lang="en-US" sz="3600" b="1" dirty="0">
                <a:solidFill>
                  <a:schemeClr val="bg1"/>
                </a:solidFill>
              </a:rPr>
              <a:t>                  Asking a question</a:t>
            </a:r>
          </a:p>
        </p:txBody>
      </p:sp>
      <p:sp>
        <p:nvSpPr>
          <p:cNvPr id="3" name="12-Point Star 2">
            <a:extLst>
              <a:ext uri="{FF2B5EF4-FFF2-40B4-BE49-F238E27FC236}">
                <a16:creationId xmlns:a16="http://schemas.microsoft.com/office/drawing/2014/main" id="{D68DB5AC-0B80-F04F-966E-E46C10583520}"/>
              </a:ext>
            </a:extLst>
          </p:cNvPr>
          <p:cNvSpPr/>
          <p:nvPr/>
        </p:nvSpPr>
        <p:spPr>
          <a:xfrm>
            <a:off x="87939" y="1455071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Ble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D07A02E-03E0-0046-99CD-8C62D9E8C0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4D5B875C-1A91-3F48-AC5D-8594C796EAA7}"/>
              </a:ext>
            </a:extLst>
          </p:cNvPr>
          <p:cNvSpPr/>
          <p:nvPr/>
        </p:nvSpPr>
        <p:spPr>
          <a:xfrm>
            <a:off x="4122301" y="1746897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Pryd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A1FB83C5-5559-C34E-A8AC-95DEB9DABDA6}"/>
              </a:ext>
            </a:extLst>
          </p:cNvPr>
          <p:cNvSpPr/>
          <p:nvPr/>
        </p:nvSpPr>
        <p:spPr>
          <a:xfrm>
            <a:off x="8370491" y="1371917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Beth …?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58C44125-58B7-A847-BFA3-D180BCAFE2BE}"/>
              </a:ext>
            </a:extLst>
          </p:cNvPr>
          <p:cNvSpPr/>
          <p:nvPr/>
        </p:nvSpPr>
        <p:spPr>
          <a:xfrm>
            <a:off x="1266307" y="3458308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Oes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9" name="12-Point Star 8">
            <a:extLst>
              <a:ext uri="{FF2B5EF4-FFF2-40B4-BE49-F238E27FC236}">
                <a16:creationId xmlns:a16="http://schemas.microsoft.com/office/drawing/2014/main" id="{6D6E86EA-4BF8-374E-80C5-F42049BC8A93}"/>
              </a:ext>
            </a:extLst>
          </p:cNvPr>
          <p:cNvSpPr/>
          <p:nvPr/>
        </p:nvSpPr>
        <p:spPr>
          <a:xfrm>
            <a:off x="6447933" y="3458307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Wyt</a:t>
            </a:r>
            <a:r>
              <a:rPr lang="en-US" sz="4000" b="1" dirty="0">
                <a:solidFill>
                  <a:schemeClr val="tx1"/>
                </a:solidFill>
              </a:rPr>
              <a:t> </a:t>
            </a:r>
            <a:r>
              <a:rPr lang="en-US" sz="4000" b="1" dirty="0" err="1">
                <a:solidFill>
                  <a:schemeClr val="tx1"/>
                </a:solidFill>
              </a:rPr>
              <a:t>ti</a:t>
            </a:r>
            <a:r>
              <a:rPr lang="en-US" sz="4000" b="1" dirty="0">
                <a:solidFill>
                  <a:schemeClr val="tx1"/>
                </a:solidFill>
              </a:rPr>
              <a:t> …?</a:t>
            </a: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581E4622-BB99-3B40-941C-8DC70B743757}"/>
              </a:ext>
            </a:extLst>
          </p:cNvPr>
          <p:cNvSpPr/>
          <p:nvPr/>
        </p:nvSpPr>
        <p:spPr>
          <a:xfrm>
            <a:off x="4122300" y="5025776"/>
            <a:ext cx="3510847" cy="1711411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>
                <a:solidFill>
                  <a:schemeClr val="tx1"/>
                </a:solidFill>
              </a:rPr>
              <a:t>Pam …?</a:t>
            </a:r>
          </a:p>
        </p:txBody>
      </p:sp>
    </p:spTree>
    <p:extLst>
      <p:ext uri="{BB962C8B-B14F-4D97-AF65-F5344CB8AC3E}">
        <p14:creationId xmlns:p14="http://schemas.microsoft.com/office/powerpoint/2010/main" val="520356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247638" y="724911"/>
            <a:ext cx="5671301" cy="1061829"/>
          </a:xfrm>
          <a:prstGeom prst="rect">
            <a:avLst/>
          </a:prstGeom>
          <a:solidFill>
            <a:schemeClr val="accent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9824279"/>
              </p:ext>
            </p:extLst>
          </p:nvPr>
        </p:nvGraphicFramePr>
        <p:xfrm>
          <a:off x="349762" y="1931382"/>
          <a:ext cx="2906068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EB8596C5-D783-2A48-8840-15A7B1FFD1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2126849"/>
              </p:ext>
            </p:extLst>
          </p:nvPr>
        </p:nvGraphicFramePr>
        <p:xfrm>
          <a:off x="8893099" y="1998133"/>
          <a:ext cx="2906068" cy="44172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37994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</a:tbl>
          </a:graphicData>
        </a:graphic>
      </p:graphicFrame>
      <p:graphicFrame>
        <p:nvGraphicFramePr>
          <p:cNvPr id="17" name="Table 16">
            <a:extLst>
              <a:ext uri="{FF2B5EF4-FFF2-40B4-BE49-F238E27FC236}">
                <a16:creationId xmlns:a16="http://schemas.microsoft.com/office/drawing/2014/main" id="{024215B4-3891-1F4C-B84F-B5C10620D9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6066144"/>
              </p:ext>
            </p:extLst>
          </p:nvPr>
        </p:nvGraphicFramePr>
        <p:xfrm>
          <a:off x="4576155" y="1915431"/>
          <a:ext cx="2906068" cy="4820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 err="1"/>
                        <a:t>Rhif</a:t>
                      </a: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600" dirty="0" err="1"/>
                        <a:t>Pwy</a:t>
                      </a:r>
                      <a:r>
                        <a:rPr lang="en-US" sz="1600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96453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86724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34863405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64677A27-4DE8-1849-AAEF-E46681F57F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482" y="774846"/>
            <a:ext cx="997682" cy="96195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F3A2EC9-EDAC-7C47-84E2-8E39CF847A01}"/>
              </a:ext>
            </a:extLst>
          </p:cNvPr>
          <p:cNvSpPr txBox="1"/>
          <p:nvPr/>
        </p:nvSpPr>
        <p:spPr>
          <a:xfrm>
            <a:off x="6435840" y="1071158"/>
            <a:ext cx="308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+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FEDD54-70B9-804A-9E4B-61324126FD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4722" y="774846"/>
            <a:ext cx="925878" cy="153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9046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9075A9-F2F1-4543-B42B-7E45EB18E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694" y="3157331"/>
            <a:ext cx="6677991" cy="333899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623EDA-8C6D-A942-8FE1-97B002096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286" y="231085"/>
            <a:ext cx="4606099" cy="642813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74A44AF8-0934-934B-8E61-108036723F22}"/>
              </a:ext>
            </a:extLst>
          </p:cNvPr>
          <p:cNvSpPr/>
          <p:nvPr/>
        </p:nvSpPr>
        <p:spPr>
          <a:xfrm>
            <a:off x="6877878" y="292387"/>
            <a:ext cx="3477655" cy="2864944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Pa </a:t>
            </a:r>
            <a:r>
              <a:rPr lang="en-US" sz="2400" b="1" dirty="0" err="1"/>
              <a:t>gwestiynau</a:t>
            </a:r>
            <a:r>
              <a:rPr lang="en-US" sz="2400" b="1" dirty="0"/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8253604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am </a:t>
            </a:r>
            <a:r>
              <a:rPr lang="en-US" sz="2800" dirty="0" err="1"/>
              <a:t>siapau</a:t>
            </a:r>
            <a:r>
              <a:rPr lang="en-US" sz="28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10854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conduct a registry session in Welsh;</a:t>
            </a:r>
          </a:p>
          <a:p>
            <a:endParaRPr lang="en-US" sz="2800" dirty="0"/>
          </a:p>
          <a:p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learn about shapes.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4148143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6037467"/>
              </p:ext>
            </p:extLst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siapau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0645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2967459" y="-2378020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385641" y="3652629"/>
            <a:ext cx="4612887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E13683-7B0B-4940-88B6-3FC45229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5583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5565912" y="1848678"/>
            <a:ext cx="6626087" cy="1888435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2D7714-0771-D24A-9771-45D637F7E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220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BAEEBC-288A-1D46-8EF4-FEEE44043D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1040"/>
            <a:ext cx="11865482" cy="40169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BD168B-2F1C-3A4E-A842-9C98F652E486}"/>
              </a:ext>
            </a:extLst>
          </p:cNvPr>
          <p:cNvSpPr txBox="1"/>
          <p:nvPr/>
        </p:nvSpPr>
        <p:spPr>
          <a:xfrm>
            <a:off x="1408221" y="0"/>
            <a:ext cx="9049040" cy="18620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500" b="1" dirty="0" err="1">
                <a:latin typeface="Segoe Print" panose="02000800000000000000" pitchFamily="2" charset="0"/>
              </a:rPr>
              <a:t>Siapau</a:t>
            </a:r>
            <a:r>
              <a:rPr lang="en-US" sz="11500" b="1" dirty="0">
                <a:latin typeface="Segoe Print" panose="02000800000000000000" pitchFamily="2" charset="0"/>
              </a:rPr>
              <a:t> 2D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9B4F19-E110-AE4E-9522-DC8814B9BC69}"/>
              </a:ext>
            </a:extLst>
          </p:cNvPr>
          <p:cNvSpPr/>
          <p:nvPr/>
        </p:nvSpPr>
        <p:spPr>
          <a:xfrm>
            <a:off x="2107501" y="2065858"/>
            <a:ext cx="7650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https://uwtsd.hosted.panopto.com/Panopto/Pages/Viewer.aspx?id=0fb5e70e-15d5-4617-b924-ac7e00fcd9b4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841298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2BB2BD-E5C4-9F4F-8CB5-E1BE31921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9794" y="0"/>
            <a:ext cx="45924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27521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3C95F9-FBA0-3746-B5FA-4D5E67000F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5" t="12022" r="9290" b="10929"/>
          <a:stretch/>
        </p:blipFill>
        <p:spPr>
          <a:xfrm>
            <a:off x="4067175" y="1496886"/>
            <a:ext cx="3962400" cy="3774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Sgwâr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</p:spTree>
    <p:extLst>
      <p:ext uri="{BB962C8B-B14F-4D97-AF65-F5344CB8AC3E}">
        <p14:creationId xmlns:p14="http://schemas.microsoft.com/office/powerpoint/2010/main" val="44882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Cylch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863672-6FEE-1248-9472-B3FFE38BA2C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" t="5500" r="4500" b="5000"/>
          <a:stretch/>
        </p:blipFill>
        <p:spPr>
          <a:xfrm>
            <a:off x="4076700" y="1524000"/>
            <a:ext cx="3848100" cy="3805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845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Pentagon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80C793D-276B-5743-8023-8724927BF0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799" y="1447799"/>
            <a:ext cx="3943349" cy="394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0660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Hecsagon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E01D44-CCC0-7A45-A36E-191B36983A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3350" y="1460337"/>
            <a:ext cx="4267200" cy="39024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440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hon?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Seren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hi.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E02DFC7-3EB0-9544-A78E-8F435139A8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1950" y="1417493"/>
            <a:ext cx="3790950" cy="3963266"/>
          </a:xfrm>
          <a:prstGeom prst="rect">
            <a:avLst/>
          </a:prstGeom>
        </p:spPr>
      </p:pic>
      <p:sp>
        <p:nvSpPr>
          <p:cNvPr id="6" name="12-Point Star 5">
            <a:extLst>
              <a:ext uri="{FF2B5EF4-FFF2-40B4-BE49-F238E27FC236}">
                <a16:creationId xmlns:a16="http://schemas.microsoft.com/office/drawing/2014/main" id="{0FC49A78-A9C3-AD4D-9B7A-4C025BC081E9}"/>
              </a:ext>
            </a:extLst>
          </p:cNvPr>
          <p:cNvSpPr/>
          <p:nvPr/>
        </p:nvSpPr>
        <p:spPr>
          <a:xfrm>
            <a:off x="8839200" y="2038350"/>
            <a:ext cx="320040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Seren</a:t>
            </a:r>
            <a:r>
              <a:rPr lang="en-US" dirty="0"/>
              <a:t> is a feminine noun (</a:t>
            </a:r>
            <a:r>
              <a:rPr lang="en-US" dirty="0" err="1"/>
              <a:t>eb</a:t>
            </a:r>
            <a:r>
              <a:rPr lang="en-US" dirty="0"/>
              <a:t>) so we need to use the feminine form of </a:t>
            </a:r>
            <a:r>
              <a:rPr lang="en-US" b="1" dirty="0"/>
              <a:t>this (one) </a:t>
            </a:r>
            <a:r>
              <a:rPr lang="en-US" dirty="0"/>
              <a:t>= </a:t>
            </a:r>
            <a:r>
              <a:rPr lang="en-US" b="1" dirty="0">
                <a:solidFill>
                  <a:schemeClr val="tx1"/>
                </a:solidFill>
              </a:rPr>
              <a:t>hon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974F7F7-4C05-E846-A758-CC6CABD0F1D2}"/>
              </a:ext>
            </a:extLst>
          </p:cNvPr>
          <p:cNvCxnSpPr>
            <a:cxnSpLocks/>
          </p:cNvCxnSpPr>
          <p:nvPr/>
        </p:nvCxnSpPr>
        <p:spPr>
          <a:xfrm flipH="1" flipV="1">
            <a:off x="8274844" y="1271107"/>
            <a:ext cx="1269206" cy="155606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5051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Beth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Octagon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42992C3-6DCD-DA46-8918-F9275FB6E3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3850" y="1466850"/>
            <a:ext cx="3771900" cy="377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143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7943850" y="971550"/>
            <a:ext cx="2971799" cy="160043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ochr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4400" i="1" dirty="0">
                <a:solidFill>
                  <a:schemeClr val="bg1"/>
                </a:solidFill>
              </a:rPr>
              <a:t>(side)</a:t>
            </a:r>
            <a:endParaRPr lang="en-US" sz="5400" i="1" dirty="0">
              <a:solidFill>
                <a:schemeClr val="bg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13C95F9-FBA0-3746-B5FA-4D5E67000F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5" t="12022" r="9290" b="10929"/>
          <a:stretch/>
        </p:blipFill>
        <p:spPr>
          <a:xfrm>
            <a:off x="200025" y="171450"/>
            <a:ext cx="6018718" cy="57340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D7B8A75-CED0-8240-B82E-59D166313743}"/>
              </a:ext>
            </a:extLst>
          </p:cNvPr>
          <p:cNvSpPr txBox="1"/>
          <p:nvPr/>
        </p:nvSpPr>
        <p:spPr>
          <a:xfrm>
            <a:off x="7943850" y="3762375"/>
            <a:ext cx="2971799" cy="166199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</a:rPr>
              <a:t>cornel</a:t>
            </a:r>
          </a:p>
          <a:p>
            <a:pPr algn="ctr"/>
            <a:r>
              <a:rPr lang="en-US" sz="4400" i="1" dirty="0">
                <a:solidFill>
                  <a:schemeClr val="bg1"/>
                </a:solidFill>
              </a:rPr>
              <a:t>(corner)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617D956-D1E3-6048-AF45-351470098220}"/>
              </a:ext>
            </a:extLst>
          </p:cNvPr>
          <p:cNvCxnSpPr/>
          <p:nvPr/>
        </p:nvCxnSpPr>
        <p:spPr>
          <a:xfrm flipH="1">
            <a:off x="5962650" y="1433215"/>
            <a:ext cx="1790700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DF88896D-9093-534C-AC74-7215C1629B98}"/>
              </a:ext>
            </a:extLst>
          </p:cNvPr>
          <p:cNvCxnSpPr>
            <a:cxnSpLocks/>
          </p:cNvCxnSpPr>
          <p:nvPr/>
        </p:nvCxnSpPr>
        <p:spPr>
          <a:xfrm flipH="1">
            <a:off x="5962650" y="4224040"/>
            <a:ext cx="1790700" cy="119062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3379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238250" y="298788"/>
            <a:ext cx="100774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ochr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sgwâr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4 = </a:t>
            </a:r>
            <a:r>
              <a:rPr lang="en-US" sz="4400" b="1" dirty="0" err="1">
                <a:latin typeface="Segoe Print" panose="02000800000000000000" pitchFamily="2" charset="0"/>
              </a:rPr>
              <a:t>pedair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8FF7D5-8EC6-1440-8103-EAB00069A9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5" t="12022" r="9290" b="10929"/>
          <a:stretch/>
        </p:blipFill>
        <p:spPr>
          <a:xfrm>
            <a:off x="4091528" y="1488506"/>
            <a:ext cx="3913693" cy="3728587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70142A6B-5938-1046-82B1-2EF323E366F0}"/>
              </a:ext>
            </a:extLst>
          </p:cNvPr>
          <p:cNvSpPr/>
          <p:nvPr/>
        </p:nvSpPr>
        <p:spPr>
          <a:xfrm>
            <a:off x="8439150" y="2038350"/>
            <a:ext cx="360045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Ochr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</a:rPr>
              <a:t>is a feminine noun (</a:t>
            </a:r>
            <a:r>
              <a:rPr lang="en-US" b="1" dirty="0" err="1">
                <a:solidFill>
                  <a:schemeClr val="bg1"/>
                </a:solidFill>
              </a:rPr>
              <a:t>eb</a:t>
            </a:r>
            <a:r>
              <a:rPr lang="en-US" b="1" dirty="0">
                <a:solidFill>
                  <a:schemeClr val="bg1"/>
                </a:solidFill>
              </a:rPr>
              <a:t>) so in the answer you need to use the feminine form of the number, e.g. </a:t>
            </a:r>
            <a:r>
              <a:rPr lang="en-US" b="1" dirty="0" err="1">
                <a:solidFill>
                  <a:schemeClr val="tx1"/>
                </a:solidFill>
              </a:rPr>
              <a:t>pedair</a:t>
            </a:r>
            <a:r>
              <a:rPr lang="en-US" b="1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70143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238250" y="298788"/>
            <a:ext cx="100774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ochr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triongl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3 = </a:t>
            </a:r>
            <a:r>
              <a:rPr lang="en-US" sz="4400" b="1" dirty="0" err="1">
                <a:latin typeface="Segoe Print" panose="02000800000000000000" pitchFamily="2" charset="0"/>
              </a:rPr>
              <a:t>tair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70142A6B-5938-1046-82B1-2EF323E366F0}"/>
              </a:ext>
            </a:extLst>
          </p:cNvPr>
          <p:cNvSpPr/>
          <p:nvPr/>
        </p:nvSpPr>
        <p:spPr>
          <a:xfrm>
            <a:off x="8439150" y="2038350"/>
            <a:ext cx="360045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chemeClr val="tx1"/>
                </a:solidFill>
              </a:rPr>
              <a:t>Ochr</a:t>
            </a:r>
            <a:r>
              <a:rPr lang="en-US" b="1" dirty="0">
                <a:solidFill>
                  <a:schemeClr val="tx1"/>
                </a:solidFill>
              </a:rPr>
              <a:t> </a:t>
            </a:r>
            <a:r>
              <a:rPr lang="en-US" b="1" dirty="0">
                <a:solidFill>
                  <a:schemeClr val="bg1"/>
                </a:solidFill>
              </a:rPr>
              <a:t>is a feminine noun (</a:t>
            </a:r>
            <a:r>
              <a:rPr lang="en-US" b="1" dirty="0" err="1">
                <a:solidFill>
                  <a:schemeClr val="bg1"/>
                </a:solidFill>
              </a:rPr>
              <a:t>eb</a:t>
            </a:r>
            <a:r>
              <a:rPr lang="en-US" b="1" dirty="0">
                <a:solidFill>
                  <a:schemeClr val="bg1"/>
                </a:solidFill>
              </a:rPr>
              <a:t>) so in the answer you need to use the feminine form of the number.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24DDB5-2467-1142-B7F3-CA8C397100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7" t="9944" r="4420" b="15470"/>
          <a:stretch/>
        </p:blipFill>
        <p:spPr>
          <a:xfrm>
            <a:off x="3822383" y="1581150"/>
            <a:ext cx="4251959" cy="3543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9880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228600" y="298788"/>
            <a:ext cx="1181100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cornel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triongl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543300" y="4819649"/>
            <a:ext cx="5181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3 = tri</a:t>
            </a:r>
          </a:p>
          <a:p>
            <a:pPr algn="ctr"/>
            <a:r>
              <a:rPr lang="en-US" sz="4400" b="1" dirty="0">
                <a:latin typeface="Segoe Print" panose="02000800000000000000" pitchFamily="2" charset="0"/>
              </a:rPr>
              <a:t>3 = </a:t>
            </a:r>
            <a:r>
              <a:rPr lang="en-US" sz="4400" b="1" dirty="0" err="1">
                <a:latin typeface="Segoe Print" panose="02000800000000000000" pitchFamily="2" charset="0"/>
              </a:rPr>
              <a:t>tair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70142A6B-5938-1046-82B1-2EF323E366F0}"/>
              </a:ext>
            </a:extLst>
          </p:cNvPr>
          <p:cNvSpPr/>
          <p:nvPr/>
        </p:nvSpPr>
        <p:spPr>
          <a:xfrm>
            <a:off x="8439150" y="2038350"/>
            <a:ext cx="360045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tx1"/>
                </a:solidFill>
              </a:rPr>
              <a:t>Cornel</a:t>
            </a:r>
            <a:r>
              <a:rPr lang="en-US" b="1" dirty="0">
                <a:solidFill>
                  <a:schemeClr val="bg1"/>
                </a:solidFill>
              </a:rPr>
              <a:t> can be a feminine or a masculine noun which means you can choose whether you want to use the feminine number or not to use it.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5B3A19-FE9A-5247-A6B7-91E0E1FEBD7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7" t="9944" r="4420" b="15470"/>
          <a:stretch/>
        </p:blipFill>
        <p:spPr>
          <a:xfrm>
            <a:off x="4219576" y="1590675"/>
            <a:ext cx="3543299" cy="2952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2059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228600" y="298788"/>
            <a:ext cx="1181100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cornel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pentagon?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5 = pump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70142A6B-5938-1046-82B1-2EF323E366F0}"/>
              </a:ext>
            </a:extLst>
          </p:cNvPr>
          <p:cNvSpPr/>
          <p:nvPr/>
        </p:nvSpPr>
        <p:spPr>
          <a:xfrm>
            <a:off x="8439150" y="2038350"/>
            <a:ext cx="3600450" cy="36576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Cornel can be a feminine or a masculine noun which means you can choose whether you want to use the feminine number or not to use it.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CE7952-A664-DE4F-B31C-25E9F23A7C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4799" y="1447799"/>
            <a:ext cx="3943349" cy="3943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15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3257550" y="222588"/>
            <a:ext cx="56578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84BCBA-2AF4-644F-A8A4-27A8A10E34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077" t="9944" r="4420" b="15470"/>
          <a:stretch/>
        </p:blipFill>
        <p:spPr>
          <a:xfrm>
            <a:off x="7620439" y="1962150"/>
            <a:ext cx="4186897" cy="34890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953B262-82E9-E34D-9C47-8AA7702E964D}"/>
              </a:ext>
            </a:extLst>
          </p:cNvPr>
          <p:cNvSpPr txBox="1"/>
          <p:nvPr/>
        </p:nvSpPr>
        <p:spPr>
          <a:xfrm>
            <a:off x="8732812" y="4375574"/>
            <a:ext cx="19621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Segoe Print" panose="02000800000000000000" pitchFamily="2" charset="0"/>
              </a:rPr>
              <a:t>triongl</a:t>
            </a:r>
            <a:endParaRPr lang="en-US" sz="4000" b="1" dirty="0">
              <a:latin typeface="Segoe Print" panose="02000800000000000000" pitchFamily="2" charset="0"/>
            </a:endParaRPr>
          </a:p>
        </p:txBody>
      </p:sp>
      <p:sp>
        <p:nvSpPr>
          <p:cNvPr id="10" name="Oval Callout 9">
            <a:extLst>
              <a:ext uri="{FF2B5EF4-FFF2-40B4-BE49-F238E27FC236}">
                <a16:creationId xmlns:a16="http://schemas.microsoft.com/office/drawing/2014/main" id="{11BC18B7-E7FB-7B45-89AD-4AC181CA8DC4}"/>
              </a:ext>
            </a:extLst>
          </p:cNvPr>
          <p:cNvSpPr/>
          <p:nvPr/>
        </p:nvSpPr>
        <p:spPr>
          <a:xfrm>
            <a:off x="831165" y="1575288"/>
            <a:ext cx="5676900" cy="4262804"/>
          </a:xfrm>
          <a:prstGeom prst="wedgeEllipseCallout">
            <a:avLst>
              <a:gd name="adj1" fmla="val 79786"/>
              <a:gd name="adj2" fmla="val 6439"/>
            </a:avLst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tair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ochr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endParaRPr lang="en-US" sz="28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tri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chornel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Pwy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ydw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64470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3257550" y="222588"/>
            <a:ext cx="56578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Oval Callout 1">
            <a:extLst>
              <a:ext uri="{FF2B5EF4-FFF2-40B4-BE49-F238E27FC236}">
                <a16:creationId xmlns:a16="http://schemas.microsoft.com/office/drawing/2014/main" id="{07B0D1A4-C31E-EE41-9975-8D384AA89A40}"/>
              </a:ext>
            </a:extLst>
          </p:cNvPr>
          <p:cNvSpPr/>
          <p:nvPr/>
        </p:nvSpPr>
        <p:spPr>
          <a:xfrm>
            <a:off x="685800" y="1962150"/>
            <a:ext cx="5676900" cy="3829050"/>
          </a:xfrm>
          <a:prstGeom prst="wedgeEllipseCallout">
            <a:avLst>
              <a:gd name="adj1" fmla="val 71113"/>
              <a:gd name="adj2" fmla="val -20087"/>
            </a:avLst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pedair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ochr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Mae’r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ochrau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yr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un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hyd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(length).</a:t>
            </a: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pedwar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cornel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Pwy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ydw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5CCA04-C326-F242-AF89-45B4EE193E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835" t="12022" r="9290" b="10929"/>
          <a:stretch/>
        </p:blipFill>
        <p:spPr>
          <a:xfrm>
            <a:off x="7960144" y="1664352"/>
            <a:ext cx="3913693" cy="372858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7C83154-15A4-1046-A6EA-9664708415C1}"/>
              </a:ext>
            </a:extLst>
          </p:cNvPr>
          <p:cNvSpPr txBox="1"/>
          <p:nvPr/>
        </p:nvSpPr>
        <p:spPr>
          <a:xfrm>
            <a:off x="8935915" y="2820759"/>
            <a:ext cx="19621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Segoe Print" panose="02000800000000000000" pitchFamily="2" charset="0"/>
              </a:rPr>
              <a:t>sgwâr</a:t>
            </a:r>
            <a:endParaRPr lang="en-US" sz="4000" b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79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3257550" y="222588"/>
            <a:ext cx="56578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Oval Callout 1">
            <a:extLst>
              <a:ext uri="{FF2B5EF4-FFF2-40B4-BE49-F238E27FC236}">
                <a16:creationId xmlns:a16="http://schemas.microsoft.com/office/drawing/2014/main" id="{07B0D1A4-C31E-EE41-9975-8D384AA89A40}"/>
              </a:ext>
            </a:extLst>
          </p:cNvPr>
          <p:cNvSpPr/>
          <p:nvPr/>
        </p:nvSpPr>
        <p:spPr>
          <a:xfrm>
            <a:off x="685800" y="1962150"/>
            <a:ext cx="5676900" cy="3829050"/>
          </a:xfrm>
          <a:prstGeom prst="wedgeEllipseCallout">
            <a:avLst>
              <a:gd name="adj1" fmla="val 71113"/>
              <a:gd name="adj2" fmla="val -20087"/>
            </a:avLst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Mae un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ochr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endParaRPr lang="en-US" sz="28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Does dim cornel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gyda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fi.</a:t>
            </a:r>
          </a:p>
          <a:p>
            <a:pPr algn="ctr"/>
            <a:endParaRPr lang="en-US" sz="2800" b="1" dirty="0">
              <a:solidFill>
                <a:schemeClr val="tx1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Pwy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ydw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 </a:t>
            </a:r>
            <a:r>
              <a:rPr lang="en-US" sz="2800" b="1" dirty="0" err="1">
                <a:solidFill>
                  <a:schemeClr val="tx1"/>
                </a:solidFill>
                <a:latin typeface="Segoe Print" panose="02000800000000000000" pitchFamily="2" charset="0"/>
              </a:rPr>
              <a:t>i</a:t>
            </a:r>
            <a:r>
              <a:rPr lang="en-US" sz="2800" b="1" dirty="0">
                <a:solidFill>
                  <a:schemeClr val="tx1"/>
                </a:solidFill>
                <a:latin typeface="Segoe Print" panose="02000800000000000000" pitchFamily="2" charset="0"/>
              </a:rPr>
              <a:t>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6981F3D-0FD5-C94F-B86F-F8D66EEA48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00" t="5500" r="4500" b="5000"/>
          <a:stretch/>
        </p:blipFill>
        <p:spPr>
          <a:xfrm>
            <a:off x="7753350" y="1771650"/>
            <a:ext cx="3848100" cy="380558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A5216EF-7385-AD44-9120-3B51BA3461C9}"/>
              </a:ext>
            </a:extLst>
          </p:cNvPr>
          <p:cNvSpPr txBox="1"/>
          <p:nvPr/>
        </p:nvSpPr>
        <p:spPr>
          <a:xfrm>
            <a:off x="8696325" y="3320497"/>
            <a:ext cx="19621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Segoe Print" panose="02000800000000000000" pitchFamily="2" charset="0"/>
              </a:rPr>
              <a:t>cylch</a:t>
            </a:r>
            <a:endParaRPr lang="en-US" sz="4000" b="1" dirty="0"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5206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DF838D6-231E-3E42-A45E-7B74AD5092BB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Sawl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0F3716A9-F92C-2841-8E2F-33772E100D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28" t="28681" r="17987" b="16447"/>
          <a:stretch/>
        </p:blipFill>
        <p:spPr bwMode="auto">
          <a:xfrm>
            <a:off x="228598" y="1298698"/>
            <a:ext cx="6336055" cy="4893647"/>
          </a:xfrm>
          <a:prstGeom prst="rect">
            <a:avLst/>
          </a:prstGeom>
          <a:noFill/>
          <a:ln w="762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FCDFC3F-06FF-D846-B8CA-4187A52B3B8E}"/>
              </a:ext>
            </a:extLst>
          </p:cNvPr>
          <p:cNvSpPr txBox="1"/>
          <p:nvPr/>
        </p:nvSpPr>
        <p:spPr>
          <a:xfrm>
            <a:off x="7069015" y="1668029"/>
            <a:ext cx="4783016" cy="4154984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sgwâr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triongl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cylch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melyn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coch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y </a:t>
            </a:r>
            <a:r>
              <a:rPr lang="en-US" sz="2400" b="1" dirty="0" err="1"/>
              <a:t>trên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019820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5" t="3460" r="7789" b="4538"/>
          <a:stretch/>
        </p:blipFill>
        <p:spPr bwMode="auto">
          <a:xfrm>
            <a:off x="389792" y="903152"/>
            <a:ext cx="6868258" cy="5709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79" name="TextBox 4"/>
          <p:cNvSpPr txBox="1">
            <a:spLocks noChangeArrowheads="1"/>
          </p:cNvSpPr>
          <p:nvPr/>
        </p:nvSpPr>
        <p:spPr bwMode="auto">
          <a:xfrm>
            <a:off x="761146" y="1448073"/>
            <a:ext cx="1439862" cy="70802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imes New Roman" charset="0"/>
                <a:ea typeface="MS PGothic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en-US" sz="4000" dirty="0" err="1">
                <a:latin typeface="Comic Sans MS" charset="0"/>
              </a:rPr>
              <a:t>Tŷ</a:t>
            </a:r>
            <a:endParaRPr lang="en-US" altLang="en-US" sz="4000" dirty="0">
              <a:latin typeface="Comic Sans MS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5B6B11-7F54-644E-9848-6DEB69804F33}"/>
              </a:ext>
            </a:extLst>
          </p:cNvPr>
          <p:cNvSpPr txBox="1"/>
          <p:nvPr/>
        </p:nvSpPr>
        <p:spPr>
          <a:xfrm>
            <a:off x="7403123" y="1341985"/>
            <a:ext cx="4659923" cy="4832092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Faint o </a:t>
            </a:r>
            <a:r>
              <a:rPr lang="en-US" sz="2800" b="1" dirty="0" err="1"/>
              <a:t>sgwariau</a:t>
            </a:r>
            <a:r>
              <a:rPr lang="en-US" sz="2800" b="1" dirty="0"/>
              <a:t>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Faint o </a:t>
            </a:r>
            <a:r>
              <a:rPr lang="en-US" sz="2800" b="1" dirty="0" err="1"/>
              <a:t>betryalau</a:t>
            </a:r>
            <a:r>
              <a:rPr lang="en-US" sz="2800" b="1" dirty="0"/>
              <a:t>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Faint o </a:t>
            </a:r>
            <a:r>
              <a:rPr lang="en-US" sz="2800" b="1" dirty="0" err="1"/>
              <a:t>siapau</a:t>
            </a:r>
            <a:r>
              <a:rPr lang="en-US" sz="2800" b="1" dirty="0"/>
              <a:t> </a:t>
            </a:r>
            <a:r>
              <a:rPr lang="en-US" sz="2800" b="1" dirty="0" err="1"/>
              <a:t>glas</a:t>
            </a:r>
            <a:r>
              <a:rPr lang="en-US" sz="2800" b="1" dirty="0"/>
              <a:t>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ty?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Faint o </a:t>
            </a:r>
            <a:r>
              <a:rPr lang="en-US" sz="2800" b="1" dirty="0" err="1"/>
              <a:t>siapau</a:t>
            </a:r>
            <a:r>
              <a:rPr lang="en-US" sz="2800" b="1" dirty="0"/>
              <a:t> </a:t>
            </a:r>
            <a:r>
              <a:rPr lang="en-US" sz="2800" b="1" dirty="0" err="1"/>
              <a:t>coch</a:t>
            </a:r>
            <a:r>
              <a:rPr lang="en-US" sz="2800" b="1" dirty="0"/>
              <a:t> </a:t>
            </a:r>
            <a:r>
              <a:rPr lang="en-US" sz="2800" b="1" dirty="0" err="1"/>
              <a:t>sy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 y ty?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279533-20E0-F041-955F-A15F16DFD1BE}"/>
              </a:ext>
            </a:extLst>
          </p:cNvPr>
          <p:cNvSpPr txBox="1"/>
          <p:nvPr/>
        </p:nvSpPr>
        <p:spPr>
          <a:xfrm>
            <a:off x="123092" y="205154"/>
            <a:ext cx="11939954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o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treiglad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meddal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41849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A15C24-DF36-CB42-808F-010A5200E128}"/>
              </a:ext>
            </a:extLst>
          </p:cNvPr>
          <p:cNvSpPr txBox="1"/>
          <p:nvPr/>
        </p:nvSpPr>
        <p:spPr>
          <a:xfrm>
            <a:off x="8282354" y="618914"/>
            <a:ext cx="3622431" cy="489364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goch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siap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wyrdd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sgwâr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yna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Beth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siapau</a:t>
            </a:r>
            <a:r>
              <a:rPr lang="en-US" sz="2400" b="1" dirty="0"/>
              <a:t> </a:t>
            </a:r>
            <a:r>
              <a:rPr lang="en-US" sz="2400" b="1" dirty="0" err="1"/>
              <a:t>melyn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Beth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siapau</a:t>
            </a:r>
            <a:r>
              <a:rPr lang="en-US" sz="2400" b="1" dirty="0"/>
              <a:t> </a:t>
            </a:r>
            <a:r>
              <a:rPr lang="en-US" sz="2400" b="1" dirty="0" err="1"/>
              <a:t>glas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siapau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yna</a:t>
            </a:r>
            <a:r>
              <a:rPr lang="en-US" sz="2400" b="1" dirty="0"/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63769" y="445763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990489" y="4477204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6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D27B838-EF72-374F-8FA1-1B9751196E6D}"/>
              </a:ext>
            </a:extLst>
          </p:cNvPr>
          <p:cNvSpPr/>
          <p:nvPr/>
        </p:nvSpPr>
        <p:spPr>
          <a:xfrm>
            <a:off x="2670663" y="933052"/>
            <a:ext cx="2266950" cy="108810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1F52576-CBBD-0742-AA92-92821BA8A94F}"/>
              </a:ext>
            </a:extLst>
          </p:cNvPr>
          <p:cNvSpPr/>
          <p:nvPr/>
        </p:nvSpPr>
        <p:spPr>
          <a:xfrm>
            <a:off x="562707" y="2508452"/>
            <a:ext cx="1389186" cy="125730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DDDC0CA-3295-854A-9600-841C7BBF4646}"/>
              </a:ext>
            </a:extLst>
          </p:cNvPr>
          <p:cNvSpPr/>
          <p:nvPr/>
        </p:nvSpPr>
        <p:spPr>
          <a:xfrm>
            <a:off x="5802921" y="4233274"/>
            <a:ext cx="1389186" cy="12573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riangle 3">
            <a:extLst>
              <a:ext uri="{FF2B5EF4-FFF2-40B4-BE49-F238E27FC236}">
                <a16:creationId xmlns:a16="http://schemas.microsoft.com/office/drawing/2014/main" id="{397FDB38-3AA8-294B-8A04-8E07C2E3D45E}"/>
              </a:ext>
            </a:extLst>
          </p:cNvPr>
          <p:cNvSpPr/>
          <p:nvPr/>
        </p:nvSpPr>
        <p:spPr>
          <a:xfrm>
            <a:off x="2933700" y="2343150"/>
            <a:ext cx="1752600" cy="1422602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riangle 23">
            <a:extLst>
              <a:ext uri="{FF2B5EF4-FFF2-40B4-BE49-F238E27FC236}">
                <a16:creationId xmlns:a16="http://schemas.microsoft.com/office/drawing/2014/main" id="{19C6657B-4B17-2B4B-893D-C489CDB49BDB}"/>
              </a:ext>
            </a:extLst>
          </p:cNvPr>
          <p:cNvSpPr/>
          <p:nvPr/>
        </p:nvSpPr>
        <p:spPr>
          <a:xfrm>
            <a:off x="407375" y="4067972"/>
            <a:ext cx="1752600" cy="1422602"/>
          </a:xfrm>
          <a:prstGeom prst="triangl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gular Pentagon 24">
            <a:extLst>
              <a:ext uri="{FF2B5EF4-FFF2-40B4-BE49-F238E27FC236}">
                <a16:creationId xmlns:a16="http://schemas.microsoft.com/office/drawing/2014/main" id="{32F57FF2-FB90-CE4F-895B-F7B749E9086E}"/>
              </a:ext>
            </a:extLst>
          </p:cNvPr>
          <p:cNvSpPr/>
          <p:nvPr/>
        </p:nvSpPr>
        <p:spPr>
          <a:xfrm>
            <a:off x="5477608" y="2285977"/>
            <a:ext cx="1569429" cy="1559520"/>
          </a:xfrm>
          <a:prstGeom prst="pentagon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ctagon 25">
            <a:extLst>
              <a:ext uri="{FF2B5EF4-FFF2-40B4-BE49-F238E27FC236}">
                <a16:creationId xmlns:a16="http://schemas.microsoft.com/office/drawing/2014/main" id="{58CBBDBA-DE61-C046-9F3B-CF793113A1A7}"/>
              </a:ext>
            </a:extLst>
          </p:cNvPr>
          <p:cNvSpPr/>
          <p:nvPr/>
        </p:nvSpPr>
        <p:spPr>
          <a:xfrm>
            <a:off x="3105150" y="4067972"/>
            <a:ext cx="1581150" cy="1444589"/>
          </a:xfrm>
          <a:prstGeom prst="octagon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018581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19200"/>
            <a:ext cx="12192000" cy="4622800"/>
          </a:xfrm>
          <a:prstGeom prst="rect">
            <a:avLst/>
          </a:prstGeom>
        </p:spPr>
      </p:pic>
      <p:pic>
        <p:nvPicPr>
          <p:cNvPr id="2" name="Picture 1" descr="Screen Shot 2016-06-28 at 20.44.39.png">
            <a:hlinkClick r:id="rId4"/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568" y="2832481"/>
            <a:ext cx="2755210" cy="3680467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D5C6654-D442-A44C-AB84-73DF324A4EEC}"/>
              </a:ext>
            </a:extLst>
          </p:cNvPr>
          <p:cNvSpPr/>
          <p:nvPr/>
        </p:nvSpPr>
        <p:spPr>
          <a:xfrm>
            <a:off x="2071057" y="4672714"/>
            <a:ext cx="4997587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hlinkClick r:id="rId6"/>
              </a:rPr>
              <a:t>https://youtu.be/B8oY5-8P6lI</a:t>
            </a:r>
            <a:endParaRPr lang="en-US" sz="2800" b="1" dirty="0"/>
          </a:p>
          <a:p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3688056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BBD168B-2F1C-3A4E-A842-9C98F652E486}"/>
              </a:ext>
            </a:extLst>
          </p:cNvPr>
          <p:cNvSpPr txBox="1"/>
          <p:nvPr/>
        </p:nvSpPr>
        <p:spPr>
          <a:xfrm>
            <a:off x="1408221" y="501288"/>
            <a:ext cx="9049040" cy="186204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1500" b="1" dirty="0" err="1">
                <a:latin typeface="Segoe Print" panose="02000800000000000000" pitchFamily="2" charset="0"/>
              </a:rPr>
              <a:t>Siapau</a:t>
            </a:r>
            <a:r>
              <a:rPr lang="en-US" sz="11500" b="1" dirty="0">
                <a:latin typeface="Segoe Print" panose="02000800000000000000" pitchFamily="2" charset="0"/>
              </a:rPr>
              <a:t> 3D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D7A2592-50E3-FB4F-A316-9F957EC1D8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2821" y="2546350"/>
            <a:ext cx="4926490" cy="415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16348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C1A131-F707-864C-A98B-394DF3DD3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5250" y="51143"/>
            <a:ext cx="4419600" cy="6814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376701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590925" y="5331035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Sffêr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3B03952-BF28-6842-9E65-D937E9E4C9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411" b="8878"/>
          <a:stretch/>
        </p:blipFill>
        <p:spPr>
          <a:xfrm>
            <a:off x="3733800" y="1449224"/>
            <a:ext cx="4572000" cy="3781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648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590925" y="5331035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Pyramid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1CEED8-FF02-7544-A1D1-64615C987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799" y="1679448"/>
            <a:ext cx="6287861" cy="3521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87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Pa </a:t>
            </a:r>
            <a:r>
              <a:rPr lang="en-US" sz="6000" b="1" dirty="0" err="1">
                <a:solidFill>
                  <a:schemeClr val="bg1"/>
                </a:solidFill>
              </a:rPr>
              <a:t>siap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590925" y="5331035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Ciwboid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00E50F0-D520-564A-8CF8-7A3F22B75B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5299" y="1638299"/>
            <a:ext cx="3692735" cy="3692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217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619250" y="361950"/>
            <a:ext cx="88582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solidFill>
                  <a:schemeClr val="bg1"/>
                </a:solidFill>
              </a:rPr>
              <a:t>Beth </a:t>
            </a:r>
            <a:r>
              <a:rPr lang="en-US" sz="6000" b="1" dirty="0" err="1">
                <a:solidFill>
                  <a:schemeClr val="bg1"/>
                </a:solidFill>
              </a:rPr>
              <a:t>ydy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hwn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Segoe Print" panose="02000800000000000000" pitchFamily="2" charset="0"/>
              </a:rPr>
              <a:t>Côn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ydy</a:t>
            </a:r>
            <a:r>
              <a:rPr lang="en-US" sz="4400" b="1" dirty="0">
                <a:latin typeface="Segoe Print" panose="02000800000000000000" pitchFamily="2" charset="0"/>
              </a:rPr>
              <a:t> 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5AB7C6-8B92-BB42-8624-2A1CCB552C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9100" y="1423811"/>
            <a:ext cx="3581400" cy="3846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98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7870600" y="243185"/>
            <a:ext cx="2971799" cy="9233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>
                <a:solidFill>
                  <a:schemeClr val="bg1"/>
                </a:solidFill>
              </a:rPr>
              <a:t>cornel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D7B8A75-CED0-8240-B82E-59D166313743}"/>
              </a:ext>
            </a:extLst>
          </p:cNvPr>
          <p:cNvSpPr txBox="1"/>
          <p:nvPr/>
        </p:nvSpPr>
        <p:spPr>
          <a:xfrm>
            <a:off x="7870600" y="2696612"/>
            <a:ext cx="2971799" cy="9233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ymyl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3600" i="1" dirty="0">
                <a:solidFill>
                  <a:schemeClr val="bg1"/>
                </a:solidFill>
              </a:rPr>
              <a:t>(edge)</a:t>
            </a:r>
            <a:endParaRPr lang="en-US" sz="5400" i="1" dirty="0">
              <a:solidFill>
                <a:schemeClr val="bg1"/>
              </a:solidFill>
            </a:endParaRP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617D956-D1E3-6048-AF45-351470098220}"/>
              </a:ext>
            </a:extLst>
          </p:cNvPr>
          <p:cNvCxnSpPr>
            <a:cxnSpLocks/>
          </p:cNvCxnSpPr>
          <p:nvPr/>
        </p:nvCxnSpPr>
        <p:spPr>
          <a:xfrm flipH="1">
            <a:off x="5684028" y="704850"/>
            <a:ext cx="1916922" cy="652165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8811EF58-F280-C74E-B121-A47BE019F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49" y="411054"/>
            <a:ext cx="5207779" cy="5494446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4B3F90B-E55D-964C-9E45-60B7B83D16E6}"/>
              </a:ext>
            </a:extLst>
          </p:cNvPr>
          <p:cNvCxnSpPr>
            <a:cxnSpLocks/>
          </p:cNvCxnSpPr>
          <p:nvPr/>
        </p:nvCxnSpPr>
        <p:spPr>
          <a:xfrm flipH="1">
            <a:off x="5539371" y="3089518"/>
            <a:ext cx="2213979" cy="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E1E10FAF-3648-5544-9A90-04619F83F3ED}"/>
              </a:ext>
            </a:extLst>
          </p:cNvPr>
          <p:cNvSpPr txBox="1"/>
          <p:nvPr/>
        </p:nvSpPr>
        <p:spPr>
          <a:xfrm>
            <a:off x="7870600" y="4677370"/>
            <a:ext cx="2971799" cy="1477328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>
                <a:solidFill>
                  <a:schemeClr val="bg1"/>
                </a:solidFill>
              </a:rPr>
              <a:t>wyneb</a:t>
            </a:r>
            <a:r>
              <a:rPr lang="en-US" sz="5400" b="1" dirty="0">
                <a:solidFill>
                  <a:schemeClr val="bg1"/>
                </a:solidFill>
              </a:rPr>
              <a:t> </a:t>
            </a:r>
            <a:r>
              <a:rPr lang="en-US" sz="3600" i="1" dirty="0">
                <a:solidFill>
                  <a:schemeClr val="bg1"/>
                </a:solidFill>
              </a:rPr>
              <a:t>(face)</a:t>
            </a:r>
            <a:endParaRPr lang="en-US" sz="5400" i="1" dirty="0">
              <a:solidFill>
                <a:schemeClr val="bg1"/>
              </a:solidFill>
            </a:endParaRP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1E4F538-CB84-9B48-BE81-03A8B625964D}"/>
              </a:ext>
            </a:extLst>
          </p:cNvPr>
          <p:cNvCxnSpPr>
            <a:cxnSpLocks/>
          </p:cNvCxnSpPr>
          <p:nvPr/>
        </p:nvCxnSpPr>
        <p:spPr>
          <a:xfrm flipH="1" flipV="1">
            <a:off x="4267201" y="3619942"/>
            <a:ext cx="3486149" cy="179609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097336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514350" y="330596"/>
            <a:ext cx="110680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wyneb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ciwboid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6 = </a:t>
            </a:r>
            <a:r>
              <a:rPr lang="en-US" sz="4400" b="1" dirty="0" err="1">
                <a:latin typeface="Segoe Print" panose="02000800000000000000" pitchFamily="2" charset="0"/>
              </a:rPr>
              <a:t>chwech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E858532-F473-7F44-B2FB-1C8DFFBB17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217" r="13132"/>
          <a:stretch/>
        </p:blipFill>
        <p:spPr>
          <a:xfrm>
            <a:off x="2724150" y="1440719"/>
            <a:ext cx="6237751" cy="3855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64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05AF42-279C-2948-8795-07F8CE750345}"/>
              </a:ext>
            </a:extLst>
          </p:cNvPr>
          <p:cNvSpPr txBox="1"/>
          <p:nvPr/>
        </p:nvSpPr>
        <p:spPr>
          <a:xfrm>
            <a:off x="1238250" y="298788"/>
            <a:ext cx="10077450" cy="101566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 err="1">
                <a:solidFill>
                  <a:schemeClr val="bg1"/>
                </a:solidFill>
              </a:rPr>
              <a:t>Sawl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ymyl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sy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gyda’r</a:t>
            </a:r>
            <a:r>
              <a:rPr lang="en-US" sz="6000" b="1" dirty="0">
                <a:solidFill>
                  <a:schemeClr val="bg1"/>
                </a:solidFill>
              </a:rPr>
              <a:t> </a:t>
            </a:r>
            <a:r>
              <a:rPr lang="en-US" sz="6000" b="1" dirty="0" err="1">
                <a:solidFill>
                  <a:schemeClr val="bg1"/>
                </a:solidFill>
              </a:rPr>
              <a:t>ciwb</a:t>
            </a:r>
            <a:r>
              <a:rPr lang="en-US" sz="6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7995AC-AB15-2E47-B622-BF0A014F7733}"/>
              </a:ext>
            </a:extLst>
          </p:cNvPr>
          <p:cNvSpPr txBox="1"/>
          <p:nvPr/>
        </p:nvSpPr>
        <p:spPr>
          <a:xfrm>
            <a:off x="3457575" y="5391149"/>
            <a:ext cx="5181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latin typeface="Segoe Print" panose="02000800000000000000" pitchFamily="2" charset="0"/>
              </a:rPr>
              <a:t>12 = un </a:t>
            </a:r>
            <a:r>
              <a:rPr lang="en-US" sz="4400" b="1" dirty="0" err="1">
                <a:latin typeface="Segoe Print" panose="02000800000000000000" pitchFamily="2" charset="0"/>
              </a:rPr>
              <a:t>deg</a:t>
            </a:r>
            <a:r>
              <a:rPr lang="en-US" sz="4400" b="1" dirty="0">
                <a:latin typeface="Segoe Print" panose="02000800000000000000" pitchFamily="2" charset="0"/>
              </a:rPr>
              <a:t> </a:t>
            </a:r>
            <a:r>
              <a:rPr lang="en-US" sz="4400" b="1" dirty="0" err="1">
                <a:latin typeface="Segoe Print" panose="02000800000000000000" pitchFamily="2" charset="0"/>
              </a:rPr>
              <a:t>dau</a:t>
            </a:r>
            <a:endParaRPr lang="en-US" sz="4400" b="1" dirty="0">
              <a:latin typeface="Segoe Print" panose="02000800000000000000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D44D1B-6BAB-3E4B-9084-61BFCFD8C6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1950" y="1399039"/>
            <a:ext cx="3733800" cy="3939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647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2E35A-B744-4241-8DE8-239706797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77" y="347319"/>
            <a:ext cx="11306908" cy="1049235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Eich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tasg</a:t>
            </a:r>
            <a:r>
              <a:rPr lang="en-US" sz="4400" b="1" dirty="0">
                <a:solidFill>
                  <a:schemeClr val="bg1"/>
                </a:solidFill>
              </a:rPr>
              <a:t> …                    Your task 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076344-D4B7-9B48-AD56-11C06872EF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78" b="8888"/>
          <a:stretch/>
        </p:blipFill>
        <p:spPr>
          <a:xfrm>
            <a:off x="597877" y="1676400"/>
            <a:ext cx="5125124" cy="50292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6E9CF90-4A8B-0243-B4F1-F6F3C6118CD3}"/>
              </a:ext>
            </a:extLst>
          </p:cNvPr>
          <p:cNvSpPr txBox="1"/>
          <p:nvPr/>
        </p:nvSpPr>
        <p:spPr>
          <a:xfrm>
            <a:off x="6248399" y="1924050"/>
            <a:ext cx="5656385" cy="4062651"/>
          </a:xfrm>
          <a:prstGeom prst="rect">
            <a:avLst/>
          </a:prstGeo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Meddyliwch</a:t>
            </a:r>
            <a:r>
              <a:rPr lang="en-US" sz="2400" b="1" dirty="0"/>
              <a:t> am </a:t>
            </a:r>
            <a:r>
              <a:rPr lang="en-US" sz="2400" b="1" dirty="0" err="1"/>
              <a:t>gwestiynau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 </a:t>
            </a:r>
            <a:r>
              <a:rPr lang="en-US" sz="2400" b="1" dirty="0" err="1"/>
              <a:t>i’w</a:t>
            </a:r>
            <a:r>
              <a:rPr lang="en-US" sz="2400" b="1" dirty="0"/>
              <a:t> </a:t>
            </a:r>
            <a:r>
              <a:rPr lang="en-US" sz="2400" b="1" dirty="0" err="1"/>
              <a:t>gofyn</a:t>
            </a:r>
            <a:r>
              <a:rPr lang="en-US" sz="2400" b="1" dirty="0"/>
              <a:t> am y </a:t>
            </a:r>
            <a:r>
              <a:rPr lang="en-US" sz="2400" b="1" dirty="0" err="1"/>
              <a:t>daflen</a:t>
            </a:r>
            <a:r>
              <a:rPr lang="en-US" sz="2400" b="1" dirty="0"/>
              <a:t> </a:t>
            </a:r>
            <a:r>
              <a:rPr lang="en-US" sz="2400" b="1" dirty="0" err="1"/>
              <a:t>waith</a:t>
            </a:r>
            <a:r>
              <a:rPr lang="en-US" sz="2400" b="1" dirty="0"/>
              <a:t>.</a:t>
            </a:r>
          </a:p>
          <a:p>
            <a:endParaRPr lang="en-US" sz="2400" b="1" dirty="0"/>
          </a:p>
          <a:p>
            <a:r>
              <a:rPr lang="en-US" sz="2400" i="1" dirty="0"/>
              <a:t>Think of suitable questions you could ask about the worksheet.</a:t>
            </a:r>
          </a:p>
          <a:p>
            <a:endParaRPr lang="en-US" sz="2400" b="1" dirty="0"/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b="1" dirty="0"/>
              <a:t>Beth ..?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b="1" dirty="0"/>
              <a:t>Pa …?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b="1" dirty="0"/>
              <a:t>Faint o …?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…?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16806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74E7516-0535-2246-873E-06651EB43D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brightnessContrast bright="40000" contrast="20000"/>
                    </a14:imgEffect>
                  </a14:imgLayer>
                </a14:imgProps>
              </a:ext>
            </a:extLst>
          </a:blip>
          <a:srcRect b="40274"/>
          <a:stretch/>
        </p:blipFill>
        <p:spPr>
          <a:xfrm>
            <a:off x="1" y="-38100"/>
            <a:ext cx="12191999" cy="68961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B2FE56-E5D3-D849-9A5D-A13A4E9D81AA}"/>
              </a:ext>
            </a:extLst>
          </p:cNvPr>
          <p:cNvSpPr txBox="1"/>
          <p:nvPr/>
        </p:nvSpPr>
        <p:spPr>
          <a:xfrm>
            <a:off x="666750" y="2190750"/>
            <a:ext cx="11391900" cy="3154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9900" b="1" dirty="0" err="1">
                <a:latin typeface="Segoe Print" panose="02000800000000000000" pitchFamily="2" charset="0"/>
              </a:rPr>
              <a:t>Pob</a:t>
            </a:r>
            <a:r>
              <a:rPr lang="en-US" sz="19900" b="1" dirty="0">
                <a:latin typeface="Segoe Print" panose="02000800000000000000" pitchFamily="2" charset="0"/>
              </a:rPr>
              <a:t> </a:t>
            </a:r>
            <a:r>
              <a:rPr lang="en-US" sz="19900" b="1" dirty="0" err="1">
                <a:latin typeface="Segoe Print" panose="02000800000000000000" pitchFamily="2" charset="0"/>
              </a:rPr>
              <a:t>lwc</a:t>
            </a:r>
            <a:r>
              <a:rPr lang="en-US" sz="19900" b="1" dirty="0">
                <a:latin typeface="Segoe Print" panose="02000800000000000000" pitchFamily="2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383068904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0D6D8-1DF5-5748-ABF5-A7A353FE5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Dysgwch</a:t>
            </a:r>
            <a:r>
              <a:rPr lang="en-US" sz="2400" dirty="0"/>
              <a:t> y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eirfa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sleid</a:t>
            </a:r>
            <a:r>
              <a:rPr lang="en-US" sz="2400" dirty="0"/>
              <a:t> 40.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Byddwn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trafod</a:t>
            </a:r>
            <a:r>
              <a:rPr lang="en-US" sz="2400" dirty="0"/>
              <a:t> y </a:t>
            </a:r>
            <a:r>
              <a:rPr lang="en-US" sz="2400" dirty="0" err="1"/>
              <a:t>tasg</a:t>
            </a:r>
            <a:r>
              <a:rPr lang="en-US" sz="2400" dirty="0"/>
              <a:t> hon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ddechrau’r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Learn the language patterns and any new vocabulary.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task (slide 40).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will discuss this task at the beginning of our next session.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93049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3ADE6E-4796-4343-82A2-A88EF2FF2F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729"/>
          <a:stretch/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7AB155-A6B8-F342-AA1F-2EA8B3903510}"/>
              </a:ext>
            </a:extLst>
          </p:cNvPr>
          <p:cNvSpPr txBox="1"/>
          <p:nvPr/>
        </p:nvSpPr>
        <p:spPr>
          <a:xfrm>
            <a:off x="3381374" y="1520785"/>
            <a:ext cx="5429249" cy="3323987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Diolch</a:t>
            </a:r>
            <a:r>
              <a:rPr lang="en-US" sz="2400" b="1" dirty="0">
                <a:solidFill>
                  <a:schemeClr val="bg1"/>
                </a:solidFill>
              </a:rPr>
              <a:t> a </a:t>
            </a:r>
            <a:r>
              <a:rPr lang="en-US" sz="2400" b="1" dirty="0" err="1">
                <a:solidFill>
                  <a:schemeClr val="bg1"/>
                </a:solidFill>
              </a:rPr>
              <a:t>chadwch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yn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ddiogel</a:t>
            </a:r>
            <a:r>
              <a:rPr lang="en-US" sz="2400" b="1" dirty="0">
                <a:solidFill>
                  <a:schemeClr val="bg1"/>
                </a:solidFill>
              </a:rPr>
              <a:t> tan y </a:t>
            </a:r>
            <a:r>
              <a:rPr lang="en-US" sz="2400" b="1" dirty="0" err="1">
                <a:solidFill>
                  <a:schemeClr val="bg1"/>
                </a:solidFill>
              </a:rPr>
              <a:t>tro</a:t>
            </a:r>
            <a:r>
              <a:rPr lang="en-US" sz="2400" b="1" dirty="0">
                <a:solidFill>
                  <a:schemeClr val="bg1"/>
                </a:solidFill>
              </a:rPr>
              <a:t> </a:t>
            </a:r>
            <a:r>
              <a:rPr lang="en-US" sz="2400" b="1" dirty="0" err="1">
                <a:solidFill>
                  <a:schemeClr val="bg1"/>
                </a:solidFill>
              </a:rPr>
              <a:t>nesaf</a:t>
            </a:r>
            <a:r>
              <a:rPr lang="en-US" sz="24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1.12.2020 @ 2 pm</a:t>
            </a:r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04873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Red Orange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{C2E16165-10AA-6D48-8E02-7493BDFFA99A}tf10001119</Template>
  <TotalTime>2420</TotalTime>
  <Words>976</Words>
  <Application>Microsoft Macintosh PowerPoint</Application>
  <PresentationFormat>Widescreen</PresentationFormat>
  <Paragraphs>244</Paragraphs>
  <Slides>44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6" baseType="lpstr">
      <vt:lpstr>MS PGothic</vt:lpstr>
      <vt:lpstr>American Typewriter</vt:lpstr>
      <vt:lpstr>Arial</vt:lpstr>
      <vt:lpstr>Arial Rounded MT Bold</vt:lpstr>
      <vt:lpstr>Ayuthaya</vt:lpstr>
      <vt:lpstr>Calibri</vt:lpstr>
      <vt:lpstr>Century Gothic</vt:lpstr>
      <vt:lpstr>Comic Sans MS</vt:lpstr>
      <vt:lpstr>Gill Sans MT</vt:lpstr>
      <vt:lpstr>Segoe Print</vt:lpstr>
      <vt:lpstr>Segoe Script</vt:lpstr>
      <vt:lpstr>Gallery</vt:lpstr>
      <vt:lpstr>PowerPoint Presentation</vt:lpstr>
      <vt:lpstr>PowerPoint Presentation</vt:lpstr>
      <vt:lpstr>Gofyn cwestiwn                  Asking a question</vt:lpstr>
      <vt:lpstr>Amser cofrestru ...              Registration time ... </vt:lpstr>
      <vt:lpstr>PowerPoint Presentation</vt:lpstr>
      <vt:lpstr>PowerPoint Presentation</vt:lpstr>
      <vt:lpstr>Agor y wers          Lesson openers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Eich tasg …                    Your task …</vt:lpstr>
      <vt:lpstr>PowerPoint Presentation</vt:lpstr>
      <vt:lpstr>Ymadroddion defnyddiol           Useful phrases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207</cp:revision>
  <cp:lastPrinted>2020-10-12T18:34:26Z</cp:lastPrinted>
  <dcterms:created xsi:type="dcterms:W3CDTF">2020-09-11T11:29:22Z</dcterms:created>
  <dcterms:modified xsi:type="dcterms:W3CDTF">2020-11-25T15:26:53Z</dcterms:modified>
</cp:coreProperties>
</file>