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72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4630400" cy="8229600"/>
  <p:notesSz cx="8229600" cy="14630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0207"/>
    <p:restoredTop sz="94610"/>
  </p:normalViewPr>
  <p:slideViewPr>
    <p:cSldViewPr snapToGrid="0" snapToObjects="1">
      <p:cViewPr varScale="1">
        <p:scale>
          <a:sx n="62" d="100"/>
          <a:sy n="62" d="100"/>
        </p:scale>
        <p:origin x="7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8715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7286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27549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75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61903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79060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30720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12395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48280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16648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21690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82170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0414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4965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6409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34842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6131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660107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28131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54896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3447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0255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3850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894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  <p:sldLayoutId id="2147483744" r:id="rId18"/>
    <p:sldLayoutId id="2147483745" r:id="rId19"/>
    <p:sldLayoutId id="2147483746" r:id="rId20"/>
    <p:sldLayoutId id="2147483747" r:id="rId21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E2E4E9"/>
          </a:solidFill>
          <a:ln/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48" y="608290"/>
            <a:ext cx="5259586" cy="701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80190" y="2343269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Enterprise Network Security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280190" y="4100989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6280190" y="3518614"/>
            <a:ext cx="6545473" cy="426244"/>
          </a:xfrm>
          <a:prstGeom prst="roundRect">
            <a:avLst>
              <a:gd name="adj" fmla="val 17880"/>
            </a:avLst>
          </a:prstGeom>
          <a:solidFill>
            <a:srgbClr val="E2E4E9"/>
          </a:solidFill>
          <a:ln/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388768" y="3595287"/>
            <a:ext cx="6436895" cy="3356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SUBMITTED BY MD. MEHEDI HASAN MIXON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554454" y="4199835"/>
            <a:ext cx="1636294" cy="469163"/>
          </a:xfrm>
          <a:prstGeom prst="roundRect">
            <a:avLst>
              <a:gd name="adj" fmla="val 17263"/>
            </a:avLst>
          </a:prstGeom>
          <a:noFill/>
          <a:ln w="7620">
            <a:solidFill>
              <a:srgbClr val="373B48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8649841" y="4282834"/>
            <a:ext cx="1253014" cy="4013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400" dirty="0">
                <a:solidFill>
                  <a:srgbClr val="373B48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ID: 2436061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08962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Introduction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217063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This module shows you how to use Check Point technologies to make a secure, centrally managed enterprise network. The focus is on what was set up, what was tested, and what the results showed from start to finish.</a:t>
            </a:r>
          </a:p>
          <a:p>
            <a:pPr>
              <a:lnSpc>
                <a:spcPts val="2850"/>
              </a:lnSpc>
            </a:pPr>
            <a:endParaRPr lang="en-US" sz="2000" dirty="0">
              <a:solidFill>
                <a:srgbClr val="52586B"/>
              </a:solidFill>
              <a:latin typeface="Times New Roman" panose="02020603050405020304" pitchFamily="18" charset="0"/>
              <a:ea typeface="Funnel Sans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93790" y="3569375"/>
            <a:ext cx="6407944" cy="1322189"/>
          </a:xfrm>
          <a:prstGeom prst="roundRect">
            <a:avLst>
              <a:gd name="adj" fmla="val 7205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562100" y="3935373"/>
            <a:ext cx="5257800" cy="585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400" b="1" dirty="0">
                <a:solidFill>
                  <a:schemeClr val="accent5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Topology </a:t>
            </a:r>
            <a:r>
              <a:rPr lang="en-US" sz="2400" dirty="0">
                <a:solidFill>
                  <a:schemeClr val="accent5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changes</a:t>
            </a:r>
            <a:r>
              <a:rPr lang="en-US" sz="2400" b="1" dirty="0">
                <a:solidFill>
                  <a:schemeClr val="accent5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 &amp;</a:t>
            </a:r>
            <a:r>
              <a:rPr lang="en-US" sz="2400" dirty="0">
                <a:solidFill>
                  <a:schemeClr val="accent5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Gaia</a:t>
            </a:r>
            <a:r>
              <a:rPr lang="en-US" sz="2400" b="1" dirty="0">
                <a:solidFill>
                  <a:schemeClr val="accent5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 Setup</a:t>
            </a:r>
            <a:endParaRPr lang="en-US" sz="2400" b="1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28224" y="4294227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428548" y="3569375"/>
            <a:ext cx="6408063" cy="1322189"/>
          </a:xfrm>
          <a:prstGeom prst="roundRect">
            <a:avLst>
              <a:gd name="adj" fmla="val 7205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839200" y="3935374"/>
            <a:ext cx="4610100" cy="7217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Policy Creation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662982" y="4294227"/>
            <a:ext cx="593919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786170" y="5147548"/>
            <a:ext cx="6407944" cy="1685092"/>
          </a:xfrm>
          <a:prstGeom prst="roundRect">
            <a:avLst>
              <a:gd name="adj" fmla="val 5654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714500" y="5616416"/>
            <a:ext cx="5105400" cy="10498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Testing &amp; Validation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028224" y="5843230"/>
            <a:ext cx="593907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428548" y="5118378"/>
            <a:ext cx="6408063" cy="1685092"/>
          </a:xfrm>
          <a:prstGeom prst="roundRect">
            <a:avLst>
              <a:gd name="adj" fmla="val 5654"/>
            </a:avLst>
          </a:prstGeom>
          <a:solidFill>
            <a:srgbClr val="E2E4E9"/>
          </a:solidFill>
          <a:ln w="762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610600" y="5608794"/>
            <a:ext cx="4838700" cy="7348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Security Enhancement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662982" y="5843230"/>
            <a:ext cx="593919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E2E4E9"/>
          </a:solidFill>
          <a:ln/>
        </p:spPr>
        <p:txBody>
          <a:bodyPr/>
          <a:lstStyle/>
          <a:p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33" y="600670"/>
            <a:ext cx="5271016" cy="70281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80190" y="747355"/>
            <a:ext cx="5387102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40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Objectives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1033" y="1734383"/>
            <a:ext cx="323136" cy="323136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6980396" y="1727835"/>
            <a:ext cx="5632847" cy="11315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Demonstrate the implementation and Centralized </a:t>
            </a:r>
          </a:p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Management of Security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6980396" y="2187178"/>
            <a:ext cx="6856214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1033" y="3275290"/>
            <a:ext cx="323136" cy="323136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6980396" y="3268742"/>
            <a:ext cx="5632847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Modified Topology Document and Gaia Component Setup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6980396" y="3728085"/>
            <a:ext cx="6856214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1033" y="4816197"/>
            <a:ext cx="323136" cy="323136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6980396" y="4809648"/>
            <a:ext cx="6856214" cy="9053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Validate Firewall Policy: Created, tested, and refined with </a:t>
            </a:r>
          </a:p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additional controls.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6980396" y="5268992"/>
            <a:ext cx="6856214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61033" y="6357104"/>
            <a:ext cx="323136" cy="323136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6980396" y="6350556"/>
            <a:ext cx="2910126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Support the explanation with a practical screenshot</a:t>
            </a:r>
          </a:p>
          <a:p>
            <a:pPr marL="0" indent="0" algn="l">
              <a:lnSpc>
                <a:spcPts val="2650"/>
              </a:lnSpc>
              <a:buNone/>
            </a:pPr>
            <a:r>
              <a:rPr lang="en-US" sz="2400" b="1" i="1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 evidence</a:t>
            </a:r>
            <a:endParaRPr lang="en-US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9"/>
          <p:cNvSpPr/>
          <p:nvPr/>
        </p:nvSpPr>
        <p:spPr>
          <a:xfrm>
            <a:off x="6980396" y="6809899"/>
            <a:ext cx="6856214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46484" y="363141"/>
            <a:ext cx="3189684" cy="3986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440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Methodology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46485" y="959233"/>
            <a:ext cx="13258206" cy="480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The demonstration was set up in a four-step approach, beginning with establishing the infrastructure and finishing with</a:t>
            </a:r>
          </a:p>
          <a:p>
            <a:pPr marL="0" indent="0" algn="l"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testing and hardening the policy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096" y="1385768"/>
            <a:ext cx="13258205" cy="5884599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63452" y="2668674"/>
            <a:ext cx="480807" cy="48080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689726" y="3375288"/>
            <a:ext cx="3090902" cy="386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Modify Topology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79004" y="3630288"/>
            <a:ext cx="480807" cy="48080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263689" y="1891655"/>
            <a:ext cx="3213036" cy="386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Configure Appliances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72124" y="5649677"/>
            <a:ext cx="480807" cy="480807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9849493" y="4941346"/>
            <a:ext cx="3090902" cy="3863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Verify Licensing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56788" y="4743013"/>
            <a:ext cx="480807" cy="480807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3200834" y="6452453"/>
            <a:ext cx="3090902" cy="386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Install &amp; Test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6"/>
          <p:cNvSpPr/>
          <p:nvPr/>
        </p:nvSpPr>
        <p:spPr>
          <a:xfrm>
            <a:off x="686096" y="7246826"/>
            <a:ext cx="13737431" cy="159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Each step built directly on the one before it, making sure that no layer was transferred until the one before it </a:t>
            </a:r>
          </a:p>
          <a:p>
            <a:pPr marL="0" indent="0" algn="l"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was checked and stable.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77039"/>
            <a:ext cx="792801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Step 1: Topology Modification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536627"/>
            <a:ext cx="4205168" cy="420516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559981" y="2352794"/>
            <a:ext cx="486894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800" b="1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Extending the Original Environment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607684" y="3274100"/>
            <a:ext cx="828413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The original two-site environment was extended with a </a:t>
            </a:r>
            <a:r>
              <a:rPr lang="en-US" sz="2400" b="1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Security Gateway</a:t>
            </a: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and a </a:t>
            </a:r>
            <a:r>
              <a:rPr lang="en-US" sz="2400" b="1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Management Server. This</a:t>
            </a: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creates a clear separation between policy administration and traffic enforcement.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5559981" y="5801746"/>
            <a:ext cx="7320201" cy="1880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5575759" y="5438843"/>
            <a:ext cx="828413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The result was a stronger foundation for </a:t>
            </a:r>
            <a:r>
              <a:rPr lang="en-US" sz="2400" dirty="0" err="1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centralised</a:t>
            </a: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policy control.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56523"/>
            <a:ext cx="5187315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Step 2: Appliance Setup</a:t>
            </a:r>
            <a:endParaRPr lang="en-US" sz="3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1613773"/>
            <a:ext cx="13042821" cy="522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The gateway, management server, and admin workstation were each configured with the required network, such as IP addressing, routing, and interface settings, using the Gaia OS.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1462" y="3136900"/>
            <a:ext cx="3782338" cy="2819400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3532" y="2462689"/>
            <a:ext cx="6658213" cy="4161353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93790" y="6950512"/>
            <a:ext cx="13042821" cy="522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Correct setup at this stage was critical for policy push, monitoring, and troubleshooting.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51197" y="924043"/>
            <a:ext cx="921960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Step 3: SmartConsole &amp; Licensing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197" y="1749841"/>
            <a:ext cx="4205168" cy="295191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37595" y="2631132"/>
            <a:ext cx="495272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400" b="1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Connecting Management to Enforcement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273800" y="3370659"/>
            <a:ext cx="757031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SmartConsole was connected to </a:t>
            </a:r>
            <a:r>
              <a:rPr lang="en-US" sz="2200" b="1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A-SMS</a:t>
            </a: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(the Security Management Server) to allow </a:t>
            </a:r>
            <a:r>
              <a:rPr lang="en-US" sz="2200" dirty="0" err="1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centralised</a:t>
            </a: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creation and management of policies.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237595" y="4866859"/>
            <a:ext cx="7570312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Licensing checks confirmed that all platforms were ready before any rules were enforced.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Pre-deployment validation helped avoid configuration errors from reaching the live gateway.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5E7B51-2E80-1013-4192-AB278FBDE1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8" t="16252" r="23308" b="22222"/>
          <a:stretch>
            <a:fillRect/>
          </a:stretch>
        </p:blipFill>
        <p:spPr>
          <a:xfrm>
            <a:off x="822493" y="4866859"/>
            <a:ext cx="4262575" cy="3225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2E4E9"/>
          </a:solidFill>
          <a:ln/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6037" y="593288"/>
            <a:ext cx="5282208" cy="704302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650438"/>
            <a:ext cx="7106483" cy="637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Step 4: Access Control Policy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1563886"/>
            <a:ext cx="7556421" cy="9308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A practical rule base was constructed to allow necessary business traffic while the policy translated security requirements into enforceable gateway actions. </a:t>
            </a:r>
            <a:r>
              <a:rPr lang="en-US" sz="2200" b="1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Least privilege remained</a:t>
            </a: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 the main design principle.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793790" y="3182183"/>
            <a:ext cx="7556421" cy="932617"/>
          </a:xfrm>
          <a:prstGeom prst="roundRect">
            <a:avLst>
              <a:gd name="adj" fmla="val 7299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770930" y="3182183"/>
            <a:ext cx="91440" cy="1022628"/>
          </a:xfrm>
          <a:prstGeom prst="roundRect">
            <a:avLst>
              <a:gd name="adj" fmla="val 93767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279803" y="3489066"/>
            <a:ext cx="2879408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Allow Necessary Traffic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089303" y="3357324"/>
            <a:ext cx="7033974" cy="620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793790" y="4770716"/>
            <a:ext cx="7556421" cy="998040"/>
          </a:xfrm>
          <a:prstGeom prst="roundRect">
            <a:avLst>
              <a:gd name="adj" fmla="val 7299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702350" y="4860727"/>
            <a:ext cx="91440" cy="963692"/>
          </a:xfrm>
          <a:prstGeom prst="roundRect">
            <a:avLst>
              <a:gd name="adj" fmla="val 93767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1279803" y="5044440"/>
            <a:ext cx="2551748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Deny Risky Flows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089303" y="5044440"/>
            <a:ext cx="7033974" cy="620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793790" y="6424672"/>
            <a:ext cx="7556421" cy="963692"/>
          </a:xfrm>
          <a:prstGeom prst="roundRect">
            <a:avLst>
              <a:gd name="adj" fmla="val 7299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C8CACF"/>
            </a:solidFill>
            <a:prstDash val="solid"/>
          </a:ln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702349" y="6480335"/>
            <a:ext cx="91440" cy="931128"/>
          </a:xfrm>
          <a:prstGeom prst="roundRect">
            <a:avLst>
              <a:gd name="adj" fmla="val 93767"/>
            </a:avLst>
          </a:prstGeom>
          <a:solidFill>
            <a:srgbClr val="373B48"/>
          </a:solidFill>
          <a:ln/>
        </p:spPr>
        <p:txBody>
          <a:bodyPr/>
          <a:lstStyle/>
          <a:p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1279803" y="6719887"/>
            <a:ext cx="2919889" cy="318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200" dirty="0">
                <a:solidFill>
                  <a:srgbClr val="52586B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Least Privilege Principle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1089303" y="6731556"/>
            <a:ext cx="7033974" cy="620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94767"/>
            <a:ext cx="788503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Step 5: Protocol-Based Rules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157174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89" y="3116497"/>
            <a:ext cx="5503307" cy="338395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505700" y="3414040"/>
            <a:ext cx="462319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800" b="1" i="1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ICMP was used in a Controlled Diagnostic</a:t>
            </a:r>
            <a:endParaRPr lang="en-US" sz="28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505700" y="4299431"/>
            <a:ext cx="6338412" cy="1957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400" dirty="0">
                <a:solidFill>
                  <a:srgbClr val="52586B"/>
                </a:solidFill>
                <a:latin typeface="Times New Roman" panose="02020603050405020304" pitchFamily="18" charset="0"/>
                <a:ea typeface="Funnel Sans" pitchFamily="34" charset="-122"/>
                <a:cs typeface="Times New Roman" panose="02020603050405020304" pitchFamily="18" charset="0"/>
              </a:rPr>
              <a:t>ICMP was allowed in a tightly limited, controlled way, which allowed network diagnostics and connectivity testing to happen without giving all users access to ping all over the environment.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5865296" y="5712382"/>
            <a:ext cx="732020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34841"/>
            <a:ext cx="906422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Step 6: Rule Testing &amp; Log Review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109" y="2146299"/>
            <a:ext cx="5606686" cy="460341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454082" y="2128837"/>
            <a:ext cx="477905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800" dirty="0">
                <a:solidFill>
                  <a:srgbClr val="373B48"/>
                </a:solidFill>
                <a:latin typeface="Times New Roman" panose="02020603050405020304" pitchFamily="18" charset="0"/>
                <a:ea typeface="Mona Sans Semi Bold" pitchFamily="34" charset="-122"/>
                <a:cs typeface="Times New Roman" panose="02020603050405020304" pitchFamily="18" charset="0"/>
              </a:rPr>
              <a:t>Validating the Configuration End-to-End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829359" y="2831902"/>
            <a:ext cx="805731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297097" y="3043988"/>
            <a:ext cx="7547015" cy="32750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98450" marR="5080" indent="-285750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</a:t>
            </a:r>
            <a:r>
              <a:rPr lang="en-GB" sz="2400" spc="-1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testing</a:t>
            </a:r>
            <a:r>
              <a:rPr lang="en-GB" sz="2400" spc="-5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checked</a:t>
            </a:r>
            <a:r>
              <a:rPr lang="en-GB" sz="2400" spc="-1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whether</a:t>
            </a:r>
            <a:r>
              <a:rPr lang="en-GB" sz="2400" spc="-12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2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gateway</a:t>
            </a:r>
            <a:r>
              <a:rPr lang="en-GB" sz="2400" spc="-1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accepted</a:t>
            </a:r>
            <a:r>
              <a:rPr lang="en-GB" sz="2400" spc="-8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sz="2400" spc="-9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denied</a:t>
            </a:r>
            <a:r>
              <a:rPr lang="en-GB" sz="24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traffic</a:t>
            </a:r>
            <a:r>
              <a:rPr lang="en-GB" sz="24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2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expected.</a:t>
            </a:r>
            <a:endParaRPr lang="en-GB" sz="24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ts val="2865"/>
              </a:lnSpc>
              <a:spcBef>
                <a:spcPts val="805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4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logs</a:t>
            </a:r>
            <a:r>
              <a:rPr lang="en-GB" sz="2400" spc="-4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showed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</a:t>
            </a:r>
            <a:r>
              <a:rPr lang="en-GB" sz="2400" spc="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2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endParaRPr lang="en-GB" sz="24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ts val="2865"/>
              </a:lnSpc>
              <a:buFont typeface="Arial" panose="020B0604020202020204" pitchFamily="34" charset="0"/>
              <a:buChar char="•"/>
            </a:pP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matched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GB" sz="24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action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en-GB" sz="2400" spc="-4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taken.</a:t>
            </a:r>
            <a:endParaRPr lang="en-GB" sz="24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marR="87630" indent="-285750">
              <a:lnSpc>
                <a:spcPct val="100400"/>
              </a:lnSpc>
              <a:spcBef>
                <a:spcPts val="785"/>
              </a:spcBef>
              <a:buFont typeface="Arial" panose="020B0604020202020204" pitchFamily="34" charset="0"/>
              <a:buChar char="•"/>
            </a:pPr>
            <a:r>
              <a:rPr lang="en-GB" sz="2400" spc="-5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Together,</a:t>
            </a:r>
            <a:r>
              <a:rPr lang="en-GB" sz="24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tests</a:t>
            </a:r>
            <a:r>
              <a:rPr lang="en-GB" sz="2400" spc="-3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2400" spc="-5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2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logs </a:t>
            </a: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demonstrated</a:t>
            </a:r>
            <a:r>
              <a:rPr lang="en-GB" sz="24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en-GB" sz="24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4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configuration </a:t>
            </a:r>
            <a:r>
              <a:rPr lang="en-GB" sz="24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worked</a:t>
            </a:r>
            <a:r>
              <a:rPr lang="en-GB" sz="24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6297097" y="6296263"/>
            <a:ext cx="732020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9873D3-B711-AFD4-FDCD-F433BC5A2883}"/>
              </a:ext>
            </a:extLst>
          </p:cNvPr>
          <p:cNvSpPr txBox="1"/>
          <p:nvPr/>
        </p:nvSpPr>
        <p:spPr>
          <a:xfrm>
            <a:off x="831273" y="942109"/>
            <a:ext cx="102045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</a:t>
            </a:r>
            <a:r>
              <a:rPr lang="en-GB" sz="4400" b="1" spc="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7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4400" b="1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</a:t>
            </a:r>
            <a:r>
              <a:rPr lang="en-GB" sz="4400" b="1" spc="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</a:t>
            </a:r>
            <a:r>
              <a:rPr lang="en-GB" sz="4400" b="1" spc="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Enhancement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B3ED7E-0199-F0E8-BAB7-F6F10ECB9A7B}"/>
              </a:ext>
            </a:extLst>
          </p:cNvPr>
          <p:cNvSpPr txBox="1"/>
          <p:nvPr/>
        </p:nvSpPr>
        <p:spPr>
          <a:xfrm>
            <a:off x="996373" y="2415309"/>
            <a:ext cx="5389418" cy="26571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IPS</a:t>
            </a: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28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nti-malware</a:t>
            </a:r>
            <a:r>
              <a:rPr lang="en-GB" sz="28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Segmentation</a:t>
            </a: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VPN-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</a:t>
            </a:r>
            <a:r>
              <a:rPr lang="en-GB" sz="28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remote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sz="2800" spc="-2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Identity-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aware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rules.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724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5942CC-F815-C85C-DD35-2190469BFDDF}"/>
              </a:ext>
            </a:extLst>
          </p:cNvPr>
          <p:cNvSpPr txBox="1"/>
          <p:nvPr/>
        </p:nvSpPr>
        <p:spPr>
          <a:xfrm>
            <a:off x="1343891" y="1039091"/>
            <a:ext cx="27206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spc="-10" dirty="0"/>
              <a:t>Conclusion</a:t>
            </a:r>
            <a:endParaRPr lang="en-US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A707B7-E7D3-54C0-524E-1A8999343CA6}"/>
              </a:ext>
            </a:extLst>
          </p:cNvPr>
          <p:cNvSpPr txBox="1"/>
          <p:nvPr/>
        </p:nvSpPr>
        <p:spPr>
          <a:xfrm>
            <a:off x="1343891" y="2540000"/>
            <a:ext cx="10095071" cy="33906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5"/>
              </a:spcBef>
            </a:pP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lang="en-GB" sz="2800" spc="-10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became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</a:t>
            </a:r>
            <a:r>
              <a:rPr lang="en-GB" sz="2800" spc="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secure,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</a:t>
            </a:r>
            <a:r>
              <a:rPr lang="en-GB" sz="2800" spc="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manageable,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2800" spc="-5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easier</a:t>
            </a:r>
            <a:r>
              <a:rPr lang="en-GB" sz="2800" spc="-1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2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65"/>
              </a:lnSpc>
            </a:pP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</a:t>
            </a:r>
            <a:r>
              <a:rPr lang="en-GB" sz="28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during</a:t>
            </a:r>
            <a:r>
              <a:rPr lang="en-GB" sz="2800" spc="-8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800" spc="-7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2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demo.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Centralised</a:t>
            </a:r>
            <a:r>
              <a:rPr lang="en-GB" sz="2800" spc="-7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lang="en-GB" sz="28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</a:t>
            </a:r>
            <a:r>
              <a:rPr lang="en-GB" sz="2800" spc="-3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consistency</a:t>
            </a:r>
            <a:r>
              <a:rPr lang="en-GB" sz="2800" spc="-12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across</a:t>
            </a:r>
            <a:r>
              <a:rPr lang="en-GB" sz="28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2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environment.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70"/>
              </a:lnSpc>
              <a:spcBef>
                <a:spcPts val="800"/>
              </a:spcBef>
            </a:pP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800" spc="-6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final</a:t>
            </a:r>
            <a:r>
              <a:rPr lang="en-GB" sz="2800" spc="-1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configuration</a:t>
            </a:r>
            <a:r>
              <a:rPr lang="en-GB" sz="28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showed</a:t>
            </a:r>
            <a:r>
              <a:rPr lang="en-GB" sz="28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r>
              <a:rPr lang="en-GB" sz="2800" spc="-9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</a:t>
            </a:r>
            <a:r>
              <a:rPr lang="en-GB" sz="28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backed</a:t>
            </a:r>
            <a:r>
              <a:rPr lang="en-GB" sz="2800" spc="-5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2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70"/>
              </a:lnSpc>
            </a:pPr>
            <a:r>
              <a:rPr lang="en-GB" sz="280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visible</a:t>
            </a:r>
            <a:r>
              <a:rPr lang="en-GB" sz="2800" spc="-65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evidence.</a:t>
            </a:r>
          </a:p>
          <a:p>
            <a:pPr marL="12700">
              <a:lnSpc>
                <a:spcPts val="2870"/>
              </a:lnSpc>
            </a:pPr>
            <a:endParaRPr lang="en-GB" sz="2800" spc="-1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70"/>
              </a:lnSpc>
            </a:pPr>
            <a:r>
              <a:rPr lang="en-GB" sz="2800" spc="-10" dirty="0" err="1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en-GB" sz="2800" spc="-10" dirty="0">
                <a:solidFill>
                  <a:schemeClr val="accent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video Link: https://www.youtube.com/shorts/3D4XR8JUcvs</a:t>
            </a:r>
            <a:endParaRPr lang="en-GB" sz="2800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555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rown Thank You Images | Free Photos, PNG Stickers, Wallpapers &amp;  Backgrounds - rawpixel">
            <a:extLst>
              <a:ext uri="{FF2B5EF4-FFF2-40B4-BE49-F238E27FC236}">
                <a16:creationId xmlns:a16="http://schemas.microsoft.com/office/drawing/2014/main" id="{5BD8EDD4-91BB-190F-0197-BBEE0B15F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05" r="1" b="1"/>
          <a:stretch>
            <a:fillRect/>
          </a:stretch>
        </p:blipFill>
        <p:spPr bwMode="auto">
          <a:xfrm>
            <a:off x="146050" y="80963"/>
            <a:ext cx="14338300" cy="806767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38487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147</TotalTime>
  <Words>544</Words>
  <PresentationFormat>Custom</PresentationFormat>
  <Paragraphs>77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Times New Roman</vt:lpstr>
      <vt:lpstr>Calibri Light</vt:lpstr>
      <vt:lpstr>Calibri</vt:lpstr>
      <vt:lpstr>Arial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dcterms:created xsi:type="dcterms:W3CDTF">2026-04-28T01:34:09Z</dcterms:created>
  <dcterms:modified xsi:type="dcterms:W3CDTF">2026-04-29T12:52:49Z</dcterms:modified>
</cp:coreProperties>
</file>