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9" r:id="rId2"/>
    <p:sldId id="264" r:id="rId3"/>
    <p:sldId id="261" r:id="rId4"/>
    <p:sldId id="262" r:id="rId5"/>
    <p:sldId id="263" r:id="rId6"/>
    <p:sldId id="260" r:id="rId7"/>
    <p:sldId id="265" r:id="rId8"/>
    <p:sldId id="259" r:id="rId9"/>
    <p:sldId id="266" r:id="rId10"/>
    <p:sldId id="267" r:id="rId11"/>
    <p:sldId id="268" r:id="rId12"/>
    <p:sldId id="256" r:id="rId13"/>
    <p:sldId id="269" r:id="rId14"/>
    <p:sldId id="258" r:id="rId15"/>
    <p:sldId id="270" r:id="rId16"/>
    <p:sldId id="271" r:id="rId17"/>
    <p:sldId id="272" r:id="rId18"/>
    <p:sldId id="257" r:id="rId19"/>
    <p:sldId id="273" r:id="rId20"/>
    <p:sldId id="274" r:id="rId21"/>
    <p:sldId id="275" r:id="rId22"/>
    <p:sldId id="276" r:id="rId23"/>
    <p:sldId id="27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749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2"/>
      </p:cViewPr>
      <p:guideLst>
        <p:guide pos="374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notesMaster" Target="notesMasters/notesMaster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768334-D2EE-4595-B229-2DD543B62267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8E5601-4E50-4607-B26D-C2F94577F0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514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8E5601-4E50-4607-B26D-C2F94577F01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133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8E5601-4E50-4607-B26D-C2F94577F01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64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7CFAFC-0507-4502-A6B7-1C79E45AB85C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2990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85900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46007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0831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989279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635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>
          <a:extLst>
            <a:ext uri="{FF2B5EF4-FFF2-40B4-BE49-F238E27FC236}">
              <a16:creationId xmlns:a16="http://schemas.microsoft.com/office/drawing/2014/main" id="{EE5F6A14-98AC-1114-42DE-C883D9A4D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:notes">
            <a:extLst>
              <a:ext uri="{FF2B5EF4-FFF2-40B4-BE49-F238E27FC236}">
                <a16:creationId xmlns:a16="http://schemas.microsoft.com/office/drawing/2014/main" id="{701BB50C-DBD1-C0A0-2F4B-6359ADA2EF4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0" name="Google Shape;160;p4:notes">
            <a:extLst>
              <a:ext uri="{FF2B5EF4-FFF2-40B4-BE49-F238E27FC236}">
                <a16:creationId xmlns:a16="http://schemas.microsoft.com/office/drawing/2014/main" id="{97CDDA3B-9AAD-AA57-DC95-12179425C9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24049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4E42D-DB24-6112-1247-9B146EAC66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487820-0352-13A8-F4EA-592A26691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64DEF7-F7CB-BC1B-D1CB-EC0526596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2BE814-B43D-A372-50DD-CDF061724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992040-93B2-E3BC-FD57-CA3207CA1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35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6DE67-0C25-32D4-7813-CE93F1DD4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98C0BE-E4F4-35E3-2920-B7A740BCF2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9A03C-D53E-5996-BDC9-2C830F5D6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098D13-50BF-1434-F8C0-93427738D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937FB-70F1-1A0B-E825-007C290D4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737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77DD8-BBA9-760D-FA1B-E3D8D3B1D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A0EF3-C627-CD2A-63D1-1660AF216D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029242-551B-F3EB-6992-956B330E3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CA85C-843E-D3DF-D42A-3CD2136DF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C9323-DD2E-F011-C6D7-FF7449154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037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82030-A8BD-3A63-10EA-69587F0CB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DBF11C-ED75-5280-535C-92941BD284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6A4EFD-8B69-536C-4E4D-3C35FDB54C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69D76-5DA7-1710-DF90-81DEC47F0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939FCE-0A77-AF7A-54E8-16A7F87ED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403F8-342A-0868-F2C6-DDB443AEB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521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23315-5A60-9887-6E9E-F47335E3C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C69FB4-FB13-2DAF-0C13-6E72B62C46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E418A9-3B2D-D1AC-1B1B-B3F0E65243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4C3D5D-119A-A1E6-CA4D-2CCEBCE5A0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569272-905F-78D5-1E85-FA797AA610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6CF779-285A-A519-BC0E-3A936D9B9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2FC721-2FEF-8FB6-9065-E3D7450825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1E63CF-8523-B6D5-850D-5E754299A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733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97997-DA55-BD02-A310-5AF81B189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56C53E-46A7-D842-FA0D-DE5F15C4E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FD899D-F084-C325-169F-20B478371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A4315A-B429-4787-85E4-26558C221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491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572890-3BB8-2B18-DDA0-E9FB03C77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B20701-8784-CAED-80A1-13BDB2657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FBD7AB-1A51-7E3B-8CB7-462676866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12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270B3-D469-9976-D791-395DC6604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DDAE0-1707-A461-0C78-620A25078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AD3977-0A6E-48FE-33B3-EA567A89B1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78B97A-1031-0367-A067-73B9C60DA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D0EA6-1595-4847-2F94-10C4B530F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A46BFE-F391-B360-86E3-A7E3B88A4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561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C28D1-FD7F-6755-807D-8221E9295B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19DBF7-E0AE-7C0C-666F-798FACA11B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3F93D4-25AD-E2CC-E929-4CEE094DC4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D4287-D9EA-EE21-8B08-01AB0ABAE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CE4C5E-074F-3C10-88D9-0F73EAE20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0D0CBE-B622-98D4-1250-3708EA56E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860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C3E44-C9D8-7AD7-26F2-E1D2ED808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630446-0C8C-3034-68AE-16BA3CB0CF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37C11-C116-E2B8-8989-08DE4C682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00EA34-8F27-799C-AF40-9A8B6A5E3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AAC34E-6BEE-8BED-3322-ED5F22E4B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208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140CA9-342C-B2C9-599D-A0B09910BB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F7D594-C86E-CAE4-4F18-4374DDE8FE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B1040-9B0C-6D1F-AB48-0BF3FA7D0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5C85C-007A-5795-09F3-5EB2EFC68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A400A-42BC-643E-2648-6D8F3D4B0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331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167741-1D9A-FCD8-4D62-B806E65C1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53A7E9-EA1C-3B05-3192-DCA010F54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7655A2-23D6-C273-3A40-79622BD2D0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DF0DD1-6412-457C-9BD3-D98FB52AC2DB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B46AC-C6E0-BC88-8311-52B129246A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8E3D9D-2A14-9C5B-40D3-CE264795EE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23FEB4-830E-4A8F-B6FC-A3E45DD5AF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18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6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Microsoft-365/frontline/flw-team-collaboration" TargetMode="External" /><Relationship Id="rId2" Type="http://schemas.openxmlformats.org/officeDocument/2006/relationships/hyperlink" Target="https://www.nhscommunicate.org/state-nhs-communications" TargetMode="External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alnewswales.com/news/university-of-wales-trinity-st-david-launches-new-masters-pathway-to-accelerate-access-to-the-legal-profession/" TargetMode="External" /><Relationship Id="rId2" Type="http://schemas.openxmlformats.org/officeDocument/2006/relationships/image" Target="../media/image4.jpg" /><Relationship Id="rId1" Type="http://schemas.openxmlformats.org/officeDocument/2006/relationships/slideLayout" Target="../slideLayouts/slideLayout1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se.gov.uk/healthservices/resources.htm" TargetMode="External" /><Relationship Id="rId2" Type="http://schemas.openxmlformats.org/officeDocument/2006/relationships/hyperlink" Target="https://www.gov.uk/data-protection/the-data-protection-act" TargetMode="External" /><Relationship Id="rId1" Type="http://schemas.openxmlformats.org/officeDocument/2006/relationships/slideLayout" Target="../slideLayouts/slideLayout2.xml" /><Relationship Id="rId4" Type="http://schemas.openxmlformats.org/officeDocument/2006/relationships/hyperlink" Target="https://www.t2kvoip.co.uk/blog/how-voip-boosts-collaboration-between-your-workforce" TargetMode="Externa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6.png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6.png" 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 /><Relationship Id="rId13" Type="http://schemas.openxmlformats.org/officeDocument/2006/relationships/image" Target="../media/image6.png" /><Relationship Id="rId3" Type="http://schemas.openxmlformats.org/officeDocument/2006/relationships/image" Target="../media/image8.png" /><Relationship Id="rId7" Type="http://schemas.openxmlformats.org/officeDocument/2006/relationships/image" Target="../media/image12.png" /><Relationship Id="rId12" Type="http://schemas.openxmlformats.org/officeDocument/2006/relationships/image" Target="../media/image17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1.png" /><Relationship Id="rId11" Type="http://schemas.openxmlformats.org/officeDocument/2006/relationships/image" Target="../media/image16.png" /><Relationship Id="rId5" Type="http://schemas.openxmlformats.org/officeDocument/2006/relationships/image" Target="../media/image10.png" /><Relationship Id="rId10" Type="http://schemas.openxmlformats.org/officeDocument/2006/relationships/image" Target="../media/image15.png" /><Relationship Id="rId4" Type="http://schemas.openxmlformats.org/officeDocument/2006/relationships/image" Target="../media/image9.png" /><Relationship Id="rId9" Type="http://schemas.openxmlformats.org/officeDocument/2006/relationships/image" Target="../media/image14.png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6.png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.xml" 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crosoft.com/en-gb/Microsoft-365/excel" TargetMode="External" /><Relationship Id="rId3" Type="http://schemas.openxmlformats.org/officeDocument/2006/relationships/image" Target="../media/image6.png" /><Relationship Id="rId7" Type="http://schemas.openxmlformats.org/officeDocument/2006/relationships/hyperlink" Target="https://www.skillforcare.org.uk/" TargetMode="External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nuffieldtrust.org.uk/research/delivering-the-benefits-of-digital-health-care" TargetMode="External" /><Relationship Id="rId5" Type="http://schemas.openxmlformats.org/officeDocument/2006/relationships/hyperlink" Target="https://www.england.nhs.uk/" TargetMode="External" /><Relationship Id="rId4" Type="http://schemas.openxmlformats.org/officeDocument/2006/relationships/hyperlink" Target="https://www.cqc.org.uk/" TargetMode="External" 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3F022-FB4E-3343-EF3B-020CB2601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68347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Digital Skills and Research Methods</a:t>
            </a:r>
            <a:br>
              <a:rPr lang="en-GB" b="1" dirty="0"/>
            </a:br>
            <a:r>
              <a:rPr lang="en-GB" b="1" dirty="0"/>
              <a:t>Group Presentation</a:t>
            </a:r>
            <a:br>
              <a:rPr lang="en-GB" b="1" dirty="0"/>
            </a:br>
            <a:r>
              <a:rPr lang="en-GB" b="1" dirty="0"/>
              <a:t>Using Digital Tools in Health and Social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E08D6-1673-A386-EB39-EF1A89781F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36391"/>
            <a:ext cx="10515600" cy="273405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Arina </a:t>
            </a:r>
            <a:r>
              <a:rPr lang="en-GB" dirty="0" err="1"/>
              <a:t>Strelina</a:t>
            </a:r>
            <a:r>
              <a:rPr lang="en-GB" dirty="0"/>
              <a:t>, student number: 2538832</a:t>
            </a:r>
          </a:p>
          <a:p>
            <a:pPr marL="0" indent="0">
              <a:buNone/>
            </a:pPr>
            <a:r>
              <a:rPr lang="en-GB" dirty="0"/>
              <a:t>Sergejs </a:t>
            </a:r>
            <a:r>
              <a:rPr lang="en-GB" dirty="0" err="1"/>
              <a:t>Sefanovskis</a:t>
            </a:r>
            <a:r>
              <a:rPr lang="en-GB" dirty="0"/>
              <a:t>, student number: 2538827</a:t>
            </a:r>
          </a:p>
          <a:p>
            <a:pPr marL="0" indent="0">
              <a:buNone/>
            </a:pPr>
            <a:r>
              <a:rPr lang="en-GB" dirty="0"/>
              <a:t>Toni Gregory, student number: 2539240</a:t>
            </a:r>
          </a:p>
          <a:p>
            <a:pPr marL="0" indent="0">
              <a:buNone/>
            </a:pPr>
            <a:r>
              <a:rPr lang="en-GB" dirty="0"/>
              <a:t>Samson Olatunji, student number: 2538394</a:t>
            </a:r>
          </a:p>
        </p:txBody>
      </p:sp>
      <p:pic>
        <p:nvPicPr>
          <p:cNvPr id="5" name="Picture 4" descr="The image depicts the emblems and initials for Prifysgol Cymru, Drindod Dewi Sant, and the University of Wales, Trinity Saint David.&#10;&#10;AI-generated content may be incorrect.">
            <a:extLst>
              <a:ext uri="{FF2B5EF4-FFF2-40B4-BE49-F238E27FC236}">
                <a16:creationId xmlns:a16="http://schemas.microsoft.com/office/drawing/2014/main" id="{7755E0A7-C6C9-0D6C-B60E-7E5D69DBD0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6287" y="4992548"/>
            <a:ext cx="3151905" cy="17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965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7B516-A4ED-EAF5-2877-5F18E5C47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368" y="365125"/>
            <a:ext cx="10695432" cy="5331587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/>
              <a:t>Digital Skills and Research Methods</a:t>
            </a:r>
            <a:br>
              <a:rPr lang="en-GB" sz="3600" dirty="0"/>
            </a:br>
            <a:r>
              <a:rPr lang="en-GB" sz="3600" dirty="0"/>
              <a:t>Module code: LCHS4007</a:t>
            </a:r>
            <a:br>
              <a:rPr lang="en-GB" sz="3600" dirty="0"/>
            </a:br>
            <a:r>
              <a:rPr lang="en-GB" sz="3600" dirty="0"/>
              <a:t>Assignment Title: Component 1</a:t>
            </a:r>
            <a:br>
              <a:rPr lang="en-GB" sz="3600" dirty="0"/>
            </a:br>
            <a:r>
              <a:rPr lang="en-GB" sz="3600" dirty="0"/>
              <a:t>Topic: Writing care-related documents/Care documentation </a:t>
            </a:r>
            <a:br>
              <a:rPr lang="en-GB" sz="3600" dirty="0"/>
            </a:br>
            <a:r>
              <a:rPr lang="en-GB" sz="3600" dirty="0"/>
              <a:t>Microsoft Word</a:t>
            </a:r>
            <a:br>
              <a:rPr lang="en-GB" sz="3600" dirty="0"/>
            </a:br>
            <a:r>
              <a:rPr lang="en-GB" sz="3600" dirty="0"/>
              <a:t>Student Name: Arina </a:t>
            </a:r>
            <a:r>
              <a:rPr lang="en-GB" sz="3600" dirty="0" err="1"/>
              <a:t>Strelina</a:t>
            </a:r>
            <a:br>
              <a:rPr lang="en-GB" sz="3600" dirty="0"/>
            </a:br>
            <a:r>
              <a:rPr lang="en-GB" sz="3600" dirty="0"/>
              <a:t>Student ID: 2538832</a:t>
            </a:r>
            <a:br>
              <a:rPr lang="en-GB" sz="3600" dirty="0"/>
            </a:br>
            <a:r>
              <a:rPr lang="en-GB" sz="3600" dirty="0"/>
              <a:t>Lecture: Amitave Banik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25EF77-532A-CFDB-0389-1B9DC5BFA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6544" y="6035039"/>
            <a:ext cx="1965960" cy="356617"/>
          </a:xfrm>
        </p:spPr>
        <p:txBody>
          <a:bodyPr>
            <a:normAutofit fontScale="77500" lnSpcReduction="20000"/>
          </a:bodyPr>
          <a:lstStyle/>
          <a:p>
            <a:endParaRPr lang="en-GB" dirty="0"/>
          </a:p>
        </p:txBody>
      </p:sp>
      <p:pic>
        <p:nvPicPr>
          <p:cNvPr id="5" name="Picture 4" descr="The image depicts the logo or seal of Prysgol Cymru, Drindod Dewi Sanl, and the University of Wales, Trinity Saint David.&#10;&#10;AI-generated content may be incorrect.">
            <a:extLst>
              <a:ext uri="{FF2B5EF4-FFF2-40B4-BE49-F238E27FC236}">
                <a16:creationId xmlns:a16="http://schemas.microsoft.com/office/drawing/2014/main" id="{631F4703-5267-159E-0AD6-4B566A5D2D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3719" y="4987976"/>
            <a:ext cx="3151905" cy="17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65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84576-4A98-F069-8FFD-AE15C5DC4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The Importance of Care Documentation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D58DFC-3832-C5DC-828F-7256928071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Ensures continuity of care. Missing, inaccurate, or incomplete information can result in inconsistent care and may compromise the quality and safety of patient care (NHS 2022).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Improve communication between healthcare professionals.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Reduce errors and helps maintain accurate patient records. High- quality documentation reflects professionalism and demonstrates that clinical decisions and patient care are evidence-based (NHS 2023).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Helps meet legal and professional requirements. Everyone working in a health and care organisation has a responsibility to manage records correctly (NHS 2022)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281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BAAAE-6E03-4552-759E-778F31707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How Microsoft Word Supports Effective documentation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6470C8-953B-C339-C42E-2B2B8858A1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Creates clear and accurate care documentation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Easy to use and accessible  for healthcare staff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Helps organise, update and store records efficiently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Supports collaboration and secure information management</a:t>
            </a:r>
          </a:p>
        </p:txBody>
      </p:sp>
    </p:spTree>
    <p:extLst>
      <p:ext uri="{BB962C8B-B14F-4D97-AF65-F5344CB8AC3E}">
        <p14:creationId xmlns:p14="http://schemas.microsoft.com/office/powerpoint/2010/main" val="4004456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D4D32-AA4E-EB61-C230-237AC1057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Benefits and Limitation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9F97913-DCA1-3106-906C-5505AAFB17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1374663"/>
              </p:ext>
            </p:extLst>
          </p:nvPr>
        </p:nvGraphicFramePr>
        <p:xfrm>
          <a:off x="850392" y="1825625"/>
          <a:ext cx="10503408" cy="2476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45608">
                  <a:extLst>
                    <a:ext uri="{9D8B030D-6E8A-4147-A177-3AD203B41FA5}">
                      <a16:colId xmlns:a16="http://schemas.microsoft.com/office/drawing/2014/main" val="361441758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89296118"/>
                    </a:ext>
                  </a:extLst>
                </a:gridCol>
              </a:tblGrid>
              <a:tr h="454406">
                <a:tc>
                  <a:txBody>
                    <a:bodyPr/>
                    <a:lstStyle/>
                    <a:p>
                      <a:r>
                        <a:rPr lang="en-GB" b="1" dirty="0"/>
                        <a:t>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Limitation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523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Creates clear and accurate care records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Risk of human error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63799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Helps organise, update and store documents efficiently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Storage and organisation challenges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0694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Improve communication and collaboration between staff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Risk of data loss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97689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Allows quick editing and updating of records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Requires staff training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855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4010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183FB-E9B4-2C22-7067-5E60EF7E1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365" y="45913"/>
            <a:ext cx="10515600" cy="732155"/>
          </a:xfrm>
        </p:spPr>
        <p:txBody>
          <a:bodyPr/>
          <a:lstStyle/>
          <a:p>
            <a:pPr algn="ctr"/>
            <a:r>
              <a:rPr lang="en-GB" b="1" dirty="0"/>
              <a:t>Full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B42F7-6B66-194F-C10A-455C78365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10584"/>
            <a:ext cx="10515600" cy="48368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/>
              <a:t>NHS (2022) NHS England, High quality patient records. Available at: https://www.england.nhs.uk/long-read/high-quality-patient-records/</a:t>
            </a:r>
          </a:p>
          <a:p>
            <a:pPr marL="0" indent="0">
              <a:buNone/>
            </a:pPr>
            <a:r>
              <a:rPr lang="en-GB" sz="1800" dirty="0"/>
              <a:t>NHS (2023) NHS England » Towards a unified vision of nursing and midwifery documentation. Available at: https://www.england.nhs.uk/long-read/towards-a-unified-vision-of-nursing-and-midwifery-documentation/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167968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BA12E-2D0C-15C6-EC47-C61609A3F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86627"/>
            <a:ext cx="8190297" cy="6044665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Digital Skills and Research Methods Group 2</a:t>
            </a:r>
            <a:br>
              <a:rPr lang="en-GB" b="1" dirty="0"/>
            </a:br>
            <a:r>
              <a:rPr lang="en-GB" dirty="0"/>
              <a:t>Module Code:LCHS4007</a:t>
            </a:r>
            <a:br>
              <a:rPr lang="en-GB" dirty="0"/>
            </a:br>
            <a:r>
              <a:rPr lang="en-GB" dirty="0"/>
              <a:t>Assignment Title: Component 1</a:t>
            </a:r>
            <a:br>
              <a:rPr lang="en-GB" dirty="0"/>
            </a:br>
            <a:r>
              <a:rPr lang="en-GB" dirty="0"/>
              <a:t>Topic: Staff Communication</a:t>
            </a:r>
            <a:br>
              <a:rPr lang="en-GB" dirty="0"/>
            </a:br>
            <a:r>
              <a:rPr lang="en-GB" dirty="0"/>
              <a:t>Student Name: Sergejs Sefanovskis</a:t>
            </a:r>
            <a:br>
              <a:rPr lang="en-GB" dirty="0"/>
            </a:br>
            <a:r>
              <a:rPr lang="en-GB" dirty="0"/>
              <a:t>Student ID:2538827</a:t>
            </a:r>
            <a:br>
              <a:rPr lang="en-GB" dirty="0"/>
            </a:br>
            <a:r>
              <a:rPr lang="en-GB" dirty="0"/>
              <a:t>Lecturer: Amitave Banik</a:t>
            </a:r>
          </a:p>
        </p:txBody>
      </p:sp>
      <p:pic>
        <p:nvPicPr>
          <p:cNvPr id="4" name="Picture 3" descr="The image features the logos and names of educational institutions, specifically Prifysgol Cymru (University of Wales), Drindod Dewi Sant (Trinity Saint David), and University of Wales.&#10;&#10;AI-generated content may be incorrect.">
            <a:extLst>
              <a:ext uri="{FF2B5EF4-FFF2-40B4-BE49-F238E27FC236}">
                <a16:creationId xmlns:a16="http://schemas.microsoft.com/office/drawing/2014/main" id="{28FD728B-E1B3-3464-BCD0-07FC94D36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9395" y="5073730"/>
            <a:ext cx="3846909" cy="154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14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C5536-63C2-0761-7E6C-49A181F22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904" y="230758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The importance of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A38F2-E495-A199-E9DE-7D2E42A831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828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Share information about resident. Good communication helps staff exchange important information about residents needs, preferences and care plans accurately. (NHS England,2024)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Handover between shifts .Clear communication during shift changes ensures important information is passed on to the next members of staff without being missed.(HSE,2024)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Improve resident safety. Effective communication helps staff identify potential risks and respond quickly to residents needs. (NMC, 2018)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Reduce misunderstandings. Sharing information clearly helps prevent confusion and supports </a:t>
            </a:r>
            <a:r>
              <a:rPr lang="en-GB" dirty="0" err="1"/>
              <a:t>beter</a:t>
            </a:r>
            <a:r>
              <a:rPr lang="en-GB" dirty="0"/>
              <a:t> decision-making in care settings. (HIQA, 2025)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Team collaboration. Good communication allows staff to work together, coordinate tasks and provide consistent care for residents. (Microsoft, 2025)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2162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FF155-B354-E24D-5FE6-14C4CFFAF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Importance of Microsoft 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0EF47-934B-6AA2-FD83-881C4C070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7943" y="1792968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Instant messaging. Teams enables quick messaging, meetings and file sharing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Video meetings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File sharing. Secure communication is essential when sharing resident information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Group chats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Works with Microsoft 365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2054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C6545-6F6A-0660-A6A6-4BDBDA69C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8512" y="155783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Advantages </a:t>
            </a:r>
            <a:r>
              <a:rPr lang="en-GB" b="1"/>
              <a:t>and Disadvantages</a:t>
            </a:r>
            <a:endParaRPr lang="en-GB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464C1BB-E427-7CE8-975D-3E9D9851D965}"/>
              </a:ext>
            </a:extLst>
          </p:cNvPr>
          <p:cNvGraphicFramePr>
            <a:graphicFrameLocks noGrp="1"/>
          </p:cNvGraphicFramePr>
          <p:nvPr/>
        </p:nvGraphicFramePr>
        <p:xfrm>
          <a:off x="1808861" y="1825071"/>
          <a:ext cx="81280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7035324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6274132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u="sng" dirty="0"/>
                        <a:t>Advantages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u="sng" dirty="0"/>
                        <a:t>Disadvantages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0369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Faster communication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Requires internet access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5041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Better teamwork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Staff need training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8006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Easy document sharing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Notifications can be distracting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75121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Supports remote meetings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Confidential information must be protected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6961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4965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681B2-4672-C7D2-14D6-46D782317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0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Full References And Conclusions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C6445-9BB5-E964-EFF4-EFA3A74BC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775" y="1084794"/>
            <a:ext cx="8449056" cy="3813048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NHS England(2024) Effective communication in health and social care. Available at: </a:t>
            </a:r>
            <a:r>
              <a:rPr lang="en-GB" dirty="0">
                <a:hlinkClick r:id="rId2"/>
              </a:rPr>
              <a:t>https://www.nhscommunicate.org/state-nhs-communications</a:t>
            </a:r>
            <a:endParaRPr lang="en-GB" dirty="0"/>
          </a:p>
          <a:p>
            <a:r>
              <a:rPr lang="en-GB" dirty="0"/>
              <a:t>HSE (2024) Communication and handover in the workplace.  Available at:  https://www.hse.gov.uk/humanfactors/topics/shift-handover.htm</a:t>
            </a:r>
          </a:p>
          <a:p>
            <a:r>
              <a:rPr lang="en-GB" dirty="0"/>
              <a:t>NMC (2018) Professional standards of practise and behaviour for nurses,   midwives and Midwifery Council Available at: https://www.nmc.org.uk/standards/code/</a:t>
            </a:r>
          </a:p>
          <a:p>
            <a:r>
              <a:rPr lang="en-GB" dirty="0"/>
              <a:t>Health information and Quality Authority(HIQA) (2025) National Guidance on Good Communication in Health and Sosial Care. Available at: https://www.hiqa.ie/reports-and-publications/standard/national-guidance-good-communication-health-and-social-care.</a:t>
            </a:r>
          </a:p>
          <a:p>
            <a:r>
              <a:rPr lang="en-GB" dirty="0"/>
              <a:t>Microsoft(2025) Frontline team collaboration. Available at: </a:t>
            </a:r>
            <a:r>
              <a:rPr lang="en-GB" dirty="0">
                <a:hlinkClick r:id="rId3"/>
              </a:rPr>
              <a:t>https://learn.Microsoft.com/en-us/Microsoft-365/frontline/flw-team-collaboration</a:t>
            </a:r>
            <a:endParaRPr lang="en-GB" dirty="0"/>
          </a:p>
          <a:p>
            <a:r>
              <a:rPr lang="en-GB" b="1" dirty="0" err="1"/>
              <a:t>Conclusion:Effective</a:t>
            </a:r>
            <a:r>
              <a:rPr lang="en-GB" b="1" dirty="0"/>
              <a:t> communication is important in health and social </a:t>
            </a:r>
            <a:r>
              <a:rPr lang="en-GB" b="1" dirty="0" err="1"/>
              <a:t>care.Microsoft</a:t>
            </a:r>
            <a:r>
              <a:rPr lang="en-GB" b="1" dirty="0"/>
              <a:t> teams helps staff </a:t>
            </a:r>
            <a:r>
              <a:rPr lang="en-GB" b="1" dirty="0" err="1"/>
              <a:t>communicate,collaborate</a:t>
            </a:r>
            <a:r>
              <a:rPr lang="en-GB" b="1" dirty="0"/>
              <a:t> and share information efficiently.</a:t>
            </a:r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1022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48743-082B-B6E5-8A2A-B89CBA6E34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29784" y="1397671"/>
            <a:ext cx="12205085" cy="3429162"/>
          </a:xfrm>
        </p:spPr>
        <p:txBody>
          <a:bodyPr anchor="b">
            <a:noAutofit/>
          </a:bodyPr>
          <a:lstStyle/>
          <a:p>
            <a:r>
              <a:rPr lang="en-GB" sz="3600" b="1" dirty="0"/>
              <a:t>       Digital skills and research methods Group 2</a:t>
            </a:r>
            <a:br>
              <a:rPr lang="en-GB" sz="3600" b="1" dirty="0"/>
            </a:br>
            <a:r>
              <a:rPr lang="en-GB" sz="3200" b="1" dirty="0"/>
              <a:t>module code: LCHS4007</a:t>
            </a:r>
            <a:br>
              <a:rPr lang="en-GB" sz="3200" b="1" dirty="0"/>
            </a:br>
            <a:r>
              <a:rPr lang="en-GB" sz="3200" b="1" dirty="0"/>
              <a:t>Assignment Titel: component 1</a:t>
            </a:r>
            <a:br>
              <a:rPr lang="en-GB" sz="3200" b="1" dirty="0"/>
            </a:br>
            <a:r>
              <a:rPr lang="en-GB" sz="3200" b="1" dirty="0"/>
              <a:t>topic: Staff training/power point</a:t>
            </a:r>
            <a:br>
              <a:rPr lang="en-GB" sz="3200" b="1" dirty="0"/>
            </a:br>
            <a:r>
              <a:rPr lang="en-GB" sz="3200" b="1" dirty="0"/>
              <a:t>student name: Toni Gregory</a:t>
            </a:r>
            <a:br>
              <a:rPr lang="en-GB" sz="3200" b="1" dirty="0"/>
            </a:br>
            <a:r>
              <a:rPr lang="en-GB" sz="3200" b="1" dirty="0"/>
              <a:t>student ID:2539240</a:t>
            </a:r>
            <a:br>
              <a:rPr lang="en-GB" sz="3200" b="1" dirty="0"/>
            </a:br>
            <a:endParaRPr lang="en-GB" sz="3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8939A1-E977-AF77-C3D3-1D1A13CFDF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8244325" flipH="1">
            <a:off x="-3041005" y="4083300"/>
            <a:ext cx="540286" cy="74502"/>
          </a:xfrm>
        </p:spPr>
        <p:txBody>
          <a:bodyPr>
            <a:normAutofit fontScale="25000" lnSpcReduction="20000"/>
          </a:bodyPr>
          <a:lstStyle/>
          <a:p>
            <a:pPr algn="l"/>
            <a:endParaRPr lang="en-GB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48FB27-94E3-63B5-850D-85EDA314AB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60138" y="5149975"/>
            <a:ext cx="3831862" cy="170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421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FAB93-7159-2732-249F-492500B7C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-584615"/>
            <a:ext cx="8110304" cy="2549146"/>
          </a:xfrm>
        </p:spPr>
        <p:txBody>
          <a:bodyPr>
            <a:normAutofit/>
          </a:bodyPr>
          <a:lstStyle/>
          <a:p>
            <a:r>
              <a:rPr lang="en-GB" sz="4000" dirty="0"/>
              <a:t> </a:t>
            </a:r>
            <a:r>
              <a:rPr lang="en-GB" sz="3200" dirty="0"/>
              <a:t>THE IMPORTANCE </a:t>
            </a:r>
            <a:r>
              <a:rPr lang="en-GB" sz="3200"/>
              <a:t>OF STAFF </a:t>
            </a:r>
            <a:r>
              <a:rPr lang="en-GB" sz="3200" dirty="0"/>
              <a:t>TRAINING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0E48D-A820-781C-3ABC-2B2B719A23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89" y="1813810"/>
            <a:ext cx="8108137" cy="3977389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Safeguarding. staffs' responsibility To ensure a safe environment for adults' staff should also be aware of the safeguarding requirement’s (The Care Act 2014)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Data protection,  all staff are required  to follow the relevant legislation in the uk</a:t>
            </a:r>
            <a:r>
              <a:rPr lang="en-GB" sz="2400" b="0" i="0" dirty="0">
                <a:solidFill>
                  <a:srgbClr val="0B0C0C"/>
                </a:solidFill>
                <a:effectLst/>
                <a:latin typeface="GDS Transport"/>
              </a:rPr>
              <a:t>, (data protection act 2018)</a:t>
            </a:r>
            <a:r>
              <a:rPr lang="en-GB" sz="2400" dirty="0">
                <a:solidFill>
                  <a:srgbClr val="0B0C0C"/>
                </a:solidFill>
                <a:latin typeface="GDS Transport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solidFill>
                  <a:srgbClr val="0B0C0C"/>
                </a:solidFill>
                <a:effectLst/>
                <a:latin typeface="GDS Transport"/>
              </a:rPr>
              <a:t>Staff communication. All Staff can have two-way communication using a VoIP also intercoms what's allows staff to connect instantly ensuring  quicker communication. </a:t>
            </a:r>
            <a:r>
              <a:rPr lang="en-GB" sz="2400" dirty="0"/>
              <a:t>internal and VoIP systems enable staff across BOTH BUILDINGS TO COMMUNCATE with each other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rgbClr val="0B0C0C"/>
                </a:solidFill>
                <a:latin typeface="GDS Transport"/>
              </a:rPr>
              <a:t>HEALTH AND SAFTEY, REGULATION POLICES ARE Required AS they are FOR YOUR OWN PROTECTION AGAINST RISKS, i.e. ACCIDENT or ILLNESS IN A WORK ENVIROMENT. </a:t>
            </a:r>
          </a:p>
          <a:p>
            <a:pPr marL="0" indent="0">
              <a:buNone/>
            </a:pPr>
            <a:endParaRPr lang="en-GB" sz="1800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1800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0" indent="0">
              <a:buNone/>
            </a:pPr>
            <a:endParaRPr lang="en-GB" sz="1800" dirty="0">
              <a:solidFill>
                <a:srgbClr val="0B0C0C"/>
              </a:solidFill>
              <a:latin typeface="GDS Transport"/>
            </a:endParaRPr>
          </a:p>
          <a:p>
            <a:pPr marL="0" indent="0">
              <a:buNone/>
            </a:pPr>
            <a:endParaRPr lang="en-GB" sz="1800" b="0" i="0" dirty="0">
              <a:solidFill>
                <a:srgbClr val="0B0C0C"/>
              </a:solidFill>
              <a:effectLst/>
              <a:latin typeface="GDS Transport"/>
            </a:endParaRP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  <a:p>
            <a:pPr>
              <a:buFont typeface="Wingdings" panose="05000000000000000000" pitchFamily="2" charset="2"/>
              <a:buChar char="Ø"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941256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B840A-1FE4-EC0F-278C-BA5B47903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3869" y="-254832"/>
            <a:ext cx="10468130" cy="3997654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importance of Microsoft PowerPoint 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90994-5A8A-2FD8-1F27-7B7BFAF40A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3869" y="2158585"/>
            <a:ext cx="9554358" cy="3632616"/>
          </a:xfrm>
        </p:spPr>
        <p:txBody>
          <a:bodyPr numCol="2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organisation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Visualizing data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Effective teaching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Time effective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Easy to understand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  </a:t>
            </a:r>
          </a:p>
          <a:p>
            <a:pPr marL="0" indent="0">
              <a:buNone/>
            </a:pPr>
            <a:endParaRPr lang="en-GB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Presentation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Collaboration and sharing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better communication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templates and features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Design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92334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FE63A42-F672-DA69-59D6-F0657906273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69430" y="1107895"/>
          <a:ext cx="10445645" cy="481185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264045">
                  <a:extLst>
                    <a:ext uri="{9D8B030D-6E8A-4147-A177-3AD203B41FA5}">
                      <a16:colId xmlns:a16="http://schemas.microsoft.com/office/drawing/2014/main" val="3910700765"/>
                    </a:ext>
                  </a:extLst>
                </a:gridCol>
                <a:gridCol w="5181600">
                  <a:extLst>
                    <a:ext uri="{9D8B030D-6E8A-4147-A177-3AD203B41FA5}">
                      <a16:colId xmlns:a16="http://schemas.microsoft.com/office/drawing/2014/main" val="2928564943"/>
                    </a:ext>
                  </a:extLst>
                </a:gridCol>
              </a:tblGrid>
              <a:tr h="897153">
                <a:tc>
                  <a:txBody>
                    <a:bodyPr/>
                    <a:lstStyle/>
                    <a:p>
                      <a:r>
                        <a:rPr lang="en-GB" sz="2400" dirty="0"/>
                        <a:t>ADVANTAGES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DISAVANTAGES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3146743"/>
                  </a:ext>
                </a:extLst>
              </a:tr>
              <a:tr h="1632335">
                <a:tc>
                  <a:txBody>
                    <a:bodyPr/>
                    <a:lstStyle/>
                    <a:p>
                      <a:r>
                        <a:rPr lang="en-GB" sz="2400" b="1" dirty="0"/>
                        <a:t>Team camaraderie: </a:t>
                      </a:r>
                    </a:p>
                    <a:p>
                      <a:r>
                        <a:rPr lang="en-GB" sz="2000" b="1" dirty="0"/>
                        <a:t>Helps team members build stronger relationship and work well together. </a:t>
                      </a:r>
                    </a:p>
                    <a:p>
                      <a:endParaRPr lang="en-GB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1" dirty="0"/>
                        <a:t>Scheduling issues:</a:t>
                      </a:r>
                    </a:p>
                    <a:p>
                      <a:r>
                        <a:rPr lang="en-GB" sz="2000" b="1" dirty="0"/>
                        <a:t>Can be difficult to find time that suites everyone.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529704"/>
                  </a:ext>
                </a:extLst>
              </a:tr>
              <a:tr h="1215569">
                <a:tc>
                  <a:txBody>
                    <a:bodyPr/>
                    <a:lstStyle/>
                    <a:p>
                      <a:r>
                        <a:rPr lang="en-GB" sz="2400" b="1" dirty="0"/>
                        <a:t>Instant updates:  </a:t>
                      </a:r>
                    </a:p>
                    <a:p>
                      <a:r>
                        <a:rPr lang="en-GB" sz="2000" b="1" dirty="0"/>
                        <a:t>Information shared quickly with all team members.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1" dirty="0"/>
                        <a:t>Information overload:</a:t>
                      </a:r>
                    </a:p>
                    <a:p>
                      <a:r>
                        <a:rPr lang="en-GB" sz="2000" b="1" dirty="0"/>
                        <a:t>To many messages can be confusing and distracting.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4517714"/>
                  </a:ext>
                </a:extLst>
              </a:tr>
              <a:tr h="897153">
                <a:tc>
                  <a:txBody>
                    <a:bodyPr/>
                    <a:lstStyle/>
                    <a:p>
                      <a:r>
                        <a:rPr lang="en-GB" sz="2400" b="1" dirty="0"/>
                        <a:t>Access to information:</a:t>
                      </a:r>
                    </a:p>
                    <a:p>
                      <a:r>
                        <a:rPr lang="en-GB" sz="2000" b="1" dirty="0"/>
                        <a:t>Team members can easily find files and important updates.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1" dirty="0"/>
                        <a:t>Privacy concerns:</a:t>
                      </a:r>
                    </a:p>
                    <a:p>
                      <a:r>
                        <a:rPr lang="en-GB" sz="2000" b="1" dirty="0"/>
                        <a:t>Personal and sensitive information may not always be secure.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4537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1800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22DFE-14AE-7E95-A7B0-398FF7AE5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REFERNCING AND 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FED85-F565-2C13-F041-7105EB2A5A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https://www.gov.uk/data-protection/the-data-protection-act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https://www.hse.gov.uk/healthservices/resources.htm</a:t>
            </a:r>
            <a:endParaRPr lang="en-GB" dirty="0"/>
          </a:p>
          <a:p>
            <a:r>
              <a:rPr lang="en-GB" dirty="0">
                <a:hlinkClick r:id="rId4"/>
              </a:rPr>
              <a:t>https://www.t2kvoip.co.uk/blog/how-voip-boosts-collaboration-between-your-workforce</a:t>
            </a:r>
            <a:endParaRPr lang="en-GB" dirty="0"/>
          </a:p>
          <a:p>
            <a:r>
              <a:rPr lang="en-GB" dirty="0"/>
              <a:t>read://https_caringforcare.co.uk/?url=https%3A%2F%2Fcaringforcare.co.uk%2Fsafeguarding-legislation%2F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0134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52701" y="2301218"/>
            <a:ext cx="6734174" cy="3886201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 txBox="1"/>
          <p:nvPr/>
        </p:nvSpPr>
        <p:spPr>
          <a:xfrm>
            <a:off x="655320" y="842962"/>
            <a:ext cx="10881360" cy="16619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0" i="0" u="none" strike="noStrike" cap="none" dirty="0">
                <a:solidFill>
                  <a:srgbClr val="002060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Digital Skills and Research Methods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4500" b="0" i="0" u="none" strike="noStrike" cap="none" dirty="0">
                <a:solidFill>
                  <a:srgbClr val="475569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Group 2</a:t>
            </a:r>
            <a:endParaRPr dirty="0"/>
          </a:p>
        </p:txBody>
      </p:sp>
      <p:sp>
        <p:nvSpPr>
          <p:cNvPr id="91" name="Google Shape;91;p13"/>
          <p:cNvSpPr txBox="1"/>
          <p:nvPr/>
        </p:nvSpPr>
        <p:spPr>
          <a:xfrm>
            <a:off x="2905125" y="2555046"/>
            <a:ext cx="5363145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33415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Module code: LCHS4007</a:t>
            </a:r>
            <a:endParaRPr sz="2400" b="1" dirty="0"/>
          </a:p>
        </p:txBody>
      </p:sp>
      <p:sp>
        <p:nvSpPr>
          <p:cNvPr id="92" name="Google Shape;92;p13"/>
          <p:cNvSpPr txBox="1"/>
          <p:nvPr/>
        </p:nvSpPr>
        <p:spPr>
          <a:xfrm>
            <a:off x="2866808" y="3136018"/>
            <a:ext cx="5439777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33415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Assignment Title: Component 1</a:t>
            </a:r>
            <a:endParaRPr sz="2400" b="1" dirty="0"/>
          </a:p>
        </p:txBody>
      </p:sp>
      <p:sp>
        <p:nvSpPr>
          <p:cNvPr id="93" name="Google Shape;93;p13"/>
          <p:cNvSpPr txBox="1"/>
          <p:nvPr/>
        </p:nvSpPr>
        <p:spPr>
          <a:xfrm>
            <a:off x="2866808" y="3739069"/>
            <a:ext cx="6313535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33415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Topic: Staff Scheduling/Rota with Excel</a:t>
            </a:r>
            <a:endParaRPr sz="2400" b="1" dirty="0"/>
          </a:p>
        </p:txBody>
      </p:sp>
      <p:sp>
        <p:nvSpPr>
          <p:cNvPr id="94" name="Google Shape;94;p13"/>
          <p:cNvSpPr/>
          <p:nvPr/>
        </p:nvSpPr>
        <p:spPr>
          <a:xfrm>
            <a:off x="3287665" y="4203361"/>
            <a:ext cx="5363145" cy="47646"/>
          </a:xfrm>
          <a:prstGeom prst="rect">
            <a:avLst/>
          </a:prstGeom>
          <a:solidFill>
            <a:srgbClr val="CBD5E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3"/>
          <p:cNvSpPr txBox="1"/>
          <p:nvPr/>
        </p:nvSpPr>
        <p:spPr>
          <a:xfrm>
            <a:off x="3287665" y="4342120"/>
            <a:ext cx="5363145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33415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Student Name: Samson Olatunji</a:t>
            </a:r>
            <a:endParaRPr sz="2400" b="1" dirty="0"/>
          </a:p>
        </p:txBody>
      </p:sp>
      <p:sp>
        <p:nvSpPr>
          <p:cNvPr id="96" name="Google Shape;96;p13"/>
          <p:cNvSpPr txBox="1"/>
          <p:nvPr/>
        </p:nvSpPr>
        <p:spPr>
          <a:xfrm>
            <a:off x="3287665" y="4742170"/>
            <a:ext cx="5363145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33415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S</a:t>
            </a:r>
            <a:r>
              <a:rPr lang="en-US" sz="2400" b="1" i="0" u="none" strike="noStrike" cap="none" dirty="0">
                <a:solidFill>
                  <a:srgbClr val="33415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tudent ID: 2538394</a:t>
            </a:r>
            <a:endParaRPr sz="2400" b="1" dirty="0"/>
          </a:p>
        </p:txBody>
      </p:sp>
      <p:sp>
        <p:nvSpPr>
          <p:cNvPr id="97" name="Google Shape;97;p13"/>
          <p:cNvSpPr txBox="1"/>
          <p:nvPr/>
        </p:nvSpPr>
        <p:spPr>
          <a:xfrm>
            <a:off x="3287665" y="5142220"/>
            <a:ext cx="5363145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33415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Lecturer: </a:t>
            </a:r>
            <a:r>
              <a:rPr lang="en-US" sz="2400" b="1" i="0" u="none" strike="noStrike" cap="none" dirty="0" err="1">
                <a:solidFill>
                  <a:srgbClr val="33415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Amitave</a:t>
            </a:r>
            <a:r>
              <a:rPr lang="en-US" sz="2400" b="1" i="0" u="none" strike="noStrike" cap="none" dirty="0">
                <a:solidFill>
                  <a:srgbClr val="33415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 Banik</a:t>
            </a:r>
            <a:endParaRPr sz="2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2DCC6-71D3-B429-E19E-39E1AC22CD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875" y="5616790"/>
            <a:ext cx="2725148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494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4"/>
          <p:cNvSpPr txBox="1"/>
          <p:nvPr/>
        </p:nvSpPr>
        <p:spPr>
          <a:xfrm>
            <a:off x="-38101" y="286198"/>
            <a:ext cx="11601450" cy="519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75" b="0" i="0" u="none" strike="noStrike" cap="none" dirty="0">
                <a:solidFill>
                  <a:srgbClr val="002060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SIGNIFICANCE OF SCHEDULING / ROTA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109" name="Google Shape;109;p14"/>
          <p:cNvSpPr txBox="1"/>
          <p:nvPr/>
        </p:nvSpPr>
        <p:spPr>
          <a:xfrm>
            <a:off x="2662237" y="1362523"/>
            <a:ext cx="6048375" cy="365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Effective monitoring of shifts Patterns and overtime</a:t>
            </a:r>
            <a:endParaRPr/>
          </a:p>
        </p:txBody>
      </p:sp>
      <p:sp>
        <p:nvSpPr>
          <p:cNvPr id="111" name="Google Shape;111;p14"/>
          <p:cNvSpPr/>
          <p:nvPr/>
        </p:nvSpPr>
        <p:spPr>
          <a:xfrm>
            <a:off x="2185987" y="1172023"/>
            <a:ext cx="47625" cy="746670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tx1"/>
              </a:solidFill>
              <a:highlight>
                <a:srgbClr val="0000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4"/>
          <p:cNvSpPr txBox="1"/>
          <p:nvPr/>
        </p:nvSpPr>
        <p:spPr>
          <a:xfrm>
            <a:off x="2662237" y="2347318"/>
            <a:ext cx="6048375" cy="365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 err="1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Maximise</a:t>
            </a:r>
            <a:r>
              <a:rPr lang="en-US" sz="18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weekly and monthly employee scheduling</a:t>
            </a:r>
            <a:endParaRPr dirty="0"/>
          </a:p>
        </p:txBody>
      </p:sp>
      <p:sp>
        <p:nvSpPr>
          <p:cNvPr id="114" name="Google Shape;114;p14"/>
          <p:cNvSpPr/>
          <p:nvPr/>
        </p:nvSpPr>
        <p:spPr>
          <a:xfrm>
            <a:off x="2185987" y="2156818"/>
            <a:ext cx="47625" cy="746670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4"/>
          <p:cNvSpPr txBox="1"/>
          <p:nvPr/>
        </p:nvSpPr>
        <p:spPr>
          <a:xfrm>
            <a:off x="2662237" y="3332114"/>
            <a:ext cx="6048375" cy="365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Design employee availability and annual leave</a:t>
            </a:r>
            <a:endParaRPr dirty="0"/>
          </a:p>
        </p:txBody>
      </p:sp>
      <p:sp>
        <p:nvSpPr>
          <p:cNvPr id="117" name="Google Shape;117;p14"/>
          <p:cNvSpPr/>
          <p:nvPr/>
        </p:nvSpPr>
        <p:spPr>
          <a:xfrm>
            <a:off x="2185987" y="3141614"/>
            <a:ext cx="47625" cy="746670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4"/>
          <p:cNvSpPr txBox="1"/>
          <p:nvPr/>
        </p:nvSpPr>
        <p:spPr>
          <a:xfrm>
            <a:off x="2662237" y="4316910"/>
            <a:ext cx="6048375" cy="365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Tracking training and compliance</a:t>
            </a:r>
            <a:endParaRPr/>
          </a:p>
        </p:txBody>
      </p:sp>
      <p:sp>
        <p:nvSpPr>
          <p:cNvPr id="120" name="Google Shape;120;p14"/>
          <p:cNvSpPr/>
          <p:nvPr/>
        </p:nvSpPr>
        <p:spPr>
          <a:xfrm>
            <a:off x="2185987" y="4126410"/>
            <a:ext cx="47625" cy="746670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4"/>
          <p:cNvSpPr txBox="1"/>
          <p:nvPr/>
        </p:nvSpPr>
        <p:spPr>
          <a:xfrm>
            <a:off x="2662237" y="5301705"/>
            <a:ext cx="6048375" cy="175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Ensure appropriate staff-to-resident ratio</a:t>
            </a:r>
            <a:endParaRPr/>
          </a:p>
        </p:txBody>
      </p:sp>
      <p:sp>
        <p:nvSpPr>
          <p:cNvPr id="122" name="Google Shape;122;p14"/>
          <p:cNvSpPr/>
          <p:nvPr/>
        </p:nvSpPr>
        <p:spPr>
          <a:xfrm>
            <a:off x="2185987" y="5111205"/>
            <a:ext cx="47625" cy="746670"/>
          </a:xfrm>
          <a:prstGeom prst="rect">
            <a:avLst/>
          </a:prstGeom>
          <a:solidFill>
            <a:srgbClr val="3B82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3" name="Google Shape;123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28862" y="1400623"/>
            <a:ext cx="17145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28862" y="2385418"/>
            <a:ext cx="17145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28862" y="3370214"/>
            <a:ext cx="17145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28862" y="4355010"/>
            <a:ext cx="17145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28862" y="5339805"/>
            <a:ext cx="17145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65BB5C1-81C6-E7FE-E96C-E00C8A19DE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3526" y="5669177"/>
            <a:ext cx="2725148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89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1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47799" y="1819276"/>
            <a:ext cx="4610101" cy="1619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69357" y="1828368"/>
            <a:ext cx="5014915" cy="1619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33511" y="3500144"/>
            <a:ext cx="4638676" cy="1619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46019" y="3621881"/>
            <a:ext cx="5014915" cy="1619249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5"/>
          <p:cNvSpPr txBox="1"/>
          <p:nvPr/>
        </p:nvSpPr>
        <p:spPr>
          <a:xfrm>
            <a:off x="445294" y="522178"/>
            <a:ext cx="11601450" cy="519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75" b="0" i="0" u="none" strike="noStrike" cap="none" dirty="0">
                <a:solidFill>
                  <a:srgbClr val="002060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WHY EXCEL IS KEY TO MY TASK</a:t>
            </a:r>
            <a:endParaRPr dirty="0">
              <a:solidFill>
                <a:srgbClr val="002060"/>
              </a:solidFill>
            </a:endParaRPr>
          </a:p>
        </p:txBody>
      </p:sp>
      <p:pic>
        <p:nvPicPr>
          <p:cNvPr id="142" name="Google Shape;142;p1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92579" y="2007049"/>
            <a:ext cx="438151" cy="381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64607" y="2007050"/>
            <a:ext cx="515300" cy="338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41755" y="3550693"/>
            <a:ext cx="438151" cy="367083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pic>
        <p:nvPicPr>
          <p:cNvPr id="145" name="Google Shape;145;p15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460333" y="3669506"/>
            <a:ext cx="662668" cy="638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5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621155" y="2007051"/>
            <a:ext cx="381000" cy="381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</p:pic>
      <p:sp>
        <p:nvSpPr>
          <p:cNvPr id="147" name="Google Shape;147;p15"/>
          <p:cNvSpPr txBox="1"/>
          <p:nvPr/>
        </p:nvSpPr>
        <p:spPr>
          <a:xfrm>
            <a:off x="2192655" y="1860351"/>
            <a:ext cx="3960495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 u="none" strike="noStrike" cap="none" dirty="0">
                <a:solidFill>
                  <a:schemeClr val="tx1"/>
                </a:solidFill>
                <a:latin typeface="Poppins"/>
                <a:ea typeface="Poppins"/>
                <a:cs typeface="Poppins"/>
                <a:sym typeface="Poppins"/>
              </a:rPr>
              <a:t>Organization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48" name="Google Shape;148;p15"/>
          <p:cNvSpPr txBox="1"/>
          <p:nvPr/>
        </p:nvSpPr>
        <p:spPr>
          <a:xfrm>
            <a:off x="2152650" y="2314574"/>
            <a:ext cx="377190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Efficiency - Excel </a:t>
            </a:r>
            <a:r>
              <a:rPr lang="en-US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formats and </a:t>
            </a:r>
            <a:r>
              <a:rPr lang="en-US" dirty="0" err="1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organise</a:t>
            </a: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staff </a:t>
            </a:r>
            <a:r>
              <a:rPr lang="en-US" dirty="0" err="1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rota</a:t>
            </a:r>
            <a:r>
              <a:rPr lang="en-US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efficiently,</a:t>
            </a: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so everyone </a:t>
            </a:r>
            <a:r>
              <a:rPr lang="en-US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is well informed of </a:t>
            </a: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working time and duties </a:t>
            </a:r>
            <a:r>
              <a:rPr lang="en-US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to </a:t>
            </a: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cover. (Microsoft, 2024).</a:t>
            </a:r>
            <a:endParaRPr dirty="0"/>
          </a:p>
        </p:txBody>
      </p:sp>
      <p:pic>
        <p:nvPicPr>
          <p:cNvPr id="149" name="Google Shape;149;p15" descr="image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343650" y="1975664"/>
            <a:ext cx="359628" cy="370329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sp>
        <p:nvSpPr>
          <p:cNvPr id="150" name="Google Shape;150;p15"/>
          <p:cNvSpPr txBox="1"/>
          <p:nvPr/>
        </p:nvSpPr>
        <p:spPr>
          <a:xfrm>
            <a:off x="7067552" y="1861795"/>
            <a:ext cx="3960495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 u="none" strike="noStrike" cap="none" dirty="0">
                <a:solidFill>
                  <a:schemeClr val="tx1"/>
                </a:solidFill>
                <a:latin typeface="Poppins"/>
                <a:ea typeface="Poppins"/>
                <a:cs typeface="Poppins"/>
                <a:sym typeface="Poppins"/>
              </a:rPr>
              <a:t>Resident Safety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51" name="Google Shape;151;p15"/>
          <p:cNvSpPr txBox="1"/>
          <p:nvPr/>
        </p:nvSpPr>
        <p:spPr>
          <a:xfrm>
            <a:off x="7091364" y="2294989"/>
            <a:ext cx="3960495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Helps</a:t>
            </a: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management track staffing levels to ensure </a:t>
            </a:r>
            <a:r>
              <a:rPr lang="en-US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continuity while deploying competent, </a:t>
            </a: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qualified carers and experienced staff on duty at all times in order to keep vulnerable residents safe. (</a:t>
            </a:r>
            <a:r>
              <a:rPr lang="en-US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Care Quality Commission, 2024</a:t>
            </a: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).</a:t>
            </a:r>
            <a:endParaRPr dirty="0"/>
          </a:p>
        </p:txBody>
      </p:sp>
      <p:pic>
        <p:nvPicPr>
          <p:cNvPr id="152" name="Google Shape;152;p15" descr="image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645988" y="3550693"/>
            <a:ext cx="229686" cy="319186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sp>
        <p:nvSpPr>
          <p:cNvPr id="153" name="Google Shape;153;p15"/>
          <p:cNvSpPr txBox="1"/>
          <p:nvPr/>
        </p:nvSpPr>
        <p:spPr>
          <a:xfrm>
            <a:off x="2136141" y="3569584"/>
            <a:ext cx="3921760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dirty="0">
                <a:solidFill>
                  <a:schemeClr val="tx1"/>
                </a:solidFill>
                <a:latin typeface="Poppins"/>
                <a:cs typeface="Poppins"/>
                <a:sym typeface="Poppins"/>
              </a:rPr>
              <a:t>Flexible &amp; Cost Effective 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54" name="Google Shape;154;p15"/>
          <p:cNvSpPr txBox="1"/>
          <p:nvPr/>
        </p:nvSpPr>
        <p:spPr>
          <a:xfrm>
            <a:off x="2136141" y="3904521"/>
            <a:ext cx="3703320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b="0" i="0" u="none" strike="noStrike" cap="none" dirty="0">
              <a:solidFill>
                <a:srgbClr val="334155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Care environments are unpredictable. Excel makes it simple to patch and update </a:t>
            </a:r>
            <a:r>
              <a:rPr lang="en-US" b="0" i="0" u="none" strike="noStrike" cap="none" dirty="0" err="1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rotas</a:t>
            </a: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instantly when staff are off sick or need emergency shift changes (Lambert et al., 2022).</a:t>
            </a:r>
            <a:endParaRPr dirty="0"/>
          </a:p>
        </p:txBody>
      </p:sp>
      <p:pic>
        <p:nvPicPr>
          <p:cNvPr id="155" name="Google Shape;155;p15" descr="image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6627020" y="3860006"/>
            <a:ext cx="372751" cy="319186"/>
          </a:xfrm>
          <a:prstGeom prst="rect">
            <a:avLst/>
          </a:prstGeom>
          <a:solidFill>
            <a:schemeClr val="tx1"/>
          </a:solidFill>
          <a:ln>
            <a:noFill/>
          </a:ln>
        </p:spPr>
      </p:pic>
      <p:sp>
        <p:nvSpPr>
          <p:cNvPr id="156" name="Google Shape;156;p15"/>
          <p:cNvSpPr txBox="1"/>
          <p:nvPr/>
        </p:nvSpPr>
        <p:spPr>
          <a:xfrm>
            <a:off x="7279236" y="3721552"/>
            <a:ext cx="3444217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 u="none" strike="noStrike" cap="none" dirty="0">
                <a:solidFill>
                  <a:schemeClr val="tx1"/>
                </a:solidFill>
                <a:latin typeface="Poppins"/>
                <a:ea typeface="Poppins"/>
                <a:cs typeface="Poppins"/>
                <a:sym typeface="Poppins"/>
              </a:rPr>
              <a:t>Capacity Planning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57" name="Google Shape;157;p15"/>
          <p:cNvSpPr txBox="1"/>
          <p:nvPr/>
        </p:nvSpPr>
        <p:spPr>
          <a:xfrm>
            <a:off x="7184234" y="4080280"/>
            <a:ext cx="3843813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Utilizing digital spreadsheets for roster planning significantly improves resource management and overall operational efficiency compared to paper </a:t>
            </a:r>
            <a:r>
              <a:rPr lang="en-US" b="0" i="0" u="none" strike="noStrike" cap="none" dirty="0" err="1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rotas</a:t>
            </a:r>
            <a:r>
              <a:rPr lang="en-US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(Nuffield Trust, 2016).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8EB6E3-EEEB-C912-4EDC-0DA60DE8F0F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28053" y="5620286"/>
            <a:ext cx="2725148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817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6"/>
          <p:cNvSpPr txBox="1"/>
          <p:nvPr/>
        </p:nvSpPr>
        <p:spPr>
          <a:xfrm>
            <a:off x="200025" y="115408"/>
            <a:ext cx="11601450" cy="519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75" b="0" i="0" u="none" strike="noStrike" cap="none" dirty="0">
                <a:solidFill>
                  <a:srgbClr val="002060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MERITS &amp; DEMERITS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170" name="Google Shape;170;p16"/>
          <p:cNvSpPr txBox="1"/>
          <p:nvPr/>
        </p:nvSpPr>
        <p:spPr>
          <a:xfrm>
            <a:off x="666750" y="1190625"/>
            <a:ext cx="493061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chemeClr val="tx1"/>
                </a:solidFill>
                <a:latin typeface="Poppins"/>
                <a:ea typeface="Poppins"/>
                <a:cs typeface="Poppins"/>
                <a:sym typeface="Poppins"/>
              </a:rPr>
              <a:t>Merits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71" name="Google Shape;171;p16"/>
          <p:cNvSpPr/>
          <p:nvPr/>
        </p:nvSpPr>
        <p:spPr>
          <a:xfrm>
            <a:off x="844630" y="1638300"/>
            <a:ext cx="4695825" cy="19050"/>
          </a:xfrm>
          <a:prstGeom prst="rect">
            <a:avLst/>
          </a:prstGeom>
          <a:solidFill>
            <a:srgbClr val="34D3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ym typeface="Calibri"/>
            </a:endParaRPr>
          </a:p>
        </p:txBody>
      </p:sp>
      <p:sp>
        <p:nvSpPr>
          <p:cNvPr id="172" name="Google Shape;172;p16"/>
          <p:cNvSpPr txBox="1"/>
          <p:nvPr/>
        </p:nvSpPr>
        <p:spPr>
          <a:xfrm>
            <a:off x="6416754" y="1190625"/>
            <a:ext cx="493061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chemeClr val="tx1"/>
                </a:solidFill>
                <a:latin typeface="Poppins"/>
                <a:ea typeface="Poppins"/>
                <a:cs typeface="Poppins"/>
                <a:sym typeface="Poppins"/>
              </a:rPr>
              <a:t>Demerits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73" name="Google Shape;173;p16"/>
          <p:cNvSpPr/>
          <p:nvPr/>
        </p:nvSpPr>
        <p:spPr>
          <a:xfrm>
            <a:off x="6677024" y="1638300"/>
            <a:ext cx="4695825" cy="19050"/>
          </a:xfrm>
          <a:prstGeom prst="rect">
            <a:avLst/>
          </a:prstGeom>
          <a:solidFill>
            <a:srgbClr val="F8717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6"/>
          <p:cNvSpPr txBox="1"/>
          <p:nvPr/>
        </p:nvSpPr>
        <p:spPr>
          <a:xfrm>
            <a:off x="1130380" y="1695450"/>
            <a:ext cx="4410075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Ensures Care of Residents:</a:t>
            </a:r>
            <a:r>
              <a:rPr lang="en-US" sz="15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Accurate staff ratios are met for safe care .</a:t>
            </a:r>
            <a:endParaRPr dirty="0"/>
          </a:p>
        </p:txBody>
      </p:sp>
      <p:sp>
        <p:nvSpPr>
          <p:cNvPr id="175" name="Google Shape;175;p16"/>
          <p:cNvSpPr txBox="1"/>
          <p:nvPr/>
        </p:nvSpPr>
        <p:spPr>
          <a:xfrm>
            <a:off x="1130379" y="2462689"/>
            <a:ext cx="4632245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Familiarity:</a:t>
            </a:r>
            <a:r>
              <a:rPr lang="en-US" sz="1500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15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Basic Excel functions and applications are known to most Administrative staff thereby, reducing training time.</a:t>
            </a:r>
            <a:endParaRPr dirty="0"/>
          </a:p>
        </p:txBody>
      </p:sp>
      <p:sp>
        <p:nvSpPr>
          <p:cNvPr id="176" name="Google Shape;176;p16"/>
          <p:cNvSpPr txBox="1"/>
          <p:nvPr/>
        </p:nvSpPr>
        <p:spPr>
          <a:xfrm>
            <a:off x="1130380" y="3599260"/>
            <a:ext cx="4410076" cy="22898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Customization:</a:t>
            </a:r>
            <a:r>
              <a:rPr lang="en-US" sz="15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1500" dirty="0" err="1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Colour</a:t>
            </a:r>
            <a:r>
              <a:rPr lang="en-US" sz="15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codes can be used to differentiate between shifts, specialized care roles, day and night .</a:t>
            </a:r>
          </a:p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dirty="0">
                <a:solidFill>
                  <a:srgbClr val="334155"/>
                </a:solidFill>
                <a:latin typeface="Poppins"/>
                <a:cs typeface="Poppins"/>
                <a:sym typeface="Poppins"/>
              </a:rPr>
              <a:t>Cost Effectiveness: </a:t>
            </a:r>
            <a:r>
              <a:rPr lang="en-GB" sz="1600" dirty="0"/>
              <a:t>Suitable and adapted for use in a small and medium sized Care home such as Riverdale Nursing Home.</a:t>
            </a:r>
            <a:endParaRPr sz="1600" dirty="0"/>
          </a:p>
        </p:txBody>
      </p:sp>
      <p:sp>
        <p:nvSpPr>
          <p:cNvPr id="177" name="Google Shape;177;p16"/>
          <p:cNvSpPr txBox="1"/>
          <p:nvPr/>
        </p:nvSpPr>
        <p:spPr>
          <a:xfrm>
            <a:off x="6702504" y="1666875"/>
            <a:ext cx="4670345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Manual Entry Errors:</a:t>
            </a:r>
            <a:r>
              <a:rPr lang="en-US" sz="15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Typing directly into spreadsheets is prone to human error, which could lead to double-booking a nurse.</a:t>
            </a:r>
            <a:endParaRPr dirty="0"/>
          </a:p>
        </p:txBody>
      </p:sp>
      <p:sp>
        <p:nvSpPr>
          <p:cNvPr id="178" name="Google Shape;178;p16"/>
          <p:cNvSpPr txBox="1"/>
          <p:nvPr/>
        </p:nvSpPr>
        <p:spPr>
          <a:xfrm>
            <a:off x="6702504" y="2771775"/>
            <a:ext cx="4670345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Lack of Automation:</a:t>
            </a:r>
            <a:r>
              <a:rPr lang="en-US" sz="15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Excel won't automatically warn a manager if a staff member is scheduled without a legal rest break.</a:t>
            </a:r>
            <a:endParaRPr dirty="0"/>
          </a:p>
        </p:txBody>
      </p:sp>
      <p:sp>
        <p:nvSpPr>
          <p:cNvPr id="179" name="Google Shape;179;p16"/>
          <p:cNvSpPr txBox="1"/>
          <p:nvPr/>
        </p:nvSpPr>
        <p:spPr>
          <a:xfrm>
            <a:off x="6702504" y="3990975"/>
            <a:ext cx="4670345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Version Control:</a:t>
            </a:r>
            <a:r>
              <a:rPr lang="en-US" sz="15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If files are not shared via OneDrive/SharePoint properly, multiple conflicting versions of the </a:t>
            </a:r>
            <a:r>
              <a:rPr lang="en-US" sz="1500" b="0" i="0" u="none" strike="noStrike" cap="none" dirty="0" err="1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rota</a:t>
            </a:r>
            <a:r>
              <a:rPr lang="en-US" sz="1500" b="0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 can be created.</a:t>
            </a:r>
            <a:endParaRPr dirty="0"/>
          </a:p>
        </p:txBody>
      </p:sp>
      <p:pic>
        <p:nvPicPr>
          <p:cNvPr id="180" name="Google Shape;180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4630" y="1695450"/>
            <a:ext cx="17145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4630" y="2495550"/>
            <a:ext cx="17145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4630" y="3600450"/>
            <a:ext cx="171450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A6A8C9-CDD7-4F14-313D-69BAC3C9AC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9702" y="5669177"/>
            <a:ext cx="2725148" cy="1188823"/>
          </a:xfrm>
          <a:prstGeom prst="rect">
            <a:avLst/>
          </a:prstGeom>
        </p:spPr>
      </p:pic>
      <p:sp>
        <p:nvSpPr>
          <p:cNvPr id="4" name="4-point Star 3">
            <a:extLst>
              <a:ext uri="{FF2B5EF4-FFF2-40B4-BE49-F238E27FC236}">
                <a16:creationId xmlns:a16="http://schemas.microsoft.com/office/drawing/2014/main" id="{E63546A7-8270-41C8-1F6E-3BB299A6C86D}"/>
              </a:ext>
            </a:extLst>
          </p:cNvPr>
          <p:cNvSpPr/>
          <p:nvPr/>
        </p:nvSpPr>
        <p:spPr>
          <a:xfrm>
            <a:off x="6288942" y="1861213"/>
            <a:ext cx="261161" cy="200025"/>
          </a:xfrm>
          <a:prstGeom prst="star4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oogle Shape;182;p16" descr="image.png">
            <a:extLst>
              <a:ext uri="{FF2B5EF4-FFF2-40B4-BE49-F238E27FC236}">
                <a16:creationId xmlns:a16="http://schemas.microsoft.com/office/drawing/2014/main" id="{20AC616C-9F26-E32A-D27E-9F2AA0897BC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2254" y="4872037"/>
            <a:ext cx="171450" cy="2000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4-point Star 6">
            <a:extLst>
              <a:ext uri="{FF2B5EF4-FFF2-40B4-BE49-F238E27FC236}">
                <a16:creationId xmlns:a16="http://schemas.microsoft.com/office/drawing/2014/main" id="{C8EE6700-00ED-515D-A8BE-48715FD4AE96}"/>
              </a:ext>
            </a:extLst>
          </p:cNvPr>
          <p:cNvSpPr/>
          <p:nvPr/>
        </p:nvSpPr>
        <p:spPr>
          <a:xfrm>
            <a:off x="6286171" y="4028427"/>
            <a:ext cx="261161" cy="200025"/>
          </a:xfrm>
          <a:prstGeom prst="star4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4-point Star 10">
            <a:extLst>
              <a:ext uri="{FF2B5EF4-FFF2-40B4-BE49-F238E27FC236}">
                <a16:creationId xmlns:a16="http://schemas.microsoft.com/office/drawing/2014/main" id="{2A7B0895-D662-FB11-00B1-C17F47CAA005}"/>
              </a:ext>
            </a:extLst>
          </p:cNvPr>
          <p:cNvSpPr/>
          <p:nvPr/>
        </p:nvSpPr>
        <p:spPr>
          <a:xfrm>
            <a:off x="6305893" y="2921007"/>
            <a:ext cx="261161" cy="200025"/>
          </a:xfrm>
          <a:prstGeom prst="star4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1199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30CA4FE-AA53-490E-7F4F-384369161215}"/>
              </a:ext>
            </a:extLst>
          </p:cNvPr>
          <p:cNvGraphicFramePr>
            <a:graphicFrameLocks noGrp="1"/>
          </p:cNvGraphicFramePr>
          <p:nvPr/>
        </p:nvGraphicFramePr>
        <p:xfrm>
          <a:off x="936845" y="78917"/>
          <a:ext cx="9536224" cy="686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8112">
                  <a:extLst>
                    <a:ext uri="{9D8B030D-6E8A-4147-A177-3AD203B41FA5}">
                      <a16:colId xmlns:a16="http://schemas.microsoft.com/office/drawing/2014/main" val="3769275960"/>
                    </a:ext>
                  </a:extLst>
                </a:gridCol>
                <a:gridCol w="4768112">
                  <a:extLst>
                    <a:ext uri="{9D8B030D-6E8A-4147-A177-3AD203B41FA5}">
                      <a16:colId xmlns:a16="http://schemas.microsoft.com/office/drawing/2014/main" val="21357755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i="0" u="none" strike="noStrike" cap="none" dirty="0">
                          <a:solidFill>
                            <a:schemeClr val="tx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Merits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i="0" u="none" strike="noStrike" cap="none" dirty="0">
                          <a:solidFill>
                            <a:schemeClr val="tx1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Demerits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98447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Ensures Care of Residents:</a:t>
                      </a:r>
                      <a:r>
                        <a:rPr lang="en-US" sz="1800" b="0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Accurate staff-resident  ratios are met for safe care and regulations compliance .</a:t>
                      </a:r>
                      <a:endParaRPr lang="en-US" sz="1800" dirty="0"/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Manual Entry Errors:</a:t>
                      </a:r>
                      <a:r>
                        <a:rPr lang="en-US" sz="1800" b="0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Potential Human errors is possible through typing directly into spreadsheets which could lead to double-booking of staff at Riverdale Nursing Home</a:t>
                      </a:r>
                      <a:endParaRPr lang="en-US" sz="1800" dirty="0"/>
                    </a:p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3094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Enhanced Team Collaboration:</a:t>
                      </a:r>
                      <a:r>
                        <a:rPr lang="en-US" sz="1800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US" sz="1800" b="0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Excel, a part of Microsoft 365 can be securely stored and shared on One Drive or </a:t>
                      </a:r>
                      <a:r>
                        <a:rPr lang="en-US" sz="1800" b="0" i="0" u="none" strike="noStrike" cap="none" dirty="0" err="1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sharePoint</a:t>
                      </a:r>
                      <a:r>
                        <a:rPr lang="en-US" sz="1800" b="0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disseminated through Microsoft Team to authorized staff.</a:t>
                      </a:r>
                      <a:endParaRPr lang="en-US" sz="1800" dirty="0"/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Finite Automation:</a:t>
                      </a:r>
                      <a:r>
                        <a:rPr lang="en-US" sz="1800" b="0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Staff cannot be automatically allocated based on their experience, competence, and qualifications.</a:t>
                      </a:r>
                      <a:endParaRPr lang="en-US" sz="1800" dirty="0"/>
                    </a:p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59749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Customization:</a:t>
                      </a:r>
                      <a:r>
                        <a:rPr lang="en-US" sz="1800" b="0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Colour</a:t>
                      </a:r>
                      <a:r>
                        <a:rPr lang="en-US" sz="1800" b="0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codes can be used to differentiate between specialized care roles, day and night shifts .</a:t>
                      </a:r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Version Control:</a:t>
                      </a:r>
                      <a:r>
                        <a:rPr lang="en-US" sz="1800" b="0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conflicting versions may arise if multiple managers download and edit copies of the </a:t>
                      </a:r>
                      <a:r>
                        <a:rPr lang="en-US" sz="1800" b="0" i="0" u="none" strike="noStrike" cap="none" dirty="0" err="1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rota</a:t>
                      </a:r>
                      <a:r>
                        <a:rPr lang="en-US" sz="1800" b="0" i="0" u="none" strike="noStrike" cap="none" dirty="0">
                          <a:solidFill>
                            <a:srgbClr val="334155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rather than using the appropriate live cloud version.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2814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rgbClr val="334155"/>
                          </a:solidFill>
                          <a:latin typeface="Poppins"/>
                          <a:cs typeface="Poppins"/>
                          <a:sym typeface="Poppins"/>
                        </a:rPr>
                        <a:t>Cost Effectiveness: </a:t>
                      </a:r>
                      <a:r>
                        <a:rPr lang="en-GB" sz="1800" dirty="0"/>
                        <a:t>Suitable and adapted for use in a small and medium sized Care home such as Riverdale Nursing Home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Data Protection Violation</a:t>
                      </a:r>
                      <a:r>
                        <a:rPr lang="en-US" sz="1800" b="0" dirty="0"/>
                        <a:t>:</a:t>
                      </a:r>
                      <a:r>
                        <a:rPr lang="en-US" sz="1800" dirty="0"/>
                        <a:t> Personal information of staff without adequate protection, restriction and control are at risk if passwords get into wrong hands.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904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55337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99642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>
          <a:extLst>
            <a:ext uri="{FF2B5EF4-FFF2-40B4-BE49-F238E27FC236}">
              <a16:creationId xmlns:a16="http://schemas.microsoft.com/office/drawing/2014/main" id="{BF7F2C3B-11EE-EF5A-4449-A660E540C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24DF3C-E863-3B7F-4928-52E464CF46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9702" y="5669177"/>
            <a:ext cx="2725148" cy="1188823"/>
          </a:xfrm>
          <a:prstGeom prst="rect">
            <a:avLst/>
          </a:prstGeom>
        </p:spPr>
      </p:pic>
      <p:sp>
        <p:nvSpPr>
          <p:cNvPr id="4" name="Google Shape;190;p17">
            <a:extLst>
              <a:ext uri="{FF2B5EF4-FFF2-40B4-BE49-F238E27FC236}">
                <a16:creationId xmlns:a16="http://schemas.microsoft.com/office/drawing/2014/main" id="{D0C6DD25-4CF3-5338-9F8E-47BFFDB3722C}"/>
              </a:ext>
            </a:extLst>
          </p:cNvPr>
          <p:cNvSpPr txBox="1"/>
          <p:nvPr/>
        </p:nvSpPr>
        <p:spPr>
          <a:xfrm>
            <a:off x="590550" y="685800"/>
            <a:ext cx="11601450" cy="519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75" b="0" i="0" u="none" strike="noStrike" cap="none" dirty="0">
                <a:solidFill>
                  <a:srgbClr val="002060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REFERENCES</a:t>
            </a:r>
            <a:endParaRPr dirty="0">
              <a:solidFill>
                <a:srgbClr val="002060"/>
              </a:solidFill>
            </a:endParaRPr>
          </a:p>
        </p:txBody>
      </p:sp>
      <p:sp>
        <p:nvSpPr>
          <p:cNvPr id="6" name="Google Shape;196;p17">
            <a:extLst>
              <a:ext uri="{FF2B5EF4-FFF2-40B4-BE49-F238E27FC236}">
                <a16:creationId xmlns:a16="http://schemas.microsoft.com/office/drawing/2014/main" id="{FD239EB7-4FE3-AD2E-027B-EA493694AFE2}"/>
              </a:ext>
            </a:extLst>
          </p:cNvPr>
          <p:cNvSpPr txBox="1"/>
          <p:nvPr/>
        </p:nvSpPr>
        <p:spPr>
          <a:xfrm>
            <a:off x="1019175" y="1694307"/>
            <a:ext cx="10523131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</a:rPr>
              <a:t>Care Quality Commission (2024) Regulation 18: Staffing. Available at:  </a:t>
            </a: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  <a:hlinkClick r:id="rId4"/>
              </a:rPr>
              <a:t>https://www.cqc.org.uk</a:t>
            </a: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</a:rPr>
              <a:t>  (Accessed: 11 July 2026).</a:t>
            </a:r>
            <a:endParaRPr b="1" dirty="0"/>
          </a:p>
        </p:txBody>
      </p:sp>
      <p:sp>
        <p:nvSpPr>
          <p:cNvPr id="8" name="Google Shape;197;p17">
            <a:extLst>
              <a:ext uri="{FF2B5EF4-FFF2-40B4-BE49-F238E27FC236}">
                <a16:creationId xmlns:a16="http://schemas.microsoft.com/office/drawing/2014/main" id="{AD308B87-638A-2A1A-CCC6-145C08A3B5C7}"/>
              </a:ext>
            </a:extLst>
          </p:cNvPr>
          <p:cNvSpPr txBox="1"/>
          <p:nvPr/>
        </p:nvSpPr>
        <p:spPr>
          <a:xfrm>
            <a:off x="1019175" y="2453580"/>
            <a:ext cx="10620375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</a:rPr>
              <a:t>NHS England (2023) Digital transformation in adult social care . Available at: </a:t>
            </a: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  <a:hlinkClick r:id="rId5"/>
              </a:rPr>
              <a:t>https://www.England.nhs.uk</a:t>
            </a: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</a:rPr>
              <a:t> (accessed: 11 July 2026)</a:t>
            </a:r>
            <a:endParaRPr b="1" dirty="0"/>
          </a:p>
        </p:txBody>
      </p:sp>
      <p:sp>
        <p:nvSpPr>
          <p:cNvPr id="12" name="Google Shape;199;p17">
            <a:extLst>
              <a:ext uri="{FF2B5EF4-FFF2-40B4-BE49-F238E27FC236}">
                <a16:creationId xmlns:a16="http://schemas.microsoft.com/office/drawing/2014/main" id="{403F3AFE-2E26-F178-B1C7-93C0A9762FBF}"/>
              </a:ext>
            </a:extLst>
          </p:cNvPr>
          <p:cNvSpPr txBox="1"/>
          <p:nvPr/>
        </p:nvSpPr>
        <p:spPr>
          <a:xfrm>
            <a:off x="1019175" y="4047856"/>
            <a:ext cx="10620375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Nuffield Trust (2016) </a:t>
            </a:r>
            <a:r>
              <a:rPr lang="en-US" b="1" i="1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Delivering the benefits of digital health care</a:t>
            </a:r>
            <a:r>
              <a:rPr lang="en-US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. London: Nuffield Trust.                                                Available at:    </a:t>
            </a:r>
            <a:r>
              <a:rPr lang="en-US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  <a:hlinkClick r:id="rId6"/>
              </a:rPr>
              <a:t>https://www.nuffieldtrust.org.uk/research/delivering-the-benefits-of-digital-health-care</a:t>
            </a:r>
            <a:r>
              <a:rPr lang="en-US" b="1" i="0" u="none" strike="noStrike" cap="none" dirty="0">
                <a:solidFill>
                  <a:srgbClr val="334155"/>
                </a:solidFill>
                <a:latin typeface="Poppins"/>
                <a:ea typeface="Poppins"/>
                <a:cs typeface="Poppins"/>
                <a:sym typeface="Poppins"/>
              </a:rPr>
              <a:t>. (Accessed at 11 July 2026).</a:t>
            </a:r>
            <a:endParaRPr b="1" dirty="0"/>
          </a:p>
        </p:txBody>
      </p:sp>
      <p:sp>
        <p:nvSpPr>
          <p:cNvPr id="14" name="Google Shape;200;p17">
            <a:extLst>
              <a:ext uri="{FF2B5EF4-FFF2-40B4-BE49-F238E27FC236}">
                <a16:creationId xmlns:a16="http://schemas.microsoft.com/office/drawing/2014/main" id="{42FD890A-0A1D-A969-E0ED-4BA19077D792}"/>
              </a:ext>
            </a:extLst>
          </p:cNvPr>
          <p:cNvSpPr txBox="1"/>
          <p:nvPr/>
        </p:nvSpPr>
        <p:spPr>
          <a:xfrm>
            <a:off x="1019175" y="5118496"/>
            <a:ext cx="10620375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</a:rPr>
              <a:t>Skills for Care (2024) Workforce planning resources for adult social care. Available at: </a:t>
            </a: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  <a:hlinkClick r:id="rId7"/>
              </a:rPr>
              <a:t>https://www.skillforcare.org.uk</a:t>
            </a: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</a:rPr>
              <a:t> (Accessed: at:  11 July 2026).</a:t>
            </a:r>
            <a:endParaRPr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3D0CD3-D377-8FAE-C788-84E8DD59520A}"/>
              </a:ext>
            </a:extLst>
          </p:cNvPr>
          <p:cNvSpPr txBox="1"/>
          <p:nvPr/>
        </p:nvSpPr>
        <p:spPr>
          <a:xfrm>
            <a:off x="905262" y="3298751"/>
            <a:ext cx="98670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</a:rPr>
              <a:t>Microsoft (2024( Microsoft Excel. Available at:  </a:t>
            </a: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  <a:hlinkClick r:id="rId8"/>
              </a:rPr>
              <a:t>https://www.Microsoft.com/en-gb/Microsoft-365/excel</a:t>
            </a:r>
            <a:r>
              <a:rPr lang="en-US" b="1" dirty="0">
                <a:solidFill>
                  <a:srgbClr val="334155"/>
                </a:solidFill>
                <a:latin typeface="Poppins"/>
                <a:cs typeface="Poppins"/>
                <a:sym typeface="Poppins"/>
              </a:rPr>
              <a:t>  (Accessed: 11 July 2026).</a:t>
            </a:r>
            <a:endParaRPr lang="en-US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3D6C69-338B-9938-2BE8-E723C418A686}"/>
              </a:ext>
            </a:extLst>
          </p:cNvPr>
          <p:cNvSpPr txBox="1"/>
          <p:nvPr/>
        </p:nvSpPr>
        <p:spPr>
          <a:xfrm>
            <a:off x="1019175" y="5973692"/>
            <a:ext cx="713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Lambert, S. J., Henly, J. R. and Kim, J. (2022) ’Work Schedule Patching in Health Care: Exploring Implementation Approaches’, ILR Review, 75(3), pp. 681-708</a:t>
            </a:r>
          </a:p>
        </p:txBody>
      </p:sp>
    </p:spTree>
    <p:extLst>
      <p:ext uri="{BB962C8B-B14F-4D97-AF65-F5344CB8AC3E}">
        <p14:creationId xmlns:p14="http://schemas.microsoft.com/office/powerpoint/2010/main" val="25519421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1E153-0AD0-C53D-0EFA-33C48DE8A4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81699"/>
            <a:ext cx="9144000" cy="186772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Secure file storage and sharing with Microsoft OneDrive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D68C18-3845-09A0-632F-BFEFB2EEEC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9992" y="6476300"/>
            <a:ext cx="9144000" cy="125667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CD7D1AC-8AC0-74B9-BFE1-4B0C217855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978295"/>
              </p:ext>
            </p:extLst>
          </p:nvPr>
        </p:nvGraphicFramePr>
        <p:xfrm>
          <a:off x="1887538" y="2908616"/>
          <a:ext cx="8128000" cy="254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50462819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33558865"/>
                    </a:ext>
                  </a:extLst>
                </a:gridCol>
              </a:tblGrid>
              <a:tr h="443799">
                <a:tc>
                  <a:txBody>
                    <a:bodyPr/>
                    <a:lstStyle/>
                    <a:p>
                      <a:r>
                        <a:rPr lang="en-GB" dirty="0"/>
                        <a:t>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Limitation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4643567"/>
                  </a:ext>
                </a:extLst>
              </a:tr>
              <a:tr h="443799">
                <a:tc>
                  <a:txBody>
                    <a:bodyPr/>
                    <a:lstStyle/>
                    <a:p>
                      <a:r>
                        <a:rPr lang="en-GB" dirty="0"/>
                        <a:t>Secure cloud-based file storage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Requires an internet connection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6057012"/>
                  </a:ext>
                </a:extLst>
              </a:tr>
              <a:tr h="766010">
                <a:tc>
                  <a:txBody>
                    <a:bodyPr/>
                    <a:lstStyle/>
                    <a:p>
                      <a:r>
                        <a:rPr lang="en-GB" dirty="0"/>
                        <a:t>Easy and secure file sharing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Incorrect sharing permission may expose confidential information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2281548"/>
                  </a:ext>
                </a:extLst>
              </a:tr>
              <a:tr h="443799">
                <a:tc>
                  <a:txBody>
                    <a:bodyPr/>
                    <a:lstStyle/>
                    <a:p>
                      <a:r>
                        <a:rPr lang="en-GB" dirty="0"/>
                        <a:t>Automatic backup and synchronisation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Free storage space limited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8027160"/>
                  </a:ext>
                </a:extLst>
              </a:tr>
              <a:tr h="443799">
                <a:tc>
                  <a:txBody>
                    <a:bodyPr/>
                    <a:lstStyle/>
                    <a:p>
                      <a:r>
                        <a:rPr lang="en-GB" dirty="0"/>
                        <a:t>Access files from any device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Staff need training to use it securely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07470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4029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731</TotalTime>
  <Words>1890</Words>
  <Application>Microsoft Office PowerPoint</Application>
  <PresentationFormat>Widescreen</PresentationFormat>
  <Paragraphs>177</Paragraphs>
  <Slides>23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Digital Skills and Research Methods Group Presentation Using Digital Tools in Health and Social Care</vt:lpstr>
      <vt:lpstr>Digital Skills and Research Methods Module code: LCHS4007 Assignment Title: Component 1 Topic: Writing care-related documents/Care documentation  Microsoft Word Student Name: Arina Strelina Student ID: 2538832 Lecture: Amitave Banik</vt:lpstr>
      <vt:lpstr>The Importance of Care Documentation</vt:lpstr>
      <vt:lpstr>How Microsoft Word Supports Effective documentation</vt:lpstr>
      <vt:lpstr>Benefits and Limitation</vt:lpstr>
      <vt:lpstr>Full references</vt:lpstr>
      <vt:lpstr>Digital Skills and Research Methods Group 2 Module Code:LCHS4007 Assignment Title: Component 1 Topic: Staff Communication Student Name: Sergejs Sefanovskis Student ID:2538827 Lecturer: Amitave Banik</vt:lpstr>
      <vt:lpstr>The importance of Communication</vt:lpstr>
      <vt:lpstr>Importance of Microsoft Teams</vt:lpstr>
      <vt:lpstr>Advantages and Disadvantages</vt:lpstr>
      <vt:lpstr>Full References And Conclusions </vt:lpstr>
      <vt:lpstr>       Digital skills and research methods Group 2 module code: LCHS4007 Assignment Titel: component 1 topic: Staff training/power point student name: Toni Gregory student ID:2539240 </vt:lpstr>
      <vt:lpstr> THE IMPORTANCE OF STAFF TRAINING</vt:lpstr>
      <vt:lpstr>importance of Microsoft PowerPoint     </vt:lpstr>
      <vt:lpstr>PowerPoint Presentation</vt:lpstr>
      <vt:lpstr>REFERNCING AND CONCLUSION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Secure file storage and sharing with Microsoft OneDrive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Skills and Research Methods Group Presentation Using Digital Tools in Health and Social Care</dc:title>
  <dc:creator>Аришечка С.</dc:creator>
  <cp:lastModifiedBy>Toni Gregory</cp:lastModifiedBy>
  <cp:revision>3</cp:revision>
  <dcterms:created xsi:type="dcterms:W3CDTF">2026-06-24T10:45:31Z</dcterms:created>
  <dcterms:modified xsi:type="dcterms:W3CDTF">2026-07-13T06:28:01Z</dcterms:modified>
</cp:coreProperties>
</file>