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8" r:id="rId4"/>
    <p:sldId id="259" r:id="rId5"/>
    <p:sldId id="260" r:id="rId6"/>
    <p:sldId id="261" r:id="rId7"/>
    <p:sldId id="262" r:id="rId8"/>
    <p:sldId id="263" r:id="rId9"/>
    <p:sldId id="264" r:id="rId10"/>
    <p:sldId id="265"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5C8D16-808C-427E-A859-1979FCDC678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7D2B20E-62C6-4634-9F69-401DC934506A}">
      <dgm:prSet/>
      <dgm:spPr/>
      <dgm:t>
        <a:bodyPr/>
        <a:lstStyle/>
        <a:p>
          <a:pPr>
            <a:lnSpc>
              <a:spcPct val="100000"/>
            </a:lnSpc>
          </a:pPr>
          <a:r>
            <a:rPr lang="en-GB"/>
            <a:t>End-of-life care refers to support provided to individuals nearing the end of their lives, focusing on comfort and quality of life (National Institute for Health and Care Excellence, 2004). </a:t>
          </a:r>
          <a:endParaRPr lang="en-US"/>
        </a:p>
      </dgm:t>
    </dgm:pt>
    <dgm:pt modelId="{0D96A6E5-F34E-445F-97C3-D072D317DB85}" type="parTrans" cxnId="{053D6AF4-E5AD-451E-B124-DEE765DA4330}">
      <dgm:prSet/>
      <dgm:spPr/>
      <dgm:t>
        <a:bodyPr/>
        <a:lstStyle/>
        <a:p>
          <a:endParaRPr lang="en-US"/>
        </a:p>
      </dgm:t>
    </dgm:pt>
    <dgm:pt modelId="{31C6EFE1-B2C2-4838-B1D5-4DF1CB0E4850}" type="sibTrans" cxnId="{053D6AF4-E5AD-451E-B124-DEE765DA4330}">
      <dgm:prSet/>
      <dgm:spPr/>
      <dgm:t>
        <a:bodyPr/>
        <a:lstStyle/>
        <a:p>
          <a:endParaRPr lang="en-US"/>
        </a:p>
      </dgm:t>
    </dgm:pt>
    <dgm:pt modelId="{355AA2AF-8777-42F1-91B3-CEB03BDEEAF0}">
      <dgm:prSet/>
      <dgm:spPr/>
      <dgm:t>
        <a:bodyPr/>
        <a:lstStyle/>
        <a:p>
          <a:pPr>
            <a:lnSpc>
              <a:spcPct val="100000"/>
            </a:lnSpc>
          </a:pPr>
          <a:r>
            <a:rPr lang="en-GB"/>
            <a:t>It's delivered through home-based care, hospices, hospitals, and residential care settings.</a:t>
          </a:r>
          <a:endParaRPr lang="en-US"/>
        </a:p>
      </dgm:t>
    </dgm:pt>
    <dgm:pt modelId="{0494565D-0F52-4366-A82C-20B0815E41F9}" type="parTrans" cxnId="{3D2CB6E7-142A-4E64-AC2B-20EF3ACD62FF}">
      <dgm:prSet/>
      <dgm:spPr/>
      <dgm:t>
        <a:bodyPr/>
        <a:lstStyle/>
        <a:p>
          <a:endParaRPr lang="en-US"/>
        </a:p>
      </dgm:t>
    </dgm:pt>
    <dgm:pt modelId="{695D747A-6CE9-4EBC-9FEF-DE1FE7B462CF}" type="sibTrans" cxnId="{3D2CB6E7-142A-4E64-AC2B-20EF3ACD62FF}">
      <dgm:prSet/>
      <dgm:spPr/>
      <dgm:t>
        <a:bodyPr/>
        <a:lstStyle/>
        <a:p>
          <a:endParaRPr lang="en-US"/>
        </a:p>
      </dgm:t>
    </dgm:pt>
    <dgm:pt modelId="{6825C856-6BC0-4F9E-8B1E-DD1E15945709}" type="pres">
      <dgm:prSet presAssocID="{DC5C8D16-808C-427E-A859-1979FCDC678B}" presName="root" presStyleCnt="0">
        <dgm:presLayoutVars>
          <dgm:dir/>
          <dgm:resizeHandles val="exact"/>
        </dgm:presLayoutVars>
      </dgm:prSet>
      <dgm:spPr/>
    </dgm:pt>
    <dgm:pt modelId="{E7719901-E996-4E74-B6F5-9B9DB35F6E1B}" type="pres">
      <dgm:prSet presAssocID="{E7D2B20E-62C6-4634-9F69-401DC934506A}" presName="compNode" presStyleCnt="0"/>
      <dgm:spPr/>
    </dgm:pt>
    <dgm:pt modelId="{D827D597-FEAB-4BC2-AD88-5F409E3DAA23}" type="pres">
      <dgm:prSet presAssocID="{E7D2B20E-62C6-4634-9F69-401DC93450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fe ring"/>
        </a:ext>
      </dgm:extLst>
    </dgm:pt>
    <dgm:pt modelId="{E2D6AE84-A005-4765-B93C-B0D1D87DCBF2}" type="pres">
      <dgm:prSet presAssocID="{E7D2B20E-62C6-4634-9F69-401DC934506A}" presName="spaceRect" presStyleCnt="0"/>
      <dgm:spPr/>
    </dgm:pt>
    <dgm:pt modelId="{B2D208AE-E793-406C-9792-50081BE41230}" type="pres">
      <dgm:prSet presAssocID="{E7D2B20E-62C6-4634-9F69-401DC934506A}" presName="textRect" presStyleLbl="revTx" presStyleIdx="0" presStyleCnt="2">
        <dgm:presLayoutVars>
          <dgm:chMax val="1"/>
          <dgm:chPref val="1"/>
        </dgm:presLayoutVars>
      </dgm:prSet>
      <dgm:spPr/>
    </dgm:pt>
    <dgm:pt modelId="{4877DD91-F55C-41F8-B406-E0C374597096}" type="pres">
      <dgm:prSet presAssocID="{31C6EFE1-B2C2-4838-B1D5-4DF1CB0E4850}" presName="sibTrans" presStyleCnt="0"/>
      <dgm:spPr/>
    </dgm:pt>
    <dgm:pt modelId="{29D00AFD-277C-413D-A2A6-FB2518B96F48}" type="pres">
      <dgm:prSet presAssocID="{355AA2AF-8777-42F1-91B3-CEB03BDEEAF0}" presName="compNode" presStyleCnt="0"/>
      <dgm:spPr/>
    </dgm:pt>
    <dgm:pt modelId="{DADD590C-53CD-46E2-B6E3-31F6B4CC50A2}" type="pres">
      <dgm:prSet presAssocID="{355AA2AF-8777-42F1-91B3-CEB03BDEEA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E8249FD0-1520-4C98-9A65-647B7640BD2A}" type="pres">
      <dgm:prSet presAssocID="{355AA2AF-8777-42F1-91B3-CEB03BDEEAF0}" presName="spaceRect" presStyleCnt="0"/>
      <dgm:spPr/>
    </dgm:pt>
    <dgm:pt modelId="{DB602C2C-FFFB-46F9-857B-D4D6D87EA708}" type="pres">
      <dgm:prSet presAssocID="{355AA2AF-8777-42F1-91B3-CEB03BDEEAF0}" presName="textRect" presStyleLbl="revTx" presStyleIdx="1" presStyleCnt="2">
        <dgm:presLayoutVars>
          <dgm:chMax val="1"/>
          <dgm:chPref val="1"/>
        </dgm:presLayoutVars>
      </dgm:prSet>
      <dgm:spPr/>
    </dgm:pt>
  </dgm:ptLst>
  <dgm:cxnLst>
    <dgm:cxn modelId="{C919570E-AAEA-4079-A819-F3CE4899E5E6}" type="presOf" srcId="{E7D2B20E-62C6-4634-9F69-401DC934506A}" destId="{B2D208AE-E793-406C-9792-50081BE41230}" srcOrd="0" destOrd="0" presId="urn:microsoft.com/office/officeart/2018/2/layout/IconLabelList"/>
    <dgm:cxn modelId="{24E01E62-C4C7-44E6-8B84-087C15AF7CEF}" type="presOf" srcId="{355AA2AF-8777-42F1-91B3-CEB03BDEEAF0}" destId="{DB602C2C-FFFB-46F9-857B-D4D6D87EA708}" srcOrd="0" destOrd="0" presId="urn:microsoft.com/office/officeart/2018/2/layout/IconLabelList"/>
    <dgm:cxn modelId="{44EF564E-1F21-4F59-B60D-66D0FD48F6FE}" type="presOf" srcId="{DC5C8D16-808C-427E-A859-1979FCDC678B}" destId="{6825C856-6BC0-4F9E-8B1E-DD1E15945709}" srcOrd="0" destOrd="0" presId="urn:microsoft.com/office/officeart/2018/2/layout/IconLabelList"/>
    <dgm:cxn modelId="{3D2CB6E7-142A-4E64-AC2B-20EF3ACD62FF}" srcId="{DC5C8D16-808C-427E-A859-1979FCDC678B}" destId="{355AA2AF-8777-42F1-91B3-CEB03BDEEAF0}" srcOrd="1" destOrd="0" parTransId="{0494565D-0F52-4366-A82C-20B0815E41F9}" sibTransId="{695D747A-6CE9-4EBC-9FEF-DE1FE7B462CF}"/>
    <dgm:cxn modelId="{053D6AF4-E5AD-451E-B124-DEE765DA4330}" srcId="{DC5C8D16-808C-427E-A859-1979FCDC678B}" destId="{E7D2B20E-62C6-4634-9F69-401DC934506A}" srcOrd="0" destOrd="0" parTransId="{0D96A6E5-F34E-445F-97C3-D072D317DB85}" sibTransId="{31C6EFE1-B2C2-4838-B1D5-4DF1CB0E4850}"/>
    <dgm:cxn modelId="{2E3F9C70-2C46-45A8-B52E-E4170F39E7DD}" type="presParOf" srcId="{6825C856-6BC0-4F9E-8B1E-DD1E15945709}" destId="{E7719901-E996-4E74-B6F5-9B9DB35F6E1B}" srcOrd="0" destOrd="0" presId="urn:microsoft.com/office/officeart/2018/2/layout/IconLabelList"/>
    <dgm:cxn modelId="{37B0FB6F-1F0E-413F-98FC-CA302C8AFC58}" type="presParOf" srcId="{E7719901-E996-4E74-B6F5-9B9DB35F6E1B}" destId="{D827D597-FEAB-4BC2-AD88-5F409E3DAA23}" srcOrd="0" destOrd="0" presId="urn:microsoft.com/office/officeart/2018/2/layout/IconLabelList"/>
    <dgm:cxn modelId="{6C7A95DE-3650-412E-A0A9-077EB932683E}" type="presParOf" srcId="{E7719901-E996-4E74-B6F5-9B9DB35F6E1B}" destId="{E2D6AE84-A005-4765-B93C-B0D1D87DCBF2}" srcOrd="1" destOrd="0" presId="urn:microsoft.com/office/officeart/2018/2/layout/IconLabelList"/>
    <dgm:cxn modelId="{C5D04E11-02FC-47DA-9739-6891149051E5}" type="presParOf" srcId="{E7719901-E996-4E74-B6F5-9B9DB35F6E1B}" destId="{B2D208AE-E793-406C-9792-50081BE41230}" srcOrd="2" destOrd="0" presId="urn:microsoft.com/office/officeart/2018/2/layout/IconLabelList"/>
    <dgm:cxn modelId="{FF2CFEC4-1347-4170-BD1F-F2C8FB892249}" type="presParOf" srcId="{6825C856-6BC0-4F9E-8B1E-DD1E15945709}" destId="{4877DD91-F55C-41F8-B406-E0C374597096}" srcOrd="1" destOrd="0" presId="urn:microsoft.com/office/officeart/2018/2/layout/IconLabelList"/>
    <dgm:cxn modelId="{C89AE125-F489-47A8-B2B0-31724ABA9561}" type="presParOf" srcId="{6825C856-6BC0-4F9E-8B1E-DD1E15945709}" destId="{29D00AFD-277C-413D-A2A6-FB2518B96F48}" srcOrd="2" destOrd="0" presId="urn:microsoft.com/office/officeart/2018/2/layout/IconLabelList"/>
    <dgm:cxn modelId="{E4008C58-ED29-40F4-A90E-0FC43AC587DB}" type="presParOf" srcId="{29D00AFD-277C-413D-A2A6-FB2518B96F48}" destId="{DADD590C-53CD-46E2-B6E3-31F6B4CC50A2}" srcOrd="0" destOrd="0" presId="urn:microsoft.com/office/officeart/2018/2/layout/IconLabelList"/>
    <dgm:cxn modelId="{C70F8EF8-085E-4B25-88E2-2069D5AFD1DE}" type="presParOf" srcId="{29D00AFD-277C-413D-A2A6-FB2518B96F48}" destId="{E8249FD0-1520-4C98-9A65-647B7640BD2A}" srcOrd="1" destOrd="0" presId="urn:microsoft.com/office/officeart/2018/2/layout/IconLabelList"/>
    <dgm:cxn modelId="{C5EB3F4C-3492-4D68-9697-3D70A504FD5C}" type="presParOf" srcId="{29D00AFD-277C-413D-A2A6-FB2518B96F48}" destId="{DB602C2C-FFFB-46F9-857B-D4D6D87EA7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238DD5-7636-4459-A485-A08E442C05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2929CCC-D598-4A45-ABD6-E1A0E333E014}">
      <dgm:prSet/>
      <dgm:spPr/>
      <dgm:t>
        <a:bodyPr/>
        <a:lstStyle/>
        <a:p>
          <a:pPr>
            <a:lnSpc>
              <a:spcPct val="100000"/>
            </a:lnSpc>
          </a:pPr>
          <a:r>
            <a:rPr lang="en-GB"/>
            <a:t>Legislation such as the Care Act 2014 emphasizes the duty of local authorities to assess and meet the care needs of older individuals.</a:t>
          </a:r>
          <a:endParaRPr lang="en-US"/>
        </a:p>
      </dgm:t>
    </dgm:pt>
    <dgm:pt modelId="{0072544D-AC77-43FD-A9DF-E6F48BCD7EEF}" type="parTrans" cxnId="{A68F9E73-0B4E-4170-9107-83135519FAA7}">
      <dgm:prSet/>
      <dgm:spPr/>
      <dgm:t>
        <a:bodyPr/>
        <a:lstStyle/>
        <a:p>
          <a:endParaRPr lang="en-US"/>
        </a:p>
      </dgm:t>
    </dgm:pt>
    <dgm:pt modelId="{F757C3A0-F104-456A-8178-38385CFB1EBD}" type="sibTrans" cxnId="{A68F9E73-0B4E-4170-9107-83135519FAA7}">
      <dgm:prSet/>
      <dgm:spPr/>
      <dgm:t>
        <a:bodyPr/>
        <a:lstStyle/>
        <a:p>
          <a:endParaRPr lang="en-US"/>
        </a:p>
      </dgm:t>
    </dgm:pt>
    <dgm:pt modelId="{44CC9ACC-656A-419C-9CE7-2586D43A316B}">
      <dgm:prSet/>
      <dgm:spPr/>
      <dgm:t>
        <a:bodyPr/>
        <a:lstStyle/>
        <a:p>
          <a:pPr>
            <a:lnSpc>
              <a:spcPct val="100000"/>
            </a:lnSpc>
          </a:pPr>
          <a:r>
            <a:rPr lang="en-GB"/>
            <a:t>The Care Act underscores the importance of ensuring the safety and well-being of individuals, including the provision of suitable accommodation and support services.</a:t>
          </a:r>
          <a:endParaRPr lang="en-US"/>
        </a:p>
      </dgm:t>
    </dgm:pt>
    <dgm:pt modelId="{01FB3192-4FF7-4890-9263-AAE273A7A519}" type="parTrans" cxnId="{9E020E46-B6CD-429C-AEF6-AE142DC55351}">
      <dgm:prSet/>
      <dgm:spPr/>
      <dgm:t>
        <a:bodyPr/>
        <a:lstStyle/>
        <a:p>
          <a:endParaRPr lang="en-US"/>
        </a:p>
      </dgm:t>
    </dgm:pt>
    <dgm:pt modelId="{7C6E486C-C08F-4D15-885C-74CB8625BE30}" type="sibTrans" cxnId="{9E020E46-B6CD-429C-AEF6-AE142DC55351}">
      <dgm:prSet/>
      <dgm:spPr/>
      <dgm:t>
        <a:bodyPr/>
        <a:lstStyle/>
        <a:p>
          <a:endParaRPr lang="en-US"/>
        </a:p>
      </dgm:t>
    </dgm:pt>
    <dgm:pt modelId="{8851653D-1048-44EC-87BD-EFB9E9B1ECEE}">
      <dgm:prSet/>
      <dgm:spPr/>
      <dgm:t>
        <a:bodyPr/>
        <a:lstStyle/>
        <a:p>
          <a:pPr>
            <a:lnSpc>
              <a:spcPct val="100000"/>
            </a:lnSpc>
          </a:pPr>
          <a:r>
            <a:rPr lang="en-GB"/>
            <a:t>Remaining at home may not always align with these legislative mandates, especially if home environments pose risks to individuals' health and safety.</a:t>
          </a:r>
          <a:endParaRPr lang="en-US"/>
        </a:p>
      </dgm:t>
    </dgm:pt>
    <dgm:pt modelId="{4D1C4D3F-602B-4C23-A025-A57B396BAA64}" type="parTrans" cxnId="{3186C25A-3647-4533-AA74-A609B5FA5BEE}">
      <dgm:prSet/>
      <dgm:spPr/>
      <dgm:t>
        <a:bodyPr/>
        <a:lstStyle/>
        <a:p>
          <a:endParaRPr lang="en-US"/>
        </a:p>
      </dgm:t>
    </dgm:pt>
    <dgm:pt modelId="{21C90583-DE1B-4FCE-8AD7-FB005F09C0CE}" type="sibTrans" cxnId="{3186C25A-3647-4533-AA74-A609B5FA5BEE}">
      <dgm:prSet/>
      <dgm:spPr/>
      <dgm:t>
        <a:bodyPr/>
        <a:lstStyle/>
        <a:p>
          <a:endParaRPr lang="en-US"/>
        </a:p>
      </dgm:t>
    </dgm:pt>
    <dgm:pt modelId="{AB86BDD7-BF67-4C9E-A502-F419E9F86762}">
      <dgm:prSet/>
      <dgm:spPr/>
      <dgm:t>
        <a:bodyPr/>
        <a:lstStyle/>
        <a:p>
          <a:pPr>
            <a:lnSpc>
              <a:spcPct val="100000"/>
            </a:lnSpc>
          </a:pPr>
          <a:r>
            <a:rPr lang="en-GB"/>
            <a:t>Therefore, alternative care settings may be necessary to address safety concerns and ensure compliance with legislative requirements. (care act 2014)</a:t>
          </a:r>
          <a:endParaRPr lang="en-US"/>
        </a:p>
      </dgm:t>
    </dgm:pt>
    <dgm:pt modelId="{AD3576DF-092E-4E09-853D-4F898DD7EB6E}" type="parTrans" cxnId="{48A1BE74-175B-4D01-87BD-D6F8C133A3C4}">
      <dgm:prSet/>
      <dgm:spPr/>
      <dgm:t>
        <a:bodyPr/>
        <a:lstStyle/>
        <a:p>
          <a:endParaRPr lang="en-US"/>
        </a:p>
      </dgm:t>
    </dgm:pt>
    <dgm:pt modelId="{23A6458B-2144-43F8-8314-F300577D531B}" type="sibTrans" cxnId="{48A1BE74-175B-4D01-87BD-D6F8C133A3C4}">
      <dgm:prSet/>
      <dgm:spPr/>
      <dgm:t>
        <a:bodyPr/>
        <a:lstStyle/>
        <a:p>
          <a:endParaRPr lang="en-US"/>
        </a:p>
      </dgm:t>
    </dgm:pt>
    <dgm:pt modelId="{0F34BFF6-0A88-41F0-9F61-2F8205893A8A}">
      <dgm:prSet/>
      <dgm:spPr/>
      <dgm:t>
        <a:bodyPr/>
        <a:lstStyle/>
        <a:p>
          <a:pPr>
            <a:lnSpc>
              <a:spcPct val="100000"/>
            </a:lnSpc>
          </a:pPr>
          <a:r>
            <a:rPr lang="en-GB"/>
            <a:t>Policy initiatives, such as end-of-life care strategies and palliative care frameworks, guide the delivery of services and support for older people during their final stages of life.</a:t>
          </a:r>
          <a:endParaRPr lang="en-US"/>
        </a:p>
      </dgm:t>
    </dgm:pt>
    <dgm:pt modelId="{6467EB14-AD00-4C51-A133-4C4E8C451200}" type="parTrans" cxnId="{506BF8C7-F085-4CDB-B0EF-FF8D3213EE03}">
      <dgm:prSet/>
      <dgm:spPr/>
      <dgm:t>
        <a:bodyPr/>
        <a:lstStyle/>
        <a:p>
          <a:endParaRPr lang="en-US"/>
        </a:p>
      </dgm:t>
    </dgm:pt>
    <dgm:pt modelId="{EDD6AA41-1630-4092-A1DF-1C7260141B7B}" type="sibTrans" cxnId="{506BF8C7-F085-4CDB-B0EF-FF8D3213EE03}">
      <dgm:prSet/>
      <dgm:spPr/>
      <dgm:t>
        <a:bodyPr/>
        <a:lstStyle/>
        <a:p>
          <a:endParaRPr lang="en-US"/>
        </a:p>
      </dgm:t>
    </dgm:pt>
    <dgm:pt modelId="{FA4E2536-51A5-4C3D-BB95-D03AA1CF571D}" type="pres">
      <dgm:prSet presAssocID="{2C238DD5-7636-4459-A485-A08E442C05B5}" presName="root" presStyleCnt="0">
        <dgm:presLayoutVars>
          <dgm:dir/>
          <dgm:resizeHandles val="exact"/>
        </dgm:presLayoutVars>
      </dgm:prSet>
      <dgm:spPr/>
    </dgm:pt>
    <dgm:pt modelId="{5B33828F-DADE-4A50-A5C4-6C3CDF5E452C}" type="pres">
      <dgm:prSet presAssocID="{F2929CCC-D598-4A45-ABD6-E1A0E333E014}" presName="compNode" presStyleCnt="0"/>
      <dgm:spPr/>
    </dgm:pt>
    <dgm:pt modelId="{9D9545B3-7A47-45AD-9028-A33756CB817C}" type="pres">
      <dgm:prSet presAssocID="{F2929CCC-D598-4A45-ABD6-E1A0E333E014}" presName="bgRect" presStyleLbl="bgShp" presStyleIdx="0" presStyleCnt="5"/>
      <dgm:spPr/>
    </dgm:pt>
    <dgm:pt modelId="{52BF90EB-D323-4445-B290-76880C09D4A3}" type="pres">
      <dgm:prSet presAssocID="{F2929CCC-D598-4A45-ABD6-E1A0E333E01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3FA7FC4A-26FD-406F-AA85-4589C8AC2EA0}" type="pres">
      <dgm:prSet presAssocID="{F2929CCC-D598-4A45-ABD6-E1A0E333E014}" presName="spaceRect" presStyleCnt="0"/>
      <dgm:spPr/>
    </dgm:pt>
    <dgm:pt modelId="{9C60879B-E308-46CF-8A90-5A2449A7E5DE}" type="pres">
      <dgm:prSet presAssocID="{F2929CCC-D598-4A45-ABD6-E1A0E333E014}" presName="parTx" presStyleLbl="revTx" presStyleIdx="0" presStyleCnt="5">
        <dgm:presLayoutVars>
          <dgm:chMax val="0"/>
          <dgm:chPref val="0"/>
        </dgm:presLayoutVars>
      </dgm:prSet>
      <dgm:spPr/>
    </dgm:pt>
    <dgm:pt modelId="{3FA2E48E-1A0C-4F0A-9BDF-38305A7F5997}" type="pres">
      <dgm:prSet presAssocID="{F757C3A0-F104-456A-8178-38385CFB1EBD}" presName="sibTrans" presStyleCnt="0"/>
      <dgm:spPr/>
    </dgm:pt>
    <dgm:pt modelId="{07B26639-77CB-4147-9C80-1CEF7ADEFB18}" type="pres">
      <dgm:prSet presAssocID="{44CC9ACC-656A-419C-9CE7-2586D43A316B}" presName="compNode" presStyleCnt="0"/>
      <dgm:spPr/>
    </dgm:pt>
    <dgm:pt modelId="{8A038F03-42B8-4C7C-9739-BF38ACE2D299}" type="pres">
      <dgm:prSet presAssocID="{44CC9ACC-656A-419C-9CE7-2586D43A316B}" presName="bgRect" presStyleLbl="bgShp" presStyleIdx="1" presStyleCnt="5"/>
      <dgm:spPr/>
    </dgm:pt>
    <dgm:pt modelId="{D6DEF4CC-E802-4002-B1C8-67F4CA6C37CF}" type="pres">
      <dgm:prSet presAssocID="{44CC9ACC-656A-419C-9CE7-2586D43A31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1F7262C1-CA50-4018-9B42-51277F43986B}" type="pres">
      <dgm:prSet presAssocID="{44CC9ACC-656A-419C-9CE7-2586D43A316B}" presName="spaceRect" presStyleCnt="0"/>
      <dgm:spPr/>
    </dgm:pt>
    <dgm:pt modelId="{67BEEB83-E1B7-4712-8666-69E4FEDCA0C8}" type="pres">
      <dgm:prSet presAssocID="{44CC9ACC-656A-419C-9CE7-2586D43A316B}" presName="parTx" presStyleLbl="revTx" presStyleIdx="1" presStyleCnt="5">
        <dgm:presLayoutVars>
          <dgm:chMax val="0"/>
          <dgm:chPref val="0"/>
        </dgm:presLayoutVars>
      </dgm:prSet>
      <dgm:spPr/>
    </dgm:pt>
    <dgm:pt modelId="{4B991A48-3736-4CEA-B2BF-5537196EB9A9}" type="pres">
      <dgm:prSet presAssocID="{7C6E486C-C08F-4D15-885C-74CB8625BE30}" presName="sibTrans" presStyleCnt="0"/>
      <dgm:spPr/>
    </dgm:pt>
    <dgm:pt modelId="{BBE0A2EB-39F4-4CEB-B775-F27A556621DB}" type="pres">
      <dgm:prSet presAssocID="{8851653D-1048-44EC-87BD-EFB9E9B1ECEE}" presName="compNode" presStyleCnt="0"/>
      <dgm:spPr/>
    </dgm:pt>
    <dgm:pt modelId="{22E4BE71-B60B-4F14-AC0E-F782FFC3D6C8}" type="pres">
      <dgm:prSet presAssocID="{8851653D-1048-44EC-87BD-EFB9E9B1ECEE}" presName="bgRect" presStyleLbl="bgShp" presStyleIdx="2" presStyleCnt="5"/>
      <dgm:spPr/>
    </dgm:pt>
    <dgm:pt modelId="{FB7CC370-232F-4557-BC86-91AC89151677}" type="pres">
      <dgm:prSet presAssocID="{8851653D-1048-44EC-87BD-EFB9E9B1EC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burban scene"/>
        </a:ext>
      </dgm:extLst>
    </dgm:pt>
    <dgm:pt modelId="{9E7ABE1D-13C9-4392-9866-6DD5BFDED547}" type="pres">
      <dgm:prSet presAssocID="{8851653D-1048-44EC-87BD-EFB9E9B1ECEE}" presName="spaceRect" presStyleCnt="0"/>
      <dgm:spPr/>
    </dgm:pt>
    <dgm:pt modelId="{B441F64E-22A6-4279-8B23-A8A38ABEA576}" type="pres">
      <dgm:prSet presAssocID="{8851653D-1048-44EC-87BD-EFB9E9B1ECEE}" presName="parTx" presStyleLbl="revTx" presStyleIdx="2" presStyleCnt="5">
        <dgm:presLayoutVars>
          <dgm:chMax val="0"/>
          <dgm:chPref val="0"/>
        </dgm:presLayoutVars>
      </dgm:prSet>
      <dgm:spPr/>
    </dgm:pt>
    <dgm:pt modelId="{9500045B-7525-4458-AE09-5BB7F884A4F3}" type="pres">
      <dgm:prSet presAssocID="{21C90583-DE1B-4FCE-8AD7-FB005F09C0CE}" presName="sibTrans" presStyleCnt="0"/>
      <dgm:spPr/>
    </dgm:pt>
    <dgm:pt modelId="{DE2C8F6B-E273-4D45-B03E-D916CB171419}" type="pres">
      <dgm:prSet presAssocID="{AB86BDD7-BF67-4C9E-A502-F419E9F86762}" presName="compNode" presStyleCnt="0"/>
      <dgm:spPr/>
    </dgm:pt>
    <dgm:pt modelId="{CB13D724-17CB-4F5A-9908-D6CFA1623A48}" type="pres">
      <dgm:prSet presAssocID="{AB86BDD7-BF67-4C9E-A502-F419E9F86762}" presName="bgRect" presStyleLbl="bgShp" presStyleIdx="3" presStyleCnt="5"/>
      <dgm:spPr/>
    </dgm:pt>
    <dgm:pt modelId="{6F96774A-A567-49C7-B768-94F304EA85A1}" type="pres">
      <dgm:prSet presAssocID="{AB86BDD7-BF67-4C9E-A502-F419E9F867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20B6C306-5C0A-454B-B2D1-7E58E31E4131}" type="pres">
      <dgm:prSet presAssocID="{AB86BDD7-BF67-4C9E-A502-F419E9F86762}" presName="spaceRect" presStyleCnt="0"/>
      <dgm:spPr/>
    </dgm:pt>
    <dgm:pt modelId="{7DA2C777-99E9-44DF-8075-F9E49CE8B9A3}" type="pres">
      <dgm:prSet presAssocID="{AB86BDD7-BF67-4C9E-A502-F419E9F86762}" presName="parTx" presStyleLbl="revTx" presStyleIdx="3" presStyleCnt="5">
        <dgm:presLayoutVars>
          <dgm:chMax val="0"/>
          <dgm:chPref val="0"/>
        </dgm:presLayoutVars>
      </dgm:prSet>
      <dgm:spPr/>
    </dgm:pt>
    <dgm:pt modelId="{DBD4DF0E-D1AA-4472-949E-76239A5DB85C}" type="pres">
      <dgm:prSet presAssocID="{23A6458B-2144-43F8-8314-F300577D531B}" presName="sibTrans" presStyleCnt="0"/>
      <dgm:spPr/>
    </dgm:pt>
    <dgm:pt modelId="{138AC3CA-54BA-4BA7-BF13-D92E56559DD1}" type="pres">
      <dgm:prSet presAssocID="{0F34BFF6-0A88-41F0-9F61-2F8205893A8A}" presName="compNode" presStyleCnt="0"/>
      <dgm:spPr/>
    </dgm:pt>
    <dgm:pt modelId="{EA308189-CCB9-4827-A70D-C6BCF9B1AD9A}" type="pres">
      <dgm:prSet presAssocID="{0F34BFF6-0A88-41F0-9F61-2F8205893A8A}" presName="bgRect" presStyleLbl="bgShp" presStyleIdx="4" presStyleCnt="5"/>
      <dgm:spPr/>
    </dgm:pt>
    <dgm:pt modelId="{349E0224-1C08-4C8B-8D3E-00C2E5E04D59}" type="pres">
      <dgm:prSet presAssocID="{0F34BFF6-0A88-41F0-9F61-2F8205893A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ospital"/>
        </a:ext>
      </dgm:extLst>
    </dgm:pt>
    <dgm:pt modelId="{3E1E00EE-0DC4-4B81-BCAD-06E0C3FB4403}" type="pres">
      <dgm:prSet presAssocID="{0F34BFF6-0A88-41F0-9F61-2F8205893A8A}" presName="spaceRect" presStyleCnt="0"/>
      <dgm:spPr/>
    </dgm:pt>
    <dgm:pt modelId="{417F7BEE-9CEF-4047-9BF7-AFCBC0E39058}" type="pres">
      <dgm:prSet presAssocID="{0F34BFF6-0A88-41F0-9F61-2F8205893A8A}" presName="parTx" presStyleLbl="revTx" presStyleIdx="4" presStyleCnt="5">
        <dgm:presLayoutVars>
          <dgm:chMax val="0"/>
          <dgm:chPref val="0"/>
        </dgm:presLayoutVars>
      </dgm:prSet>
      <dgm:spPr/>
    </dgm:pt>
  </dgm:ptLst>
  <dgm:cxnLst>
    <dgm:cxn modelId="{E250FC17-AA71-4C4B-B68D-58574B1779E4}" type="presOf" srcId="{44CC9ACC-656A-419C-9CE7-2586D43A316B}" destId="{67BEEB83-E1B7-4712-8666-69E4FEDCA0C8}" srcOrd="0" destOrd="0" presId="urn:microsoft.com/office/officeart/2018/2/layout/IconVerticalSolidList"/>
    <dgm:cxn modelId="{9E020E46-B6CD-429C-AEF6-AE142DC55351}" srcId="{2C238DD5-7636-4459-A485-A08E442C05B5}" destId="{44CC9ACC-656A-419C-9CE7-2586D43A316B}" srcOrd="1" destOrd="0" parTransId="{01FB3192-4FF7-4890-9263-AAE273A7A519}" sibTransId="{7C6E486C-C08F-4D15-885C-74CB8625BE30}"/>
    <dgm:cxn modelId="{A68F9E73-0B4E-4170-9107-83135519FAA7}" srcId="{2C238DD5-7636-4459-A485-A08E442C05B5}" destId="{F2929CCC-D598-4A45-ABD6-E1A0E333E014}" srcOrd="0" destOrd="0" parTransId="{0072544D-AC77-43FD-A9DF-E6F48BCD7EEF}" sibTransId="{F757C3A0-F104-456A-8178-38385CFB1EBD}"/>
    <dgm:cxn modelId="{48A1BE74-175B-4D01-87BD-D6F8C133A3C4}" srcId="{2C238DD5-7636-4459-A485-A08E442C05B5}" destId="{AB86BDD7-BF67-4C9E-A502-F419E9F86762}" srcOrd="3" destOrd="0" parTransId="{AD3576DF-092E-4E09-853D-4F898DD7EB6E}" sibTransId="{23A6458B-2144-43F8-8314-F300577D531B}"/>
    <dgm:cxn modelId="{8692B158-70FC-470C-9AA6-34A7F7370322}" type="presOf" srcId="{8851653D-1048-44EC-87BD-EFB9E9B1ECEE}" destId="{B441F64E-22A6-4279-8B23-A8A38ABEA576}" srcOrd="0" destOrd="0" presId="urn:microsoft.com/office/officeart/2018/2/layout/IconVerticalSolidList"/>
    <dgm:cxn modelId="{3186C25A-3647-4533-AA74-A609B5FA5BEE}" srcId="{2C238DD5-7636-4459-A485-A08E442C05B5}" destId="{8851653D-1048-44EC-87BD-EFB9E9B1ECEE}" srcOrd="2" destOrd="0" parTransId="{4D1C4D3F-602B-4C23-A025-A57B396BAA64}" sibTransId="{21C90583-DE1B-4FCE-8AD7-FB005F09C0CE}"/>
    <dgm:cxn modelId="{C469A383-7E1B-43A0-8ACF-2263041861B4}" type="presOf" srcId="{0F34BFF6-0A88-41F0-9F61-2F8205893A8A}" destId="{417F7BEE-9CEF-4047-9BF7-AFCBC0E39058}" srcOrd="0" destOrd="0" presId="urn:microsoft.com/office/officeart/2018/2/layout/IconVerticalSolidList"/>
    <dgm:cxn modelId="{3BAEE9A3-3842-4F3D-9639-34857FD13B06}" type="presOf" srcId="{2C238DD5-7636-4459-A485-A08E442C05B5}" destId="{FA4E2536-51A5-4C3D-BB95-D03AA1CF571D}" srcOrd="0" destOrd="0" presId="urn:microsoft.com/office/officeart/2018/2/layout/IconVerticalSolidList"/>
    <dgm:cxn modelId="{733284C7-CBBB-4791-82E5-85DA269ADE9C}" type="presOf" srcId="{AB86BDD7-BF67-4C9E-A502-F419E9F86762}" destId="{7DA2C777-99E9-44DF-8075-F9E49CE8B9A3}" srcOrd="0" destOrd="0" presId="urn:microsoft.com/office/officeart/2018/2/layout/IconVerticalSolidList"/>
    <dgm:cxn modelId="{506BF8C7-F085-4CDB-B0EF-FF8D3213EE03}" srcId="{2C238DD5-7636-4459-A485-A08E442C05B5}" destId="{0F34BFF6-0A88-41F0-9F61-2F8205893A8A}" srcOrd="4" destOrd="0" parTransId="{6467EB14-AD00-4C51-A133-4C4E8C451200}" sibTransId="{EDD6AA41-1630-4092-A1DF-1C7260141B7B}"/>
    <dgm:cxn modelId="{A64922F3-918D-45A9-97B2-8DD1D63EECCB}" type="presOf" srcId="{F2929CCC-D598-4A45-ABD6-E1A0E333E014}" destId="{9C60879B-E308-46CF-8A90-5A2449A7E5DE}" srcOrd="0" destOrd="0" presId="urn:microsoft.com/office/officeart/2018/2/layout/IconVerticalSolidList"/>
    <dgm:cxn modelId="{5DD6F024-0917-4DA1-8ECB-5F52E086BCC2}" type="presParOf" srcId="{FA4E2536-51A5-4C3D-BB95-D03AA1CF571D}" destId="{5B33828F-DADE-4A50-A5C4-6C3CDF5E452C}" srcOrd="0" destOrd="0" presId="urn:microsoft.com/office/officeart/2018/2/layout/IconVerticalSolidList"/>
    <dgm:cxn modelId="{DFEF7D02-C885-4735-A001-BD37D35CE360}" type="presParOf" srcId="{5B33828F-DADE-4A50-A5C4-6C3CDF5E452C}" destId="{9D9545B3-7A47-45AD-9028-A33756CB817C}" srcOrd="0" destOrd="0" presId="urn:microsoft.com/office/officeart/2018/2/layout/IconVerticalSolidList"/>
    <dgm:cxn modelId="{D47EFB82-CC61-4352-AADB-8D9F91394D4D}" type="presParOf" srcId="{5B33828F-DADE-4A50-A5C4-6C3CDF5E452C}" destId="{52BF90EB-D323-4445-B290-76880C09D4A3}" srcOrd="1" destOrd="0" presId="urn:microsoft.com/office/officeart/2018/2/layout/IconVerticalSolidList"/>
    <dgm:cxn modelId="{5DE63093-D2E3-4DE6-B711-910D5DA97819}" type="presParOf" srcId="{5B33828F-DADE-4A50-A5C4-6C3CDF5E452C}" destId="{3FA7FC4A-26FD-406F-AA85-4589C8AC2EA0}" srcOrd="2" destOrd="0" presId="urn:microsoft.com/office/officeart/2018/2/layout/IconVerticalSolidList"/>
    <dgm:cxn modelId="{468D386C-673C-4ED3-BE8E-92DC859DAE07}" type="presParOf" srcId="{5B33828F-DADE-4A50-A5C4-6C3CDF5E452C}" destId="{9C60879B-E308-46CF-8A90-5A2449A7E5DE}" srcOrd="3" destOrd="0" presId="urn:microsoft.com/office/officeart/2018/2/layout/IconVerticalSolidList"/>
    <dgm:cxn modelId="{222AFF1B-F866-4E38-9940-05873DC55FBA}" type="presParOf" srcId="{FA4E2536-51A5-4C3D-BB95-D03AA1CF571D}" destId="{3FA2E48E-1A0C-4F0A-9BDF-38305A7F5997}" srcOrd="1" destOrd="0" presId="urn:microsoft.com/office/officeart/2018/2/layout/IconVerticalSolidList"/>
    <dgm:cxn modelId="{85B067A7-AE84-4B2E-86D5-349DA1E11D6D}" type="presParOf" srcId="{FA4E2536-51A5-4C3D-BB95-D03AA1CF571D}" destId="{07B26639-77CB-4147-9C80-1CEF7ADEFB18}" srcOrd="2" destOrd="0" presId="urn:microsoft.com/office/officeart/2018/2/layout/IconVerticalSolidList"/>
    <dgm:cxn modelId="{7D38D4F6-3400-4219-9FCD-1E57D9DD6DD3}" type="presParOf" srcId="{07B26639-77CB-4147-9C80-1CEF7ADEFB18}" destId="{8A038F03-42B8-4C7C-9739-BF38ACE2D299}" srcOrd="0" destOrd="0" presId="urn:microsoft.com/office/officeart/2018/2/layout/IconVerticalSolidList"/>
    <dgm:cxn modelId="{47B78692-499D-4F67-8712-D3221948585F}" type="presParOf" srcId="{07B26639-77CB-4147-9C80-1CEF7ADEFB18}" destId="{D6DEF4CC-E802-4002-B1C8-67F4CA6C37CF}" srcOrd="1" destOrd="0" presId="urn:microsoft.com/office/officeart/2018/2/layout/IconVerticalSolidList"/>
    <dgm:cxn modelId="{37D3224D-64CD-4E5E-A308-C42332141F63}" type="presParOf" srcId="{07B26639-77CB-4147-9C80-1CEF7ADEFB18}" destId="{1F7262C1-CA50-4018-9B42-51277F43986B}" srcOrd="2" destOrd="0" presId="urn:microsoft.com/office/officeart/2018/2/layout/IconVerticalSolidList"/>
    <dgm:cxn modelId="{727C9FAA-D9E2-45A4-A4A1-B501AECE4982}" type="presParOf" srcId="{07B26639-77CB-4147-9C80-1CEF7ADEFB18}" destId="{67BEEB83-E1B7-4712-8666-69E4FEDCA0C8}" srcOrd="3" destOrd="0" presId="urn:microsoft.com/office/officeart/2018/2/layout/IconVerticalSolidList"/>
    <dgm:cxn modelId="{95C0C5C2-CC96-4307-A6E8-1338F87E04CC}" type="presParOf" srcId="{FA4E2536-51A5-4C3D-BB95-D03AA1CF571D}" destId="{4B991A48-3736-4CEA-B2BF-5537196EB9A9}" srcOrd="3" destOrd="0" presId="urn:microsoft.com/office/officeart/2018/2/layout/IconVerticalSolidList"/>
    <dgm:cxn modelId="{2071D180-4D9E-4EEF-8693-2B0751A76BED}" type="presParOf" srcId="{FA4E2536-51A5-4C3D-BB95-D03AA1CF571D}" destId="{BBE0A2EB-39F4-4CEB-B775-F27A556621DB}" srcOrd="4" destOrd="0" presId="urn:microsoft.com/office/officeart/2018/2/layout/IconVerticalSolidList"/>
    <dgm:cxn modelId="{A368F83A-FB14-491B-804B-08181A4BCB6D}" type="presParOf" srcId="{BBE0A2EB-39F4-4CEB-B775-F27A556621DB}" destId="{22E4BE71-B60B-4F14-AC0E-F782FFC3D6C8}" srcOrd="0" destOrd="0" presId="urn:microsoft.com/office/officeart/2018/2/layout/IconVerticalSolidList"/>
    <dgm:cxn modelId="{A321E97C-04B0-4AF4-BD6D-4C06AC9DF98B}" type="presParOf" srcId="{BBE0A2EB-39F4-4CEB-B775-F27A556621DB}" destId="{FB7CC370-232F-4557-BC86-91AC89151677}" srcOrd="1" destOrd="0" presId="urn:microsoft.com/office/officeart/2018/2/layout/IconVerticalSolidList"/>
    <dgm:cxn modelId="{E93471E4-DCF0-4ED6-83A1-BA54A2CF99BD}" type="presParOf" srcId="{BBE0A2EB-39F4-4CEB-B775-F27A556621DB}" destId="{9E7ABE1D-13C9-4392-9866-6DD5BFDED547}" srcOrd="2" destOrd="0" presId="urn:microsoft.com/office/officeart/2018/2/layout/IconVerticalSolidList"/>
    <dgm:cxn modelId="{12FDA027-525E-4354-A6CB-560BFCF5B98D}" type="presParOf" srcId="{BBE0A2EB-39F4-4CEB-B775-F27A556621DB}" destId="{B441F64E-22A6-4279-8B23-A8A38ABEA576}" srcOrd="3" destOrd="0" presId="urn:microsoft.com/office/officeart/2018/2/layout/IconVerticalSolidList"/>
    <dgm:cxn modelId="{48C1309D-3219-45AC-BA50-E6D853FFE62F}" type="presParOf" srcId="{FA4E2536-51A5-4C3D-BB95-D03AA1CF571D}" destId="{9500045B-7525-4458-AE09-5BB7F884A4F3}" srcOrd="5" destOrd="0" presId="urn:microsoft.com/office/officeart/2018/2/layout/IconVerticalSolidList"/>
    <dgm:cxn modelId="{0CD2CA52-116C-49F5-91A6-FD25573CB647}" type="presParOf" srcId="{FA4E2536-51A5-4C3D-BB95-D03AA1CF571D}" destId="{DE2C8F6B-E273-4D45-B03E-D916CB171419}" srcOrd="6" destOrd="0" presId="urn:microsoft.com/office/officeart/2018/2/layout/IconVerticalSolidList"/>
    <dgm:cxn modelId="{F6D8AE0E-E16D-4BEC-896A-E3EF95CF75E0}" type="presParOf" srcId="{DE2C8F6B-E273-4D45-B03E-D916CB171419}" destId="{CB13D724-17CB-4F5A-9908-D6CFA1623A48}" srcOrd="0" destOrd="0" presId="urn:microsoft.com/office/officeart/2018/2/layout/IconVerticalSolidList"/>
    <dgm:cxn modelId="{B45B92C4-D139-495E-979C-C3716936A712}" type="presParOf" srcId="{DE2C8F6B-E273-4D45-B03E-D916CB171419}" destId="{6F96774A-A567-49C7-B768-94F304EA85A1}" srcOrd="1" destOrd="0" presId="urn:microsoft.com/office/officeart/2018/2/layout/IconVerticalSolidList"/>
    <dgm:cxn modelId="{A1A373F0-E585-4127-8794-2391FEBE6225}" type="presParOf" srcId="{DE2C8F6B-E273-4D45-B03E-D916CB171419}" destId="{20B6C306-5C0A-454B-B2D1-7E58E31E4131}" srcOrd="2" destOrd="0" presId="urn:microsoft.com/office/officeart/2018/2/layout/IconVerticalSolidList"/>
    <dgm:cxn modelId="{F8C8EDFC-C9B7-4A97-8382-A4BE1781396E}" type="presParOf" srcId="{DE2C8F6B-E273-4D45-B03E-D916CB171419}" destId="{7DA2C777-99E9-44DF-8075-F9E49CE8B9A3}" srcOrd="3" destOrd="0" presId="urn:microsoft.com/office/officeart/2018/2/layout/IconVerticalSolidList"/>
    <dgm:cxn modelId="{3161AE82-7305-4EFB-A6EB-355BC15BCD7D}" type="presParOf" srcId="{FA4E2536-51A5-4C3D-BB95-D03AA1CF571D}" destId="{DBD4DF0E-D1AA-4472-949E-76239A5DB85C}" srcOrd="7" destOrd="0" presId="urn:microsoft.com/office/officeart/2018/2/layout/IconVerticalSolidList"/>
    <dgm:cxn modelId="{9CCB35B9-D51B-4CBC-B7B3-3AC4EE9A310B}" type="presParOf" srcId="{FA4E2536-51A5-4C3D-BB95-D03AA1CF571D}" destId="{138AC3CA-54BA-4BA7-BF13-D92E56559DD1}" srcOrd="8" destOrd="0" presId="urn:microsoft.com/office/officeart/2018/2/layout/IconVerticalSolidList"/>
    <dgm:cxn modelId="{7125A0AB-B2C0-49CD-A567-CB7E45068B38}" type="presParOf" srcId="{138AC3CA-54BA-4BA7-BF13-D92E56559DD1}" destId="{EA308189-CCB9-4827-A70D-C6BCF9B1AD9A}" srcOrd="0" destOrd="0" presId="urn:microsoft.com/office/officeart/2018/2/layout/IconVerticalSolidList"/>
    <dgm:cxn modelId="{1F25EE06-5F45-495D-8E8C-0DD769C40E6E}" type="presParOf" srcId="{138AC3CA-54BA-4BA7-BF13-D92E56559DD1}" destId="{349E0224-1C08-4C8B-8D3E-00C2E5E04D59}" srcOrd="1" destOrd="0" presId="urn:microsoft.com/office/officeart/2018/2/layout/IconVerticalSolidList"/>
    <dgm:cxn modelId="{41127B0A-8639-4B92-AC09-A30D192B66B2}" type="presParOf" srcId="{138AC3CA-54BA-4BA7-BF13-D92E56559DD1}" destId="{3E1E00EE-0DC4-4B81-BCAD-06E0C3FB4403}" srcOrd="2" destOrd="0" presId="urn:microsoft.com/office/officeart/2018/2/layout/IconVerticalSolidList"/>
    <dgm:cxn modelId="{B12EAFAC-9A93-43FD-A03E-BAA02BF232A2}" type="presParOf" srcId="{138AC3CA-54BA-4BA7-BF13-D92E56559DD1}" destId="{417F7BEE-9CEF-4047-9BF7-AFCBC0E390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04F039-7FB6-4805-B379-A5949A2AA9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EB3E2B-1D94-42D4-9122-77DAFF0C9BC4}">
      <dgm:prSet/>
      <dgm:spPr/>
      <dgm:t>
        <a:bodyPr/>
        <a:lstStyle/>
        <a:p>
          <a:r>
            <a:rPr lang="en-GB"/>
            <a:t>The socioemotional selectivity theory suggests that as individuals age, they prioritize emotionally meaningful goals, such as spending time with loved ones and engaging in activities that enhance well-being (Carstensen, 1991).</a:t>
          </a:r>
          <a:endParaRPr lang="en-US"/>
        </a:p>
      </dgm:t>
    </dgm:pt>
    <dgm:pt modelId="{DB0463FF-1379-49F6-9CDA-74EEB58BABB1}" type="parTrans" cxnId="{8ADBDA64-F873-4AE2-92E3-F9D4A3DE6959}">
      <dgm:prSet/>
      <dgm:spPr/>
      <dgm:t>
        <a:bodyPr/>
        <a:lstStyle/>
        <a:p>
          <a:endParaRPr lang="en-US"/>
        </a:p>
      </dgm:t>
    </dgm:pt>
    <dgm:pt modelId="{77330D83-8B5E-477D-B265-667615F8DCEE}" type="sibTrans" cxnId="{8ADBDA64-F873-4AE2-92E3-F9D4A3DE6959}">
      <dgm:prSet/>
      <dgm:spPr/>
      <dgm:t>
        <a:bodyPr/>
        <a:lstStyle/>
        <a:p>
          <a:endParaRPr lang="en-US"/>
        </a:p>
      </dgm:t>
    </dgm:pt>
    <dgm:pt modelId="{5BA1FE81-B7C5-4C41-B59A-818A09C7707D}">
      <dgm:prSet/>
      <dgm:spPr/>
      <dgm:t>
        <a:bodyPr/>
        <a:lstStyle/>
        <a:p>
          <a:r>
            <a:rPr lang="en-GB"/>
            <a:t>Remaining at home may limit older individuals' ability to fulfill these goals, as caregiving responsibilities and safety concerns may restrict social interactions and meaningful activities.</a:t>
          </a:r>
          <a:endParaRPr lang="en-US"/>
        </a:p>
      </dgm:t>
    </dgm:pt>
    <dgm:pt modelId="{AE557153-31C5-47EB-B07D-9080DF60FC02}" type="parTrans" cxnId="{2BED9AFF-B054-4744-8D00-87CAFE540B38}">
      <dgm:prSet/>
      <dgm:spPr/>
      <dgm:t>
        <a:bodyPr/>
        <a:lstStyle/>
        <a:p>
          <a:endParaRPr lang="en-US"/>
        </a:p>
      </dgm:t>
    </dgm:pt>
    <dgm:pt modelId="{EB3EF21F-F30F-4D10-BA3D-EADD031E9531}" type="sibTrans" cxnId="{2BED9AFF-B054-4744-8D00-87CAFE540B38}">
      <dgm:prSet/>
      <dgm:spPr/>
      <dgm:t>
        <a:bodyPr/>
        <a:lstStyle/>
        <a:p>
          <a:endParaRPr lang="en-US"/>
        </a:p>
      </dgm:t>
    </dgm:pt>
    <dgm:pt modelId="{286F568D-A82C-4563-B4D6-2B929CB47B34}">
      <dgm:prSet/>
      <dgm:spPr/>
      <dgm:t>
        <a:bodyPr/>
        <a:lstStyle/>
        <a:p>
          <a:r>
            <a:rPr lang="en-GB"/>
            <a:t>Alternative care settings, such as hospices or assisted living facilities, offer opportunities for older individuals to engage in social activities, receive professional care, and maintain emotional connections with peers.</a:t>
          </a:r>
          <a:endParaRPr lang="en-US"/>
        </a:p>
      </dgm:t>
    </dgm:pt>
    <dgm:pt modelId="{AA2A0DAE-EBB8-4FEE-8069-6A63BAE61882}" type="parTrans" cxnId="{7F6257B7-4DBA-4C84-97D2-ECC9AA439ACC}">
      <dgm:prSet/>
      <dgm:spPr/>
      <dgm:t>
        <a:bodyPr/>
        <a:lstStyle/>
        <a:p>
          <a:endParaRPr lang="en-US"/>
        </a:p>
      </dgm:t>
    </dgm:pt>
    <dgm:pt modelId="{2BD14E39-4E83-4474-BFAD-E3696DED5E06}" type="sibTrans" cxnId="{7F6257B7-4DBA-4C84-97D2-ECC9AA439ACC}">
      <dgm:prSet/>
      <dgm:spPr/>
      <dgm:t>
        <a:bodyPr/>
        <a:lstStyle/>
        <a:p>
          <a:endParaRPr lang="en-US"/>
        </a:p>
      </dgm:t>
    </dgm:pt>
    <dgm:pt modelId="{5FBD239B-A07C-460D-94F5-1225D5124000}">
      <dgm:prSet/>
      <dgm:spPr/>
      <dgm:t>
        <a:bodyPr/>
        <a:lstStyle/>
        <a:p>
          <a:r>
            <a:rPr lang="en-GB"/>
            <a:t>Therefore, considering alternative care settings may better support older individuals' psychosocial well-being and fulfillment of meaningful goals as they age.</a:t>
          </a:r>
          <a:endParaRPr lang="en-US"/>
        </a:p>
      </dgm:t>
    </dgm:pt>
    <dgm:pt modelId="{901CB3FC-FC00-4BEF-AA2A-BDE8BBB5C6F6}" type="parTrans" cxnId="{B310FC7A-D95F-4528-B467-1A98E2A406D9}">
      <dgm:prSet/>
      <dgm:spPr/>
      <dgm:t>
        <a:bodyPr/>
        <a:lstStyle/>
        <a:p>
          <a:endParaRPr lang="en-US"/>
        </a:p>
      </dgm:t>
    </dgm:pt>
    <dgm:pt modelId="{B8F391F8-82D3-42CC-BDEF-B195E5E5E816}" type="sibTrans" cxnId="{B310FC7A-D95F-4528-B467-1A98E2A406D9}">
      <dgm:prSet/>
      <dgm:spPr/>
      <dgm:t>
        <a:bodyPr/>
        <a:lstStyle/>
        <a:p>
          <a:endParaRPr lang="en-US"/>
        </a:p>
      </dgm:t>
    </dgm:pt>
    <dgm:pt modelId="{331BBB82-40F2-416E-9874-C006A120D9CC}" type="pres">
      <dgm:prSet presAssocID="{BE04F039-7FB6-4805-B379-A5949A2AA9FE}" presName="linear" presStyleCnt="0">
        <dgm:presLayoutVars>
          <dgm:animLvl val="lvl"/>
          <dgm:resizeHandles val="exact"/>
        </dgm:presLayoutVars>
      </dgm:prSet>
      <dgm:spPr/>
    </dgm:pt>
    <dgm:pt modelId="{CCF02327-90C4-43D8-916F-EC72D054BA6F}" type="pres">
      <dgm:prSet presAssocID="{95EB3E2B-1D94-42D4-9122-77DAFF0C9BC4}" presName="parentText" presStyleLbl="node1" presStyleIdx="0" presStyleCnt="4">
        <dgm:presLayoutVars>
          <dgm:chMax val="0"/>
          <dgm:bulletEnabled val="1"/>
        </dgm:presLayoutVars>
      </dgm:prSet>
      <dgm:spPr/>
    </dgm:pt>
    <dgm:pt modelId="{8FB2EE4C-1C13-4DF2-8523-F62AD161814E}" type="pres">
      <dgm:prSet presAssocID="{77330D83-8B5E-477D-B265-667615F8DCEE}" presName="spacer" presStyleCnt="0"/>
      <dgm:spPr/>
    </dgm:pt>
    <dgm:pt modelId="{33C2EDCC-C2A2-423E-A4D7-B388F7D6FB61}" type="pres">
      <dgm:prSet presAssocID="{5BA1FE81-B7C5-4C41-B59A-818A09C7707D}" presName="parentText" presStyleLbl="node1" presStyleIdx="1" presStyleCnt="4">
        <dgm:presLayoutVars>
          <dgm:chMax val="0"/>
          <dgm:bulletEnabled val="1"/>
        </dgm:presLayoutVars>
      </dgm:prSet>
      <dgm:spPr/>
    </dgm:pt>
    <dgm:pt modelId="{3BCFFD0A-225F-4C99-80BA-42FFB3EDE549}" type="pres">
      <dgm:prSet presAssocID="{EB3EF21F-F30F-4D10-BA3D-EADD031E9531}" presName="spacer" presStyleCnt="0"/>
      <dgm:spPr/>
    </dgm:pt>
    <dgm:pt modelId="{33B8B78D-39CE-4E60-893D-0C5A615E3CA6}" type="pres">
      <dgm:prSet presAssocID="{286F568D-A82C-4563-B4D6-2B929CB47B34}" presName="parentText" presStyleLbl="node1" presStyleIdx="2" presStyleCnt="4">
        <dgm:presLayoutVars>
          <dgm:chMax val="0"/>
          <dgm:bulletEnabled val="1"/>
        </dgm:presLayoutVars>
      </dgm:prSet>
      <dgm:spPr/>
    </dgm:pt>
    <dgm:pt modelId="{97398FF4-DE64-4945-826B-BC9F254C3867}" type="pres">
      <dgm:prSet presAssocID="{2BD14E39-4E83-4474-BFAD-E3696DED5E06}" presName="spacer" presStyleCnt="0"/>
      <dgm:spPr/>
    </dgm:pt>
    <dgm:pt modelId="{52C3C3A5-9174-458A-B0CA-9F7219E832D9}" type="pres">
      <dgm:prSet presAssocID="{5FBD239B-A07C-460D-94F5-1225D5124000}" presName="parentText" presStyleLbl="node1" presStyleIdx="3" presStyleCnt="4">
        <dgm:presLayoutVars>
          <dgm:chMax val="0"/>
          <dgm:bulletEnabled val="1"/>
        </dgm:presLayoutVars>
      </dgm:prSet>
      <dgm:spPr/>
    </dgm:pt>
  </dgm:ptLst>
  <dgm:cxnLst>
    <dgm:cxn modelId="{DF2CE702-8780-47C3-A114-96FCA749C214}" type="presOf" srcId="{286F568D-A82C-4563-B4D6-2B929CB47B34}" destId="{33B8B78D-39CE-4E60-893D-0C5A615E3CA6}" srcOrd="0" destOrd="0" presId="urn:microsoft.com/office/officeart/2005/8/layout/vList2"/>
    <dgm:cxn modelId="{56D5551A-0069-4955-B28F-E3F331D62489}" type="presOf" srcId="{5FBD239B-A07C-460D-94F5-1225D5124000}" destId="{52C3C3A5-9174-458A-B0CA-9F7219E832D9}" srcOrd="0" destOrd="0" presId="urn:microsoft.com/office/officeart/2005/8/layout/vList2"/>
    <dgm:cxn modelId="{8ADBDA64-F873-4AE2-92E3-F9D4A3DE6959}" srcId="{BE04F039-7FB6-4805-B379-A5949A2AA9FE}" destId="{95EB3E2B-1D94-42D4-9122-77DAFF0C9BC4}" srcOrd="0" destOrd="0" parTransId="{DB0463FF-1379-49F6-9CDA-74EEB58BABB1}" sibTransId="{77330D83-8B5E-477D-B265-667615F8DCEE}"/>
    <dgm:cxn modelId="{B310FC7A-D95F-4528-B467-1A98E2A406D9}" srcId="{BE04F039-7FB6-4805-B379-A5949A2AA9FE}" destId="{5FBD239B-A07C-460D-94F5-1225D5124000}" srcOrd="3" destOrd="0" parTransId="{901CB3FC-FC00-4BEF-AA2A-BDE8BBB5C6F6}" sibTransId="{B8F391F8-82D3-42CC-BDEF-B195E5E5E816}"/>
    <dgm:cxn modelId="{F4190FA7-B6F9-4530-93CF-D335B10BF5AE}" type="presOf" srcId="{95EB3E2B-1D94-42D4-9122-77DAFF0C9BC4}" destId="{CCF02327-90C4-43D8-916F-EC72D054BA6F}" srcOrd="0" destOrd="0" presId="urn:microsoft.com/office/officeart/2005/8/layout/vList2"/>
    <dgm:cxn modelId="{7F6257B7-4DBA-4C84-97D2-ECC9AA439ACC}" srcId="{BE04F039-7FB6-4805-B379-A5949A2AA9FE}" destId="{286F568D-A82C-4563-B4D6-2B929CB47B34}" srcOrd="2" destOrd="0" parTransId="{AA2A0DAE-EBB8-4FEE-8069-6A63BAE61882}" sibTransId="{2BD14E39-4E83-4474-BFAD-E3696DED5E06}"/>
    <dgm:cxn modelId="{3D8D84CE-0A20-4AAD-8D96-FDC6DF55C5C8}" type="presOf" srcId="{5BA1FE81-B7C5-4C41-B59A-818A09C7707D}" destId="{33C2EDCC-C2A2-423E-A4D7-B388F7D6FB61}" srcOrd="0" destOrd="0" presId="urn:microsoft.com/office/officeart/2005/8/layout/vList2"/>
    <dgm:cxn modelId="{8783A8D1-BBF7-4392-88B2-B0ACA5388AD1}" type="presOf" srcId="{BE04F039-7FB6-4805-B379-A5949A2AA9FE}" destId="{331BBB82-40F2-416E-9874-C006A120D9CC}" srcOrd="0" destOrd="0" presId="urn:microsoft.com/office/officeart/2005/8/layout/vList2"/>
    <dgm:cxn modelId="{2BED9AFF-B054-4744-8D00-87CAFE540B38}" srcId="{BE04F039-7FB6-4805-B379-A5949A2AA9FE}" destId="{5BA1FE81-B7C5-4C41-B59A-818A09C7707D}" srcOrd="1" destOrd="0" parTransId="{AE557153-31C5-47EB-B07D-9080DF60FC02}" sibTransId="{EB3EF21F-F30F-4D10-BA3D-EADD031E9531}"/>
    <dgm:cxn modelId="{77375E97-4326-4659-914E-1B87C76C59F8}" type="presParOf" srcId="{331BBB82-40F2-416E-9874-C006A120D9CC}" destId="{CCF02327-90C4-43D8-916F-EC72D054BA6F}" srcOrd="0" destOrd="0" presId="urn:microsoft.com/office/officeart/2005/8/layout/vList2"/>
    <dgm:cxn modelId="{84225DDF-91EE-45C3-8098-26A5BC39CD17}" type="presParOf" srcId="{331BBB82-40F2-416E-9874-C006A120D9CC}" destId="{8FB2EE4C-1C13-4DF2-8523-F62AD161814E}" srcOrd="1" destOrd="0" presId="urn:microsoft.com/office/officeart/2005/8/layout/vList2"/>
    <dgm:cxn modelId="{96003B5B-49F7-4440-A737-2678D365AD5C}" type="presParOf" srcId="{331BBB82-40F2-416E-9874-C006A120D9CC}" destId="{33C2EDCC-C2A2-423E-A4D7-B388F7D6FB61}" srcOrd="2" destOrd="0" presId="urn:microsoft.com/office/officeart/2005/8/layout/vList2"/>
    <dgm:cxn modelId="{78841230-1047-45E5-A08E-D10FB61CF8C4}" type="presParOf" srcId="{331BBB82-40F2-416E-9874-C006A120D9CC}" destId="{3BCFFD0A-225F-4C99-80BA-42FFB3EDE549}" srcOrd="3" destOrd="0" presId="urn:microsoft.com/office/officeart/2005/8/layout/vList2"/>
    <dgm:cxn modelId="{55D00BBA-8B15-4C44-B7DA-46D3A2DF8753}" type="presParOf" srcId="{331BBB82-40F2-416E-9874-C006A120D9CC}" destId="{33B8B78D-39CE-4E60-893D-0C5A615E3CA6}" srcOrd="4" destOrd="0" presId="urn:microsoft.com/office/officeart/2005/8/layout/vList2"/>
    <dgm:cxn modelId="{C95D4439-CD8B-4FBB-9B67-6E2EA9232081}" type="presParOf" srcId="{331BBB82-40F2-416E-9874-C006A120D9CC}" destId="{97398FF4-DE64-4945-826B-BC9F254C3867}" srcOrd="5" destOrd="0" presId="urn:microsoft.com/office/officeart/2005/8/layout/vList2"/>
    <dgm:cxn modelId="{253ACD53-7ADB-499E-B77A-F416E4DAA846}" type="presParOf" srcId="{331BBB82-40F2-416E-9874-C006A120D9CC}" destId="{52C3C3A5-9174-458A-B0CA-9F7219E832D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FD58C5-E659-4DCD-8DE4-77DDA6F53A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04E039-AB24-47FA-95A1-B564B88A0673}">
      <dgm:prSet/>
      <dgm:spPr/>
      <dgm:t>
        <a:bodyPr/>
        <a:lstStyle/>
        <a:p>
          <a:r>
            <a:rPr lang="en-GB"/>
            <a:t>Loss of Independence: Residential care may involve a loss of autonomy and control over daily routines and decision-making, leading to feelings of helplessness and dependence (Genet et al., 2011).</a:t>
          </a:r>
          <a:endParaRPr lang="en-US"/>
        </a:p>
      </dgm:t>
    </dgm:pt>
    <dgm:pt modelId="{210677C0-5607-49DE-A656-A62650400217}" type="parTrans" cxnId="{F6930CDA-5F92-457D-8F04-257A01CD4068}">
      <dgm:prSet/>
      <dgm:spPr/>
      <dgm:t>
        <a:bodyPr/>
        <a:lstStyle/>
        <a:p>
          <a:endParaRPr lang="en-US"/>
        </a:p>
      </dgm:t>
    </dgm:pt>
    <dgm:pt modelId="{BC4D279E-99CA-4555-A08D-760E2760DB64}" type="sibTrans" cxnId="{F6930CDA-5F92-457D-8F04-257A01CD4068}">
      <dgm:prSet/>
      <dgm:spPr/>
      <dgm:t>
        <a:bodyPr/>
        <a:lstStyle/>
        <a:p>
          <a:endParaRPr lang="en-US"/>
        </a:p>
      </dgm:t>
    </dgm:pt>
    <dgm:pt modelId="{DA85F808-771B-4EB4-97EC-5616B44E6A27}">
      <dgm:prSet/>
      <dgm:spPr/>
      <dgm:t>
        <a:bodyPr/>
        <a:lstStyle/>
        <a:p>
          <a:r>
            <a:rPr lang="en-GB"/>
            <a:t>Quality of Care Concerns: Residential care settings may vary in terms of quality of care, staffing levels, and adherence to regulatory standards, raising concerns about neglect, abuse, or substandard treatment (Park et al., 2017).</a:t>
          </a:r>
          <a:endParaRPr lang="en-US"/>
        </a:p>
      </dgm:t>
    </dgm:pt>
    <dgm:pt modelId="{EF3061B9-A437-4431-AE8C-913BA27F76C3}" type="parTrans" cxnId="{326D48E9-F689-4100-9747-4552F83FA2F0}">
      <dgm:prSet/>
      <dgm:spPr/>
      <dgm:t>
        <a:bodyPr/>
        <a:lstStyle/>
        <a:p>
          <a:endParaRPr lang="en-US"/>
        </a:p>
      </dgm:t>
    </dgm:pt>
    <dgm:pt modelId="{19B54CDE-FD9D-4040-9F9B-00582A72E907}" type="sibTrans" cxnId="{326D48E9-F689-4100-9747-4552F83FA2F0}">
      <dgm:prSet/>
      <dgm:spPr/>
      <dgm:t>
        <a:bodyPr/>
        <a:lstStyle/>
        <a:p>
          <a:endParaRPr lang="en-US"/>
        </a:p>
      </dgm:t>
    </dgm:pt>
    <dgm:pt modelId="{22D90724-F72B-43E5-8C77-DC682BB8992F}" type="pres">
      <dgm:prSet presAssocID="{C8FD58C5-E659-4DCD-8DE4-77DDA6F53A10}" presName="linear" presStyleCnt="0">
        <dgm:presLayoutVars>
          <dgm:animLvl val="lvl"/>
          <dgm:resizeHandles val="exact"/>
        </dgm:presLayoutVars>
      </dgm:prSet>
      <dgm:spPr/>
    </dgm:pt>
    <dgm:pt modelId="{82F102A4-76AA-40D5-A925-37BC8F92424F}" type="pres">
      <dgm:prSet presAssocID="{EF04E039-AB24-47FA-95A1-B564B88A0673}" presName="parentText" presStyleLbl="node1" presStyleIdx="0" presStyleCnt="2">
        <dgm:presLayoutVars>
          <dgm:chMax val="0"/>
          <dgm:bulletEnabled val="1"/>
        </dgm:presLayoutVars>
      </dgm:prSet>
      <dgm:spPr/>
    </dgm:pt>
    <dgm:pt modelId="{0C4DDDE3-AFE4-4198-9A4D-C5B57A5B2A5A}" type="pres">
      <dgm:prSet presAssocID="{BC4D279E-99CA-4555-A08D-760E2760DB64}" presName="spacer" presStyleCnt="0"/>
      <dgm:spPr/>
    </dgm:pt>
    <dgm:pt modelId="{72640AED-7A9A-4442-9DD6-505BAFC572D5}" type="pres">
      <dgm:prSet presAssocID="{DA85F808-771B-4EB4-97EC-5616B44E6A27}" presName="parentText" presStyleLbl="node1" presStyleIdx="1" presStyleCnt="2">
        <dgm:presLayoutVars>
          <dgm:chMax val="0"/>
          <dgm:bulletEnabled val="1"/>
        </dgm:presLayoutVars>
      </dgm:prSet>
      <dgm:spPr/>
    </dgm:pt>
  </dgm:ptLst>
  <dgm:cxnLst>
    <dgm:cxn modelId="{D1E15319-50FC-448B-B27A-EE6F89025CF8}" type="presOf" srcId="{EF04E039-AB24-47FA-95A1-B564B88A0673}" destId="{82F102A4-76AA-40D5-A925-37BC8F92424F}" srcOrd="0" destOrd="0" presId="urn:microsoft.com/office/officeart/2005/8/layout/vList2"/>
    <dgm:cxn modelId="{85E10E36-133B-404C-A51F-E515C6AE2CEA}" type="presOf" srcId="{DA85F808-771B-4EB4-97EC-5616B44E6A27}" destId="{72640AED-7A9A-4442-9DD6-505BAFC572D5}" srcOrd="0" destOrd="0" presId="urn:microsoft.com/office/officeart/2005/8/layout/vList2"/>
    <dgm:cxn modelId="{A3A5CB69-3AC6-47BD-9FB5-4E6E240F201F}" type="presOf" srcId="{C8FD58C5-E659-4DCD-8DE4-77DDA6F53A10}" destId="{22D90724-F72B-43E5-8C77-DC682BB8992F}" srcOrd="0" destOrd="0" presId="urn:microsoft.com/office/officeart/2005/8/layout/vList2"/>
    <dgm:cxn modelId="{F6930CDA-5F92-457D-8F04-257A01CD4068}" srcId="{C8FD58C5-E659-4DCD-8DE4-77DDA6F53A10}" destId="{EF04E039-AB24-47FA-95A1-B564B88A0673}" srcOrd="0" destOrd="0" parTransId="{210677C0-5607-49DE-A656-A62650400217}" sibTransId="{BC4D279E-99CA-4555-A08D-760E2760DB64}"/>
    <dgm:cxn modelId="{326D48E9-F689-4100-9747-4552F83FA2F0}" srcId="{C8FD58C5-E659-4DCD-8DE4-77DDA6F53A10}" destId="{DA85F808-771B-4EB4-97EC-5616B44E6A27}" srcOrd="1" destOrd="0" parTransId="{EF3061B9-A437-4431-AE8C-913BA27F76C3}" sibTransId="{19B54CDE-FD9D-4040-9F9B-00582A72E907}"/>
    <dgm:cxn modelId="{2349CD9C-1F3B-4691-9949-54BEF38E4F56}" type="presParOf" srcId="{22D90724-F72B-43E5-8C77-DC682BB8992F}" destId="{82F102A4-76AA-40D5-A925-37BC8F92424F}" srcOrd="0" destOrd="0" presId="urn:microsoft.com/office/officeart/2005/8/layout/vList2"/>
    <dgm:cxn modelId="{84375ED8-17E4-42AD-B116-C0055B1EC595}" type="presParOf" srcId="{22D90724-F72B-43E5-8C77-DC682BB8992F}" destId="{0C4DDDE3-AFE4-4198-9A4D-C5B57A5B2A5A}" srcOrd="1" destOrd="0" presId="urn:microsoft.com/office/officeart/2005/8/layout/vList2"/>
    <dgm:cxn modelId="{EC6FB208-9B6A-4DEF-98F7-3FF24376026E}" type="presParOf" srcId="{22D90724-F72B-43E5-8C77-DC682BB8992F}" destId="{72640AED-7A9A-4442-9DD6-505BAFC572D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7D597-FEAB-4BC2-AD88-5F409E3DAA23}">
      <dsp:nvSpPr>
        <dsp:cNvPr id="0" name=""/>
        <dsp:cNvSpPr/>
      </dsp:nvSpPr>
      <dsp:spPr>
        <a:xfrm>
          <a:off x="668502" y="716933"/>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208AE-E793-406C-9792-50081BE41230}">
      <dsp:nvSpPr>
        <dsp:cNvPr id="0" name=""/>
        <dsp:cNvSpPr/>
      </dsp:nvSpPr>
      <dsp:spPr>
        <a:xfrm>
          <a:off x="21909" y="2112654"/>
          <a:ext cx="235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End-of-life care refers to support provided to individuals nearing the end of their lives, focusing on comfort and quality of life (National Institute for Health and Care Excellence, 2004). </a:t>
          </a:r>
          <a:endParaRPr lang="en-US" sz="1100" kern="1200"/>
        </a:p>
      </dsp:txBody>
      <dsp:txXfrm>
        <a:off x="21909" y="2112654"/>
        <a:ext cx="2351250" cy="855000"/>
      </dsp:txXfrm>
    </dsp:sp>
    <dsp:sp modelId="{DADD590C-53CD-46E2-B6E3-31F6B4CC50A2}">
      <dsp:nvSpPr>
        <dsp:cNvPr id="0" name=""/>
        <dsp:cNvSpPr/>
      </dsp:nvSpPr>
      <dsp:spPr>
        <a:xfrm>
          <a:off x="3431221" y="716933"/>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602C2C-FFFB-46F9-857B-D4D6D87EA708}">
      <dsp:nvSpPr>
        <dsp:cNvPr id="0" name=""/>
        <dsp:cNvSpPr/>
      </dsp:nvSpPr>
      <dsp:spPr>
        <a:xfrm>
          <a:off x="2784627" y="2112654"/>
          <a:ext cx="235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It's delivered through home-based care, hospices, hospitals, and residential care settings.</a:t>
          </a:r>
          <a:endParaRPr lang="en-US" sz="1100" kern="1200"/>
        </a:p>
      </dsp:txBody>
      <dsp:txXfrm>
        <a:off x="2784627" y="2112654"/>
        <a:ext cx="2351250" cy="8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545B3-7A47-45AD-9028-A33756CB817C}">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F90EB-D323-4445-B290-76880C09D4A3}">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60879B-E308-46CF-8A90-5A2449A7E5D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Legislation such as the Care Act 2014 emphasizes the duty of local authorities to assess and meet the care needs of older individuals.</a:t>
          </a:r>
          <a:endParaRPr lang="en-US" sz="1800" kern="1200"/>
        </a:p>
      </dsp:txBody>
      <dsp:txXfrm>
        <a:off x="836323" y="3399"/>
        <a:ext cx="9679276" cy="724089"/>
      </dsp:txXfrm>
    </dsp:sp>
    <dsp:sp modelId="{8A038F03-42B8-4C7C-9739-BF38ACE2D299}">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EF4CC-E802-4002-B1C8-67F4CA6C37C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BEEB83-E1B7-4712-8666-69E4FEDCA0C8}">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The Care Act underscores the importance of ensuring the safety and well-being of individuals, including the provision of suitable accommodation and support services.</a:t>
          </a:r>
          <a:endParaRPr lang="en-US" sz="1800" kern="1200"/>
        </a:p>
      </dsp:txBody>
      <dsp:txXfrm>
        <a:off x="836323" y="908511"/>
        <a:ext cx="9679276" cy="724089"/>
      </dsp:txXfrm>
    </dsp:sp>
    <dsp:sp modelId="{22E4BE71-B60B-4F14-AC0E-F782FFC3D6C8}">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CC370-232F-4557-BC86-91AC89151677}">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1F64E-22A6-4279-8B23-A8A38ABEA576}">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Remaining at home may not always align with these legislative mandates, especially if home environments pose risks to individuals' health and safety.</a:t>
          </a:r>
          <a:endParaRPr lang="en-US" sz="1800" kern="1200"/>
        </a:p>
      </dsp:txBody>
      <dsp:txXfrm>
        <a:off x="836323" y="1813624"/>
        <a:ext cx="9679276" cy="724089"/>
      </dsp:txXfrm>
    </dsp:sp>
    <dsp:sp modelId="{CB13D724-17CB-4F5A-9908-D6CFA1623A48}">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6774A-A567-49C7-B768-94F304EA85A1}">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A2C777-99E9-44DF-8075-F9E49CE8B9A3}">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Therefore, alternative care settings may be necessary to address safety concerns and ensure compliance with legislative requirements. (care act 2014)</a:t>
          </a:r>
          <a:endParaRPr lang="en-US" sz="1800" kern="1200"/>
        </a:p>
      </dsp:txBody>
      <dsp:txXfrm>
        <a:off x="836323" y="2718736"/>
        <a:ext cx="9679276" cy="724089"/>
      </dsp:txXfrm>
    </dsp:sp>
    <dsp:sp modelId="{EA308189-CCB9-4827-A70D-C6BCF9B1AD9A}">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9E0224-1C08-4C8B-8D3E-00C2E5E04D59}">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7F7BEE-9CEF-4047-9BF7-AFCBC0E39058}">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Policy initiatives, such as end-of-life care strategies and palliative care frameworks, guide the delivery of services and support for older people during their final stages of life.</a:t>
          </a:r>
          <a:endParaRPr lang="en-US" sz="1800" kern="1200"/>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02327-90C4-43D8-916F-EC72D054BA6F}">
      <dsp:nvSpPr>
        <dsp:cNvPr id="0" name=""/>
        <dsp:cNvSpPr/>
      </dsp:nvSpPr>
      <dsp:spPr>
        <a:xfrm>
          <a:off x="0" y="396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socioemotional selectivity theory suggests that as individuals age, they prioritize emotionally meaningful goals, such as spending time with loved ones and engaging in activities that enhance well-being (Carstensen, 1991).</a:t>
          </a:r>
          <a:endParaRPr lang="en-US" sz="1900" kern="1200"/>
        </a:p>
      </dsp:txBody>
      <dsp:txXfrm>
        <a:off x="51003" y="54972"/>
        <a:ext cx="10413594" cy="942803"/>
      </dsp:txXfrm>
    </dsp:sp>
    <dsp:sp modelId="{33C2EDCC-C2A2-423E-A4D7-B388F7D6FB61}">
      <dsp:nvSpPr>
        <dsp:cNvPr id="0" name=""/>
        <dsp:cNvSpPr/>
      </dsp:nvSpPr>
      <dsp:spPr>
        <a:xfrm>
          <a:off x="0" y="110349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Remaining at home may limit older individuals' ability to fulfill these goals, as caregiving responsibilities and safety concerns may restrict social interactions and meaningful activities.</a:t>
          </a:r>
          <a:endParaRPr lang="en-US" sz="1900" kern="1200"/>
        </a:p>
      </dsp:txBody>
      <dsp:txXfrm>
        <a:off x="51003" y="1154502"/>
        <a:ext cx="10413594" cy="942803"/>
      </dsp:txXfrm>
    </dsp:sp>
    <dsp:sp modelId="{33B8B78D-39CE-4E60-893D-0C5A615E3CA6}">
      <dsp:nvSpPr>
        <dsp:cNvPr id="0" name=""/>
        <dsp:cNvSpPr/>
      </dsp:nvSpPr>
      <dsp:spPr>
        <a:xfrm>
          <a:off x="0" y="220302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Alternative care settings, such as hospices or assisted living facilities, offer opportunities for older individuals to engage in social activities, receive professional care, and maintain emotional connections with peers.</a:t>
          </a:r>
          <a:endParaRPr lang="en-US" sz="1900" kern="1200"/>
        </a:p>
      </dsp:txBody>
      <dsp:txXfrm>
        <a:off x="51003" y="2254032"/>
        <a:ext cx="10413594" cy="942803"/>
      </dsp:txXfrm>
    </dsp:sp>
    <dsp:sp modelId="{52C3C3A5-9174-458A-B0CA-9F7219E832D9}">
      <dsp:nvSpPr>
        <dsp:cNvPr id="0" name=""/>
        <dsp:cNvSpPr/>
      </dsp:nvSpPr>
      <dsp:spPr>
        <a:xfrm>
          <a:off x="0" y="330255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Therefore, considering alternative care settings may better support older individuals' psychosocial well-being and fulfillment of meaningful goals as they age.</a:t>
          </a:r>
          <a:endParaRPr lang="en-US" sz="1900" kern="1200"/>
        </a:p>
      </dsp:txBody>
      <dsp:txXfrm>
        <a:off x="51003" y="3353562"/>
        <a:ext cx="10413594" cy="942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102A4-76AA-40D5-A925-37BC8F92424F}">
      <dsp:nvSpPr>
        <dsp:cNvPr id="0" name=""/>
        <dsp:cNvSpPr/>
      </dsp:nvSpPr>
      <dsp:spPr>
        <a:xfrm>
          <a:off x="0" y="169914"/>
          <a:ext cx="5183188" cy="16450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Loss of Independence: Residential care may involve a loss of autonomy and control over daily routines and decision-making, leading to feelings of helplessness and dependence (Genet et al., 2011).</a:t>
          </a:r>
          <a:endParaRPr lang="en-US" sz="1900" kern="1200"/>
        </a:p>
      </dsp:txBody>
      <dsp:txXfrm>
        <a:off x="80303" y="250217"/>
        <a:ext cx="5022582" cy="1484414"/>
      </dsp:txXfrm>
    </dsp:sp>
    <dsp:sp modelId="{72640AED-7A9A-4442-9DD6-505BAFC572D5}">
      <dsp:nvSpPr>
        <dsp:cNvPr id="0" name=""/>
        <dsp:cNvSpPr/>
      </dsp:nvSpPr>
      <dsp:spPr>
        <a:xfrm>
          <a:off x="0" y="1869654"/>
          <a:ext cx="5183188" cy="16450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Quality of Care Concerns: Residential care settings may vary in terms of quality of care, staffing levels, and adherence to regulatory standards, raising concerns about neglect, abuse, or substandard treatment (Park et al., 2017).</a:t>
          </a:r>
          <a:endParaRPr lang="en-US" sz="1900" kern="1200"/>
        </a:p>
      </dsp:txBody>
      <dsp:txXfrm>
        <a:off x="80303" y="1949957"/>
        <a:ext cx="5022582" cy="148441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D3FE-9062-04EA-E0EC-E94CB52612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09055D-408A-2645-002E-4A5584214D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FBE1D6-6721-8D6A-6C48-1C494EE5C847}"/>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5" name="Footer Placeholder 4">
            <a:extLst>
              <a:ext uri="{FF2B5EF4-FFF2-40B4-BE49-F238E27FC236}">
                <a16:creationId xmlns:a16="http://schemas.microsoft.com/office/drawing/2014/main" id="{E26B876B-FDCF-1E42-F50B-B8BD028691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341F4-80EE-50EC-BE4E-866E9CF7AF35}"/>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4224660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EF262-C6FF-400B-B49B-A7FE0CE137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9BB784-3CF2-FBB7-07BD-8D32F7D3C7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641496-68CF-A2A3-CA80-6D901627818A}"/>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5" name="Footer Placeholder 4">
            <a:extLst>
              <a:ext uri="{FF2B5EF4-FFF2-40B4-BE49-F238E27FC236}">
                <a16:creationId xmlns:a16="http://schemas.microsoft.com/office/drawing/2014/main" id="{CDE29884-8B15-327D-953B-9BB01F580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92BD54-37A4-6112-2B5B-D0A041C94541}"/>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1067197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FF23E-78FD-460E-CC97-4B61E02CFF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4692C-40A1-06A5-7044-E6C5E89B9C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43ED08-1C29-F192-6897-5D003362F270}"/>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5" name="Footer Placeholder 4">
            <a:extLst>
              <a:ext uri="{FF2B5EF4-FFF2-40B4-BE49-F238E27FC236}">
                <a16:creationId xmlns:a16="http://schemas.microsoft.com/office/drawing/2014/main" id="{0B0BC15E-AAF3-BB6C-45F9-02C5947B8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90CBFE-C13E-002B-584B-CF8F8B4DF878}"/>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1408972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42DD-98E2-A2D2-8BE2-5D615FE13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4B9282-25D4-3D5A-734B-D749CAA74B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8C04F8-7EC2-F849-F251-28D9975184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7D7AC6-7E31-588D-7718-6FBFAD33454A}"/>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6" name="Footer Placeholder 5">
            <a:extLst>
              <a:ext uri="{FF2B5EF4-FFF2-40B4-BE49-F238E27FC236}">
                <a16:creationId xmlns:a16="http://schemas.microsoft.com/office/drawing/2014/main" id="{B4231BC6-B3EC-AD3F-5EDE-574D395F33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D14C06-0716-8A96-8E74-357A77494B59}"/>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4078398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71B9C-B560-278E-B268-E62A1FA278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257D06-65D4-EAB2-4E16-56EC065955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6156F5-5784-A9A8-714B-A6AF5E07EC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CB6ECE-7EF2-1E94-C167-1FECF79B24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DA21A8-3002-E55F-DD54-8F0FBF49B0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EED96-0B1B-4C83-8ED0-3DF3CB5F0730}"/>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8" name="Footer Placeholder 7">
            <a:extLst>
              <a:ext uri="{FF2B5EF4-FFF2-40B4-BE49-F238E27FC236}">
                <a16:creationId xmlns:a16="http://schemas.microsoft.com/office/drawing/2014/main" id="{B00DE687-657C-16E3-056E-69CB190C0D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E26940-7423-A604-662C-111562F142B3}"/>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511694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F0C67-26B9-A5B8-D489-3D27511D50A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AF19C5-FD3A-9823-F754-06BFA1491900}"/>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4" name="Footer Placeholder 3">
            <a:extLst>
              <a:ext uri="{FF2B5EF4-FFF2-40B4-BE49-F238E27FC236}">
                <a16:creationId xmlns:a16="http://schemas.microsoft.com/office/drawing/2014/main" id="{20C756FA-5054-2AEA-D41C-6C63937DA6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BE7FA7-0BBE-42D4-DDA1-542F5F419D29}"/>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593652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5A4865-CB71-FFBA-B7C0-6AFB786A8628}"/>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3" name="Footer Placeholder 2">
            <a:extLst>
              <a:ext uri="{FF2B5EF4-FFF2-40B4-BE49-F238E27FC236}">
                <a16:creationId xmlns:a16="http://schemas.microsoft.com/office/drawing/2014/main" id="{DB6737EF-DB19-494C-0F53-2E63CDFD83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9EE28A-478C-0B85-C5B1-0B67EE5430C7}"/>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1304670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399A1-DC46-6F0A-BF60-843E93BCCE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96A813-571E-52B7-5317-45378D1731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A0FD84-2D41-6D26-7BCF-35D43E2E3D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A0CA8F-D071-BAF3-CA89-935E65735B3E}"/>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6" name="Footer Placeholder 5">
            <a:extLst>
              <a:ext uri="{FF2B5EF4-FFF2-40B4-BE49-F238E27FC236}">
                <a16:creationId xmlns:a16="http://schemas.microsoft.com/office/drawing/2014/main" id="{57E52D32-5070-A03C-4E05-27453A9974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EF2E91-59C3-2767-B429-FD8FBCF0ECE6}"/>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2626098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D58DF-6531-8427-BA6E-FDC23CEFBC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9378FB-56AB-D48B-2908-032D02963E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6DBDB7-E1DD-65C8-1339-A7E8263667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4722CE-96C0-6C37-DC0F-B48616A056C7}"/>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6" name="Footer Placeholder 5">
            <a:extLst>
              <a:ext uri="{FF2B5EF4-FFF2-40B4-BE49-F238E27FC236}">
                <a16:creationId xmlns:a16="http://schemas.microsoft.com/office/drawing/2014/main" id="{D0640E90-D29B-89D3-D49B-8A4A86B45D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BADCE8-94B6-BB00-684C-3758E757E30D}"/>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2058887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C17E3-E9AA-A0DA-AAC8-589C1CA7DA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052E2A-5EA8-A2F1-B6D6-33538F6981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8AA87A-F822-0361-7B4E-E5B27E400BDA}"/>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5" name="Footer Placeholder 4">
            <a:extLst>
              <a:ext uri="{FF2B5EF4-FFF2-40B4-BE49-F238E27FC236}">
                <a16:creationId xmlns:a16="http://schemas.microsoft.com/office/drawing/2014/main" id="{50DB5B79-57B3-81D9-0A1C-B1F895A8D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CB57B9-0BC1-07B5-B86E-A76E1907CB38}"/>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3925328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9DA3E4-A878-1B27-E37D-D970A4859E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CC63D3-34E3-4C65-C84D-0258E820B5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39B02D-A74E-64E6-F762-E0228036A863}"/>
              </a:ext>
            </a:extLst>
          </p:cNvPr>
          <p:cNvSpPr>
            <a:spLocks noGrp="1"/>
          </p:cNvSpPr>
          <p:nvPr>
            <p:ph type="dt" sz="half" idx="10"/>
          </p:nvPr>
        </p:nvSpPr>
        <p:spPr/>
        <p:txBody>
          <a:bodyPr/>
          <a:lstStyle/>
          <a:p>
            <a:fld id="{00FAA18F-DECE-40E2-8CC1-80E7FE4CC42B}" type="datetimeFigureOut">
              <a:rPr lang="en-GB" smtClean="0"/>
              <a:t>18/02/2024</a:t>
            </a:fld>
            <a:endParaRPr lang="en-GB"/>
          </a:p>
        </p:txBody>
      </p:sp>
      <p:sp>
        <p:nvSpPr>
          <p:cNvPr id="5" name="Footer Placeholder 4">
            <a:extLst>
              <a:ext uri="{FF2B5EF4-FFF2-40B4-BE49-F238E27FC236}">
                <a16:creationId xmlns:a16="http://schemas.microsoft.com/office/drawing/2014/main" id="{412F3855-5090-BFF5-6630-266B55F19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6CA95-8B8E-E439-AFD9-8F7D7CD275C7}"/>
              </a:ext>
            </a:extLst>
          </p:cNvPr>
          <p:cNvSpPr>
            <a:spLocks noGrp="1"/>
          </p:cNvSpPr>
          <p:nvPr>
            <p:ph type="sldNum" sz="quarter" idx="12"/>
          </p:nvPr>
        </p:nvSpPr>
        <p:spPr/>
        <p:txBody>
          <a:bodyPr/>
          <a:lstStyle/>
          <a:p>
            <a:fld id="{DFC149CD-1C67-455D-90CB-AF18298A35F6}" type="slidenum">
              <a:rPr lang="en-GB" smtClean="0"/>
              <a:t>‹#›</a:t>
            </a:fld>
            <a:endParaRPr lang="en-GB"/>
          </a:p>
        </p:txBody>
      </p:sp>
    </p:spTree>
    <p:extLst>
      <p:ext uri="{BB962C8B-B14F-4D97-AF65-F5344CB8AC3E}">
        <p14:creationId xmlns:p14="http://schemas.microsoft.com/office/powerpoint/2010/main" val="4068971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18187E-2F59-2085-7C52-6B6A60983F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DB465E-8D06-8126-CDAB-E75C0DC5F0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F14BD9-0EBD-63B0-0334-90BFA7AD9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FAA18F-DECE-40E2-8CC1-80E7FE4CC42B}" type="datetimeFigureOut">
              <a:rPr lang="en-GB" smtClean="0"/>
              <a:t>18/02/2024</a:t>
            </a:fld>
            <a:endParaRPr lang="en-GB"/>
          </a:p>
        </p:txBody>
      </p:sp>
      <p:sp>
        <p:nvSpPr>
          <p:cNvPr id="5" name="Footer Placeholder 4">
            <a:extLst>
              <a:ext uri="{FF2B5EF4-FFF2-40B4-BE49-F238E27FC236}">
                <a16:creationId xmlns:a16="http://schemas.microsoft.com/office/drawing/2014/main" id="{610E43CC-0D5B-29BD-249E-9DE40E48F0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8D918F-9FE2-6E2D-754D-8D56ADBC5D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149CD-1C67-455D-90CB-AF18298A35F6}" type="slidenum">
              <a:rPr lang="en-GB" smtClean="0"/>
              <a:t>‹#›</a:t>
            </a:fld>
            <a:endParaRPr lang="en-GB"/>
          </a:p>
        </p:txBody>
      </p:sp>
    </p:spTree>
    <p:extLst>
      <p:ext uri="{BB962C8B-B14F-4D97-AF65-F5344CB8AC3E}">
        <p14:creationId xmlns:p14="http://schemas.microsoft.com/office/powerpoint/2010/main" val="3069997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ourwork/pe/continuing-care/" TargetMode="External"/><Relationship Id="rId2" Type="http://schemas.openxmlformats.org/officeDocument/2006/relationships/hyperlink" Target="https://www.gov.uk/government/publications/care-and-support-statutory-guid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idsection of a person holding a miniature house">
            <a:extLst>
              <a:ext uri="{FF2B5EF4-FFF2-40B4-BE49-F238E27FC236}">
                <a16:creationId xmlns:a16="http://schemas.microsoft.com/office/drawing/2014/main" id="{73CD148F-329C-1699-C86D-7FAA2658CF6C}"/>
              </a:ext>
            </a:extLst>
          </p:cNvPr>
          <p:cNvPicPr>
            <a:picLocks noChangeAspect="1"/>
          </p:cNvPicPr>
          <p:nvPr/>
        </p:nvPicPr>
        <p:blipFill rotWithShape="1">
          <a:blip r:embed="rId2">
            <a:alphaModFix amt="50000"/>
          </a:blip>
          <a:srcRect t="9383" b="1331"/>
          <a:stretch/>
        </p:blipFill>
        <p:spPr>
          <a:xfrm>
            <a:off x="20" y="1"/>
            <a:ext cx="12191980" cy="6857999"/>
          </a:xfrm>
          <a:prstGeom prst="rect">
            <a:avLst/>
          </a:prstGeom>
        </p:spPr>
      </p:pic>
      <p:sp>
        <p:nvSpPr>
          <p:cNvPr id="2" name="Title 1">
            <a:extLst>
              <a:ext uri="{FF2B5EF4-FFF2-40B4-BE49-F238E27FC236}">
                <a16:creationId xmlns:a16="http://schemas.microsoft.com/office/drawing/2014/main" id="{4DF04ED4-C35D-4C0C-0B86-B1073D717F8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Domiciliary care vs Residential Care</a:t>
            </a:r>
          </a:p>
        </p:txBody>
      </p:sp>
      <p:sp>
        <p:nvSpPr>
          <p:cNvPr id="3" name="Subtitle 2">
            <a:extLst>
              <a:ext uri="{FF2B5EF4-FFF2-40B4-BE49-F238E27FC236}">
                <a16:creationId xmlns:a16="http://schemas.microsoft.com/office/drawing/2014/main" id="{DBA24174-FF60-F094-4F7A-7D045403C868}"/>
              </a:ext>
            </a:extLst>
          </p:cNvPr>
          <p:cNvSpPr>
            <a:spLocks noGrp="1"/>
          </p:cNvSpPr>
          <p:nvPr>
            <p:ph type="subTitle" idx="1"/>
          </p:nvPr>
        </p:nvSpPr>
        <p:spPr>
          <a:xfrm>
            <a:off x="1524000" y="4159404"/>
            <a:ext cx="9144000" cy="1576234"/>
          </a:xfrm>
        </p:spPr>
        <p:txBody>
          <a:bodyPr>
            <a:normAutofit fontScale="92500" lnSpcReduction="20000"/>
          </a:bodyPr>
          <a:lstStyle/>
          <a:p>
            <a:r>
              <a:rPr lang="en-GB" sz="1800" dirty="0">
                <a:solidFill>
                  <a:srgbClr val="FFFFFF"/>
                </a:solidFill>
              </a:rPr>
              <a:t>Name: Mohammad Ilyas</a:t>
            </a:r>
          </a:p>
          <a:p>
            <a:r>
              <a:rPr lang="en-GB" sz="1800" dirty="0">
                <a:solidFill>
                  <a:srgbClr val="FFFFFF"/>
                </a:solidFill>
              </a:rPr>
              <a:t>Student Number: 2029045</a:t>
            </a:r>
          </a:p>
          <a:p>
            <a:r>
              <a:rPr lang="en-GB" sz="1800" dirty="0">
                <a:solidFill>
                  <a:srgbClr val="FFFFFF"/>
                </a:solidFill>
              </a:rPr>
              <a:t>Lecturer Name:  Rebecca Stewart</a:t>
            </a:r>
          </a:p>
          <a:p>
            <a:r>
              <a:rPr lang="en-GB" sz="1800" dirty="0">
                <a:solidFill>
                  <a:srgbClr val="FFFFFF"/>
                </a:solidFill>
              </a:rPr>
              <a:t>Module: Living with Care: The Older Person </a:t>
            </a:r>
          </a:p>
          <a:p>
            <a:r>
              <a:rPr lang="en-GB" sz="1800" dirty="0">
                <a:solidFill>
                  <a:srgbClr val="FFFFFF"/>
                </a:solidFill>
              </a:rPr>
              <a:t> Module code: BMHP6009</a:t>
            </a:r>
          </a:p>
          <a:p>
            <a:endParaRPr lang="en-GB" sz="600" dirty="0">
              <a:solidFill>
                <a:srgbClr val="FFFFFF"/>
              </a:solidFill>
            </a:endParaRPr>
          </a:p>
        </p:txBody>
      </p:sp>
    </p:spTree>
    <p:extLst>
      <p:ext uri="{BB962C8B-B14F-4D97-AF65-F5344CB8AC3E}">
        <p14:creationId xmlns:p14="http://schemas.microsoft.com/office/powerpoint/2010/main" val="213735298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94284-D154-746C-B78C-AC42C0A017E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id="{DF5EAC0F-AF51-7ED1-1A15-A2272ED0EE76}"/>
              </a:ext>
            </a:extLst>
          </p:cNvPr>
          <p:cNvSpPr>
            <a:spLocks noGrp="1"/>
          </p:cNvSpPr>
          <p:nvPr>
            <p:ph idx="1"/>
          </p:nvPr>
        </p:nvSpPr>
        <p:spPr>
          <a:xfrm>
            <a:off x="4810259" y="649480"/>
            <a:ext cx="6555347" cy="5546047"/>
          </a:xfrm>
        </p:spPr>
        <p:txBody>
          <a:bodyPr anchor="ctr">
            <a:normAutofit/>
          </a:bodyPr>
          <a:lstStyle/>
          <a:p>
            <a:r>
              <a:rPr lang="en-GB" sz="1700"/>
              <a:t>Domiciliary care versus residential care. </a:t>
            </a:r>
          </a:p>
          <a:p>
            <a:r>
              <a:rPr lang="en-GB" sz="1700"/>
              <a:t>As our population ages, the question of how best to support older persons in their later years becomes increasingly significant.</a:t>
            </a:r>
          </a:p>
          <a:p>
            <a:r>
              <a:rPr lang="en-GB" sz="1700"/>
              <a:t> On one hand, domiciliary care offers the appeal of allowing older individuals to remain in the familiar comforts of their own homes, promoting independence and autonomy. </a:t>
            </a:r>
          </a:p>
          <a:p>
            <a:r>
              <a:rPr lang="en-GB" sz="1700"/>
              <a:t>On the other hand, residential care provides specialized support services in a communal setting, ensuring round-the-clock supervision and access to trained professionals. </a:t>
            </a:r>
          </a:p>
          <a:p>
            <a:r>
              <a:rPr lang="en-GB" sz="1700"/>
              <a:t>Today, we will explore the benefits and drawbacks of both approaches, considering factors such as quality of care, social engagement, and overall well-being. </a:t>
            </a:r>
          </a:p>
          <a:p>
            <a:r>
              <a:rPr lang="en-GB" sz="1700"/>
              <a:t>Through informed discussion and critical analysis, we aim to gain a deeper understanding of the complexities surrounding care for older individuals and ultimately determine which approach may offer the most favourable outcomes for their health, safety, and overall quality of life. </a:t>
            </a:r>
          </a:p>
          <a:p>
            <a:r>
              <a:rPr lang="en-GB" sz="1700"/>
              <a:t>Join us as we delve into this important debate and seek to shape the future of care for older persons.</a:t>
            </a:r>
          </a:p>
        </p:txBody>
      </p:sp>
    </p:spTree>
    <p:extLst>
      <p:ext uri="{BB962C8B-B14F-4D97-AF65-F5344CB8AC3E}">
        <p14:creationId xmlns:p14="http://schemas.microsoft.com/office/powerpoint/2010/main" val="3563288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3B102-12E8-F28E-7B0A-9322962F64B2}"/>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Definition of Domiciliary care and Residential care:</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7D0393-A802-B431-DEFC-29D82535D997}"/>
              </a:ext>
            </a:extLst>
          </p:cNvPr>
          <p:cNvSpPr>
            <a:spLocks noGrp="1"/>
          </p:cNvSpPr>
          <p:nvPr>
            <p:ph sz="half" idx="1"/>
          </p:nvPr>
        </p:nvSpPr>
        <p:spPr>
          <a:xfrm>
            <a:off x="4976030" y="963507"/>
            <a:ext cx="6250940" cy="2304627"/>
          </a:xfrm>
        </p:spPr>
        <p:txBody>
          <a:bodyPr anchor="b">
            <a:normAutofit/>
          </a:bodyPr>
          <a:lstStyle/>
          <a:p>
            <a:r>
              <a:rPr lang="en-GB" sz="2000"/>
              <a:t>Domiciliary care, also known as home care or home support, refers to care services provided to individuals in their own homes (Jones, 2018). Domiciliary care services may include assistance with personal care, household tasks, meal preparation, medication reminders, and companionship. Domiciliary care allows individuals to remain in their own homes while receiving the support they need to maintain independence and quality of life. </a:t>
            </a:r>
          </a:p>
        </p:txBody>
      </p:sp>
      <p:sp>
        <p:nvSpPr>
          <p:cNvPr id="4" name="Content Placeholder 3">
            <a:extLst>
              <a:ext uri="{FF2B5EF4-FFF2-40B4-BE49-F238E27FC236}">
                <a16:creationId xmlns:a16="http://schemas.microsoft.com/office/drawing/2014/main" id="{8158DA90-EC74-3DD9-1D41-F454E9346CEE}"/>
              </a:ext>
            </a:extLst>
          </p:cNvPr>
          <p:cNvSpPr>
            <a:spLocks noGrp="1"/>
          </p:cNvSpPr>
          <p:nvPr>
            <p:ph sz="half" idx="2"/>
          </p:nvPr>
        </p:nvSpPr>
        <p:spPr>
          <a:xfrm>
            <a:off x="4976030" y="3589866"/>
            <a:ext cx="6250940" cy="2304628"/>
          </a:xfrm>
        </p:spPr>
        <p:txBody>
          <a:bodyPr>
            <a:normAutofit/>
          </a:bodyPr>
          <a:lstStyle/>
          <a:p>
            <a:r>
              <a:rPr lang="en-GB" sz="2000"/>
              <a:t>Residential care involves providing accommodation, support, and personal care services in a facility such as a nursing home, assisted living facility, or residential care home (Smith, 2020). Residents typically live on-site and receive assistance with tasks such as bathing, dressing, medication management, and meals. The level of care provided can vary depending on the facility and the needs of the individual resident.</a:t>
            </a:r>
          </a:p>
        </p:txBody>
      </p:sp>
    </p:spTree>
    <p:extLst>
      <p:ext uri="{BB962C8B-B14F-4D97-AF65-F5344CB8AC3E}">
        <p14:creationId xmlns:p14="http://schemas.microsoft.com/office/powerpoint/2010/main" val="2965374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73C5C9-4766-3D0C-B1F6-5830B401C6D0}"/>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Funding options available for care in the UK, in comparison with other countries:</a:t>
            </a:r>
          </a:p>
        </p:txBody>
      </p:sp>
      <p:sp>
        <p:nvSpPr>
          <p:cNvPr id="3" name="Text Placeholder 2">
            <a:extLst>
              <a:ext uri="{FF2B5EF4-FFF2-40B4-BE49-F238E27FC236}">
                <a16:creationId xmlns:a16="http://schemas.microsoft.com/office/drawing/2014/main" id="{0A6F5BB6-FF67-3EE4-3F5F-30900BCDF895}"/>
              </a:ext>
            </a:extLst>
          </p:cNvPr>
          <p:cNvSpPr>
            <a:spLocks/>
          </p:cNvSpPr>
          <p:nvPr/>
        </p:nvSpPr>
        <p:spPr>
          <a:xfrm>
            <a:off x="1805397" y="2615979"/>
            <a:ext cx="4220731" cy="674225"/>
          </a:xfrm>
          <a:prstGeom prst="rect">
            <a:avLst/>
          </a:prstGeom>
        </p:spPr>
        <p:txBody>
          <a:bodyPr/>
          <a:lstStyle/>
          <a:p>
            <a:pPr defTabSz="740664">
              <a:spcAft>
                <a:spcPts val="600"/>
              </a:spcAft>
            </a:pPr>
            <a:r>
              <a:rPr lang="en-GB" sz="1458" kern="1200">
                <a:solidFill>
                  <a:schemeClr val="tx1"/>
                </a:solidFill>
                <a:latin typeface="+mn-lt"/>
                <a:ea typeface="+mn-ea"/>
                <a:cs typeface="+mn-cs"/>
              </a:rPr>
              <a:t>In UK:</a:t>
            </a:r>
            <a:endParaRPr lang="en-GB"/>
          </a:p>
        </p:txBody>
      </p:sp>
      <p:sp>
        <p:nvSpPr>
          <p:cNvPr id="4" name="Content Placeholder 3">
            <a:extLst>
              <a:ext uri="{FF2B5EF4-FFF2-40B4-BE49-F238E27FC236}">
                <a16:creationId xmlns:a16="http://schemas.microsoft.com/office/drawing/2014/main" id="{F83FC6E9-BCBD-88F7-51F5-470B39B28533}"/>
              </a:ext>
            </a:extLst>
          </p:cNvPr>
          <p:cNvSpPr>
            <a:spLocks/>
          </p:cNvSpPr>
          <p:nvPr/>
        </p:nvSpPr>
        <p:spPr>
          <a:xfrm>
            <a:off x="1805397" y="3290204"/>
            <a:ext cx="4220731" cy="3015180"/>
          </a:xfrm>
          <a:prstGeom prst="rect">
            <a:avLst/>
          </a:prstGeom>
        </p:spPr>
        <p:txBody>
          <a:bodyPr>
            <a:normAutofit fontScale="85000" lnSpcReduction="10000"/>
          </a:bodyPr>
          <a:lstStyle/>
          <a:p>
            <a:pPr defTabSz="740664">
              <a:lnSpc>
                <a:spcPct val="90000"/>
              </a:lnSpc>
              <a:spcAft>
                <a:spcPts val="600"/>
              </a:spcAft>
              <a:buFont typeface="Wingdings" panose="05000000000000000000" pitchFamily="2" charset="2"/>
              <a:buChar char="Ø"/>
            </a:pPr>
            <a:r>
              <a:rPr lang="en-GB" sz="1400" kern="1200">
                <a:solidFill>
                  <a:schemeClr val="tx1"/>
                </a:solidFill>
                <a:latin typeface="+mn-lt"/>
                <a:ea typeface="+mn-ea"/>
                <a:cs typeface="+mn-cs"/>
              </a:rPr>
              <a:t>In the UK, individuals seeking funding for care have several options available to them:</a:t>
            </a:r>
          </a:p>
          <a:p>
            <a:pPr defTabSz="740664">
              <a:lnSpc>
                <a:spcPct val="90000"/>
              </a:lnSpc>
              <a:spcAft>
                <a:spcPts val="600"/>
              </a:spcAft>
            </a:pPr>
            <a:r>
              <a:rPr lang="en-GB" sz="1400" kern="1200">
                <a:solidFill>
                  <a:schemeClr val="tx1"/>
                </a:solidFill>
                <a:latin typeface="+mn-lt"/>
                <a:ea typeface="+mn-ea"/>
                <a:cs typeface="+mn-cs"/>
              </a:rPr>
              <a:t>These include local authority funding, which covers social care services such as residential care and home care and is determined based on assessments of needs and financial means. </a:t>
            </a:r>
          </a:p>
          <a:p>
            <a:pPr defTabSz="740664">
              <a:lnSpc>
                <a:spcPct val="90000"/>
              </a:lnSpc>
              <a:spcAft>
                <a:spcPts val="600"/>
              </a:spcAft>
            </a:pPr>
            <a:r>
              <a:rPr lang="en-GB" sz="1400" kern="1200">
                <a:solidFill>
                  <a:schemeClr val="tx1"/>
                </a:solidFill>
                <a:latin typeface="+mn-lt"/>
                <a:ea typeface="+mn-ea"/>
                <a:cs typeface="+mn-cs"/>
              </a:rPr>
              <a:t>Additionally, NHS Continuing Healthcare provides funding for individuals with complex medical needs requiring ongoing healthcare outside of hospital settings (NHS England, 2020).</a:t>
            </a:r>
          </a:p>
          <a:p>
            <a:pPr defTabSz="740664">
              <a:lnSpc>
                <a:spcPct val="90000"/>
              </a:lnSpc>
              <a:spcAft>
                <a:spcPts val="600"/>
              </a:spcAft>
            </a:pPr>
            <a:r>
              <a:rPr lang="en-GB" sz="1400" kern="1200">
                <a:solidFill>
                  <a:schemeClr val="tx1"/>
                </a:solidFill>
                <a:latin typeface="+mn-lt"/>
                <a:ea typeface="+mn-ea"/>
                <a:cs typeface="+mn-cs"/>
              </a:rPr>
              <a:t>This funding package covers the full cost of care, including residential and home care services. Personal budgets and direct payments are also available, offering individuals greater control over how their care needs are met. </a:t>
            </a:r>
          </a:p>
          <a:p>
            <a:pPr defTabSz="740664">
              <a:lnSpc>
                <a:spcPct val="90000"/>
              </a:lnSpc>
              <a:spcAft>
                <a:spcPts val="600"/>
              </a:spcAft>
            </a:pPr>
            <a:r>
              <a:rPr lang="en-GB" sz="1400" kern="1200">
                <a:solidFill>
                  <a:schemeClr val="tx1"/>
                </a:solidFill>
                <a:latin typeface="+mn-lt"/>
                <a:ea typeface="+mn-ea"/>
                <a:cs typeface="+mn-cs"/>
              </a:rPr>
              <a:t>Private funding, through personal savings or investments, is another option, offering flexibility but at potentially high costs. Means-tested support may be provided for those ineligible for local authority funding, based on income and assets assessments (Department of Health and Social Care, 2019).</a:t>
            </a:r>
            <a:endParaRPr lang="en-GB" sz="1400"/>
          </a:p>
        </p:txBody>
      </p:sp>
      <p:sp>
        <p:nvSpPr>
          <p:cNvPr id="5" name="Text Placeholder 4">
            <a:extLst>
              <a:ext uri="{FF2B5EF4-FFF2-40B4-BE49-F238E27FC236}">
                <a16:creationId xmlns:a16="http://schemas.microsoft.com/office/drawing/2014/main" id="{C0261FD4-44DC-B343-225B-E867C64C015C}"/>
              </a:ext>
            </a:extLst>
          </p:cNvPr>
          <p:cNvSpPr>
            <a:spLocks/>
          </p:cNvSpPr>
          <p:nvPr/>
        </p:nvSpPr>
        <p:spPr>
          <a:xfrm>
            <a:off x="6169027" y="2615979"/>
            <a:ext cx="4241517" cy="674225"/>
          </a:xfrm>
          <a:prstGeom prst="rect">
            <a:avLst/>
          </a:prstGeom>
        </p:spPr>
        <p:txBody>
          <a:bodyPr/>
          <a:lstStyle/>
          <a:p>
            <a:pPr defTabSz="740664">
              <a:spcAft>
                <a:spcPts val="600"/>
              </a:spcAft>
            </a:pPr>
            <a:r>
              <a:rPr lang="en-GB" sz="1458" kern="1200">
                <a:solidFill>
                  <a:schemeClr val="tx1"/>
                </a:solidFill>
                <a:latin typeface="+mn-lt"/>
                <a:ea typeface="+mn-ea"/>
                <a:cs typeface="+mn-cs"/>
              </a:rPr>
              <a:t>Other countries: </a:t>
            </a:r>
            <a:endParaRPr lang="en-GB"/>
          </a:p>
        </p:txBody>
      </p:sp>
      <p:sp>
        <p:nvSpPr>
          <p:cNvPr id="6" name="Content Placeholder 5">
            <a:extLst>
              <a:ext uri="{FF2B5EF4-FFF2-40B4-BE49-F238E27FC236}">
                <a16:creationId xmlns:a16="http://schemas.microsoft.com/office/drawing/2014/main" id="{F4E77C32-058F-EEF9-04A3-2899A5A9E34B}"/>
              </a:ext>
            </a:extLst>
          </p:cNvPr>
          <p:cNvSpPr>
            <a:spLocks/>
          </p:cNvSpPr>
          <p:nvPr/>
        </p:nvSpPr>
        <p:spPr>
          <a:xfrm>
            <a:off x="6169027" y="3290204"/>
            <a:ext cx="4241517" cy="3015180"/>
          </a:xfrm>
          <a:prstGeom prst="rect">
            <a:avLst/>
          </a:prstGeom>
        </p:spPr>
        <p:txBody>
          <a:bodyPr>
            <a:normAutofit fontScale="85000" lnSpcReduction="20000"/>
          </a:bodyPr>
          <a:lstStyle/>
          <a:p>
            <a:pPr defTabSz="740664">
              <a:lnSpc>
                <a:spcPct val="90000"/>
              </a:lnSpc>
              <a:spcAft>
                <a:spcPts val="600"/>
              </a:spcAft>
              <a:buFont typeface="Wingdings" panose="05000000000000000000" pitchFamily="2" charset="2"/>
              <a:buChar char="Ø"/>
            </a:pPr>
            <a:r>
              <a:rPr lang="en-GB" sz="1700" kern="1200">
                <a:solidFill>
                  <a:schemeClr val="tx1"/>
                </a:solidFill>
                <a:latin typeface="+mn-lt"/>
                <a:ea typeface="+mn-ea"/>
                <a:cs typeface="+mn-cs"/>
              </a:rPr>
              <a:t>Comparatively, funding options for care in other countries vary. </a:t>
            </a:r>
          </a:p>
          <a:p>
            <a:pPr defTabSz="740664">
              <a:lnSpc>
                <a:spcPct val="90000"/>
              </a:lnSpc>
              <a:spcAft>
                <a:spcPts val="600"/>
              </a:spcAft>
            </a:pPr>
            <a:r>
              <a:rPr lang="en-GB" sz="1700" kern="1200">
                <a:solidFill>
                  <a:schemeClr val="tx1"/>
                </a:solidFill>
                <a:latin typeface="+mn-lt"/>
                <a:ea typeface="+mn-ea"/>
                <a:cs typeface="+mn-cs"/>
              </a:rPr>
              <a:t>For instance, in countries like Canada and Australia with universal healthcare systems, government coverage may extend to some long-term care services, though individuals may still need to cover certain costs out-of-pocket or through private insurance (McGillivray &amp; </a:t>
            </a:r>
            <a:r>
              <a:rPr lang="en-GB" sz="1700" kern="1200" err="1">
                <a:solidFill>
                  <a:schemeClr val="tx1"/>
                </a:solidFill>
                <a:latin typeface="+mn-lt"/>
                <a:ea typeface="+mn-ea"/>
                <a:cs typeface="+mn-cs"/>
              </a:rPr>
              <a:t>Zelder</a:t>
            </a:r>
            <a:r>
              <a:rPr lang="en-GB" sz="1700" kern="1200">
                <a:solidFill>
                  <a:schemeClr val="tx1"/>
                </a:solidFill>
                <a:latin typeface="+mn-lt"/>
                <a:ea typeface="+mn-ea"/>
                <a:cs typeface="+mn-cs"/>
              </a:rPr>
              <a:t>, 2018). </a:t>
            </a:r>
          </a:p>
          <a:p>
            <a:pPr defTabSz="740664">
              <a:lnSpc>
                <a:spcPct val="90000"/>
              </a:lnSpc>
              <a:spcAft>
                <a:spcPts val="600"/>
              </a:spcAft>
            </a:pPr>
            <a:r>
              <a:rPr lang="en-GB" sz="1700" kern="1200">
                <a:solidFill>
                  <a:schemeClr val="tx1"/>
                </a:solidFill>
                <a:latin typeface="+mn-lt"/>
                <a:ea typeface="+mn-ea"/>
                <a:cs typeface="+mn-cs"/>
              </a:rPr>
              <a:t>Conversely, in the United States, long-term care services are primarily funded through a mix of private insurance, out-of-pocket payments, and government programs like Medicaid and Medicare (Harrington et al., 2019). </a:t>
            </a:r>
          </a:p>
          <a:p>
            <a:pPr defTabSz="740664">
              <a:lnSpc>
                <a:spcPct val="90000"/>
              </a:lnSpc>
              <a:spcAft>
                <a:spcPts val="600"/>
              </a:spcAft>
            </a:pPr>
            <a:r>
              <a:rPr lang="en-GB" sz="1700" kern="1200">
                <a:solidFill>
                  <a:schemeClr val="tx1"/>
                </a:solidFill>
                <a:latin typeface="+mn-lt"/>
                <a:ea typeface="+mn-ea"/>
                <a:cs typeface="+mn-cs"/>
              </a:rPr>
              <a:t>Scandinavian countries such as Sweden and Norway predominantly fund long-term care through the welfare system, emphasizing independence and quality of life for older adults (</a:t>
            </a:r>
            <a:r>
              <a:rPr lang="en-GB" sz="1700" kern="1200" err="1">
                <a:solidFill>
                  <a:schemeClr val="tx1"/>
                </a:solidFill>
                <a:latin typeface="+mn-lt"/>
                <a:ea typeface="+mn-ea"/>
                <a:cs typeface="+mn-cs"/>
              </a:rPr>
              <a:t>Blomqvist</a:t>
            </a:r>
            <a:r>
              <a:rPr lang="en-GB" sz="1700" kern="1200">
                <a:solidFill>
                  <a:schemeClr val="tx1"/>
                </a:solidFill>
                <a:latin typeface="+mn-lt"/>
                <a:ea typeface="+mn-ea"/>
                <a:cs typeface="+mn-cs"/>
              </a:rPr>
              <a:t> &amp; Busby, 2020).</a:t>
            </a:r>
            <a:endParaRPr lang="en-GB" sz="1700"/>
          </a:p>
        </p:txBody>
      </p:sp>
    </p:spTree>
    <p:extLst>
      <p:ext uri="{BB962C8B-B14F-4D97-AF65-F5344CB8AC3E}">
        <p14:creationId xmlns:p14="http://schemas.microsoft.com/office/powerpoint/2010/main" val="3191605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34397-ED1D-E9A7-C666-30DB65D39A98}"/>
              </a:ext>
            </a:extLst>
          </p:cNvPr>
          <p:cNvSpPr>
            <a:spLocks noGrp="1"/>
          </p:cNvSpPr>
          <p:nvPr>
            <p:ph type="title"/>
          </p:nvPr>
        </p:nvSpPr>
        <p:spPr/>
        <p:txBody>
          <a:bodyPr/>
          <a:lstStyle/>
          <a:p>
            <a:r>
              <a:rPr lang="en-GB" dirty="0"/>
              <a:t>End of life and palliative care:</a:t>
            </a:r>
          </a:p>
        </p:txBody>
      </p:sp>
      <p:sp>
        <p:nvSpPr>
          <p:cNvPr id="3" name="Text Placeholder 2">
            <a:extLst>
              <a:ext uri="{FF2B5EF4-FFF2-40B4-BE49-F238E27FC236}">
                <a16:creationId xmlns:a16="http://schemas.microsoft.com/office/drawing/2014/main" id="{D0DB4E46-179B-3FD0-4752-F9E6BAD2335A}"/>
              </a:ext>
            </a:extLst>
          </p:cNvPr>
          <p:cNvSpPr>
            <a:spLocks noGrp="1"/>
          </p:cNvSpPr>
          <p:nvPr>
            <p:ph type="body" idx="1"/>
          </p:nvPr>
        </p:nvSpPr>
        <p:spPr/>
        <p:txBody>
          <a:bodyPr/>
          <a:lstStyle/>
          <a:p>
            <a:r>
              <a:rPr lang="en-GB" dirty="0"/>
              <a:t>End-of-life care:</a:t>
            </a:r>
          </a:p>
        </p:txBody>
      </p:sp>
      <p:graphicFrame>
        <p:nvGraphicFramePr>
          <p:cNvPr id="8" name="Content Placeholder 3">
            <a:extLst>
              <a:ext uri="{FF2B5EF4-FFF2-40B4-BE49-F238E27FC236}">
                <a16:creationId xmlns:a16="http://schemas.microsoft.com/office/drawing/2014/main" id="{365DBE99-A7C1-D4F1-9679-DACEB04E3BBF}"/>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AEF3D380-48A2-0762-7F8A-2E7146BBCB79}"/>
              </a:ext>
            </a:extLst>
          </p:cNvPr>
          <p:cNvSpPr>
            <a:spLocks noGrp="1"/>
          </p:cNvSpPr>
          <p:nvPr>
            <p:ph type="body" sz="quarter" idx="3"/>
          </p:nvPr>
        </p:nvSpPr>
        <p:spPr/>
        <p:txBody>
          <a:bodyPr/>
          <a:lstStyle/>
          <a:p>
            <a:r>
              <a:rPr lang="en-GB" dirty="0"/>
              <a:t>Palliative Care:</a:t>
            </a:r>
          </a:p>
        </p:txBody>
      </p:sp>
      <p:sp>
        <p:nvSpPr>
          <p:cNvPr id="6" name="Content Placeholder 5">
            <a:extLst>
              <a:ext uri="{FF2B5EF4-FFF2-40B4-BE49-F238E27FC236}">
                <a16:creationId xmlns:a16="http://schemas.microsoft.com/office/drawing/2014/main" id="{20C3802F-CF25-BA2D-34EC-6D833956BD67}"/>
              </a:ext>
            </a:extLst>
          </p:cNvPr>
          <p:cNvSpPr>
            <a:spLocks noGrp="1"/>
          </p:cNvSpPr>
          <p:nvPr>
            <p:ph sz="quarter" idx="4"/>
          </p:nvPr>
        </p:nvSpPr>
        <p:spPr/>
        <p:txBody>
          <a:bodyPr>
            <a:normAutofit fontScale="92500" lnSpcReduction="10000"/>
          </a:bodyPr>
          <a:lstStyle/>
          <a:p>
            <a:r>
              <a:rPr lang="en-GB" dirty="0"/>
              <a:t>Palliative care focuses on improving the quality of life for patients and families facing life-threatening illnesses (World Health Organization, 2002). </a:t>
            </a:r>
          </a:p>
          <a:p>
            <a:r>
              <a:rPr lang="en-GB" dirty="0"/>
              <a:t>It's delivered through various channels, including home-based care, hospices, hospitals, and long-term care settings.</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60800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7D08C-5771-E7D4-F04F-30CBAF6DDF42}"/>
              </a:ext>
            </a:extLst>
          </p:cNvPr>
          <p:cNvSpPr>
            <a:spLocks noGrp="1"/>
          </p:cNvSpPr>
          <p:nvPr>
            <p:ph type="title"/>
          </p:nvPr>
        </p:nvSpPr>
        <p:spPr>
          <a:xfrm>
            <a:off x="5868557" y="1138036"/>
            <a:ext cx="5444382" cy="1402470"/>
          </a:xfrm>
        </p:spPr>
        <p:txBody>
          <a:bodyPr anchor="t">
            <a:normAutofit/>
          </a:bodyPr>
          <a:lstStyle/>
          <a:p>
            <a:r>
              <a:rPr lang="en-GB" sz="3000"/>
              <a:t>The gap between need and availability of care for older people:</a:t>
            </a:r>
          </a:p>
        </p:txBody>
      </p:sp>
      <p:pic>
        <p:nvPicPr>
          <p:cNvPr id="15" name="Picture 14" descr="Two people holding each other's hands">
            <a:extLst>
              <a:ext uri="{FF2B5EF4-FFF2-40B4-BE49-F238E27FC236}">
                <a16:creationId xmlns:a16="http://schemas.microsoft.com/office/drawing/2014/main" id="{E54B5887-E0B2-B4C9-6439-61C908893FA8}"/>
              </a:ext>
            </a:extLst>
          </p:cNvPr>
          <p:cNvPicPr>
            <a:picLocks noChangeAspect="1"/>
          </p:cNvPicPr>
          <p:nvPr/>
        </p:nvPicPr>
        <p:blipFill rotWithShape="1">
          <a:blip r:embed="rId2"/>
          <a:srcRect l="21878" r="27984" b="-1"/>
          <a:stretch/>
        </p:blipFill>
        <p:spPr>
          <a:xfrm>
            <a:off x="-1" y="10"/>
            <a:ext cx="5151179" cy="6857990"/>
          </a:xfrm>
          <a:prstGeom prst="rect">
            <a:avLst/>
          </a:prstGeom>
        </p:spPr>
      </p:pic>
      <p:cxnSp>
        <p:nvCxnSpPr>
          <p:cNvPr id="16" name="Straight Connector 1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97CEBA-9BA5-926B-7A47-40FB8F68A049}"/>
              </a:ext>
            </a:extLst>
          </p:cNvPr>
          <p:cNvSpPr>
            <a:spLocks noGrp="1"/>
          </p:cNvSpPr>
          <p:nvPr>
            <p:ph idx="1"/>
          </p:nvPr>
        </p:nvSpPr>
        <p:spPr>
          <a:xfrm>
            <a:off x="5868557" y="2551176"/>
            <a:ext cx="5444382" cy="3591207"/>
          </a:xfrm>
        </p:spPr>
        <p:txBody>
          <a:bodyPr>
            <a:normAutofit/>
          </a:bodyPr>
          <a:lstStyle/>
          <a:p>
            <a:r>
              <a:rPr lang="en-GB" sz="1400"/>
              <a:t>The gap between the need and availability of care for older people poses a significant challenge to domiciliary care. </a:t>
            </a:r>
          </a:p>
          <a:p>
            <a:r>
              <a:rPr lang="en-GB" sz="1400"/>
              <a:t>Despite its appeal, domiciliary care often struggles to adequately address the growing demand for services among older populations.</a:t>
            </a:r>
          </a:p>
          <a:p>
            <a:r>
              <a:rPr lang="en-GB" sz="1400"/>
              <a:t> This gap between need and availability can lead to delays in accessing care, limited availability of care workers, and disparities in the quality and consistency of care provided.</a:t>
            </a:r>
          </a:p>
          <a:p>
            <a:r>
              <a:rPr lang="en-GB" sz="1400"/>
              <a:t>According to a report by the King's Fund, a UK-based health charity, there is a substantial gap between the need for care and the availability of services, particularly in domiciliary care. </a:t>
            </a:r>
          </a:p>
          <a:p>
            <a:r>
              <a:rPr lang="en-GB" sz="1400"/>
              <a:t>Factors such as workforce shortages, funding constraints, and increasing demand contribute to this gap, resulting in delays in accessing care and variations in the quality of services provided (King's Fund, 2019).</a:t>
            </a:r>
          </a:p>
        </p:txBody>
      </p:sp>
    </p:spTree>
    <p:extLst>
      <p:ext uri="{BB962C8B-B14F-4D97-AF65-F5344CB8AC3E}">
        <p14:creationId xmlns:p14="http://schemas.microsoft.com/office/powerpoint/2010/main" val="1673577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5055E-C723-CDE1-4200-4914518ED020}"/>
              </a:ext>
            </a:extLst>
          </p:cNvPr>
          <p:cNvSpPr>
            <a:spLocks noGrp="1"/>
          </p:cNvSpPr>
          <p:nvPr>
            <p:ph type="title"/>
          </p:nvPr>
        </p:nvSpPr>
        <p:spPr/>
        <p:txBody>
          <a:bodyPr/>
          <a:lstStyle/>
          <a:p>
            <a:r>
              <a:rPr lang="en-GB" dirty="0"/>
              <a:t>Legislation and policy of ageing:</a:t>
            </a:r>
          </a:p>
        </p:txBody>
      </p:sp>
      <p:graphicFrame>
        <p:nvGraphicFramePr>
          <p:cNvPr id="5" name="Content Placeholder 2">
            <a:extLst>
              <a:ext uri="{FF2B5EF4-FFF2-40B4-BE49-F238E27FC236}">
                <a16:creationId xmlns:a16="http://schemas.microsoft.com/office/drawing/2014/main" id="{A3A53E5B-7A09-ADC8-A954-2EDF196908B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400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A1F5E-BF05-A95A-D18C-5880D76E0CF2}"/>
              </a:ext>
            </a:extLst>
          </p:cNvPr>
          <p:cNvSpPr>
            <a:spLocks noGrp="1"/>
          </p:cNvSpPr>
          <p:nvPr>
            <p:ph type="title"/>
          </p:nvPr>
        </p:nvSpPr>
        <p:spPr/>
        <p:txBody>
          <a:bodyPr/>
          <a:lstStyle/>
          <a:p>
            <a:r>
              <a:rPr lang="en-GB" dirty="0"/>
              <a:t>Theory of Ageing:</a:t>
            </a:r>
          </a:p>
        </p:txBody>
      </p:sp>
      <p:graphicFrame>
        <p:nvGraphicFramePr>
          <p:cNvPr id="5" name="Content Placeholder 2">
            <a:extLst>
              <a:ext uri="{FF2B5EF4-FFF2-40B4-BE49-F238E27FC236}">
                <a16:creationId xmlns:a16="http://schemas.microsoft.com/office/drawing/2014/main" id="{B74785FD-0486-203F-533D-9D43CDC0E3E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3493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46E1CF-F002-742D-044D-4C44615024D2}"/>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Benefits and disadvantages of domiciliary care:</a:t>
            </a:r>
          </a:p>
        </p:txBody>
      </p:sp>
      <p:sp>
        <p:nvSpPr>
          <p:cNvPr id="18" name="Rectangle 1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 Placeholder 2">
            <a:extLst>
              <a:ext uri="{FF2B5EF4-FFF2-40B4-BE49-F238E27FC236}">
                <a16:creationId xmlns:a16="http://schemas.microsoft.com/office/drawing/2014/main" id="{2FC5A44B-3EE5-288D-4017-95286EB02C2F}"/>
              </a:ext>
            </a:extLst>
          </p:cNvPr>
          <p:cNvSpPr>
            <a:spLocks/>
          </p:cNvSpPr>
          <p:nvPr/>
        </p:nvSpPr>
        <p:spPr>
          <a:xfrm>
            <a:off x="5303520" y="2069260"/>
            <a:ext cx="3121582" cy="498646"/>
          </a:xfrm>
          <a:prstGeom prst="rect">
            <a:avLst/>
          </a:prstGeom>
        </p:spPr>
        <p:txBody>
          <a:bodyPr/>
          <a:lstStyle/>
          <a:p>
            <a:pPr defTabSz="548640">
              <a:spcAft>
                <a:spcPts val="600"/>
              </a:spcAft>
            </a:pPr>
            <a:r>
              <a:rPr lang="en-GB" sz="1080" kern="1200">
                <a:solidFill>
                  <a:schemeClr val="tx1"/>
                </a:solidFill>
                <a:latin typeface="+mn-lt"/>
                <a:ea typeface="+mn-ea"/>
                <a:cs typeface="+mn-cs"/>
              </a:rPr>
              <a:t>Benefits:</a:t>
            </a:r>
            <a:endParaRPr lang="en-GB"/>
          </a:p>
        </p:txBody>
      </p:sp>
      <p:sp>
        <p:nvSpPr>
          <p:cNvPr id="4" name="Content Placeholder 3">
            <a:extLst>
              <a:ext uri="{FF2B5EF4-FFF2-40B4-BE49-F238E27FC236}">
                <a16:creationId xmlns:a16="http://schemas.microsoft.com/office/drawing/2014/main" id="{3745FBD7-9BC4-0A5D-57E2-0444DA21CC0F}"/>
              </a:ext>
            </a:extLst>
          </p:cNvPr>
          <p:cNvSpPr>
            <a:spLocks/>
          </p:cNvSpPr>
          <p:nvPr/>
        </p:nvSpPr>
        <p:spPr>
          <a:xfrm>
            <a:off x="5303520" y="2567906"/>
            <a:ext cx="3121582" cy="2229977"/>
          </a:xfrm>
          <a:prstGeom prst="rect">
            <a:avLst/>
          </a:prstGeom>
        </p:spPr>
        <p:txBody>
          <a:bodyPr>
            <a:normAutofit/>
          </a:bodyPr>
          <a:lstStyle/>
          <a:p>
            <a:pPr defTabSz="548640">
              <a:lnSpc>
                <a:spcPct val="90000"/>
              </a:lnSpc>
              <a:spcAft>
                <a:spcPts val="600"/>
              </a:spcAft>
            </a:pPr>
            <a:r>
              <a:rPr lang="en-GB" sz="1080" kern="1200">
                <a:solidFill>
                  <a:schemeClr val="tx1"/>
                </a:solidFill>
                <a:latin typeface="+mn-lt"/>
                <a:ea typeface="+mn-ea"/>
                <a:cs typeface="+mn-cs"/>
              </a:rPr>
              <a:t>Independence: Domiciliary care allows older individuals to remain in their own homes, maintaining independence and familiarity with their environment (Genet et al., 2011).</a:t>
            </a:r>
          </a:p>
          <a:p>
            <a:pPr defTabSz="548640">
              <a:lnSpc>
                <a:spcPct val="90000"/>
              </a:lnSpc>
              <a:spcAft>
                <a:spcPts val="600"/>
              </a:spcAft>
            </a:pPr>
            <a:r>
              <a:rPr lang="en-GB" sz="1080" kern="1200">
                <a:solidFill>
                  <a:schemeClr val="tx1"/>
                </a:solidFill>
                <a:latin typeface="+mn-lt"/>
                <a:ea typeface="+mn-ea"/>
                <a:cs typeface="+mn-cs"/>
              </a:rPr>
              <a:t>Personalized Care: Home-based care can be tailored to the individual's specific needs and preferences, promoting a person-centered approach to care delivery (Department of Health, 2008).</a:t>
            </a:r>
          </a:p>
          <a:p>
            <a:pPr defTabSz="548640">
              <a:lnSpc>
                <a:spcPct val="90000"/>
              </a:lnSpc>
              <a:spcAft>
                <a:spcPts val="600"/>
              </a:spcAft>
            </a:pPr>
            <a:r>
              <a:rPr lang="en-GB" sz="1080" kern="1200">
                <a:solidFill>
                  <a:schemeClr val="tx1"/>
                </a:solidFill>
                <a:latin typeface="+mn-lt"/>
                <a:ea typeface="+mn-ea"/>
                <a:cs typeface="+mn-cs"/>
              </a:rPr>
              <a:t>Family Involvement: Domiciliary care encourages involvement from family members and loved ones in the caregiving process, fostering close relationships and emotional support networks (Park et al., 2017).</a:t>
            </a:r>
            <a:endParaRPr lang="en-GB"/>
          </a:p>
        </p:txBody>
      </p:sp>
      <p:sp>
        <p:nvSpPr>
          <p:cNvPr id="5" name="Text Placeholder 4">
            <a:extLst>
              <a:ext uri="{FF2B5EF4-FFF2-40B4-BE49-F238E27FC236}">
                <a16:creationId xmlns:a16="http://schemas.microsoft.com/office/drawing/2014/main" id="{160B3E9F-72EF-16E4-7BA2-F3B15226DC59}"/>
              </a:ext>
            </a:extLst>
          </p:cNvPr>
          <p:cNvSpPr>
            <a:spLocks/>
          </p:cNvSpPr>
          <p:nvPr/>
        </p:nvSpPr>
        <p:spPr>
          <a:xfrm>
            <a:off x="8530788" y="2069260"/>
            <a:ext cx="3136956" cy="498646"/>
          </a:xfrm>
          <a:prstGeom prst="rect">
            <a:avLst/>
          </a:prstGeom>
        </p:spPr>
        <p:txBody>
          <a:bodyPr/>
          <a:lstStyle/>
          <a:p>
            <a:pPr defTabSz="548640">
              <a:spcAft>
                <a:spcPts val="600"/>
              </a:spcAft>
            </a:pPr>
            <a:r>
              <a:rPr lang="en-GB" sz="1080" kern="1200">
                <a:solidFill>
                  <a:schemeClr val="tx1"/>
                </a:solidFill>
                <a:latin typeface="+mn-lt"/>
                <a:ea typeface="+mn-ea"/>
                <a:cs typeface="+mn-cs"/>
              </a:rPr>
              <a:t>Disadvantages:</a:t>
            </a:r>
            <a:endParaRPr lang="en-GB"/>
          </a:p>
        </p:txBody>
      </p:sp>
      <p:sp>
        <p:nvSpPr>
          <p:cNvPr id="6" name="Content Placeholder 5">
            <a:extLst>
              <a:ext uri="{FF2B5EF4-FFF2-40B4-BE49-F238E27FC236}">
                <a16:creationId xmlns:a16="http://schemas.microsoft.com/office/drawing/2014/main" id="{AFF9DC13-B0E9-8E19-6553-40F0672E024A}"/>
              </a:ext>
            </a:extLst>
          </p:cNvPr>
          <p:cNvSpPr>
            <a:spLocks/>
          </p:cNvSpPr>
          <p:nvPr/>
        </p:nvSpPr>
        <p:spPr>
          <a:xfrm>
            <a:off x="8530788" y="2567906"/>
            <a:ext cx="3136956" cy="2229977"/>
          </a:xfrm>
          <a:prstGeom prst="rect">
            <a:avLst/>
          </a:prstGeom>
        </p:spPr>
        <p:txBody>
          <a:bodyPr>
            <a:normAutofit/>
          </a:bodyPr>
          <a:lstStyle/>
          <a:p>
            <a:pPr defTabSz="548640">
              <a:lnSpc>
                <a:spcPct val="90000"/>
              </a:lnSpc>
              <a:spcAft>
                <a:spcPts val="600"/>
              </a:spcAft>
            </a:pPr>
            <a:r>
              <a:rPr lang="en-GB" sz="1080" kern="1200">
                <a:solidFill>
                  <a:schemeClr val="tx1"/>
                </a:solidFill>
                <a:latin typeface="+mn-lt"/>
                <a:ea typeface="+mn-ea"/>
                <a:cs typeface="+mn-cs"/>
              </a:rPr>
              <a:t>Limited Resources: Domiciliary care may lack access to specialized medical equipment and comprehensive support services available in residential care settings, potentially compromising the quality of care provided (Park et al., 2017).</a:t>
            </a:r>
          </a:p>
          <a:p>
            <a:pPr defTabSz="548640">
              <a:lnSpc>
                <a:spcPct val="90000"/>
              </a:lnSpc>
              <a:spcAft>
                <a:spcPts val="600"/>
              </a:spcAft>
            </a:pPr>
            <a:r>
              <a:rPr lang="en-GB" sz="1080" kern="1200">
                <a:solidFill>
                  <a:schemeClr val="tx1"/>
                </a:solidFill>
                <a:latin typeface="+mn-lt"/>
                <a:ea typeface="+mn-ea"/>
                <a:cs typeface="+mn-cs"/>
              </a:rPr>
              <a:t>Isolation: Older individuals receiving home-based care may experience social isolation and loneliness, especially if they have limited mobility or restricted access to social activities (Genet et al., 2011).</a:t>
            </a:r>
          </a:p>
          <a:p>
            <a:pPr defTabSz="548640">
              <a:lnSpc>
                <a:spcPct val="90000"/>
              </a:lnSpc>
              <a:spcAft>
                <a:spcPts val="600"/>
              </a:spcAft>
            </a:pPr>
            <a:r>
              <a:rPr lang="en-GB" sz="1080" kern="1200">
                <a:solidFill>
                  <a:schemeClr val="tx1"/>
                </a:solidFill>
                <a:latin typeface="+mn-lt"/>
                <a:ea typeface="+mn-ea"/>
                <a:cs typeface="+mn-cs"/>
              </a:rPr>
              <a:t>Caregiver Burden: Family caregivers providing domiciliary care may experience physical, emotional, and financial strain, leading to caregiver burnout and reduced quality of life (</a:t>
            </a:r>
            <a:r>
              <a:rPr lang="en-GB" sz="1080" kern="1200" err="1">
                <a:solidFill>
                  <a:schemeClr val="tx1"/>
                </a:solidFill>
                <a:latin typeface="+mn-lt"/>
                <a:ea typeface="+mn-ea"/>
                <a:cs typeface="+mn-cs"/>
              </a:rPr>
              <a:t>Gaugler</a:t>
            </a:r>
            <a:r>
              <a:rPr lang="en-GB" sz="1080" kern="1200">
                <a:solidFill>
                  <a:schemeClr val="tx1"/>
                </a:solidFill>
                <a:latin typeface="+mn-lt"/>
                <a:ea typeface="+mn-ea"/>
                <a:cs typeface="+mn-cs"/>
              </a:rPr>
              <a:t> et al., 2008).</a:t>
            </a:r>
            <a:endParaRPr lang="en-GB"/>
          </a:p>
        </p:txBody>
      </p:sp>
    </p:spTree>
    <p:extLst>
      <p:ext uri="{BB962C8B-B14F-4D97-AF65-F5344CB8AC3E}">
        <p14:creationId xmlns:p14="http://schemas.microsoft.com/office/powerpoint/2010/main" val="1829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69CE3-BF38-D8B7-33BE-583E9512267B}"/>
              </a:ext>
            </a:extLst>
          </p:cNvPr>
          <p:cNvSpPr>
            <a:spLocks noGrp="1"/>
          </p:cNvSpPr>
          <p:nvPr>
            <p:ph type="title"/>
          </p:nvPr>
        </p:nvSpPr>
        <p:spPr/>
        <p:txBody>
          <a:bodyPr>
            <a:normAutofit/>
          </a:bodyPr>
          <a:lstStyle/>
          <a:p>
            <a:r>
              <a:rPr lang="en-GB" sz="3600" dirty="0"/>
              <a:t>Benefits and Disadvantages of Residential Care:</a:t>
            </a:r>
          </a:p>
        </p:txBody>
      </p:sp>
      <p:sp>
        <p:nvSpPr>
          <p:cNvPr id="3" name="Text Placeholder 2">
            <a:extLst>
              <a:ext uri="{FF2B5EF4-FFF2-40B4-BE49-F238E27FC236}">
                <a16:creationId xmlns:a16="http://schemas.microsoft.com/office/drawing/2014/main" id="{7DCE5AF5-6564-8F70-B330-6770399709CD}"/>
              </a:ext>
            </a:extLst>
          </p:cNvPr>
          <p:cNvSpPr>
            <a:spLocks noGrp="1"/>
          </p:cNvSpPr>
          <p:nvPr>
            <p:ph type="body" idx="1"/>
          </p:nvPr>
        </p:nvSpPr>
        <p:spPr/>
        <p:txBody>
          <a:bodyPr/>
          <a:lstStyle/>
          <a:p>
            <a:r>
              <a:rPr lang="en-GB" dirty="0"/>
              <a:t>Benefits:</a:t>
            </a:r>
          </a:p>
        </p:txBody>
      </p:sp>
      <p:sp>
        <p:nvSpPr>
          <p:cNvPr id="4" name="Content Placeholder 3">
            <a:extLst>
              <a:ext uri="{FF2B5EF4-FFF2-40B4-BE49-F238E27FC236}">
                <a16:creationId xmlns:a16="http://schemas.microsoft.com/office/drawing/2014/main" id="{F9FE9F18-30B5-3F44-CA60-03ED42330865}"/>
              </a:ext>
            </a:extLst>
          </p:cNvPr>
          <p:cNvSpPr>
            <a:spLocks noGrp="1"/>
          </p:cNvSpPr>
          <p:nvPr>
            <p:ph sz="half" idx="2"/>
          </p:nvPr>
        </p:nvSpPr>
        <p:spPr/>
        <p:txBody>
          <a:bodyPr>
            <a:normAutofit fontScale="70000" lnSpcReduction="20000"/>
          </a:bodyPr>
          <a:lstStyle/>
          <a:p>
            <a:r>
              <a:rPr lang="en-GB" dirty="0"/>
              <a:t>Specialized Care: Residential care settings offer access to trained professionals and specialized care services tailored to the needs of older individuals, ensuring comprehensive support and supervision (</a:t>
            </a:r>
            <a:r>
              <a:rPr lang="en-GB" dirty="0" err="1"/>
              <a:t>Gaugler</a:t>
            </a:r>
            <a:r>
              <a:rPr lang="en-GB" dirty="0"/>
              <a:t> et al., 2008).</a:t>
            </a:r>
          </a:p>
          <a:p>
            <a:r>
              <a:rPr lang="en-GB" dirty="0"/>
              <a:t>Social Engagement: Group activities, communal dining, and recreational programs in residential care settings promote social interaction and reduce feelings of loneliness and isolation (Park et al., 2017).</a:t>
            </a:r>
          </a:p>
          <a:p>
            <a:r>
              <a:rPr lang="en-GB" dirty="0"/>
              <a:t>24/7 Supervision: Older persons in residential care receive round-the-clock supervision and assistance, enhancing safety and well-being (Department of Health, 2008).</a:t>
            </a:r>
          </a:p>
        </p:txBody>
      </p:sp>
      <p:sp>
        <p:nvSpPr>
          <p:cNvPr id="5" name="Text Placeholder 4">
            <a:extLst>
              <a:ext uri="{FF2B5EF4-FFF2-40B4-BE49-F238E27FC236}">
                <a16:creationId xmlns:a16="http://schemas.microsoft.com/office/drawing/2014/main" id="{03346540-5782-9121-6758-9B7509C5E9F2}"/>
              </a:ext>
            </a:extLst>
          </p:cNvPr>
          <p:cNvSpPr>
            <a:spLocks noGrp="1"/>
          </p:cNvSpPr>
          <p:nvPr>
            <p:ph type="body" sz="quarter" idx="3"/>
          </p:nvPr>
        </p:nvSpPr>
        <p:spPr/>
        <p:txBody>
          <a:bodyPr/>
          <a:lstStyle/>
          <a:p>
            <a:r>
              <a:rPr lang="en-GB" dirty="0"/>
              <a:t>Disadvantages:</a:t>
            </a:r>
          </a:p>
        </p:txBody>
      </p:sp>
      <p:graphicFrame>
        <p:nvGraphicFramePr>
          <p:cNvPr id="8" name="Content Placeholder 5">
            <a:extLst>
              <a:ext uri="{FF2B5EF4-FFF2-40B4-BE49-F238E27FC236}">
                <a16:creationId xmlns:a16="http://schemas.microsoft.com/office/drawing/2014/main" id="{61F6ADBF-1F22-1F66-2837-83B49F6EE6C5}"/>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9439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2058839"/>
            <a:ext cx="5410198" cy="4799162"/>
          </a:xfrm>
          <a:prstGeom prst="rect">
            <a:avLst/>
          </a:prstGeom>
          <a:solidFill>
            <a:srgbClr val="FFFFFF"/>
          </a:solidFill>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8059A8FF-81E8-CDBC-F95D-C6EED3E0C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6B74BA-E526-8996-504C-CB542004DC02}"/>
              </a:ext>
            </a:extLst>
          </p:cNvPr>
          <p:cNvSpPr>
            <a:spLocks noGrp="1"/>
          </p:cNvSpPr>
          <p:nvPr>
            <p:ph type="title"/>
          </p:nvPr>
        </p:nvSpPr>
        <p:spPr>
          <a:xfrm>
            <a:off x="761801" y="466995"/>
            <a:ext cx="10453450" cy="1350818"/>
          </a:xfrm>
        </p:spPr>
        <p:txBody>
          <a:bodyPr>
            <a:normAutofit/>
          </a:bodyPr>
          <a:lstStyle/>
          <a:p>
            <a:r>
              <a:rPr lang="en-GB" sz="4000"/>
              <a:t>Conclusion:</a:t>
            </a:r>
          </a:p>
        </p:txBody>
      </p:sp>
      <p:sp>
        <p:nvSpPr>
          <p:cNvPr id="3" name="Content Placeholder 2">
            <a:extLst>
              <a:ext uri="{FF2B5EF4-FFF2-40B4-BE49-F238E27FC236}">
                <a16:creationId xmlns:a16="http://schemas.microsoft.com/office/drawing/2014/main" id="{3F2D6AF2-5365-4329-7431-7D89769A8802}"/>
              </a:ext>
            </a:extLst>
          </p:cNvPr>
          <p:cNvSpPr>
            <a:spLocks noGrp="1"/>
          </p:cNvSpPr>
          <p:nvPr>
            <p:ph idx="1"/>
          </p:nvPr>
        </p:nvSpPr>
        <p:spPr>
          <a:xfrm>
            <a:off x="761801" y="2951754"/>
            <a:ext cx="5334199" cy="3239300"/>
          </a:xfrm>
        </p:spPr>
        <p:txBody>
          <a:bodyPr anchor="ctr">
            <a:normAutofit/>
          </a:bodyPr>
          <a:lstStyle/>
          <a:p>
            <a:r>
              <a:rPr lang="en-GB" sz="1300"/>
              <a:t>In conclusion, while both domiciliary care and residential care offer advantages and disadvantages for older individuals, the benefits of residential care appear to outweigh those of domiciliary care in several key aspects. </a:t>
            </a:r>
          </a:p>
          <a:p>
            <a:r>
              <a:rPr lang="en-GB" sz="1300"/>
              <a:t>Residential care provides specialized and comprehensive support services tailored to the needs of older individuals, ensuring round-the-clock supervision, access to trained professionals, and opportunities for social engagement. </a:t>
            </a:r>
          </a:p>
          <a:p>
            <a:r>
              <a:rPr lang="en-GB" sz="1300"/>
              <a:t>Despite concerns about loss of independence and strain on relationships, residential care settings offer a safe and supportive environment where older persons can receive high-quality care while maintaining a sense of community and belonging. </a:t>
            </a:r>
          </a:p>
          <a:p>
            <a:r>
              <a:rPr lang="en-GB" sz="1300"/>
              <a:t>Therefore, considering the holistic needs and well-being of older individuals, residential care emerges as a favourable option for ensuring their safety, health, and overall quality of life in later years.</a:t>
            </a:r>
          </a:p>
        </p:txBody>
      </p:sp>
      <p:pic>
        <p:nvPicPr>
          <p:cNvPr id="7" name="Graphic 6" descr="Suburban scene">
            <a:extLst>
              <a:ext uri="{FF2B5EF4-FFF2-40B4-BE49-F238E27FC236}">
                <a16:creationId xmlns:a16="http://schemas.microsoft.com/office/drawing/2014/main" id="{1580875C-7881-01D2-00C1-F48CB4D8A0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8682" y="2861065"/>
            <a:ext cx="3420679" cy="3420679"/>
          </a:xfrm>
          <a:prstGeom prst="rect">
            <a:avLst/>
          </a:prstGeom>
        </p:spPr>
      </p:pic>
    </p:spTree>
    <p:extLst>
      <p:ext uri="{BB962C8B-B14F-4D97-AF65-F5344CB8AC3E}">
        <p14:creationId xmlns:p14="http://schemas.microsoft.com/office/powerpoint/2010/main" val="3472195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38829-EE40-8C53-18B1-F55292787C5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a:t>
            </a:r>
          </a:p>
        </p:txBody>
      </p:sp>
      <p:sp>
        <p:nvSpPr>
          <p:cNvPr id="3" name="Content Placeholder 2">
            <a:extLst>
              <a:ext uri="{FF2B5EF4-FFF2-40B4-BE49-F238E27FC236}">
                <a16:creationId xmlns:a16="http://schemas.microsoft.com/office/drawing/2014/main" id="{D7DBF369-75AB-B2D1-A29E-30AFB9909BCE}"/>
              </a:ext>
            </a:extLst>
          </p:cNvPr>
          <p:cNvSpPr>
            <a:spLocks noGrp="1"/>
          </p:cNvSpPr>
          <p:nvPr>
            <p:ph idx="1"/>
          </p:nvPr>
        </p:nvSpPr>
        <p:spPr>
          <a:xfrm>
            <a:off x="4810259" y="0"/>
            <a:ext cx="6555347" cy="6685280"/>
          </a:xfrm>
        </p:spPr>
        <p:txBody>
          <a:bodyPr anchor="ctr">
            <a:normAutofit fontScale="92500" lnSpcReduction="20000"/>
          </a:bodyPr>
          <a:lstStyle/>
          <a:p>
            <a:endParaRPr lang="en-GB" sz="800" dirty="0"/>
          </a:p>
          <a:p>
            <a:endParaRPr lang="en-GB" sz="800" dirty="0"/>
          </a:p>
          <a:p>
            <a:endParaRPr lang="en-GB" sz="800" dirty="0"/>
          </a:p>
          <a:p>
            <a:endParaRPr lang="en-GB" sz="800" dirty="0"/>
          </a:p>
          <a:p>
            <a:endParaRPr lang="en-GB" sz="800" dirty="0"/>
          </a:p>
          <a:p>
            <a:endParaRPr lang="en-GB" sz="800" dirty="0"/>
          </a:p>
          <a:p>
            <a:r>
              <a:rPr lang="en-GB" sz="1100" dirty="0"/>
              <a:t>Smith, J., et al. (2020). </a:t>
            </a:r>
            <a:r>
              <a:rPr lang="en-GB" sz="1100" i="1" dirty="0"/>
              <a:t>Geographic disparities in access to in-home care services</a:t>
            </a:r>
            <a:r>
              <a:rPr lang="en-GB" sz="1100" dirty="0"/>
              <a:t>. </a:t>
            </a:r>
          </a:p>
          <a:p>
            <a:r>
              <a:rPr lang="en-GB" sz="1100" dirty="0"/>
              <a:t>Jones, A. (2018). Domiciliary care: </a:t>
            </a:r>
            <a:r>
              <a:rPr lang="en-GB" sz="1100" i="1" dirty="0"/>
              <a:t>Providing care services in individuals' own homes.</a:t>
            </a:r>
            <a:r>
              <a:rPr lang="en-GB" sz="1100" dirty="0"/>
              <a:t> Journal of Home Care, 15(2), 45-58.</a:t>
            </a:r>
          </a:p>
          <a:p>
            <a:r>
              <a:rPr lang="en-GB" sz="1100" dirty="0" err="1"/>
              <a:t>Blomqvist</a:t>
            </a:r>
            <a:r>
              <a:rPr lang="en-GB" sz="1100" dirty="0"/>
              <a:t>, Å., &amp; Busby, C. (2020). </a:t>
            </a:r>
            <a:r>
              <a:rPr lang="en-GB" sz="1100" i="1" dirty="0"/>
              <a:t>The Swedish long-term care system: Trends and challenges</a:t>
            </a:r>
            <a:r>
              <a:rPr lang="en-GB" sz="1100" dirty="0"/>
              <a:t>. In A. Hussein, A. </a:t>
            </a:r>
            <a:r>
              <a:rPr lang="en-GB" sz="1100" dirty="0" err="1"/>
              <a:t>Manthorpe</a:t>
            </a:r>
            <a:r>
              <a:rPr lang="en-GB" sz="1100" dirty="0"/>
              <a:t>, &amp; P. Higgs (Eds.), Long-term care in ageing societies: Theory and practice (pp. 243-259). Policy Press.</a:t>
            </a:r>
          </a:p>
          <a:p>
            <a:r>
              <a:rPr lang="en-GB" sz="1100" dirty="0"/>
              <a:t>Department of Health and Social Care. (2019). </a:t>
            </a:r>
            <a:r>
              <a:rPr lang="en-GB" sz="1100" i="1" dirty="0"/>
              <a:t>Care and support statutory guidance</a:t>
            </a:r>
            <a:r>
              <a:rPr lang="en-GB" sz="1100" dirty="0"/>
              <a:t>. </a:t>
            </a:r>
            <a:r>
              <a:rPr lang="en-GB" sz="1100" dirty="0">
                <a:hlinkClick r:id="rId2"/>
              </a:rPr>
              <a:t>https://www.gov.uk/government/publications/care-and-support-statutory-guidance</a:t>
            </a:r>
            <a:r>
              <a:rPr lang="en-GB" sz="1100" dirty="0"/>
              <a:t> </a:t>
            </a:r>
          </a:p>
          <a:p>
            <a:r>
              <a:rPr lang="en-GB" sz="1100" dirty="0"/>
              <a:t>Harrington, C., Carrillo, H., Chapman, S., </a:t>
            </a:r>
            <a:r>
              <a:rPr lang="en-GB" sz="1100" dirty="0" err="1"/>
              <a:t>Schnelle</a:t>
            </a:r>
            <a:r>
              <a:rPr lang="en-GB" sz="1100" dirty="0"/>
              <a:t>, J. F., &amp; </a:t>
            </a:r>
            <a:r>
              <a:rPr lang="en-GB" sz="1100" dirty="0" err="1"/>
              <a:t>Ogunwole</a:t>
            </a:r>
            <a:r>
              <a:rPr lang="en-GB" sz="1100" dirty="0"/>
              <a:t>, S. U. (2019). </a:t>
            </a:r>
            <a:r>
              <a:rPr lang="en-GB" sz="1100" i="1" dirty="0"/>
              <a:t>Nursing home staffing standards and staffing levels in six countries</a:t>
            </a:r>
            <a:r>
              <a:rPr lang="en-GB" sz="1100" dirty="0"/>
              <a:t>. Journal of Nursing Regulation, 9(4), 5-14. </a:t>
            </a:r>
          </a:p>
          <a:p>
            <a:r>
              <a:rPr lang="en-GB" sz="1100" dirty="0"/>
              <a:t>McGillivray, M., &amp; </a:t>
            </a:r>
            <a:r>
              <a:rPr lang="en-GB" sz="1100" dirty="0" err="1"/>
              <a:t>Zelder</a:t>
            </a:r>
            <a:r>
              <a:rPr lang="en-GB" sz="1100" dirty="0"/>
              <a:t>, M. (2018). </a:t>
            </a:r>
            <a:r>
              <a:rPr lang="en-GB" sz="1100" i="1" dirty="0"/>
              <a:t>The economics of population aging in Canada</a:t>
            </a:r>
            <a:r>
              <a:rPr lang="en-GB" sz="1100" dirty="0"/>
              <a:t>. In D. A. Wise (Ed.), Social security programs and retirement around the world: The 2018 retirement and disability research conference (pp. 109-134). University of Chicago Press. </a:t>
            </a:r>
          </a:p>
          <a:p>
            <a:r>
              <a:rPr lang="en-GB" sz="1100" dirty="0"/>
              <a:t>NHS England. (2020). </a:t>
            </a:r>
            <a:r>
              <a:rPr lang="en-GB" sz="1100" i="1" dirty="0"/>
              <a:t>NHS continuing healthcare</a:t>
            </a:r>
            <a:r>
              <a:rPr lang="en-GB" sz="1100" dirty="0"/>
              <a:t>. </a:t>
            </a:r>
            <a:r>
              <a:rPr lang="en-GB" sz="1100" dirty="0">
                <a:hlinkClick r:id="rId3"/>
              </a:rPr>
              <a:t>https://www.england.nhs.uk/ourwork/pe/continuing-care/</a:t>
            </a:r>
            <a:r>
              <a:rPr lang="en-GB" sz="1100" dirty="0"/>
              <a:t> </a:t>
            </a:r>
          </a:p>
          <a:p>
            <a:r>
              <a:rPr lang="en-GB" sz="1100" dirty="0"/>
              <a:t>King's Fund. (2019). </a:t>
            </a:r>
            <a:r>
              <a:rPr lang="en-GB" sz="1100" i="1" dirty="0"/>
              <a:t>Home care in England: Views from commissioners and providers</a:t>
            </a:r>
            <a:r>
              <a:rPr lang="en-GB" sz="1100" dirty="0"/>
              <a:t>. London, UK: King's Fund. </a:t>
            </a:r>
          </a:p>
          <a:p>
            <a:r>
              <a:rPr lang="en-GB" sz="1100" dirty="0"/>
              <a:t>National Institute for Health and Care Excellence (NICE). (2004). </a:t>
            </a:r>
            <a:r>
              <a:rPr lang="en-GB" sz="1100" i="1" dirty="0"/>
              <a:t>Guidance on Cancer Services: Improving Supportive and Palliative Care for Adults with Cancer. </a:t>
            </a:r>
            <a:r>
              <a:rPr lang="en-GB" sz="1100" dirty="0"/>
              <a:t>London, UK: NICE. </a:t>
            </a:r>
          </a:p>
          <a:p>
            <a:r>
              <a:rPr lang="en-GB" sz="1100" dirty="0"/>
              <a:t>World Health Organization. (2002). </a:t>
            </a:r>
            <a:r>
              <a:rPr lang="en-GB" sz="1100" i="1" dirty="0"/>
              <a:t>National Cancer Control Programmes: Policies and Managerial Guidelines</a:t>
            </a:r>
            <a:r>
              <a:rPr lang="en-GB" sz="1100" dirty="0"/>
              <a:t> (2nd ed.). Geneva, Switzerland: WHO.</a:t>
            </a:r>
          </a:p>
          <a:p>
            <a:r>
              <a:rPr lang="en-GB" sz="1100" dirty="0"/>
              <a:t>Participation, E. (2014) </a:t>
            </a:r>
            <a:r>
              <a:rPr lang="en-GB" sz="1100" i="1" dirty="0"/>
              <a:t>Care act 2014, Legislation.gov.uk. </a:t>
            </a:r>
            <a:r>
              <a:rPr lang="en-GB" sz="1100" dirty="0"/>
              <a:t>Available at: https://www.legislation.gov.uk/ukpga/2014/23/contents (Accessed: 18 February 2024). </a:t>
            </a:r>
          </a:p>
          <a:p>
            <a:r>
              <a:rPr lang="en-GB" sz="1100" dirty="0"/>
              <a:t>Carstensen, L. L. (1991). </a:t>
            </a:r>
            <a:r>
              <a:rPr lang="en-GB" sz="1100" i="1" dirty="0"/>
              <a:t>Selectivity theory: Social activity in life-span context</a:t>
            </a:r>
            <a:r>
              <a:rPr lang="en-GB" sz="1100" dirty="0"/>
              <a:t>. Annual Review of Gerontology and Geriatrics, 11, 195-217.</a:t>
            </a:r>
          </a:p>
          <a:p>
            <a:r>
              <a:rPr lang="en-GB" sz="1100" dirty="0"/>
              <a:t>Department of Health. (2008). </a:t>
            </a:r>
            <a:r>
              <a:rPr lang="en-GB" sz="1100" i="1" dirty="0"/>
              <a:t>Domiciliary Care Services for Older People in Northern Ireland: An Audit of Domiciliary Care Services for Older People in Northern Ireland. Belfast, UK</a:t>
            </a:r>
            <a:r>
              <a:rPr lang="en-GB" sz="1100" dirty="0"/>
              <a:t>: Department of Health.</a:t>
            </a:r>
          </a:p>
          <a:p>
            <a:r>
              <a:rPr lang="en-GB" sz="1100" dirty="0" err="1"/>
              <a:t>Gaugler</a:t>
            </a:r>
            <a:r>
              <a:rPr lang="en-GB" sz="1100" dirty="0"/>
              <a:t>, J. E., Kane, R. L., Kane, R. A., Clay, T., &amp; Newcomer, R. (2008). </a:t>
            </a:r>
            <a:r>
              <a:rPr lang="en-GB" sz="1100" i="1" dirty="0"/>
              <a:t>Caregiving and institutionalization of cognitively impaired older people</a:t>
            </a:r>
            <a:r>
              <a:rPr lang="en-GB" sz="1100" dirty="0"/>
              <a:t>: utilizing dynamic predictors of change. The Gerontologist, 48(1), 23-32.</a:t>
            </a:r>
          </a:p>
          <a:p>
            <a:r>
              <a:rPr lang="en-GB" sz="1100" dirty="0"/>
              <a:t>Genet, N., </a:t>
            </a:r>
            <a:r>
              <a:rPr lang="en-GB" sz="1100" dirty="0" err="1"/>
              <a:t>Boerma</a:t>
            </a:r>
            <a:r>
              <a:rPr lang="en-GB" sz="1100" dirty="0"/>
              <a:t>, W. G., Kringos, D. S., </a:t>
            </a:r>
            <a:r>
              <a:rPr lang="en-GB" sz="1100" dirty="0" err="1"/>
              <a:t>Bouman</a:t>
            </a:r>
            <a:r>
              <a:rPr lang="en-GB" sz="1100" dirty="0"/>
              <a:t>, A., </a:t>
            </a:r>
            <a:r>
              <a:rPr lang="en-GB" sz="1100" dirty="0" err="1"/>
              <a:t>Francke</a:t>
            </a:r>
            <a:r>
              <a:rPr lang="en-GB" sz="1100" dirty="0"/>
              <a:t>, A. L., </a:t>
            </a:r>
            <a:r>
              <a:rPr lang="en-GB" sz="1100" dirty="0" err="1"/>
              <a:t>Fagerström</a:t>
            </a:r>
            <a:r>
              <a:rPr lang="en-GB" sz="1100" dirty="0"/>
              <a:t>, C., &amp; </a:t>
            </a:r>
            <a:r>
              <a:rPr lang="en-GB" sz="1100" dirty="0" err="1"/>
              <a:t>Melchiorre</a:t>
            </a:r>
            <a:r>
              <a:rPr lang="en-GB" sz="1100" dirty="0"/>
              <a:t>, M. G. (2011). </a:t>
            </a:r>
            <a:r>
              <a:rPr lang="en-GB" sz="1100" i="1" dirty="0"/>
              <a:t>Home care in Europe: a systematic literature review.</a:t>
            </a:r>
            <a:r>
              <a:rPr lang="en-GB" sz="1100" dirty="0"/>
              <a:t> BMC Health Services Research, 11(1), 207.</a:t>
            </a:r>
          </a:p>
          <a:p>
            <a:r>
              <a:rPr lang="en-GB" sz="1100" dirty="0"/>
              <a:t>Park, M., Butcher, H. K., &amp; Maas, M. L. (2017). </a:t>
            </a:r>
            <a:r>
              <a:rPr lang="en-GB" sz="1100" i="1" dirty="0"/>
              <a:t>A thematic analysis of Korean family caregivers' experiences in making the </a:t>
            </a:r>
            <a:r>
              <a:rPr lang="en-GB" sz="900" i="1" dirty="0"/>
              <a:t>decision to place a family member with dementia in a long-term care facility</a:t>
            </a:r>
            <a:r>
              <a:rPr lang="en-GB" sz="900" dirty="0"/>
              <a:t>. Research in Gerontological Nursing, 10(2), 91-98.</a:t>
            </a:r>
          </a:p>
          <a:p>
            <a:endParaRPr lang="en-GB" sz="800" dirty="0"/>
          </a:p>
          <a:p>
            <a:endParaRPr lang="en-GB" sz="800" dirty="0"/>
          </a:p>
          <a:p>
            <a:endParaRPr lang="en-GB" sz="800" dirty="0"/>
          </a:p>
          <a:p>
            <a:endParaRPr lang="en-GB" sz="800" dirty="0"/>
          </a:p>
        </p:txBody>
      </p:sp>
    </p:spTree>
    <p:extLst>
      <p:ext uri="{BB962C8B-B14F-4D97-AF65-F5344CB8AC3E}">
        <p14:creationId xmlns:p14="http://schemas.microsoft.com/office/powerpoint/2010/main" val="34309766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319</TotalTime>
  <Words>2336</Words>
  <Application>Microsoft Office PowerPoint</Application>
  <PresentationFormat>Widescreen</PresentationFormat>
  <Paragraphs>104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Domiciliary care vs Residential Care</vt:lpstr>
      <vt:lpstr>Introduction:</vt:lpstr>
      <vt:lpstr>Definition of Domiciliary care and Residential care:</vt:lpstr>
      <vt:lpstr>Funding options available for care in the UK, in comparison with other countries:</vt:lpstr>
      <vt:lpstr>End of life and palliative care:</vt:lpstr>
      <vt:lpstr>The gap between need and availability of care for older people:</vt:lpstr>
      <vt:lpstr>Legislation and policy of ageing:</vt:lpstr>
      <vt:lpstr>Theory of Ageing:</vt:lpstr>
      <vt:lpstr>Benefits and disadvantages of domiciliary care:</vt:lpstr>
      <vt:lpstr>Benefits and Disadvantages of Residential Care: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Domiciliary care vs Residential Care</dc:title>
  <dc:creator>Mohammad Ilyas (2029045)</dc:creator>
  <cp:lastModifiedBy>Mohammad Ilyas (2029045)</cp:lastModifiedBy>
  <cp:revision>1</cp:revision>
  <dcterms:created xsi:type="dcterms:W3CDTF">2024-02-18T13:29:13Z</dcterms:created>
  <dcterms:modified xsi:type="dcterms:W3CDTF">2024-02-18T18:48:14Z</dcterms:modified>
</cp:coreProperties>
</file>