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6"/>
  </p:notesMasterIdLst>
  <p:sldIdLst>
    <p:sldId id="270" r:id="rId2"/>
    <p:sldId id="262" r:id="rId3"/>
    <p:sldId id="256" r:id="rId4"/>
    <p:sldId id="263" r:id="rId5"/>
    <p:sldId id="257" r:id="rId6"/>
    <p:sldId id="259" r:id="rId7"/>
    <p:sldId id="258" r:id="rId8"/>
    <p:sldId id="268" r:id="rId9"/>
    <p:sldId id="260" r:id="rId10"/>
    <p:sldId id="261" r:id="rId11"/>
    <p:sldId id="265" r:id="rId12"/>
    <p:sldId id="266"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B6F5F-3FB4-4C05-8D85-6A3EF8E2B0CD}" v="5" dt="2021-02-22T23:15:56.491"/>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EF4E8"/>
          </a:solidFill>
        </a:fill>
      </a:tcStyle>
    </a:wholeTbl>
    <a:band1H>
      <a:tcStyle>
        <a:tcBdr/>
        <a:fill>
          <a:solidFill>
            <a:srgbClr val="DBE9CD"/>
          </a:solidFill>
        </a:fill>
      </a:tcStyle>
    </a:band1H>
    <a:band2H>
      <a:tcStyle>
        <a:tcBdr/>
      </a:tcStyle>
    </a:band2H>
    <a:band1V>
      <a:tcStyle>
        <a:tcBdr/>
        <a:fill>
          <a:solidFill>
            <a:srgbClr val="DBE9CD"/>
          </a:solidFill>
        </a:fill>
      </a:tcStyle>
    </a:band1V>
    <a:band2V>
      <a:tcStyle>
        <a:tcBdr/>
      </a:tcStyle>
    </a:band2V>
    <a:lastCol>
      <a:tcTxStyle b="on">
        <a:font>
          <a:latin typeface="+mn-lt"/>
          <a:ea typeface="+mn-ea"/>
          <a:cs typeface="+mn-cs"/>
        </a:font>
        <a:srgbClr val="FFFFFF"/>
      </a:tcTxStyle>
      <a:tcStyle>
        <a:tcBdr/>
        <a:fill>
          <a:solidFill>
            <a:srgbClr val="90C226"/>
          </a:solidFill>
        </a:fill>
      </a:tcStyle>
    </a:lastCol>
    <a:firstCol>
      <a:tcTxStyle b="on">
        <a:font>
          <a:latin typeface="+mn-lt"/>
          <a:ea typeface="+mn-ea"/>
          <a:cs typeface="+mn-cs"/>
        </a:font>
        <a:srgbClr val="FFFFFF"/>
      </a:tcTxStyle>
      <a:tcStyle>
        <a:tcBdr/>
        <a:fill>
          <a:solidFill>
            <a:srgbClr val="90C226"/>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90C226"/>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90C22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8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1D971B-7581-43E4-895F-BCB4FCF57F73}" type="datetimeFigureOut">
              <a:rPr lang="en-GB" smtClean="0"/>
              <a:t>22/02/2021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88F969-18D8-49FC-8188-E4D1518F5BF1}" type="slidenum">
              <a:rPr lang="en-GB" smtClean="0"/>
              <a:t>‹#›</a:t>
            </a:fld>
            <a:endParaRPr lang="en-GB"/>
          </a:p>
        </p:txBody>
      </p:sp>
    </p:spTree>
    <p:extLst>
      <p:ext uri="{BB962C8B-B14F-4D97-AF65-F5344CB8AC3E}">
        <p14:creationId xmlns:p14="http://schemas.microsoft.com/office/powerpoint/2010/main" val="1300056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388F969-18D8-49FC-8188-E4D1518F5BF1}" type="slidenum">
              <a:rPr lang="en-GB" smtClean="0"/>
              <a:t>2</a:t>
            </a:fld>
            <a:endParaRPr lang="en-GB"/>
          </a:p>
        </p:txBody>
      </p:sp>
    </p:spTree>
    <p:extLst>
      <p:ext uri="{BB962C8B-B14F-4D97-AF65-F5344CB8AC3E}">
        <p14:creationId xmlns:p14="http://schemas.microsoft.com/office/powerpoint/2010/main" val="3954608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C6572445-6D56-4473-A08B-8B6DB4C53618}"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458EB4-A520-46D9-B644-460CF265EFD4}" type="slidenum">
              <a:rPr lang="en-GB" smtClean="0"/>
              <a:t>‹#›</a:t>
            </a:fld>
            <a:endParaRPr lang="en-GB"/>
          </a:p>
        </p:txBody>
      </p:sp>
    </p:spTree>
    <p:extLst>
      <p:ext uri="{BB962C8B-B14F-4D97-AF65-F5344CB8AC3E}">
        <p14:creationId xmlns:p14="http://schemas.microsoft.com/office/powerpoint/2010/main" val="21810390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240AF33-6AE6-4F4F-B3B2-FA349060C4D1}"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7BFB9B0-DF12-435D-9270-2C4188897358}" type="slidenum">
              <a:rPr lang="en-GB" smtClean="0"/>
              <a:t>‹#›</a:t>
            </a:fld>
            <a:endParaRPr lang="en-GB"/>
          </a:p>
        </p:txBody>
      </p:sp>
    </p:spTree>
    <p:extLst>
      <p:ext uri="{BB962C8B-B14F-4D97-AF65-F5344CB8AC3E}">
        <p14:creationId xmlns:p14="http://schemas.microsoft.com/office/powerpoint/2010/main" val="181541307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91A0B55-A8EC-4948-8627-DCA97B0E576C}"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AF85CCA-ED64-4F30-901D-D1A4B4AF82A7}" type="slidenum">
              <a:rPr lang="en-GB" smtClean="0"/>
              <a:t>‹#›</a:t>
            </a:fld>
            <a:endParaRPr lang="en-GB"/>
          </a:p>
        </p:txBody>
      </p:sp>
    </p:spTree>
    <p:extLst>
      <p:ext uri="{BB962C8B-B14F-4D97-AF65-F5344CB8AC3E}">
        <p14:creationId xmlns:p14="http://schemas.microsoft.com/office/powerpoint/2010/main" val="2586185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970429B3-15DA-4317-9E59-D699D02CEA49}" type="datetime1">
              <a:rPr lang="en-GB" smtClean="0"/>
              <a:pPr lvl="0"/>
              <a:t>22/02/2021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E49A00C5-C677-48F5-AE44-4454E2AB3705}" type="slidenum">
              <a:rPr lang="en-GB" smtClean="0"/>
              <a:t>‹#›</a:t>
            </a:fld>
            <a:endParaRPr lang="en-GB"/>
          </a:p>
        </p:txBody>
      </p:sp>
    </p:spTree>
    <p:extLst>
      <p:ext uri="{BB962C8B-B14F-4D97-AF65-F5344CB8AC3E}">
        <p14:creationId xmlns:p14="http://schemas.microsoft.com/office/powerpoint/2010/main" val="1136556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9DE7A8B9-7D63-45E2-AFAA-C3A11205F878}" type="datetime1">
              <a:rPr lang="en-GB" smtClean="0"/>
              <a:pPr lvl="0"/>
              <a:t>22/02/2021</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B3520B8-D06B-4B48-8606-BC580DABC4E8}" type="slidenum">
              <a:rPr lang="en-GB" smtClean="0"/>
              <a:t>‹#›</a:t>
            </a:fld>
            <a:endParaRPr lang="en-GB"/>
          </a:p>
        </p:txBody>
      </p:sp>
    </p:spTree>
    <p:extLst>
      <p:ext uri="{BB962C8B-B14F-4D97-AF65-F5344CB8AC3E}">
        <p14:creationId xmlns:p14="http://schemas.microsoft.com/office/powerpoint/2010/main" val="3461357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0E60C959-12BC-4F5B-9F1F-2C4578661863}" type="datetime1">
              <a:rPr lang="en-GB" smtClean="0"/>
              <a:pPr lvl="0"/>
              <a:t>22/02/2021</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8C860405-39EA-4E05-9FD8-BAA2CF22FB81}" type="slidenum">
              <a:rPr lang="en-GB" smtClean="0"/>
              <a:t>‹#›</a:t>
            </a:fld>
            <a:endParaRPr lang="en-GB"/>
          </a:p>
        </p:txBody>
      </p:sp>
    </p:spTree>
    <p:extLst>
      <p:ext uri="{BB962C8B-B14F-4D97-AF65-F5344CB8AC3E}">
        <p14:creationId xmlns:p14="http://schemas.microsoft.com/office/powerpoint/2010/main" val="2138219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EE068EC-6AEF-4368-AF48-E35356E7B9D7}" type="datetime1">
              <a:rPr lang="en-GB" smtClean="0"/>
              <a:pPr lvl="0"/>
              <a:t>22/02/2021</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61117071-861B-427C-9EF8-4991BCF5D871}" type="slidenum">
              <a:rPr lang="en-GB" smtClean="0"/>
              <a:t>‹#›</a:t>
            </a:fld>
            <a:endParaRPr lang="en-GB"/>
          </a:p>
        </p:txBody>
      </p:sp>
    </p:spTree>
    <p:extLst>
      <p:ext uri="{BB962C8B-B14F-4D97-AF65-F5344CB8AC3E}">
        <p14:creationId xmlns:p14="http://schemas.microsoft.com/office/powerpoint/2010/main" val="4280939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2E78032F-9B89-4B85-8F55-27C60E8D73D1}" type="datetime1">
              <a:rPr lang="en-GB" smtClean="0"/>
              <a:pPr lvl="0"/>
              <a:t>22/02/2021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B63303B8-119A-478A-8D3C-EFFAD3F93DFD}" type="slidenum">
              <a:rPr lang="en-GB" smtClean="0"/>
              <a:t>‹#›</a:t>
            </a:fld>
            <a:endParaRPr lang="en-GB"/>
          </a:p>
        </p:txBody>
      </p:sp>
    </p:spTree>
    <p:extLst>
      <p:ext uri="{BB962C8B-B14F-4D97-AF65-F5344CB8AC3E}">
        <p14:creationId xmlns:p14="http://schemas.microsoft.com/office/powerpoint/2010/main" val="2052827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6438D2F-09C5-44C9-92A2-85522382FF0C}" type="datetime1">
              <a:rPr lang="en-GB" smtClean="0"/>
              <a:pPr lvl="0"/>
              <a:t>22/02/2021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7872AE0C-9A60-4A5A-BE6E-2AA85930B7AD}" type="slidenum">
              <a:rPr lang="en-GB" smtClean="0"/>
              <a:t>‹#›</a:t>
            </a:fld>
            <a:endParaRPr lang="en-GB"/>
          </a:p>
        </p:txBody>
      </p:sp>
    </p:spTree>
    <p:extLst>
      <p:ext uri="{BB962C8B-B14F-4D97-AF65-F5344CB8AC3E}">
        <p14:creationId xmlns:p14="http://schemas.microsoft.com/office/powerpoint/2010/main" val="3426140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11B369D7-8B5A-48FE-BE89-D0D3E2F04CA1}"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D7034ED-F017-4101-82CF-CB3301CBB952}" type="slidenum">
              <a:rPr lang="en-GB" smtClean="0"/>
              <a:t>‹#›</a:t>
            </a:fld>
            <a:endParaRPr lang="en-GB"/>
          </a:p>
        </p:txBody>
      </p:sp>
    </p:spTree>
    <p:extLst>
      <p:ext uri="{BB962C8B-B14F-4D97-AF65-F5344CB8AC3E}">
        <p14:creationId xmlns:p14="http://schemas.microsoft.com/office/powerpoint/2010/main" val="3679777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11B369D7-8B5A-48FE-BE89-D0D3E2F04CA1}"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D7034ED-F017-4101-82CF-CB3301CBB95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16654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DE95DAB-09DF-4CC6-9576-1922217FC565}"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320C5CF-5949-4760-AB31-1EE5BD767873}" type="slidenum">
              <a:rPr lang="en-GB" smtClean="0"/>
              <a:t>‹#›</a:t>
            </a:fld>
            <a:endParaRPr lang="en-GB"/>
          </a:p>
        </p:txBody>
      </p:sp>
    </p:spTree>
    <p:extLst>
      <p:ext uri="{BB962C8B-B14F-4D97-AF65-F5344CB8AC3E}">
        <p14:creationId xmlns:p14="http://schemas.microsoft.com/office/powerpoint/2010/main" val="3979351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11B369D7-8B5A-48FE-BE89-D0D3E2F04CA1}"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D7034ED-F017-4101-82CF-CB3301CBB95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37376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11B369D7-8B5A-48FE-BE89-D0D3E2F04CA1}"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D7034ED-F017-4101-82CF-CB3301CBB952}" type="slidenum">
              <a:rPr lang="en-GB" smtClean="0"/>
              <a:t>‹#›</a:t>
            </a:fld>
            <a:endParaRPr lang="en-GB"/>
          </a:p>
        </p:txBody>
      </p:sp>
    </p:spTree>
    <p:extLst>
      <p:ext uri="{BB962C8B-B14F-4D97-AF65-F5344CB8AC3E}">
        <p14:creationId xmlns:p14="http://schemas.microsoft.com/office/powerpoint/2010/main" val="440810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3514256-5E54-482F-ACAB-501F1300C204}"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5F9D665-CB41-4F2E-83AC-D0A27A098719}" type="slidenum">
              <a:rPr lang="en-GB" smtClean="0"/>
              <a:t>‹#›</a:t>
            </a:fld>
            <a:endParaRPr lang="en-GB"/>
          </a:p>
        </p:txBody>
      </p:sp>
    </p:spTree>
    <p:extLst>
      <p:ext uri="{BB962C8B-B14F-4D97-AF65-F5344CB8AC3E}">
        <p14:creationId xmlns:p14="http://schemas.microsoft.com/office/powerpoint/2010/main" val="4231886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738BBBA-3D73-4934-B479-457E0EB164D6}" type="datetime1">
              <a:rPr lang="en-GB" smtClean="0"/>
              <a:pPr lvl="0"/>
              <a:t>22/02/2021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45511B8-EFD2-4538-90EA-42B14B412F05}" type="slidenum">
              <a:rPr lang="en-GB" smtClean="0"/>
              <a:t>‹#›</a:t>
            </a:fld>
            <a:endParaRPr lang="en-GB"/>
          </a:p>
        </p:txBody>
      </p:sp>
    </p:spTree>
    <p:extLst>
      <p:ext uri="{BB962C8B-B14F-4D97-AF65-F5344CB8AC3E}">
        <p14:creationId xmlns:p14="http://schemas.microsoft.com/office/powerpoint/2010/main" val="3906366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11B369D7-8B5A-48FE-BE89-D0D3E2F04CA1}" type="datetime1">
              <a:rPr lang="en-GB" smtClean="0"/>
              <a:pPr lvl="0"/>
              <a:t>22/02/2021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lvl="0"/>
            <a:fld id="{9D7034ED-F017-4101-82CF-CB3301CBB952}" type="slidenum">
              <a:rPr lang="en-GB" smtClean="0"/>
              <a:t>‹#›</a:t>
            </a:fld>
            <a:endParaRPr lang="en-GB"/>
          </a:p>
        </p:txBody>
      </p:sp>
    </p:spTree>
    <p:extLst>
      <p:ext uri="{BB962C8B-B14F-4D97-AF65-F5344CB8AC3E}">
        <p14:creationId xmlns:p14="http://schemas.microsoft.com/office/powerpoint/2010/main" val="293612860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ediaa.com/what-is-the-difference-between-activity-theory-and-disengagement-theory/" TargetMode="External"/><Relationship Id="rId13" Type="http://schemas.openxmlformats.org/officeDocument/2006/relationships/hyperlink" Target="https://www.nhs.uk/live-well/healthy-body/hearing-aids/" TargetMode="External"/><Relationship Id="rId3" Type="http://schemas.openxmlformats.org/officeDocument/2006/relationships/hyperlink" Target="https://www.highspeedtraining.co.uk/hub/what-is-person-centred-care/" TargetMode="External"/><Relationship Id="rId7" Type="http://schemas.openxmlformats.org/officeDocument/2006/relationships/hyperlink" Target="https://eldercarealliance.org/blog/seniors-benefit-spending-time-outdoors/" TargetMode="External"/><Relationship Id="rId12" Type="http://schemas.openxmlformats.org/officeDocument/2006/relationships/hyperlink" Target="https://www.mind.org.uk/information-support/guides-to-support-and-services/advocacy/what-is-advocacy/" TargetMode="External"/><Relationship Id="rId2" Type="http://schemas.openxmlformats.org/officeDocument/2006/relationships/hyperlink" Target="https://www.ageukmobility.co.uk/mobility-news/article/the-benefits-of-music-for-older-people" TargetMode="External"/><Relationship Id="rId1" Type="http://schemas.openxmlformats.org/officeDocument/2006/relationships/slideLayout" Target="../slideLayouts/slideLayout2.xml"/><Relationship Id="rId6" Type="http://schemas.openxmlformats.org/officeDocument/2006/relationships/hyperlink" Target="https://www.drwf.org.uk/news-and-events/news/approaches-caring-older-people-diabetes" TargetMode="External"/><Relationship Id="rId11" Type="http://schemas.openxmlformats.org/officeDocument/2006/relationships/hyperlink" Target="https://www.mayoclinic.org/healthy-lifestyle/nutrition-and-healthy-eating/in-depth/fiber/art-20043983" TargetMode="External"/><Relationship Id="rId5" Type="http://schemas.openxmlformats.org/officeDocument/2006/relationships/hyperlink" Target="https://www.cdc.gov/homeandrecreationalsafety/falls/adultfalls.html" TargetMode="External"/><Relationship Id="rId10" Type="http://schemas.openxmlformats.org/officeDocument/2006/relationships/hyperlink" Target="https://www.khaleejtimes.com/pakistans-legendary-film-actress-sabiha-khanum-passes-away" TargetMode="External"/><Relationship Id="rId4" Type="http://schemas.openxmlformats.org/officeDocument/2006/relationships/hyperlink" Target="https://reviewit.pk/sabiha-khanum-will-be-attending-pakistan-film-festival-new-york-film/" TargetMode="External"/><Relationship Id="rId9" Type="http://schemas.openxmlformats.org/officeDocument/2006/relationships/hyperlink" Target="https://www.healthinaging.org/medications-older-adults/medications-work-differently-older-adults" TargetMode="External"/><Relationship Id="rId14" Type="http://schemas.openxmlformats.org/officeDocument/2006/relationships/hyperlink" Target="https://www.scie.org.uk/care-act-2014/assessment-and-eligi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93AF6-211D-443F-907C-CB37BAB76EA5}"/>
              </a:ext>
            </a:extLst>
          </p:cNvPr>
          <p:cNvSpPr>
            <a:spLocks noGrp="1"/>
          </p:cNvSpPr>
          <p:nvPr>
            <p:ph type="title"/>
          </p:nvPr>
        </p:nvSpPr>
        <p:spPr/>
        <p:txBody>
          <a:bodyPr/>
          <a:lstStyle/>
          <a:p>
            <a:r>
              <a:rPr lang="en-GB" dirty="0"/>
              <a:t>Care plan</a:t>
            </a:r>
          </a:p>
        </p:txBody>
      </p:sp>
      <p:sp>
        <p:nvSpPr>
          <p:cNvPr id="3" name="Content Placeholder 2">
            <a:extLst>
              <a:ext uri="{FF2B5EF4-FFF2-40B4-BE49-F238E27FC236}">
                <a16:creationId xmlns:a16="http://schemas.microsoft.com/office/drawing/2014/main" id="{FF48B99C-B34A-44EF-9BE3-F50BE6B35A8B}"/>
              </a:ext>
            </a:extLst>
          </p:cNvPr>
          <p:cNvSpPr>
            <a:spLocks noGrp="1"/>
          </p:cNvSpPr>
          <p:nvPr>
            <p:ph idx="1"/>
          </p:nvPr>
        </p:nvSpPr>
        <p:spPr/>
        <p:txBody>
          <a:bodyPr/>
          <a:lstStyle/>
          <a:p>
            <a:r>
              <a:rPr lang="en-GB" dirty="0">
                <a:solidFill>
                  <a:schemeClr val="accent1">
                    <a:lumMod val="75000"/>
                  </a:schemeClr>
                </a:solidFill>
              </a:rPr>
              <a:t>Name :Misbah Yaseen (1713336 )</a:t>
            </a:r>
          </a:p>
          <a:p>
            <a:r>
              <a:rPr lang="en-GB" dirty="0">
                <a:solidFill>
                  <a:schemeClr val="accent1">
                    <a:lumMod val="75000"/>
                  </a:schemeClr>
                </a:solidFill>
              </a:rPr>
              <a:t>Module :Living with care: the older person.(BMHP 6009)</a:t>
            </a:r>
          </a:p>
          <a:p>
            <a:r>
              <a:rPr lang="en-GB" dirty="0">
                <a:solidFill>
                  <a:schemeClr val="accent1">
                    <a:lumMod val="75000"/>
                  </a:schemeClr>
                </a:solidFill>
              </a:rPr>
              <a:t>Assessment component :1 ( care plan )</a:t>
            </a:r>
          </a:p>
          <a:p>
            <a:r>
              <a:rPr lang="en-GB" dirty="0">
                <a:solidFill>
                  <a:schemeClr val="accent1">
                    <a:lumMod val="75000"/>
                  </a:schemeClr>
                </a:solidFill>
              </a:rPr>
              <a:t>Lecturer : Joanne Davies </a:t>
            </a:r>
          </a:p>
        </p:txBody>
      </p:sp>
    </p:spTree>
    <p:extLst>
      <p:ext uri="{BB962C8B-B14F-4D97-AF65-F5344CB8AC3E}">
        <p14:creationId xmlns:p14="http://schemas.microsoft.com/office/powerpoint/2010/main" val="176881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CA2B9-D5A5-4AB9-8531-73ADA78BDAB2}"/>
              </a:ext>
            </a:extLst>
          </p:cNvPr>
          <p:cNvSpPr txBox="1">
            <a:spLocks noGrp="1"/>
          </p:cNvSpPr>
          <p:nvPr>
            <p:ph type="title"/>
          </p:nvPr>
        </p:nvSpPr>
        <p:spPr/>
        <p:txBody>
          <a:bodyPr>
            <a:normAutofit/>
          </a:bodyPr>
          <a:lstStyle/>
          <a:p>
            <a:pPr lvl="0"/>
            <a:r>
              <a:rPr lang="en-US" sz="1600" dirty="0">
                <a:latin typeface="Arial" pitchFamily="34"/>
                <a:cs typeface="Arial" pitchFamily="34"/>
              </a:rPr>
              <a:t>Care plan</a:t>
            </a:r>
            <a:br>
              <a:rPr lang="en-US" sz="1600" dirty="0">
                <a:latin typeface="Arial" pitchFamily="34"/>
                <a:cs typeface="Arial" pitchFamily="34"/>
              </a:rPr>
            </a:br>
            <a:r>
              <a:rPr lang="en-US" sz="1600" dirty="0">
                <a:latin typeface="Arial" pitchFamily="34"/>
                <a:cs typeface="Arial" pitchFamily="34"/>
              </a:rPr>
              <a:t>patient information </a:t>
            </a:r>
            <a:endParaRPr lang="en-GB" sz="1600" dirty="0">
              <a:latin typeface="Arial" pitchFamily="34"/>
              <a:cs typeface="Arial" pitchFamily="34"/>
            </a:endParaRPr>
          </a:p>
        </p:txBody>
      </p:sp>
      <p:sp>
        <p:nvSpPr>
          <p:cNvPr id="3" name="Content Placeholder 2">
            <a:extLst>
              <a:ext uri="{FF2B5EF4-FFF2-40B4-BE49-F238E27FC236}">
                <a16:creationId xmlns:a16="http://schemas.microsoft.com/office/drawing/2014/main" id="{5139E3D1-DADE-473E-9BB4-FD96A17C7409}"/>
              </a:ext>
            </a:extLst>
          </p:cNvPr>
          <p:cNvSpPr txBox="1">
            <a:spLocks noGrp="1"/>
          </p:cNvSpPr>
          <p:nvPr>
            <p:ph idx="1"/>
          </p:nvPr>
        </p:nvSpPr>
        <p:spPr/>
        <p:txBody>
          <a:bodyPr>
            <a:normAutofit fontScale="77500" lnSpcReduction="20000"/>
          </a:bodyPr>
          <a:lstStyle/>
          <a:p>
            <a:pPr lvl="0"/>
            <a:r>
              <a:rPr lang="en-US" sz="2000" dirty="0">
                <a:latin typeface="Arial" pitchFamily="34"/>
                <a:cs typeface="Arial" pitchFamily="34"/>
              </a:rPr>
              <a:t>NAME:   MRS  Zara  KHAN</a:t>
            </a:r>
          </a:p>
          <a:p>
            <a:pPr lvl="0"/>
            <a:r>
              <a:rPr lang="en-US" sz="2000" dirty="0">
                <a:latin typeface="Arial" pitchFamily="34"/>
                <a:cs typeface="Arial" pitchFamily="34"/>
              </a:rPr>
              <a:t>AGE : 83  Years old</a:t>
            </a:r>
          </a:p>
          <a:p>
            <a:pPr lvl="0"/>
            <a:r>
              <a:rPr lang="en-US" sz="2000" dirty="0">
                <a:latin typeface="Arial" pitchFamily="34"/>
                <a:cs typeface="Arial" pitchFamily="34"/>
              </a:rPr>
              <a:t>Date of birth : 20</a:t>
            </a:r>
            <a:r>
              <a:rPr lang="en-US" sz="2000" baseline="30000" dirty="0">
                <a:latin typeface="Arial" pitchFamily="34"/>
                <a:cs typeface="Arial" pitchFamily="34"/>
              </a:rPr>
              <a:t>th</a:t>
            </a:r>
            <a:r>
              <a:rPr lang="en-US" sz="2000" dirty="0">
                <a:latin typeface="Arial" pitchFamily="34"/>
                <a:cs typeface="Arial" pitchFamily="34"/>
              </a:rPr>
              <a:t> October 1938</a:t>
            </a:r>
          </a:p>
          <a:p>
            <a:pPr lvl="0"/>
            <a:r>
              <a:rPr lang="en-US" sz="2000" dirty="0">
                <a:latin typeface="Arial" pitchFamily="34"/>
                <a:cs typeface="Arial" pitchFamily="34"/>
              </a:rPr>
              <a:t> Religion : Islam</a:t>
            </a:r>
          </a:p>
          <a:p>
            <a:pPr lvl="0"/>
            <a:r>
              <a:rPr lang="en-US" sz="2000" dirty="0">
                <a:latin typeface="Arial" pitchFamily="34"/>
                <a:cs typeface="Arial" pitchFamily="34"/>
              </a:rPr>
              <a:t>Ethnicity : Asian</a:t>
            </a:r>
          </a:p>
          <a:p>
            <a:pPr lvl="0"/>
            <a:r>
              <a:rPr lang="en-US" sz="2000" dirty="0">
                <a:latin typeface="Arial" pitchFamily="34"/>
                <a:cs typeface="Arial" pitchFamily="34"/>
              </a:rPr>
              <a:t>First language: Urdu, English</a:t>
            </a:r>
          </a:p>
          <a:p>
            <a:pPr lvl="0"/>
            <a:r>
              <a:rPr lang="en-US" sz="2000" dirty="0">
                <a:latin typeface="Arial" pitchFamily="34"/>
                <a:cs typeface="Arial" pitchFamily="34"/>
              </a:rPr>
              <a:t>Home address: 45 Oak wood road </a:t>
            </a:r>
          </a:p>
          <a:p>
            <a:pPr lvl="0"/>
            <a:r>
              <a:rPr lang="en-US" sz="2000" dirty="0">
                <a:latin typeface="Arial" pitchFamily="34"/>
                <a:cs typeface="Arial" pitchFamily="34"/>
              </a:rPr>
              <a:t>Hall green.B14 4EU</a:t>
            </a:r>
          </a:p>
          <a:p>
            <a:pPr lvl="0"/>
            <a:r>
              <a:rPr lang="en-US" sz="2000" dirty="0">
                <a:latin typeface="Arial" pitchFamily="34"/>
                <a:cs typeface="Arial" pitchFamily="34"/>
              </a:rPr>
              <a:t>Tel : 0121 772 23 20</a:t>
            </a:r>
          </a:p>
          <a:p>
            <a:pPr lvl="0"/>
            <a:r>
              <a:rPr lang="en-US" sz="2000" dirty="0">
                <a:latin typeface="Arial" pitchFamily="34"/>
                <a:cs typeface="Arial" pitchFamily="34"/>
              </a:rPr>
              <a:t>Doctor: Dr. R Chauhan</a:t>
            </a:r>
          </a:p>
          <a:p>
            <a:pPr lvl="0"/>
            <a:r>
              <a:rPr lang="en-US" sz="2000" dirty="0">
                <a:latin typeface="Arial" pitchFamily="34"/>
                <a:cs typeface="Arial" pitchFamily="34"/>
              </a:rPr>
              <a:t>GP Address : 162 Silver Street , Hall green .b13 4EY</a:t>
            </a:r>
          </a:p>
          <a:p>
            <a:pPr lvl="0"/>
            <a:r>
              <a:rPr lang="en-US" sz="2000" dirty="0">
                <a:latin typeface="Arial" pitchFamily="34"/>
                <a:cs typeface="Arial" pitchFamily="34"/>
              </a:rPr>
              <a:t>Doc Tel.: 0121 323 47 87</a:t>
            </a:r>
          </a:p>
          <a:p>
            <a:pPr lvl="0"/>
            <a:endParaRPr lang="en-GB" sz="1400" dirty="0"/>
          </a:p>
        </p:txBody>
      </p:sp>
      <p:pic>
        <p:nvPicPr>
          <p:cNvPr id="4" name="Picture 4" descr="Image result for sabiha khanum  now">
            <a:extLst>
              <a:ext uri="{FF2B5EF4-FFF2-40B4-BE49-F238E27FC236}">
                <a16:creationId xmlns:a16="http://schemas.microsoft.com/office/drawing/2014/main" id="{3FADA528-5779-4A82-9A4C-1A4AC3495593}"/>
              </a:ext>
            </a:extLst>
          </p:cNvPr>
          <p:cNvPicPr>
            <a:picLocks noChangeAspect="1"/>
          </p:cNvPicPr>
          <p:nvPr/>
        </p:nvPicPr>
        <p:blipFill>
          <a:blip r:embed="rId3"/>
          <a:srcRect l="14035" r="13249"/>
          <a:stretch>
            <a:fillRect/>
          </a:stretch>
        </p:blipFill>
        <p:spPr>
          <a:xfrm>
            <a:off x="5289456" y="1568378"/>
            <a:ext cx="4332847" cy="3359222"/>
          </a:xfrm>
          <a:prstGeom prst="rect">
            <a:avLst/>
          </a:prstGeom>
          <a:noFill/>
          <a:ln cap="rnd">
            <a:noFill/>
          </a:ln>
        </p:spPr>
      </p:pic>
      <p:sp>
        <p:nvSpPr>
          <p:cNvPr id="5" name="TextBox 5">
            <a:extLst>
              <a:ext uri="{FF2B5EF4-FFF2-40B4-BE49-F238E27FC236}">
                <a16:creationId xmlns:a16="http://schemas.microsoft.com/office/drawing/2014/main" id="{4857408C-2BB8-4DA9-96ED-E0D3CF125C05}"/>
              </a:ext>
            </a:extLst>
          </p:cNvPr>
          <p:cNvSpPr txBox="1"/>
          <p:nvPr/>
        </p:nvSpPr>
        <p:spPr>
          <a:xfrm>
            <a:off x="6221312" y="4930481"/>
            <a:ext cx="3052687"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(Khaleej Times, 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587D2A59-1226-4BDC-BD0D-C20B0D272531}"/>
              </a:ext>
            </a:extLst>
          </p:cNvPr>
          <p:cNvSpPr txBox="1">
            <a:spLocks noGrp="1"/>
          </p:cNvSpPr>
          <p:nvPr>
            <p:ph type="subTitle" idx="1"/>
          </p:nvPr>
        </p:nvSpPr>
        <p:spPr>
          <a:xfrm>
            <a:off x="636230" y="381662"/>
            <a:ext cx="9812783" cy="3047338"/>
          </a:xfrm>
        </p:spPr>
        <p:txBody>
          <a:bodyPr/>
          <a:lstStyle/>
          <a:p>
            <a:pPr lvl="0" algn="l">
              <a:lnSpc>
                <a:spcPct val="70000"/>
              </a:lnSpc>
            </a:pPr>
            <a:r>
              <a:rPr lang="en-US" sz="2000" dirty="0">
                <a:solidFill>
                  <a:schemeClr val="accent6"/>
                </a:solidFill>
                <a:latin typeface="Arial" pitchFamily="34"/>
                <a:cs typeface="Arial" pitchFamily="34"/>
              </a:rPr>
              <a:t>   Next of kin</a:t>
            </a:r>
          </a:p>
          <a:p>
            <a:pPr lvl="0" algn="l">
              <a:lnSpc>
                <a:spcPct val="70000"/>
              </a:lnSpc>
            </a:pPr>
            <a:r>
              <a:rPr lang="en-US" sz="2000" dirty="0">
                <a:latin typeface="Arial" pitchFamily="34"/>
                <a:cs typeface="Arial" pitchFamily="34"/>
              </a:rPr>
              <a:t>Daughter name: Sabah Khan </a:t>
            </a:r>
          </a:p>
          <a:p>
            <a:pPr lvl="0" algn="l">
              <a:lnSpc>
                <a:spcPct val="70000"/>
              </a:lnSpc>
            </a:pPr>
            <a:r>
              <a:rPr lang="en-US" sz="2000" dirty="0">
                <a:latin typeface="Arial" pitchFamily="34"/>
                <a:cs typeface="Arial" pitchFamily="34"/>
              </a:rPr>
              <a:t>Contact number : 07865456347</a:t>
            </a:r>
          </a:p>
          <a:p>
            <a:pPr lvl="0" algn="l">
              <a:lnSpc>
                <a:spcPct val="70000"/>
              </a:lnSpc>
            </a:pPr>
            <a:r>
              <a:rPr lang="en-US" sz="2000" dirty="0">
                <a:latin typeface="Arial" pitchFamily="34"/>
                <a:cs typeface="Arial" pitchFamily="34"/>
              </a:rPr>
              <a:t>Son name : Amir khan</a:t>
            </a:r>
          </a:p>
          <a:p>
            <a:pPr lvl="0" algn="l">
              <a:lnSpc>
                <a:spcPct val="70000"/>
              </a:lnSpc>
            </a:pPr>
            <a:r>
              <a:rPr lang="en-US" sz="2000" dirty="0">
                <a:latin typeface="Arial" pitchFamily="34"/>
                <a:cs typeface="Arial" pitchFamily="34"/>
              </a:rPr>
              <a:t>Contact number: 07823659869</a:t>
            </a:r>
          </a:p>
          <a:p>
            <a:pPr lvl="0" algn="l">
              <a:lnSpc>
                <a:spcPct val="70000"/>
              </a:lnSpc>
            </a:pPr>
            <a:endParaRPr lang="en-US" sz="2200" dirty="0"/>
          </a:p>
          <a:p>
            <a:pPr lvl="0" algn="l">
              <a:lnSpc>
                <a:spcPct val="70000"/>
              </a:lnSpc>
            </a:pPr>
            <a:endParaRPr lang="en-US" sz="2200" dirty="0"/>
          </a:p>
          <a:p>
            <a:pPr lvl="0" algn="l">
              <a:lnSpc>
                <a:spcPct val="70000"/>
              </a:lnSpc>
            </a:pPr>
            <a:endParaRPr lang="en-GB" sz="2200" dirty="0"/>
          </a:p>
        </p:txBody>
      </p:sp>
      <p:pic>
        <p:nvPicPr>
          <p:cNvPr id="3" name="Picture 2">
            <a:extLst>
              <a:ext uri="{FF2B5EF4-FFF2-40B4-BE49-F238E27FC236}">
                <a16:creationId xmlns:a16="http://schemas.microsoft.com/office/drawing/2014/main" id="{54986222-F40A-4A96-A59F-642D30C8B60F}"/>
              </a:ext>
            </a:extLst>
          </p:cNvPr>
          <p:cNvPicPr>
            <a:picLocks noChangeAspect="1"/>
          </p:cNvPicPr>
          <p:nvPr/>
        </p:nvPicPr>
        <p:blipFill>
          <a:blip r:embed="rId2"/>
          <a:stretch>
            <a:fillRect/>
          </a:stretch>
        </p:blipFill>
        <p:spPr>
          <a:xfrm>
            <a:off x="6096003" y="970589"/>
            <a:ext cx="3967087" cy="4595088"/>
          </a:xfrm>
          <a:prstGeom prst="rect">
            <a:avLst/>
          </a:prstGeom>
          <a:noFill/>
          <a:ln cap="rnd">
            <a:noFill/>
          </a:ln>
        </p:spPr>
      </p:pic>
      <p:sp>
        <p:nvSpPr>
          <p:cNvPr id="4" name="TextBox 3">
            <a:extLst>
              <a:ext uri="{FF2B5EF4-FFF2-40B4-BE49-F238E27FC236}">
                <a16:creationId xmlns:a16="http://schemas.microsoft.com/office/drawing/2014/main" id="{AE55C4AF-CCFB-4203-9358-52EAFC0D266B}"/>
              </a:ext>
            </a:extLst>
          </p:cNvPr>
          <p:cNvSpPr txBox="1"/>
          <p:nvPr/>
        </p:nvSpPr>
        <p:spPr>
          <a:xfrm>
            <a:off x="7371472" y="5531287"/>
            <a:ext cx="2067952"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(Butt, 2016)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784F-0F83-49BD-8B29-C397474C78AB}"/>
              </a:ext>
            </a:extLst>
          </p:cNvPr>
          <p:cNvSpPr txBox="1">
            <a:spLocks noGrp="1"/>
          </p:cNvSpPr>
          <p:nvPr>
            <p:ph type="title"/>
          </p:nvPr>
        </p:nvSpPr>
        <p:spPr>
          <a:xfrm>
            <a:off x="838203" y="351056"/>
            <a:ext cx="10515600" cy="1325559"/>
          </a:xfrm>
        </p:spPr>
        <p:txBody>
          <a:bodyPr/>
          <a:lstStyle/>
          <a:p>
            <a:pPr lvl="0"/>
            <a:r>
              <a:rPr lang="en-US" sz="2000" b="1" dirty="0"/>
              <a:t> </a:t>
            </a:r>
            <a:endParaRPr lang="en-GB" sz="2000" b="1" dirty="0"/>
          </a:p>
        </p:txBody>
      </p:sp>
      <p:sp>
        <p:nvSpPr>
          <p:cNvPr id="3" name="Content Placeholder 2">
            <a:extLst>
              <a:ext uri="{FF2B5EF4-FFF2-40B4-BE49-F238E27FC236}">
                <a16:creationId xmlns:a16="http://schemas.microsoft.com/office/drawing/2014/main" id="{BA6AAE74-D4F4-4CDD-A8F2-50D2C19D301C}"/>
              </a:ext>
            </a:extLst>
          </p:cNvPr>
          <p:cNvSpPr txBox="1">
            <a:spLocks noGrp="1"/>
          </p:cNvSpPr>
          <p:nvPr>
            <p:ph idx="1"/>
          </p:nvPr>
        </p:nvSpPr>
        <p:spPr>
          <a:xfrm>
            <a:off x="492369" y="731878"/>
            <a:ext cx="8781630" cy="5394244"/>
          </a:xfrm>
        </p:spPr>
        <p:txBody>
          <a:bodyPr/>
          <a:lstStyle/>
          <a:p>
            <a:pPr marL="0" lvl="0" indent="0">
              <a:buNone/>
            </a:pPr>
            <a:r>
              <a:rPr lang="en-US" sz="1400" b="1" dirty="0">
                <a:solidFill>
                  <a:schemeClr val="accent6"/>
                </a:solidFill>
                <a:latin typeface="Arial" pitchFamily="34"/>
                <a:cs typeface="Arial" pitchFamily="34"/>
              </a:rPr>
              <a:t>Patient history </a:t>
            </a:r>
          </a:p>
          <a:p>
            <a:r>
              <a:rPr lang="en-US" sz="1100" b="1" dirty="0">
                <a:solidFill>
                  <a:schemeClr val="tx1"/>
                </a:solidFill>
                <a:latin typeface="Arial" pitchFamily="34"/>
                <a:cs typeface="Arial" pitchFamily="34"/>
              </a:rPr>
              <a:t>Mrs. khan  was very active and a hardworking woman .she was very brave and broadminded person. Her husband passed away when her children were young children so she had to look after them on top of her job.</a:t>
            </a:r>
          </a:p>
          <a:p>
            <a:r>
              <a:rPr lang="en-US" sz="1100" b="1" dirty="0">
                <a:solidFill>
                  <a:schemeClr val="tx1"/>
                </a:solidFill>
                <a:latin typeface="Arial" pitchFamily="34"/>
                <a:cs typeface="Arial" pitchFamily="34"/>
              </a:rPr>
              <a:t>As she aged, her health issues were starting to be a common problem involving conditions like diabetes and early signs of dementia.</a:t>
            </a:r>
          </a:p>
          <a:p>
            <a:r>
              <a:rPr lang="en-US" sz="1100" b="1" dirty="0">
                <a:solidFill>
                  <a:schemeClr val="tx1"/>
                </a:solidFill>
                <a:latin typeface="Arial" pitchFamily="34"/>
                <a:cs typeface="Arial" pitchFamily="34"/>
              </a:rPr>
              <a:t> Her family noticed she needed help because of the difficulty she had with normal tasks because of her loss of balance.</a:t>
            </a:r>
          </a:p>
          <a:p>
            <a:r>
              <a:rPr lang="en-US" sz="1100" b="1" dirty="0">
                <a:solidFill>
                  <a:schemeClr val="tx1"/>
                </a:solidFill>
                <a:latin typeface="Arial" pitchFamily="34"/>
                <a:cs typeface="Arial" pitchFamily="34"/>
              </a:rPr>
              <a:t>Because her health got worse, her family also realized that she needed help from Domiciliary care which involves receiving care at home.</a:t>
            </a:r>
          </a:p>
          <a:p>
            <a:r>
              <a:rPr lang="en-US" sz="1100" b="1" dirty="0">
                <a:solidFill>
                  <a:schemeClr val="tx1"/>
                </a:solidFill>
                <a:latin typeface="Arial" pitchFamily="34"/>
                <a:cs typeface="Arial" pitchFamily="34"/>
              </a:rPr>
              <a:t>This care plan for Mrs. Khan is based on person- centered care to provide support and help for the patient’s needs </a:t>
            </a:r>
          </a:p>
          <a:p>
            <a:r>
              <a:rPr lang="en-US" sz="1100" b="1" dirty="0">
                <a:solidFill>
                  <a:schemeClr val="tx1"/>
                </a:solidFill>
                <a:latin typeface="Arial" pitchFamily="34"/>
                <a:cs typeface="Arial" pitchFamily="34"/>
              </a:rPr>
              <a:t>Person- centered care is the practice of providing care to patients to satisfy the patient's needs and it’s based on respecting what the patient wants and what they feel is best for them. (Burton, 2018)</a:t>
            </a:r>
          </a:p>
          <a:p>
            <a:pPr marL="0" lvl="0" indent="0">
              <a:buNone/>
            </a:pPr>
            <a:endParaRPr lang="en-US" sz="1200" b="1" dirty="0">
              <a:solidFill>
                <a:schemeClr val="tx1"/>
              </a:solidFill>
              <a:latin typeface="Arial" pitchFamily="34"/>
              <a:cs typeface="Arial" pitchFamily="34"/>
            </a:endParaRPr>
          </a:p>
          <a:p>
            <a:pPr marL="0" lvl="0" indent="0">
              <a:buNone/>
            </a:pPr>
            <a:r>
              <a:rPr lang="en-US" sz="1200" b="1" dirty="0">
                <a:solidFill>
                  <a:schemeClr val="accent6"/>
                </a:solidFill>
                <a:latin typeface="Arial" pitchFamily="34"/>
                <a:cs typeface="Arial" pitchFamily="34"/>
              </a:rPr>
              <a:t>  </a:t>
            </a:r>
          </a:p>
          <a:p>
            <a:pPr marL="0" lvl="0" indent="0">
              <a:buNone/>
            </a:pPr>
            <a:endParaRPr lang="en-US" sz="1100" dirty="0">
              <a:solidFill>
                <a:schemeClr val="accent6"/>
              </a:solidFill>
              <a:latin typeface="Arial" pitchFamily="34"/>
              <a:cs typeface="Arial" pitchFamily="34"/>
            </a:endParaRPr>
          </a:p>
          <a:p>
            <a:pPr marL="0" lvl="0" indent="0">
              <a:buNone/>
            </a:pPr>
            <a:endParaRPr lang="en-US" sz="1100" dirty="0">
              <a:latin typeface="Arial" pitchFamily="34"/>
              <a:cs typeface="Arial" pitchFamily="34"/>
            </a:endParaRPr>
          </a:p>
          <a:p>
            <a:pPr lvl="0"/>
            <a:endParaRPr lang="en-US" sz="1100" dirty="0">
              <a:latin typeface="Arial" pitchFamily="34"/>
              <a:cs typeface="Arial" pitchFamily="34"/>
            </a:endParaRPr>
          </a:p>
          <a:p>
            <a:pPr lvl="0"/>
            <a:endParaRPr lang="en-US" dirty="0">
              <a:latin typeface="Arial" pitchFamily="34"/>
              <a:cs typeface="Arial" pitchFamily="34"/>
            </a:endParaRPr>
          </a:p>
          <a:p>
            <a:pPr lvl="0"/>
            <a:endParaRPr lang="en-GB" sz="1100" dirty="0">
              <a:latin typeface="Arial" pitchFamily="34"/>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514A-189C-448D-BA95-54F157B0A890}"/>
              </a:ext>
            </a:extLst>
          </p:cNvPr>
          <p:cNvSpPr txBox="1">
            <a:spLocks noGrp="1"/>
          </p:cNvSpPr>
          <p:nvPr>
            <p:ph type="title"/>
          </p:nvPr>
        </p:nvSpPr>
        <p:spPr>
          <a:xfrm>
            <a:off x="838203" y="336992"/>
            <a:ext cx="10515600" cy="1325559"/>
          </a:xfrm>
        </p:spPr>
        <p:txBody>
          <a:bodyPr>
            <a:normAutofit/>
          </a:bodyPr>
          <a:lstStyle/>
          <a:p>
            <a:pPr lvl="0"/>
            <a:r>
              <a:rPr lang="en-GB" sz="1600" dirty="0">
                <a:latin typeface="Arial" panose="020B0604020202020204" pitchFamily="34" charset="0"/>
                <a:cs typeface="Arial" panose="020B0604020202020204" pitchFamily="34" charset="0"/>
              </a:rPr>
              <a:t>Health needs</a:t>
            </a:r>
          </a:p>
        </p:txBody>
      </p:sp>
      <p:sp>
        <p:nvSpPr>
          <p:cNvPr id="3" name="Content Placeholder 2">
            <a:extLst>
              <a:ext uri="{FF2B5EF4-FFF2-40B4-BE49-F238E27FC236}">
                <a16:creationId xmlns:a16="http://schemas.microsoft.com/office/drawing/2014/main" id="{0BD6E9A1-5C2B-4419-A382-B6310F034055}"/>
              </a:ext>
            </a:extLst>
          </p:cNvPr>
          <p:cNvSpPr txBox="1">
            <a:spLocks noGrp="1"/>
          </p:cNvSpPr>
          <p:nvPr>
            <p:ph idx="1"/>
          </p:nvPr>
        </p:nvSpPr>
        <p:spPr>
          <a:xfrm>
            <a:off x="838203" y="1866509"/>
            <a:ext cx="10515600" cy="4310454"/>
          </a:xfrm>
        </p:spPr>
        <p:txBody>
          <a:bodyPr>
            <a:normAutofit fontScale="92500" lnSpcReduction="20000"/>
          </a:bodyPr>
          <a:lstStyle/>
          <a:p>
            <a:pPr marL="0" lvl="0" indent="0">
              <a:buNone/>
            </a:pPr>
            <a:r>
              <a:rPr lang="en-US" sz="1400" b="1" dirty="0">
                <a:latin typeface="Arial" pitchFamily="34"/>
                <a:cs typeface="Arial" pitchFamily="34"/>
              </a:rPr>
              <a:t>sensory                                                                                                                                                                                                      </a:t>
            </a:r>
            <a:r>
              <a:rPr lang="en-US" sz="1400" dirty="0">
                <a:latin typeface="Arial" pitchFamily="34"/>
                <a:cs typeface="Arial" pitchFamily="34"/>
              </a:rPr>
              <a:t>Hearing aid is very essential due to her lack of hearing in both ears. According to the NHS (2020), hearing aids are important because they help users gain confidence in socializing with other people and to make it easier to follow everything being discussed. </a:t>
            </a:r>
          </a:p>
          <a:p>
            <a:pPr lvl="0"/>
            <a:r>
              <a:rPr lang="en-US" sz="1400" dirty="0">
                <a:latin typeface="Arial" pitchFamily="34"/>
                <a:cs typeface="Arial" pitchFamily="34"/>
              </a:rPr>
              <a:t>Panic alarm to alert members of family </a:t>
            </a:r>
          </a:p>
          <a:p>
            <a:pPr lvl="0"/>
            <a:r>
              <a:rPr lang="en-US" sz="1400" dirty="0">
                <a:latin typeface="Arial" pitchFamily="34"/>
                <a:cs typeface="Arial" pitchFamily="34"/>
              </a:rPr>
              <a:t> A bedframe on the side is important so she can’t fall from the bed. </a:t>
            </a:r>
          </a:p>
          <a:p>
            <a:pPr lvl="0"/>
            <a:r>
              <a:rPr lang="en-US" sz="1400" dirty="0">
                <a:latin typeface="Arial" pitchFamily="34"/>
                <a:cs typeface="Arial" pitchFamily="34"/>
              </a:rPr>
              <a:t>Stool in the shower for extra comfort</a:t>
            </a:r>
            <a:endParaRPr lang="en-GB" sz="1400" dirty="0">
              <a:latin typeface="Arial" pitchFamily="34"/>
              <a:cs typeface="Arial" pitchFamily="34"/>
            </a:endParaRPr>
          </a:p>
          <a:p>
            <a:pPr marL="0" lvl="0" indent="0">
              <a:buNone/>
            </a:pPr>
            <a:r>
              <a:rPr lang="en-GB" sz="1400" b="1" dirty="0">
                <a:latin typeface="Arial" pitchFamily="34"/>
                <a:cs typeface="Arial" pitchFamily="34"/>
              </a:rPr>
              <a:t>Mobility</a:t>
            </a:r>
          </a:p>
          <a:p>
            <a:pPr lvl="0"/>
            <a:r>
              <a:rPr lang="en-GB" sz="1400" dirty="0">
                <a:latin typeface="Arial" pitchFamily="34"/>
                <a:cs typeface="Arial" pitchFamily="34"/>
              </a:rPr>
              <a:t>Mrs khan use stick and </a:t>
            </a:r>
            <a:r>
              <a:rPr lang="en-GB" sz="1400" dirty="0" err="1">
                <a:latin typeface="Arial" pitchFamily="34"/>
                <a:cs typeface="Arial" pitchFamily="34"/>
              </a:rPr>
              <a:t>zimmer</a:t>
            </a:r>
            <a:r>
              <a:rPr lang="en-GB" sz="1400" dirty="0">
                <a:latin typeface="Arial" pitchFamily="34"/>
                <a:cs typeface="Arial" pitchFamily="34"/>
              </a:rPr>
              <a:t>  frame  for walk inside the home and for out side  mobility she use wheelchair She  needs a </a:t>
            </a:r>
            <a:r>
              <a:rPr lang="en-GB" sz="1400" dirty="0" err="1">
                <a:latin typeface="Arial" pitchFamily="34"/>
                <a:cs typeface="Arial" pitchFamily="34"/>
              </a:rPr>
              <a:t>zimmer</a:t>
            </a:r>
            <a:r>
              <a:rPr lang="en-GB" sz="1400" dirty="0">
                <a:latin typeface="Arial" pitchFamily="34"/>
                <a:cs typeface="Arial" pitchFamily="34"/>
              </a:rPr>
              <a:t> frame by her bed to be able to move around .</a:t>
            </a:r>
          </a:p>
          <a:p>
            <a:pPr marL="0" lvl="0" indent="0">
              <a:buNone/>
            </a:pPr>
            <a:r>
              <a:rPr lang="en-GB" sz="1400" b="1" dirty="0">
                <a:latin typeface="Arial" pitchFamily="34"/>
                <a:cs typeface="Arial" pitchFamily="34"/>
              </a:rPr>
              <a:t>Risk Assessment</a:t>
            </a:r>
          </a:p>
          <a:p>
            <a:pPr lvl="0"/>
            <a:r>
              <a:rPr lang="en-GB" sz="1400" dirty="0">
                <a:latin typeface="Arial" pitchFamily="34"/>
                <a:cs typeface="Arial" pitchFamily="34"/>
              </a:rPr>
              <a:t>At a high risk of slips, trips and falls</a:t>
            </a:r>
            <a:r>
              <a:rPr lang="en-GB" sz="1400" b="1" dirty="0">
                <a:latin typeface="Arial" pitchFamily="34"/>
                <a:cs typeface="Arial" pitchFamily="34"/>
              </a:rPr>
              <a:t> </a:t>
            </a:r>
          </a:p>
          <a:p>
            <a:pPr lvl="0"/>
            <a:r>
              <a:rPr lang="en-GB" sz="1400" dirty="0">
                <a:latin typeface="Arial" pitchFamily="34"/>
                <a:cs typeface="Arial" pitchFamily="34"/>
              </a:rPr>
              <a:t>Since she has arthritis and weak legs, she had more chance to fall and get injured. </a:t>
            </a:r>
          </a:p>
          <a:p>
            <a:pPr lvl="0"/>
            <a:r>
              <a:rPr lang="en-GB" sz="1400" dirty="0">
                <a:latin typeface="Arial" pitchFamily="34"/>
                <a:cs typeface="Arial" pitchFamily="34"/>
              </a:rPr>
              <a:t> </a:t>
            </a:r>
            <a:r>
              <a:rPr lang="en-US" sz="1400" dirty="0">
                <a:latin typeface="Arial" pitchFamily="34"/>
                <a:cs typeface="Arial" pitchFamily="34"/>
              </a:rPr>
              <a:t>Every year, nearly 1 million patients are sent to hospital because of personal injuries such as falling. The most common reason is because of injuries to the head. (CDC, 2017)</a:t>
            </a:r>
          </a:p>
          <a:p>
            <a:pPr lvl="0"/>
            <a:r>
              <a:rPr lang="en-US" sz="1400" dirty="0">
                <a:latin typeface="Arial" pitchFamily="34"/>
                <a:cs typeface="Arial" pitchFamily="34"/>
              </a:rPr>
              <a:t>Carer needs to make sure nothing is on the floor when they leave the house. Leaving things lying around is a hazard for Mrs. Khan.</a:t>
            </a:r>
          </a:p>
          <a:p>
            <a:pPr lvl="0"/>
            <a:r>
              <a:rPr lang="en-US" sz="1400" dirty="0">
                <a:latin typeface="Arial" pitchFamily="34"/>
                <a:cs typeface="Arial" pitchFamily="34"/>
              </a:rPr>
              <a:t>All taps must be off. The front door must be closed when they leave to prevent burglary, break- ins</a:t>
            </a:r>
            <a:endParaRPr lang="en-GB" sz="1400" dirty="0">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A85B1-00C0-4AC6-92EB-CEE0F056A3DF}"/>
              </a:ext>
            </a:extLst>
          </p:cNvPr>
          <p:cNvSpPr txBox="1">
            <a:spLocks noGrp="1"/>
          </p:cNvSpPr>
          <p:nvPr>
            <p:ph type="title"/>
          </p:nvPr>
        </p:nvSpPr>
        <p:spPr/>
        <p:txBody>
          <a:bodyPr>
            <a:normAutofit/>
          </a:bodyPr>
          <a:lstStyle/>
          <a:p>
            <a:pPr lvl="0"/>
            <a:r>
              <a:rPr lang="en-US" sz="1600" dirty="0">
                <a:latin typeface="Arial" pitchFamily="34"/>
                <a:cs typeface="Arial" pitchFamily="34"/>
              </a:rPr>
              <a:t>Medical history</a:t>
            </a:r>
            <a:endParaRPr lang="en-GB" sz="1600" dirty="0">
              <a:latin typeface="Arial" pitchFamily="34"/>
              <a:cs typeface="Arial" pitchFamily="34"/>
            </a:endParaRPr>
          </a:p>
        </p:txBody>
      </p:sp>
      <p:sp>
        <p:nvSpPr>
          <p:cNvPr id="3" name="Content Placeholder 2">
            <a:extLst>
              <a:ext uri="{FF2B5EF4-FFF2-40B4-BE49-F238E27FC236}">
                <a16:creationId xmlns:a16="http://schemas.microsoft.com/office/drawing/2014/main" id="{241E7203-C225-4AE3-A25C-F6CFD5DCD4D7}"/>
              </a:ext>
            </a:extLst>
          </p:cNvPr>
          <p:cNvSpPr txBox="1">
            <a:spLocks noGrp="1"/>
          </p:cNvSpPr>
          <p:nvPr>
            <p:ph idx="1"/>
          </p:nvPr>
        </p:nvSpPr>
        <p:spPr/>
        <p:txBody>
          <a:bodyPr/>
          <a:lstStyle/>
          <a:p>
            <a:pPr lvl="0"/>
            <a:r>
              <a:rPr lang="en-US" sz="1100">
                <a:latin typeface="Arial" pitchFamily="34"/>
                <a:cs typeface="Arial" pitchFamily="34"/>
              </a:rPr>
              <a:t>High blood pressure</a:t>
            </a:r>
          </a:p>
          <a:p>
            <a:pPr lvl="0"/>
            <a:r>
              <a:rPr lang="en-US" sz="1100">
                <a:latin typeface="Arial" pitchFamily="34"/>
                <a:cs typeface="Arial" pitchFamily="34"/>
              </a:rPr>
              <a:t>Diabetes</a:t>
            </a:r>
          </a:p>
          <a:p>
            <a:pPr lvl="0"/>
            <a:r>
              <a:rPr lang="en-US" sz="1100">
                <a:latin typeface="Arial" pitchFamily="34"/>
                <a:cs typeface="Arial" pitchFamily="34"/>
              </a:rPr>
              <a:t>Arthritis</a:t>
            </a:r>
          </a:p>
          <a:p>
            <a:pPr lvl="0"/>
            <a:r>
              <a:rPr lang="en-US" sz="1100">
                <a:latin typeface="Arial" pitchFamily="34"/>
                <a:cs typeface="Arial" pitchFamily="34"/>
              </a:rPr>
              <a:t>Heart failure</a:t>
            </a:r>
          </a:p>
          <a:p>
            <a:pPr lvl="0"/>
            <a:r>
              <a:rPr lang="en-US" sz="1100">
                <a:latin typeface="Arial" pitchFamily="34"/>
                <a:cs typeface="Arial" pitchFamily="34"/>
              </a:rPr>
              <a:t>Deaf in both ears                                                                                                            </a:t>
            </a:r>
          </a:p>
          <a:p>
            <a:pPr lvl="0"/>
            <a:r>
              <a:rPr lang="en-US" sz="1100">
                <a:solidFill>
                  <a:srgbClr val="0A0A0A"/>
                </a:solidFill>
                <a:latin typeface="Arial" pitchFamily="34"/>
                <a:cs typeface="Arial" pitchFamily="34"/>
              </a:rPr>
              <a:t>An unstable control can be a problem for older people with diabetes in older people. This can link to problems that can cause an impact on mental health and even physical health. This could then lead to a life-threatening disability. (DRWF, 2017)</a:t>
            </a:r>
            <a:endParaRPr lang="en-US" sz="1100">
              <a:latin typeface="Arial" pitchFamily="34"/>
              <a:cs typeface="Arial" pitchFamily="34"/>
            </a:endParaRP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7957-BE3A-4DA4-AF10-4FA32AEBC225}"/>
              </a:ext>
            </a:extLst>
          </p:cNvPr>
          <p:cNvSpPr txBox="1">
            <a:spLocks noGrp="1"/>
          </p:cNvSpPr>
          <p:nvPr>
            <p:ph type="title"/>
          </p:nvPr>
        </p:nvSpPr>
        <p:spPr/>
        <p:txBody>
          <a:bodyPr>
            <a:normAutofit/>
          </a:bodyPr>
          <a:lstStyle/>
          <a:p>
            <a:pPr lvl="0"/>
            <a:r>
              <a:rPr lang="en-US" sz="1600" dirty="0"/>
              <a:t>Patient Medication</a:t>
            </a:r>
            <a:endParaRPr lang="en-GB" sz="1600" dirty="0"/>
          </a:p>
        </p:txBody>
      </p:sp>
      <p:sp>
        <p:nvSpPr>
          <p:cNvPr id="3" name="Content Placeholder 2">
            <a:extLst>
              <a:ext uri="{FF2B5EF4-FFF2-40B4-BE49-F238E27FC236}">
                <a16:creationId xmlns:a16="http://schemas.microsoft.com/office/drawing/2014/main" id="{8618D834-5016-482C-8377-E66E896B3C57}"/>
              </a:ext>
            </a:extLst>
          </p:cNvPr>
          <p:cNvSpPr txBox="1">
            <a:spLocks noGrp="1"/>
          </p:cNvSpPr>
          <p:nvPr>
            <p:ph idx="1"/>
          </p:nvPr>
        </p:nvSpPr>
        <p:spPr/>
        <p:txBody>
          <a:bodyPr/>
          <a:lstStyle/>
          <a:p>
            <a:pPr lvl="0"/>
            <a:r>
              <a:rPr lang="en-US" sz="1100">
                <a:latin typeface="Arial" pitchFamily="34"/>
                <a:cs typeface="Arial" pitchFamily="34"/>
              </a:rPr>
              <a:t>Mrs khan takes Insulatard insulin twice a day for her diabetic condition. </a:t>
            </a:r>
          </a:p>
          <a:p>
            <a:pPr lvl="0"/>
            <a:r>
              <a:rPr lang="en-US" sz="1100">
                <a:latin typeface="Arial" pitchFamily="34"/>
                <a:cs typeface="Arial" pitchFamily="34"/>
              </a:rPr>
              <a:t>She also takes 10 mg Simvastatin to lower her cholesterol levels. Now she takes Ramipril for high blood pressure.</a:t>
            </a:r>
          </a:p>
          <a:p>
            <a:pPr lvl="0"/>
            <a:r>
              <a:rPr lang="en-US" sz="1100">
                <a:latin typeface="Arial" pitchFamily="34"/>
                <a:cs typeface="Arial" pitchFamily="34"/>
              </a:rPr>
              <a:t>Gabapentin and paracetamol too are also important for her and acts as painkillers. </a:t>
            </a:r>
          </a:p>
          <a:p>
            <a:pPr lvl="0"/>
            <a:r>
              <a:rPr lang="en-US" sz="1100">
                <a:latin typeface="Arial" pitchFamily="34"/>
                <a:cs typeface="Arial" pitchFamily="34"/>
              </a:rPr>
              <a:t>Senokot is taken too for constipation or helping her with toilet issues</a:t>
            </a:r>
          </a:p>
          <a:p>
            <a:pPr lvl="0"/>
            <a:r>
              <a:rPr lang="en-US" sz="1100">
                <a:latin typeface="Arial" pitchFamily="34"/>
                <a:cs typeface="Arial" pitchFamily="34"/>
              </a:rPr>
              <a:t> Aging in a person can have an impact on the way medication is absorbed into the body and how it is put into use. It is suggested that there could be positive effect, but side-effects can also be present. (HealthInAging, 2020). </a:t>
            </a:r>
            <a:endParaRPr lang="en-GB" sz="11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2DAC1-5940-4D5E-89C7-59517F699E82}"/>
              </a:ext>
            </a:extLst>
          </p:cNvPr>
          <p:cNvSpPr txBox="1">
            <a:spLocks noGrp="1"/>
          </p:cNvSpPr>
          <p:nvPr>
            <p:ph type="title"/>
          </p:nvPr>
        </p:nvSpPr>
        <p:spPr>
          <a:xfrm>
            <a:off x="838203" y="336992"/>
            <a:ext cx="10515600" cy="1325559"/>
          </a:xfrm>
        </p:spPr>
        <p:txBody>
          <a:bodyPr>
            <a:normAutofit/>
          </a:bodyPr>
          <a:lstStyle/>
          <a:p>
            <a:pPr lvl="0"/>
            <a:r>
              <a:rPr lang="en-US" sz="1600" dirty="0">
                <a:latin typeface="Arial" pitchFamily="34"/>
                <a:cs typeface="Arial" pitchFamily="34"/>
              </a:rPr>
              <a:t>Dietary requirements </a:t>
            </a:r>
            <a:endParaRPr lang="en-GB" sz="1600" dirty="0">
              <a:latin typeface="Arial" pitchFamily="34"/>
              <a:cs typeface="Arial" pitchFamily="34"/>
            </a:endParaRPr>
          </a:p>
        </p:txBody>
      </p:sp>
      <p:sp>
        <p:nvSpPr>
          <p:cNvPr id="3" name="Content Placeholder 2">
            <a:extLst>
              <a:ext uri="{FF2B5EF4-FFF2-40B4-BE49-F238E27FC236}">
                <a16:creationId xmlns:a16="http://schemas.microsoft.com/office/drawing/2014/main" id="{723E0CA3-5915-402F-99C8-6FE3A8CDF664}"/>
              </a:ext>
            </a:extLst>
          </p:cNvPr>
          <p:cNvSpPr txBox="1">
            <a:spLocks noGrp="1"/>
          </p:cNvSpPr>
          <p:nvPr>
            <p:ph idx="1"/>
          </p:nvPr>
        </p:nvSpPr>
        <p:spPr/>
        <p:txBody>
          <a:bodyPr/>
          <a:lstStyle/>
          <a:p>
            <a:pPr lvl="0"/>
            <a:r>
              <a:rPr lang="en-US" sz="1100" dirty="0">
                <a:latin typeface="Arial" pitchFamily="34"/>
                <a:cs typeface="Arial" pitchFamily="34"/>
              </a:rPr>
              <a:t>Mrs.  Khan is required to eat food with fiber such as whole meal bread, </a:t>
            </a:r>
            <a:r>
              <a:rPr lang="en-US" sz="1100" dirty="0" err="1">
                <a:latin typeface="Arial" pitchFamily="34"/>
                <a:cs typeface="Arial" pitchFamily="34"/>
              </a:rPr>
              <a:t>weeta</a:t>
            </a:r>
            <a:r>
              <a:rPr lang="en-US" sz="1100" dirty="0">
                <a:latin typeface="Arial" pitchFamily="34"/>
                <a:cs typeface="Arial" pitchFamily="34"/>
              </a:rPr>
              <a:t>  </a:t>
            </a:r>
            <a:r>
              <a:rPr lang="en-US" sz="1100" dirty="0" err="1">
                <a:latin typeface="Arial" pitchFamily="34"/>
                <a:cs typeface="Arial" pitchFamily="34"/>
              </a:rPr>
              <a:t>bix</a:t>
            </a:r>
            <a:r>
              <a:rPr lang="en-US" sz="1100" dirty="0">
                <a:latin typeface="Arial" pitchFamily="34"/>
                <a:cs typeface="Arial" pitchFamily="34"/>
              </a:rPr>
              <a:t> to help with her constipation. </a:t>
            </a:r>
          </a:p>
          <a:p>
            <a:pPr lvl="0"/>
            <a:r>
              <a:rPr lang="en-US" sz="1100" dirty="0">
                <a:latin typeface="Arial" pitchFamily="34"/>
                <a:cs typeface="Arial" pitchFamily="34"/>
              </a:rPr>
              <a:t>Water intake is important in her diet </a:t>
            </a:r>
          </a:p>
          <a:p>
            <a:pPr lvl="0"/>
            <a:r>
              <a:rPr lang="en-US" sz="1100" dirty="0">
                <a:latin typeface="Arial" pitchFamily="34"/>
                <a:cs typeface="Arial" pitchFamily="34"/>
              </a:rPr>
              <a:t>Less salt and sugar and less spicy food</a:t>
            </a:r>
          </a:p>
          <a:p>
            <a:r>
              <a:rPr lang="en-US" sz="1100" dirty="0">
                <a:latin typeface="Arial" pitchFamily="34"/>
                <a:cs typeface="Arial" pitchFamily="34"/>
              </a:rPr>
              <a:t>Fiber food makes sure there are no stomach problems and makes going to the toilet easier. It also lasts for a long time and prevents hunger during the day. A higher fiber intake makes it easier for waste to pass and it decreases your chance of constipation.</a:t>
            </a:r>
            <a:r>
              <a:rPr lang="en-GB" sz="1100" dirty="0">
                <a:latin typeface="Arial" pitchFamily="34"/>
                <a:cs typeface="Arial" pitchFamily="34"/>
              </a:rPr>
              <a:t>(Mayo Clinic, 2021)</a:t>
            </a:r>
            <a:endParaRPr lang="en-US" sz="1100" dirty="0">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A4381-7D00-482E-9498-C44048E832FB}"/>
              </a:ext>
            </a:extLst>
          </p:cNvPr>
          <p:cNvSpPr txBox="1">
            <a:spLocks noGrp="1"/>
          </p:cNvSpPr>
          <p:nvPr>
            <p:ph type="title"/>
          </p:nvPr>
        </p:nvSpPr>
        <p:spPr/>
        <p:txBody>
          <a:bodyPr/>
          <a:lstStyle/>
          <a:p>
            <a:pPr lvl="0"/>
            <a:r>
              <a:rPr lang="en-US" sz="2000" b="1"/>
              <a:t>Personal care /daily routine</a:t>
            </a:r>
            <a:endParaRPr lang="en-GB" sz="2000" b="1"/>
          </a:p>
        </p:txBody>
      </p:sp>
      <p:sp>
        <p:nvSpPr>
          <p:cNvPr id="3" name="Content Placeholder 2">
            <a:extLst>
              <a:ext uri="{FF2B5EF4-FFF2-40B4-BE49-F238E27FC236}">
                <a16:creationId xmlns:a16="http://schemas.microsoft.com/office/drawing/2014/main" id="{96CD0A40-D5A3-4B37-90A9-7077FAEF67E2}"/>
              </a:ext>
            </a:extLst>
          </p:cNvPr>
          <p:cNvSpPr txBox="1">
            <a:spLocks noGrp="1"/>
          </p:cNvSpPr>
          <p:nvPr>
            <p:ph idx="1"/>
          </p:nvPr>
        </p:nvSpPr>
        <p:spPr/>
        <p:txBody>
          <a:bodyPr>
            <a:normAutofit/>
          </a:bodyPr>
          <a:lstStyle/>
          <a:p>
            <a:pPr marL="0" lvl="0" indent="0">
              <a:lnSpc>
                <a:spcPct val="40000"/>
              </a:lnSpc>
              <a:buNone/>
            </a:pPr>
            <a:r>
              <a:rPr lang="en-US" sz="1400" u="sng">
                <a:latin typeface="Arial" pitchFamily="34"/>
                <a:cs typeface="Arial" pitchFamily="34"/>
              </a:rPr>
              <a:t>Morning routine  </a:t>
            </a:r>
          </a:p>
          <a:p>
            <a:pPr lvl="0">
              <a:lnSpc>
                <a:spcPct val="40000"/>
              </a:lnSpc>
            </a:pPr>
            <a:r>
              <a:rPr lang="en-US" sz="1400">
                <a:latin typeface="Arial" pitchFamily="34"/>
                <a:cs typeface="Arial" pitchFamily="34"/>
              </a:rPr>
              <a:t>Bathing and dressing </a:t>
            </a:r>
          </a:p>
          <a:p>
            <a:pPr lvl="0">
              <a:lnSpc>
                <a:spcPct val="40000"/>
              </a:lnSpc>
            </a:pPr>
            <a:r>
              <a:rPr lang="en-US" sz="1400">
                <a:latin typeface="Arial" pitchFamily="34"/>
                <a:cs typeface="Arial" pitchFamily="34"/>
              </a:rPr>
              <a:t>Prepare breakfast</a:t>
            </a:r>
          </a:p>
          <a:p>
            <a:pPr lvl="0">
              <a:lnSpc>
                <a:spcPct val="40000"/>
              </a:lnSpc>
            </a:pPr>
            <a:r>
              <a:rPr lang="en-US" sz="1400">
                <a:latin typeface="Arial" pitchFamily="34"/>
                <a:cs typeface="Arial" pitchFamily="34"/>
              </a:rPr>
              <a:t>Medication (pills and injection)</a:t>
            </a:r>
          </a:p>
          <a:p>
            <a:pPr lvl="0">
              <a:lnSpc>
                <a:spcPct val="40000"/>
              </a:lnSpc>
            </a:pPr>
            <a:r>
              <a:rPr lang="en-US" sz="1400">
                <a:latin typeface="Arial" pitchFamily="34"/>
                <a:cs typeface="Arial" pitchFamily="34"/>
              </a:rPr>
              <a:t>Room tidy</a:t>
            </a:r>
          </a:p>
          <a:p>
            <a:pPr marL="0" lvl="0" indent="0">
              <a:lnSpc>
                <a:spcPct val="40000"/>
              </a:lnSpc>
              <a:buNone/>
            </a:pPr>
            <a:endParaRPr lang="en-US" sz="1400">
              <a:latin typeface="Arial" pitchFamily="34"/>
              <a:cs typeface="Arial" pitchFamily="34"/>
            </a:endParaRPr>
          </a:p>
          <a:p>
            <a:pPr marL="0" lvl="0" indent="0">
              <a:lnSpc>
                <a:spcPct val="40000"/>
              </a:lnSpc>
              <a:buNone/>
            </a:pPr>
            <a:r>
              <a:rPr lang="en-US" sz="1400" u="sng">
                <a:latin typeface="Arial" pitchFamily="34"/>
                <a:cs typeface="Arial" pitchFamily="34"/>
              </a:rPr>
              <a:t>Lunch time </a:t>
            </a:r>
          </a:p>
          <a:p>
            <a:pPr lvl="0">
              <a:lnSpc>
                <a:spcPct val="40000"/>
              </a:lnSpc>
            </a:pPr>
            <a:r>
              <a:rPr lang="en-US" sz="1400">
                <a:latin typeface="Arial" pitchFamily="34"/>
                <a:cs typeface="Arial" pitchFamily="34"/>
              </a:rPr>
              <a:t>Lunch provided</a:t>
            </a:r>
          </a:p>
          <a:p>
            <a:pPr lvl="0">
              <a:lnSpc>
                <a:spcPct val="40000"/>
              </a:lnSpc>
            </a:pPr>
            <a:r>
              <a:rPr lang="en-US" sz="1400">
                <a:latin typeface="Arial" pitchFamily="34"/>
                <a:cs typeface="Arial" pitchFamily="34"/>
              </a:rPr>
              <a:t>Take her outdoors sometimes to get fresh air and her personal shopping</a:t>
            </a:r>
          </a:p>
          <a:p>
            <a:pPr marL="0" lvl="0" indent="0">
              <a:lnSpc>
                <a:spcPct val="40000"/>
              </a:lnSpc>
              <a:buNone/>
            </a:pPr>
            <a:r>
              <a:rPr lang="en-US" sz="1400">
                <a:latin typeface="Arial" pitchFamily="34"/>
                <a:cs typeface="Arial" pitchFamily="34"/>
              </a:rPr>
              <a:t>According to Geller, (2017), seniors who spend time outdoors may experience less depression and anxiety. </a:t>
            </a:r>
          </a:p>
          <a:p>
            <a:pPr lvl="0">
              <a:lnSpc>
                <a:spcPct val="40000"/>
              </a:lnSpc>
            </a:pPr>
            <a:endParaRPr lang="en-US" sz="1400" u="sng">
              <a:latin typeface="Arial" pitchFamily="34"/>
              <a:cs typeface="Arial" pitchFamily="34"/>
            </a:endParaRPr>
          </a:p>
          <a:p>
            <a:pPr marL="0" lvl="0" indent="0">
              <a:lnSpc>
                <a:spcPct val="40000"/>
              </a:lnSpc>
              <a:buNone/>
            </a:pPr>
            <a:r>
              <a:rPr lang="en-US" sz="1400" u="sng">
                <a:latin typeface="Arial" pitchFamily="34"/>
                <a:cs typeface="Arial" pitchFamily="34"/>
              </a:rPr>
              <a:t>Tea time / evening</a:t>
            </a:r>
          </a:p>
          <a:p>
            <a:pPr lvl="0">
              <a:lnSpc>
                <a:spcPct val="40000"/>
              </a:lnSpc>
            </a:pPr>
            <a:r>
              <a:rPr lang="en-US" sz="1400">
                <a:latin typeface="Arial" pitchFamily="34"/>
                <a:cs typeface="Arial" pitchFamily="34"/>
              </a:rPr>
              <a:t>Make tea and talk to her</a:t>
            </a:r>
          </a:p>
          <a:p>
            <a:pPr marL="0" lvl="0" indent="0">
              <a:lnSpc>
                <a:spcPct val="40000"/>
              </a:lnSpc>
              <a:buNone/>
            </a:pPr>
            <a:r>
              <a:rPr lang="en-US" sz="1400" u="sng">
                <a:latin typeface="Arial" pitchFamily="34"/>
                <a:cs typeface="Arial" pitchFamily="34"/>
              </a:rPr>
              <a:t>Night time </a:t>
            </a:r>
          </a:p>
          <a:p>
            <a:pPr lvl="0">
              <a:lnSpc>
                <a:spcPct val="40000"/>
              </a:lnSpc>
            </a:pPr>
            <a:r>
              <a:rPr lang="en-US" sz="1400">
                <a:latin typeface="Arial" pitchFamily="34"/>
                <a:cs typeface="Arial" pitchFamily="34"/>
              </a:rPr>
              <a:t>Dinner provided</a:t>
            </a:r>
          </a:p>
          <a:p>
            <a:pPr lvl="0">
              <a:lnSpc>
                <a:spcPct val="40000"/>
              </a:lnSpc>
            </a:pPr>
            <a:r>
              <a:rPr lang="en-US" sz="1400">
                <a:latin typeface="Arial" pitchFamily="34"/>
                <a:cs typeface="Arial" pitchFamily="34"/>
              </a:rPr>
              <a:t>Medication (pills and injection)</a:t>
            </a:r>
          </a:p>
          <a:p>
            <a:pPr lvl="0">
              <a:lnSpc>
                <a:spcPct val="40000"/>
              </a:lnSpc>
            </a:pPr>
            <a:r>
              <a:rPr lang="en-US" sz="1400">
                <a:latin typeface="Arial" pitchFamily="34"/>
                <a:cs typeface="Arial" pitchFamily="34"/>
              </a:rPr>
              <a:t>Help with brushing teeth</a:t>
            </a:r>
          </a:p>
          <a:p>
            <a:pPr lvl="0">
              <a:lnSpc>
                <a:spcPct val="40000"/>
              </a:lnSpc>
            </a:pPr>
            <a:r>
              <a:rPr lang="en-US" sz="1400">
                <a:latin typeface="Arial" pitchFamily="34"/>
                <a:cs typeface="Arial" pitchFamily="34"/>
              </a:rPr>
              <a:t>Put her in bed</a:t>
            </a:r>
          </a:p>
          <a:p>
            <a:pPr marL="0" lvl="0" indent="0">
              <a:lnSpc>
                <a:spcPct val="40000"/>
              </a:lnSpc>
              <a:buNone/>
            </a:pPr>
            <a:endParaRPr lang="en-US" sz="1400">
              <a:latin typeface="Arial" pitchFamily="34"/>
              <a:cs typeface="Arial" pitchFamily="34"/>
            </a:endParaRPr>
          </a:p>
          <a:p>
            <a:pPr marL="0" lvl="0" indent="0">
              <a:lnSpc>
                <a:spcPct val="40000"/>
              </a:lnSpc>
              <a:buNone/>
            </a:pPr>
            <a:endParaRPr lang="en-US" sz="1400">
              <a:latin typeface="Arial" pitchFamily="34"/>
              <a:cs typeface="Arial" pitchFamily="34"/>
            </a:endParaRPr>
          </a:p>
          <a:p>
            <a:pPr lvl="0">
              <a:lnSpc>
                <a:spcPct val="40000"/>
              </a:lnSpc>
            </a:pPr>
            <a:endParaRPr lang="en-US" sz="1400">
              <a:latin typeface="Arial" pitchFamily="34"/>
              <a:cs typeface="Arial" pitchFamily="34"/>
            </a:endParaRPr>
          </a:p>
          <a:p>
            <a:pPr lvl="0">
              <a:lnSpc>
                <a:spcPct val="40000"/>
              </a:lnSpc>
            </a:pPr>
            <a:endParaRPr lang="en-GB" sz="1000">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1EF14-DC8A-4BB1-A43F-12F1AB7702CC}"/>
              </a:ext>
            </a:extLst>
          </p:cNvPr>
          <p:cNvSpPr txBox="1">
            <a:spLocks noGrp="1"/>
          </p:cNvSpPr>
          <p:nvPr>
            <p:ph type="title"/>
          </p:nvPr>
        </p:nvSpPr>
        <p:spPr>
          <a:xfrm>
            <a:off x="677332" y="579623"/>
            <a:ext cx="8596667" cy="1320795"/>
          </a:xfrm>
        </p:spPr>
        <p:txBody>
          <a:bodyPr>
            <a:normAutofit/>
          </a:bodyPr>
          <a:lstStyle/>
          <a:p>
            <a:pPr lvl="0"/>
            <a:r>
              <a:rPr lang="en-US" sz="1600" dirty="0">
                <a:latin typeface="Arial" pitchFamily="34"/>
                <a:cs typeface="Arial" pitchFamily="34"/>
              </a:rPr>
              <a:t>Activities and Hobbies</a:t>
            </a:r>
            <a:endParaRPr lang="en-GB" sz="1600" dirty="0">
              <a:latin typeface="Arial" pitchFamily="34"/>
              <a:cs typeface="Arial" pitchFamily="34"/>
            </a:endParaRPr>
          </a:p>
        </p:txBody>
      </p:sp>
      <p:sp>
        <p:nvSpPr>
          <p:cNvPr id="3" name="Content Placeholder 2">
            <a:extLst>
              <a:ext uri="{FF2B5EF4-FFF2-40B4-BE49-F238E27FC236}">
                <a16:creationId xmlns:a16="http://schemas.microsoft.com/office/drawing/2014/main" id="{A561A4F2-71F5-4306-96EA-90B75D16EA97}"/>
              </a:ext>
            </a:extLst>
          </p:cNvPr>
          <p:cNvSpPr txBox="1">
            <a:spLocks noGrp="1"/>
          </p:cNvSpPr>
          <p:nvPr>
            <p:ph idx="1"/>
          </p:nvPr>
        </p:nvSpPr>
        <p:spPr>
          <a:xfrm>
            <a:off x="677333" y="2160589"/>
            <a:ext cx="10775151" cy="3880773"/>
          </a:xfrm>
        </p:spPr>
        <p:txBody>
          <a:bodyPr>
            <a:normAutofit/>
          </a:bodyPr>
          <a:lstStyle/>
          <a:p>
            <a:pPr lvl="0">
              <a:lnSpc>
                <a:spcPct val="80000"/>
              </a:lnSpc>
            </a:pPr>
            <a:r>
              <a:rPr lang="en-US" sz="1100" dirty="0">
                <a:latin typeface="Arial" pitchFamily="34"/>
                <a:cs typeface="Arial" pitchFamily="34"/>
              </a:rPr>
              <a:t>Mrs. khan likes to watch Asian tv dramas ,reality shows and religious debates. </a:t>
            </a:r>
          </a:p>
          <a:p>
            <a:pPr lvl="0">
              <a:lnSpc>
                <a:spcPct val="80000"/>
              </a:lnSpc>
            </a:pPr>
            <a:r>
              <a:rPr lang="en-US" sz="1100" dirty="0">
                <a:latin typeface="Arial" pitchFamily="34"/>
                <a:cs typeface="Arial" pitchFamily="34"/>
              </a:rPr>
              <a:t>Spend time with family and visitors, enjoys going out to visit grandchildren</a:t>
            </a:r>
          </a:p>
          <a:p>
            <a:pPr lvl="0">
              <a:lnSpc>
                <a:spcPct val="80000"/>
              </a:lnSpc>
            </a:pPr>
            <a:r>
              <a:rPr lang="en-US" sz="1100" dirty="0">
                <a:latin typeface="Arial" pitchFamily="34"/>
                <a:cs typeface="Arial" pitchFamily="34"/>
              </a:rPr>
              <a:t> She enjoys sharing her traditional recipes with others </a:t>
            </a:r>
          </a:p>
          <a:p>
            <a:pPr lvl="0">
              <a:lnSpc>
                <a:spcPct val="80000"/>
              </a:lnSpc>
            </a:pPr>
            <a:r>
              <a:rPr lang="en-US" sz="1100" dirty="0">
                <a:latin typeface="Arial" pitchFamily="34"/>
                <a:cs typeface="Arial" pitchFamily="34"/>
              </a:rPr>
              <a:t>She loves listening to music(old songs)</a:t>
            </a:r>
          </a:p>
          <a:p>
            <a:pPr lvl="0">
              <a:lnSpc>
                <a:spcPct val="80000"/>
              </a:lnSpc>
            </a:pPr>
            <a:r>
              <a:rPr lang="en-US" sz="1100" dirty="0">
                <a:latin typeface="Arial" pitchFamily="34"/>
                <a:cs typeface="Arial" pitchFamily="34"/>
              </a:rPr>
              <a:t>“Music therapy is very good for mental health. It relaxes the mind and generates a positive effect. This therapy can be carried out through many ways such as singing, listening, etc.  (Age UK,2016 )</a:t>
            </a:r>
          </a:p>
          <a:p>
            <a:pPr lvl="0">
              <a:lnSpc>
                <a:spcPct val="80000"/>
              </a:lnSpc>
            </a:pPr>
            <a:r>
              <a:rPr lang="en-US" sz="1100" dirty="0">
                <a:latin typeface="Arial" pitchFamily="34"/>
                <a:cs typeface="Arial" pitchFamily="34"/>
              </a:rPr>
              <a:t>Mrs. khan enjoys to  sit in her back garden and do her exercise to keep her more active.</a:t>
            </a:r>
          </a:p>
          <a:p>
            <a:pPr lvl="0">
              <a:lnSpc>
                <a:spcPct val="80000"/>
              </a:lnSpc>
            </a:pPr>
            <a:r>
              <a:rPr lang="en-US" sz="1100" dirty="0">
                <a:latin typeface="Arial" pitchFamily="34"/>
                <a:cs typeface="Arial" pitchFamily="34"/>
              </a:rPr>
              <a:t>Mrs. khan comes in activity theory category because she is very bubbly and cheerful person,  she  stays happy and smiles all the time even when she doesn’t feel well. </a:t>
            </a:r>
          </a:p>
          <a:p>
            <a:pPr marL="0" lvl="0" indent="0">
              <a:lnSpc>
                <a:spcPct val="80000"/>
              </a:lnSpc>
              <a:buNone/>
            </a:pPr>
            <a:r>
              <a:rPr lang="en-US" sz="1100" dirty="0">
                <a:latin typeface="Arial" pitchFamily="34"/>
                <a:cs typeface="Arial" pitchFamily="34"/>
              </a:rPr>
              <a:t>      </a:t>
            </a:r>
          </a:p>
          <a:p>
            <a:pPr marL="0" lvl="0" indent="0">
              <a:lnSpc>
                <a:spcPct val="80000"/>
              </a:lnSpc>
              <a:buNone/>
            </a:pPr>
            <a:r>
              <a:rPr lang="en-US" sz="2600" dirty="0"/>
              <a:t>                                                               </a:t>
            </a:r>
            <a:r>
              <a:rPr lang="en-US" sz="1100" dirty="0"/>
              <a:t>(Hasa,2020)</a:t>
            </a:r>
          </a:p>
          <a:p>
            <a:pPr marL="0" lvl="0" indent="0">
              <a:lnSpc>
                <a:spcPct val="80000"/>
              </a:lnSpc>
              <a:buNone/>
            </a:pPr>
            <a:r>
              <a:rPr lang="en-US" sz="2600" dirty="0"/>
              <a:t>  </a:t>
            </a:r>
          </a:p>
          <a:p>
            <a:pPr lvl="0">
              <a:lnSpc>
                <a:spcPct val="80000"/>
              </a:lnSpc>
            </a:pPr>
            <a:endParaRPr lang="en-US" sz="1100" dirty="0"/>
          </a:p>
          <a:p>
            <a:pPr lvl="0">
              <a:lnSpc>
                <a:spcPct val="80000"/>
              </a:lnSpc>
            </a:pPr>
            <a:endParaRPr lang="en-US" sz="2600" dirty="0"/>
          </a:p>
          <a:p>
            <a:pPr marL="0" lvl="0" indent="0">
              <a:lnSpc>
                <a:spcPct val="80000"/>
              </a:lnSpc>
              <a:buNone/>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US" sz="2600" dirty="0"/>
          </a:p>
          <a:p>
            <a:pPr lvl="0">
              <a:lnSpc>
                <a:spcPct val="80000"/>
              </a:lnSpc>
            </a:pPr>
            <a:endParaRPr lang="en-GB" sz="2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78CB3-6B97-44D4-B609-350A0A3A9680}"/>
              </a:ext>
            </a:extLst>
          </p:cNvPr>
          <p:cNvSpPr txBox="1">
            <a:spLocks noGrp="1"/>
          </p:cNvSpPr>
          <p:nvPr>
            <p:ph type="title"/>
          </p:nvPr>
        </p:nvSpPr>
        <p:spPr/>
        <p:txBody>
          <a:bodyPr>
            <a:normAutofit/>
          </a:bodyPr>
          <a:lstStyle/>
          <a:p>
            <a:pPr lvl="0"/>
            <a:r>
              <a:rPr lang="en-GB" sz="1600" dirty="0"/>
              <a:t>Likes and dislikes</a:t>
            </a:r>
          </a:p>
        </p:txBody>
      </p:sp>
      <p:graphicFrame>
        <p:nvGraphicFramePr>
          <p:cNvPr id="3" name="Table 4">
            <a:extLst>
              <a:ext uri="{FF2B5EF4-FFF2-40B4-BE49-F238E27FC236}">
                <a16:creationId xmlns:a16="http://schemas.microsoft.com/office/drawing/2014/main" id="{EBFA248D-A5E7-45F5-AD49-0918A40FC806}"/>
              </a:ext>
            </a:extLst>
          </p:cNvPr>
          <p:cNvGraphicFramePr>
            <a:graphicFrameLocks noGrp="1"/>
          </p:cNvGraphicFramePr>
          <p:nvPr>
            <p:ph idx="1"/>
          </p:nvPr>
        </p:nvGraphicFramePr>
        <p:xfrm>
          <a:off x="677863" y="2160588"/>
          <a:ext cx="8596310" cy="3078504"/>
        </p:xfrm>
        <a:graphic>
          <a:graphicData uri="http://schemas.openxmlformats.org/drawingml/2006/table">
            <a:tbl>
              <a:tblPr firstRow="1" bandRow="1">
                <a:effectLst/>
                <a:tableStyleId>{5C22544A-7EE6-4342-B048-85BDC9FD1C3A}</a:tableStyleId>
              </a:tblPr>
              <a:tblGrid>
                <a:gridCol w="4298155">
                  <a:extLst>
                    <a:ext uri="{9D8B030D-6E8A-4147-A177-3AD203B41FA5}">
                      <a16:colId xmlns:a16="http://schemas.microsoft.com/office/drawing/2014/main" val="1916853058"/>
                    </a:ext>
                  </a:extLst>
                </a:gridCol>
                <a:gridCol w="4298155">
                  <a:extLst>
                    <a:ext uri="{9D8B030D-6E8A-4147-A177-3AD203B41FA5}">
                      <a16:colId xmlns:a16="http://schemas.microsoft.com/office/drawing/2014/main" val="1712375347"/>
                    </a:ext>
                  </a:extLst>
                </a:gridCol>
              </a:tblGrid>
              <a:tr h="370844">
                <a:tc>
                  <a:txBody>
                    <a:bodyPr/>
                    <a:lstStyle/>
                    <a:p>
                      <a:pPr lvl="0"/>
                      <a:r>
                        <a:rPr lang="en-GB"/>
                        <a:t>Likes</a:t>
                      </a:r>
                    </a:p>
                  </a:txBody>
                  <a:tcPr marL="91441" marR="91441"/>
                </a:tc>
                <a:tc>
                  <a:txBody>
                    <a:bodyPr/>
                    <a:lstStyle/>
                    <a:p>
                      <a:pPr lvl="0"/>
                      <a:r>
                        <a:rPr lang="en-GB"/>
                        <a:t>Dislikes</a:t>
                      </a:r>
                    </a:p>
                  </a:txBody>
                  <a:tcPr marL="91441" marR="91441"/>
                </a:tc>
                <a:extLst>
                  <a:ext uri="{0D108BD9-81ED-4DB2-BD59-A6C34878D82A}">
                    <a16:rowId xmlns:a16="http://schemas.microsoft.com/office/drawing/2014/main" val="166395858"/>
                  </a:ext>
                </a:extLst>
              </a:tr>
              <a:tr h="370844">
                <a:tc>
                  <a:txBody>
                    <a:bodyPr/>
                    <a:lstStyle/>
                    <a:p>
                      <a:pPr marL="285750" lvl="0" indent="-285750">
                        <a:buSzPct val="100000"/>
                        <a:buFont typeface="Arial" pitchFamily="34"/>
                        <a:buChar char="•"/>
                      </a:pPr>
                      <a:r>
                        <a:rPr lang="en-GB" sz="1100"/>
                        <a:t>Prefers milky tea with no sugar</a:t>
                      </a:r>
                    </a:p>
                  </a:txBody>
                  <a:tcPr marL="91441" marR="91441"/>
                </a:tc>
                <a:tc>
                  <a:txBody>
                    <a:bodyPr/>
                    <a:lstStyle/>
                    <a:p>
                      <a:pPr marL="285750" lvl="0" indent="-285750">
                        <a:buSzPct val="100000"/>
                        <a:buFont typeface="Arial" pitchFamily="34"/>
                        <a:buChar char="•"/>
                      </a:pPr>
                      <a:r>
                        <a:rPr lang="en-GB" sz="1100"/>
                        <a:t>Really strong cup of tea</a:t>
                      </a:r>
                    </a:p>
                  </a:txBody>
                  <a:tcPr marL="91441" marR="91441"/>
                </a:tc>
                <a:extLst>
                  <a:ext uri="{0D108BD9-81ED-4DB2-BD59-A6C34878D82A}">
                    <a16:rowId xmlns:a16="http://schemas.microsoft.com/office/drawing/2014/main" val="2288932559"/>
                  </a:ext>
                </a:extLst>
              </a:tr>
              <a:tr h="370844">
                <a:tc>
                  <a:txBody>
                    <a:bodyPr/>
                    <a:lstStyle/>
                    <a:p>
                      <a:pPr marL="285750" lvl="0" indent="-285750">
                        <a:buSzPct val="100000"/>
                        <a:buFont typeface="Arial" pitchFamily="34"/>
                        <a:buChar char="•"/>
                      </a:pPr>
                      <a:r>
                        <a:rPr lang="en-GB" sz="1100"/>
                        <a:t>Everything tidy and organised- easier to find things</a:t>
                      </a:r>
                    </a:p>
                  </a:txBody>
                  <a:tcPr marL="91441" marR="91441"/>
                </a:tc>
                <a:tc>
                  <a:txBody>
                    <a:bodyPr/>
                    <a:lstStyle/>
                    <a:p>
                      <a:pPr marL="285750" lvl="0" indent="-285750">
                        <a:buSzPct val="100000"/>
                        <a:buFont typeface="Arial" pitchFamily="34"/>
                        <a:buChar char="•"/>
                      </a:pPr>
                      <a:r>
                        <a:rPr lang="en-GB" sz="1100"/>
                        <a:t>Messy rooms- she gets anxiety from this.</a:t>
                      </a:r>
                    </a:p>
                  </a:txBody>
                  <a:tcPr marL="91441" marR="91441"/>
                </a:tc>
                <a:extLst>
                  <a:ext uri="{0D108BD9-81ED-4DB2-BD59-A6C34878D82A}">
                    <a16:rowId xmlns:a16="http://schemas.microsoft.com/office/drawing/2014/main" val="101739209"/>
                  </a:ext>
                </a:extLst>
              </a:tr>
              <a:tr h="370844">
                <a:tc>
                  <a:txBody>
                    <a:bodyPr/>
                    <a:lstStyle/>
                    <a:p>
                      <a:pPr marL="285750" lvl="0" indent="-285750">
                        <a:buSzPct val="100000"/>
                        <a:buFont typeface="Arial" pitchFamily="34"/>
                        <a:buChar char="•"/>
                      </a:pPr>
                      <a:r>
                        <a:rPr lang="en-GB" sz="1100"/>
                        <a:t>Loves to listen to soft, easy listening music. Mainly old Asian songs</a:t>
                      </a:r>
                    </a:p>
                  </a:txBody>
                  <a:tcPr marL="91441" marR="91441"/>
                </a:tc>
                <a:tc>
                  <a:txBody>
                    <a:bodyPr/>
                    <a:lstStyle/>
                    <a:p>
                      <a:pPr marL="285750" lvl="0" indent="-285750">
                        <a:buSzPct val="100000"/>
                        <a:buFont typeface="Arial" pitchFamily="34"/>
                        <a:buChar char="•"/>
                      </a:pPr>
                      <a:r>
                        <a:rPr lang="en-GB" sz="1100"/>
                        <a:t>Absolutely hates noise and loud music</a:t>
                      </a:r>
                    </a:p>
                  </a:txBody>
                  <a:tcPr marL="91441" marR="91441"/>
                </a:tc>
                <a:extLst>
                  <a:ext uri="{0D108BD9-81ED-4DB2-BD59-A6C34878D82A}">
                    <a16:rowId xmlns:a16="http://schemas.microsoft.com/office/drawing/2014/main" val="100756308"/>
                  </a:ext>
                </a:extLst>
              </a:tr>
              <a:tr h="370844">
                <a:tc>
                  <a:txBody>
                    <a:bodyPr/>
                    <a:lstStyle/>
                    <a:p>
                      <a:pPr marL="285750" lvl="0" indent="-285750">
                        <a:buSzPct val="100000"/>
                        <a:buFont typeface="Arial" pitchFamily="34"/>
                        <a:buChar char="•"/>
                      </a:pPr>
                      <a:r>
                        <a:rPr lang="en-GB" sz="1100"/>
                        <a:t>Talking with people and generally having a good time</a:t>
                      </a:r>
                    </a:p>
                  </a:txBody>
                  <a:tcPr marL="91441" marR="91441"/>
                </a:tc>
                <a:tc>
                  <a:txBody>
                    <a:bodyPr/>
                    <a:lstStyle/>
                    <a:p>
                      <a:pPr marL="285750" lvl="0" indent="-285750">
                        <a:buSzPct val="100000"/>
                        <a:buFont typeface="Arial" pitchFamily="34"/>
                        <a:buChar char="•"/>
                      </a:pPr>
                      <a:r>
                        <a:rPr lang="en-GB" sz="1100"/>
                        <a:t>People that bring a negative atmosphere e.g. the way they talk</a:t>
                      </a:r>
                    </a:p>
                  </a:txBody>
                  <a:tcPr marL="91441" marR="91441"/>
                </a:tc>
                <a:extLst>
                  <a:ext uri="{0D108BD9-81ED-4DB2-BD59-A6C34878D82A}">
                    <a16:rowId xmlns:a16="http://schemas.microsoft.com/office/drawing/2014/main" val="1831600876"/>
                  </a:ext>
                </a:extLst>
              </a:tr>
              <a:tr h="370844">
                <a:tc>
                  <a:txBody>
                    <a:bodyPr/>
                    <a:lstStyle/>
                    <a:p>
                      <a:pPr lvl="0"/>
                      <a:endParaRPr lang="en-GB"/>
                    </a:p>
                  </a:txBody>
                  <a:tcPr marL="91441" marR="91441"/>
                </a:tc>
                <a:tc>
                  <a:txBody>
                    <a:bodyPr/>
                    <a:lstStyle/>
                    <a:p>
                      <a:pPr lvl="0"/>
                      <a:endParaRPr lang="en-GB"/>
                    </a:p>
                  </a:txBody>
                  <a:tcPr marL="91441" marR="91441"/>
                </a:tc>
                <a:extLst>
                  <a:ext uri="{0D108BD9-81ED-4DB2-BD59-A6C34878D82A}">
                    <a16:rowId xmlns:a16="http://schemas.microsoft.com/office/drawing/2014/main" val="609979407"/>
                  </a:ext>
                </a:extLst>
              </a:tr>
              <a:tr h="370844">
                <a:tc>
                  <a:txBody>
                    <a:bodyPr/>
                    <a:lstStyle/>
                    <a:p>
                      <a:pPr lvl="0"/>
                      <a:endParaRPr lang="en-GB"/>
                    </a:p>
                  </a:txBody>
                  <a:tcPr marL="91441" marR="91441"/>
                </a:tc>
                <a:tc>
                  <a:txBody>
                    <a:bodyPr/>
                    <a:lstStyle/>
                    <a:p>
                      <a:pPr lvl="0"/>
                      <a:endParaRPr lang="en-GB"/>
                    </a:p>
                  </a:txBody>
                  <a:tcPr marL="91441" marR="91441"/>
                </a:tc>
                <a:extLst>
                  <a:ext uri="{0D108BD9-81ED-4DB2-BD59-A6C34878D82A}">
                    <a16:rowId xmlns:a16="http://schemas.microsoft.com/office/drawing/2014/main" val="481928475"/>
                  </a:ext>
                </a:extLst>
              </a:tr>
              <a:tr h="370844">
                <a:tc>
                  <a:txBody>
                    <a:bodyPr/>
                    <a:lstStyle/>
                    <a:p>
                      <a:pPr lvl="0"/>
                      <a:endParaRPr lang="en-GB"/>
                    </a:p>
                  </a:txBody>
                  <a:tcPr marL="91441" marR="91441"/>
                </a:tc>
                <a:tc>
                  <a:txBody>
                    <a:bodyPr/>
                    <a:lstStyle/>
                    <a:p>
                      <a:pPr lvl="0"/>
                      <a:endParaRPr lang="en-GB"/>
                    </a:p>
                  </a:txBody>
                  <a:tcPr marL="91441" marR="91441"/>
                </a:tc>
                <a:extLst>
                  <a:ext uri="{0D108BD9-81ED-4DB2-BD59-A6C34878D82A}">
                    <a16:rowId xmlns:a16="http://schemas.microsoft.com/office/drawing/2014/main" val="1268997780"/>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1D715-5FA0-4FF9-ABFC-AE32A0DAADDC}"/>
              </a:ext>
            </a:extLst>
          </p:cNvPr>
          <p:cNvSpPr txBox="1">
            <a:spLocks noGrp="1"/>
          </p:cNvSpPr>
          <p:nvPr>
            <p:ph type="title"/>
          </p:nvPr>
        </p:nvSpPr>
        <p:spPr/>
        <p:txBody>
          <a:bodyPr>
            <a:normAutofit/>
          </a:bodyPr>
          <a:lstStyle/>
          <a:p>
            <a:pPr lvl="0"/>
            <a:r>
              <a:rPr lang="en-GB" sz="1600" dirty="0"/>
              <a:t>Patient Advocacy</a:t>
            </a:r>
            <a:br>
              <a:rPr lang="en-GB" sz="1600" dirty="0"/>
            </a:br>
            <a:r>
              <a:rPr lang="en-GB" sz="1600" dirty="0"/>
              <a:t> </a:t>
            </a:r>
          </a:p>
        </p:txBody>
      </p:sp>
      <p:sp>
        <p:nvSpPr>
          <p:cNvPr id="3" name="Content Placeholder 2">
            <a:extLst>
              <a:ext uri="{FF2B5EF4-FFF2-40B4-BE49-F238E27FC236}">
                <a16:creationId xmlns:a16="http://schemas.microsoft.com/office/drawing/2014/main" id="{D2D04662-5060-4732-B104-67B933CDF052}"/>
              </a:ext>
            </a:extLst>
          </p:cNvPr>
          <p:cNvSpPr txBox="1">
            <a:spLocks noGrp="1"/>
          </p:cNvSpPr>
          <p:nvPr>
            <p:ph idx="1"/>
          </p:nvPr>
        </p:nvSpPr>
        <p:spPr>
          <a:xfrm>
            <a:off x="677332" y="1488615"/>
            <a:ext cx="11194878" cy="3880768"/>
          </a:xfrm>
        </p:spPr>
        <p:txBody>
          <a:bodyPr>
            <a:normAutofit fontScale="85000" lnSpcReduction="20000"/>
          </a:bodyPr>
          <a:lstStyle/>
          <a:p>
            <a:pPr lvl="0"/>
            <a:r>
              <a:rPr lang="en-GB" sz="1300" dirty="0"/>
              <a:t>Advocacy refers to a person delivering help to another person and to talk for them based on the views of the person in need. Examples can be doctors, accountants etc. (Mind.org, 2018) </a:t>
            </a:r>
          </a:p>
          <a:p>
            <a:pPr lvl="0"/>
            <a:r>
              <a:rPr lang="en-GB" sz="1300" dirty="0"/>
              <a:t>Mrs Khan’s advocate is her daughter who makes decisions based on Mrs Khan’s views regarding health issues or any other concerns. </a:t>
            </a:r>
          </a:p>
          <a:p>
            <a:pPr lvl="0"/>
            <a:r>
              <a:rPr lang="en-GB" sz="1300" dirty="0"/>
              <a:t>Her daughter says that Mrs Khan needs care from a female carer all the time because of her religious beliefs, comfort and self- respect.</a:t>
            </a:r>
          </a:p>
          <a:p>
            <a:pPr lvl="0"/>
            <a:r>
              <a:rPr lang="en-GB" sz="1300" dirty="0"/>
              <a:t>Mrs Khan would like to stay in her house and all care or service to be supplied at her house for her own needs.</a:t>
            </a:r>
          </a:p>
          <a:p>
            <a:pPr lvl="0"/>
            <a:r>
              <a:rPr lang="en-GB" sz="1300" dirty="0"/>
              <a:t>Mrs Khan benefits from this  as it makes her feel more secure knowing that she is in safe hands and that she is less burdened meaning she doesn’t have to worry. </a:t>
            </a:r>
          </a:p>
          <a:p>
            <a:pPr lvl="0"/>
            <a:endParaRPr lang="en-GB" sz="1300" dirty="0"/>
          </a:p>
          <a:p>
            <a:pPr lvl="0"/>
            <a:endParaRPr lang="en-GB" sz="1300" dirty="0"/>
          </a:p>
          <a:p>
            <a:pPr marL="0" lvl="0" indent="0">
              <a:buNone/>
            </a:pPr>
            <a:r>
              <a:rPr lang="en-GB" sz="1900" dirty="0">
                <a:solidFill>
                  <a:schemeClr val="accent6"/>
                </a:solidFill>
              </a:rPr>
              <a:t>Important Occasions/ Dates</a:t>
            </a:r>
          </a:p>
          <a:p>
            <a:pPr lvl="0"/>
            <a:r>
              <a:rPr lang="en-GB" sz="1300" dirty="0"/>
              <a:t>Birthday (20</a:t>
            </a:r>
            <a:r>
              <a:rPr lang="en-GB" sz="1300" baseline="30000" dirty="0"/>
              <a:t>th</a:t>
            </a:r>
            <a:r>
              <a:rPr lang="en-GB" sz="1300" dirty="0"/>
              <a:t> October)- when people wish her happiness, she gets happy </a:t>
            </a:r>
          </a:p>
          <a:p>
            <a:pPr lvl="0"/>
            <a:r>
              <a:rPr lang="en-GB" sz="1300" dirty="0"/>
              <a:t>Both Eid days she likes it when people say Eid Mubarak or Happy Eid to her </a:t>
            </a:r>
          </a:p>
          <a:p>
            <a:pPr lvl="0"/>
            <a:r>
              <a:rPr lang="en-GB" sz="1300" dirty="0"/>
              <a:t>She noted events on her calendar like children’s birthdays, wedding anniversaries etc.</a:t>
            </a:r>
          </a:p>
          <a:p>
            <a:pPr marL="0" lvl="0" indent="0">
              <a:buNone/>
            </a:pPr>
            <a:endParaRPr lang="en-GB" sz="1600" dirty="0">
              <a:solidFill>
                <a:schemeClr val="accent6"/>
              </a:solidFill>
              <a:latin typeface="Arial" panose="020B0604020202020204" pitchFamily="34" charset="0"/>
              <a:cs typeface="Arial" panose="020B0604020202020204" pitchFamily="34" charset="0"/>
            </a:endParaRPr>
          </a:p>
          <a:p>
            <a:pPr lvl="0"/>
            <a:endParaRPr lang="en-GB" sz="1100" dirty="0"/>
          </a:p>
          <a:p>
            <a:pPr marL="0" lvl="0" indent="0">
              <a:buNone/>
            </a:pPr>
            <a:r>
              <a:rPr lang="en-GB" dirty="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0855-84AB-4729-8327-089B24241099}"/>
              </a:ext>
            </a:extLst>
          </p:cNvPr>
          <p:cNvSpPr txBox="1">
            <a:spLocks noGrp="1"/>
          </p:cNvSpPr>
          <p:nvPr>
            <p:ph type="title"/>
          </p:nvPr>
        </p:nvSpPr>
        <p:spPr/>
        <p:txBody>
          <a:bodyPr>
            <a:normAutofit/>
          </a:bodyPr>
          <a:lstStyle/>
          <a:p>
            <a:pPr lvl="0"/>
            <a:r>
              <a:rPr lang="en-GB" sz="1400" dirty="0">
                <a:latin typeface="Arial" panose="020B0604020202020204" pitchFamily="34" charset="0"/>
                <a:cs typeface="Arial" panose="020B0604020202020204" pitchFamily="34" charset="0"/>
              </a:rPr>
              <a:t>Legislation &amp; policies</a:t>
            </a:r>
          </a:p>
        </p:txBody>
      </p:sp>
      <p:sp>
        <p:nvSpPr>
          <p:cNvPr id="3" name="Content Placeholder 2">
            <a:extLst>
              <a:ext uri="{FF2B5EF4-FFF2-40B4-BE49-F238E27FC236}">
                <a16:creationId xmlns:a16="http://schemas.microsoft.com/office/drawing/2014/main" id="{6413D106-33D9-463E-BE91-5542F4F0C00A}"/>
              </a:ext>
            </a:extLst>
          </p:cNvPr>
          <p:cNvSpPr txBox="1">
            <a:spLocks noGrp="1"/>
          </p:cNvSpPr>
          <p:nvPr>
            <p:ph idx="1"/>
          </p:nvPr>
        </p:nvSpPr>
        <p:spPr/>
        <p:txBody>
          <a:bodyPr>
            <a:normAutofit/>
          </a:bodyPr>
          <a:lstStyle/>
          <a:p>
            <a:pPr lvl="0"/>
            <a:r>
              <a:rPr lang="en-GB" sz="1100" dirty="0">
                <a:latin typeface="Arial" panose="020B0604020202020204" pitchFamily="34" charset="0"/>
                <a:cs typeface="Arial" panose="020B0604020202020204" pitchFamily="34" charset="0"/>
              </a:rPr>
              <a:t>The Care Act 2014 sets out in one place, local authorities’ duties in relation to assessing people’s needs and their eligibility for publicly funded care and support. </a:t>
            </a:r>
          </a:p>
          <a:p>
            <a:pPr lvl="0"/>
            <a:r>
              <a:rPr lang="en-GB" sz="1100" dirty="0">
                <a:latin typeface="Arial" panose="020B0604020202020204" pitchFamily="34" charset="0"/>
                <a:cs typeface="Arial" panose="020B0604020202020204" pitchFamily="34" charset="0"/>
              </a:rPr>
              <a:t>It also says that there should be focus on the assessment on the person’s needs and how they impact on their wellbeing, and the outcomes they want to achieve (SCIE, 2016)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56511-BC88-44D6-9EF3-CC0DA5B94951}"/>
              </a:ext>
            </a:extLst>
          </p:cNvPr>
          <p:cNvSpPr txBox="1">
            <a:spLocks noGrp="1"/>
          </p:cNvSpPr>
          <p:nvPr>
            <p:ph type="title"/>
          </p:nvPr>
        </p:nvSpPr>
        <p:spPr>
          <a:xfrm>
            <a:off x="677334" y="188685"/>
            <a:ext cx="8596668" cy="1320800"/>
          </a:xfrm>
        </p:spPr>
        <p:txBody>
          <a:bodyPr/>
          <a:lstStyle/>
          <a:p>
            <a:pPr lvl="0"/>
            <a:r>
              <a:rPr lang="en-US"/>
              <a:t>References</a:t>
            </a:r>
            <a:endParaRPr lang="en-GB"/>
          </a:p>
        </p:txBody>
      </p:sp>
      <p:sp>
        <p:nvSpPr>
          <p:cNvPr id="3" name="Content Placeholder 2">
            <a:extLst>
              <a:ext uri="{FF2B5EF4-FFF2-40B4-BE49-F238E27FC236}">
                <a16:creationId xmlns:a16="http://schemas.microsoft.com/office/drawing/2014/main" id="{E7E5377A-4397-42E5-8A37-0FC6EE84E6C0}"/>
              </a:ext>
            </a:extLst>
          </p:cNvPr>
          <p:cNvSpPr txBox="1">
            <a:spLocks noGrp="1"/>
          </p:cNvSpPr>
          <p:nvPr>
            <p:ph idx="1"/>
          </p:nvPr>
        </p:nvSpPr>
        <p:spPr>
          <a:xfrm>
            <a:off x="39329" y="1270000"/>
            <a:ext cx="12203250" cy="6255044"/>
          </a:xfrm>
        </p:spPr>
        <p:txBody>
          <a:bodyPr>
            <a:normAutofit fontScale="32500" lnSpcReduction="20000"/>
          </a:bodyPr>
          <a:lstStyle/>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Age UK, (2016),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The Benefits of music for older people</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https://www.ageukmobility.co.uk/mobility-news/article/the-benefits-of-music-for-older-people</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01/02/2021) </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Burton. L (2018),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What is Person- Centred Care and Why is it important</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dirty="0">
                <a:effectLst/>
                <a:latin typeface="Calibri" panose="020F0502020204030204" pitchFamily="34" charset="0"/>
                <a:ea typeface="Calibri" panose="020F0502020204030204" pitchFamily="34" charset="0"/>
                <a:cs typeface="Times New Roman" panose="02020603050405020304" pitchFamily="18" charset="0"/>
                <a:hlinkClick r:id="rId3"/>
              </a:rPr>
              <a:t>https://www.highspeedtraining.co.uk/hub/what-is-person-centred-care/</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07/02/2021) </a:t>
            </a:r>
          </a:p>
          <a:p>
            <a:pPr>
              <a:lnSpc>
                <a:spcPct val="107000"/>
              </a:lnSpc>
              <a:spcAft>
                <a:spcPts val="800"/>
              </a:spcAft>
            </a:pPr>
            <a:r>
              <a:rPr lang="en-GB" sz="3400" dirty="0" err="1">
                <a:effectLst/>
                <a:latin typeface="Calibri" panose="020F0502020204030204" pitchFamily="34" charset="0"/>
                <a:ea typeface="Calibri" panose="020F0502020204030204" pitchFamily="34" charset="0"/>
                <a:cs typeface="Times New Roman" panose="02020603050405020304" pitchFamily="18" charset="0"/>
              </a:rPr>
              <a:t>Butt.R</a:t>
            </a:r>
            <a:r>
              <a:rPr lang="en-GB" sz="3400" dirty="0">
                <a:effectLst/>
                <a:latin typeface="Calibri" panose="020F0502020204030204" pitchFamily="34" charset="0"/>
                <a:ea typeface="Calibri" panose="020F0502020204030204" pitchFamily="34" charset="0"/>
                <a:cs typeface="Times New Roman" panose="02020603050405020304" pitchFamily="18" charset="0"/>
              </a:rPr>
              <a:t> (2016),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https://reviewit.pk/sabiha-khanum-will-be-attending-pakistan-film-festival-new-york-film/</a:t>
            </a:r>
            <a:r>
              <a:rPr lang="en-GB" sz="3400" dirty="0">
                <a:effectLst/>
                <a:latin typeface="Calibri" panose="020F0502020204030204" pitchFamily="34" charset="0"/>
                <a:ea typeface="Calibri" panose="020F0502020204030204" pitchFamily="34" charset="0"/>
                <a:cs typeface="Times New Roman" panose="02020603050405020304" pitchFamily="18" charset="0"/>
              </a:rPr>
              <a:t>  (03/02/2021)</a:t>
            </a:r>
          </a:p>
          <a:p>
            <a:pPr>
              <a:lnSpc>
                <a:spcPct val="107000"/>
              </a:lnSpc>
              <a:spcAft>
                <a:spcPts val="800"/>
              </a:spcAft>
            </a:pPr>
            <a:r>
              <a:rPr lang="en-GB" sz="34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3400" dirty="0">
                <a:effectLst/>
                <a:latin typeface="Calibri" panose="020F0502020204030204" pitchFamily="34" charset="0"/>
                <a:ea typeface="Calibri" panose="020F0502020204030204" pitchFamily="34" charset="0"/>
                <a:cs typeface="Times New Roman" panose="02020603050405020304" pitchFamily="18" charset="0"/>
              </a:rPr>
              <a:t> for Disease Control and Prevention (2017), “</a:t>
            </a:r>
            <a:r>
              <a:rPr lang="en-GB" sz="3400" i="1" dirty="0">
                <a:latin typeface="Calibri" panose="020F0502020204030204" pitchFamily="34" charset="0"/>
                <a:ea typeface="Calibri" panose="020F0502020204030204" pitchFamily="34" charset="0"/>
                <a:cs typeface="Times New Roman" panose="02020603050405020304" pitchFamily="18" charset="0"/>
              </a:rPr>
              <a:t>Olde </a:t>
            </a:r>
            <a:r>
              <a:rPr lang="en-GB" sz="3400" i="1" dirty="0" err="1">
                <a:latin typeface="Calibri" panose="020F0502020204030204" pitchFamily="34" charset="0"/>
                <a:ea typeface="Calibri" panose="020F0502020204030204" pitchFamily="34" charset="0"/>
                <a:cs typeface="Times New Roman" panose="02020603050405020304" pitchFamily="18" charset="0"/>
              </a:rPr>
              <a:t>rAdult</a:t>
            </a:r>
            <a:r>
              <a:rPr lang="en-GB" sz="3400" i="1" dirty="0">
                <a:latin typeface="Calibri" panose="020F0502020204030204" pitchFamily="34" charset="0"/>
                <a:ea typeface="Calibri" panose="020F0502020204030204" pitchFamily="34" charset="0"/>
                <a:cs typeface="Times New Roman" panose="02020603050405020304" pitchFamily="18" charset="0"/>
              </a:rPr>
              <a:t> Falls: Important Facts about Falls”  </a:t>
            </a:r>
            <a:r>
              <a:rPr lang="en-GB" sz="3400" dirty="0">
                <a:latin typeface="Calibri" panose="020F0502020204030204" pitchFamily="34" charset="0"/>
                <a:ea typeface="Calibri" panose="020F0502020204030204" pitchFamily="34" charset="0"/>
                <a:cs typeface="Times New Roman" panose="02020603050405020304" pitchFamily="18" charset="0"/>
              </a:rPr>
              <a:t>Available </a:t>
            </a:r>
            <a:r>
              <a:rPr lang="en-GB" sz="3400" dirty="0">
                <a:effectLst/>
                <a:latin typeface="Calibri" panose="020F0502020204030204" pitchFamily="34" charset="0"/>
                <a:ea typeface="Calibri" panose="020F0502020204030204" pitchFamily="34" charset="0"/>
                <a:cs typeface="Times New Roman" panose="02020603050405020304" pitchFamily="18" charset="0"/>
              </a:rPr>
              <a:t>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https://www.cdc.gov/homeandrecreationalsafety/falls/adultfalls.html</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02/02/2021)</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Diabetes Research &amp; Wellness Foundation (2017),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Approaches to caring for older people with diabetes</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https://www.drwf.org.uk/news-and-events/news/approaches-caring-older-people-diabetes</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01/02/2021) </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Geller. H (2017),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Seniors can reap benefits from spending time outdoors</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https://eldercarealliance.org/blog/seniors-benefit-spending-time-outdoors/</a:t>
            </a:r>
            <a:r>
              <a:rPr lang="en-GB" sz="3400" dirty="0">
                <a:effectLst/>
                <a:latin typeface="Calibri" panose="020F0502020204030204" pitchFamily="34" charset="0"/>
                <a:ea typeface="Calibri" panose="020F0502020204030204" pitchFamily="34" charset="0"/>
                <a:cs typeface="Times New Roman" panose="02020603050405020304" pitchFamily="18" charset="0"/>
              </a:rPr>
              <a:t>  (02/02/2021)</a:t>
            </a:r>
          </a:p>
          <a:p>
            <a:pPr>
              <a:lnSpc>
                <a:spcPct val="107000"/>
              </a:lnSpc>
              <a:spcAft>
                <a:spcPts val="800"/>
              </a:spcAft>
            </a:pPr>
            <a:r>
              <a:rPr lang="en-GB" sz="3400" dirty="0" err="1">
                <a:effectLst/>
                <a:latin typeface="Calibri" panose="020F0502020204030204" pitchFamily="34" charset="0"/>
                <a:ea typeface="Calibri" panose="020F0502020204030204" pitchFamily="34" charset="0"/>
                <a:cs typeface="Times New Roman" panose="02020603050405020304" pitchFamily="18" charset="0"/>
              </a:rPr>
              <a:t>Hasa</a:t>
            </a:r>
            <a:r>
              <a:rPr lang="en-GB" sz="34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What is the difference between activity theory and disengagement theory</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https://pediaa.com/what-is-the-difference-between-activity-theory-and-disengagement-theory/</a:t>
            </a:r>
            <a:r>
              <a:rPr lang="en-GB" sz="3400" dirty="0">
                <a:effectLst/>
                <a:latin typeface="Calibri" panose="020F0502020204030204" pitchFamily="34" charset="0"/>
                <a:ea typeface="Calibri" panose="020F0502020204030204" pitchFamily="34" charset="0"/>
                <a:cs typeface="Times New Roman" panose="02020603050405020304" pitchFamily="18" charset="0"/>
              </a:rPr>
              <a:t>   (02/02/2021)</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HealthInAging.org (2020),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Medications work differently in older adults</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https://www.healthinaging.org/medications-older-adults/medications-work-differently-older-adults</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02/02/2021)</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Khaleej Times (2020),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https://www.khaleejtimes.com/pakistans-legendary-film-actress-sabiha-khanum-passes-away</a:t>
            </a:r>
            <a:r>
              <a:rPr lang="en-GB" sz="3400" dirty="0">
                <a:effectLst/>
                <a:latin typeface="Calibri" panose="020F0502020204030204" pitchFamily="34" charset="0"/>
                <a:ea typeface="Calibri" panose="020F0502020204030204" pitchFamily="34" charset="0"/>
                <a:cs typeface="Times New Roman" panose="02020603050405020304" pitchFamily="18" charset="0"/>
              </a:rPr>
              <a:t>  (04/02/2021)</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Mayo Clinic (2021),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Dietary </a:t>
            </a:r>
            <a:r>
              <a:rPr lang="en-GB" sz="3400" i="1" dirty="0" err="1">
                <a:effectLst/>
                <a:latin typeface="Calibri" panose="020F0502020204030204" pitchFamily="34" charset="0"/>
                <a:ea typeface="Calibri" panose="020F0502020204030204" pitchFamily="34" charset="0"/>
                <a:cs typeface="Times New Roman" panose="02020603050405020304" pitchFamily="18" charset="0"/>
              </a:rPr>
              <a:t>fiber</a:t>
            </a:r>
            <a:r>
              <a:rPr lang="en-GB" sz="3400" i="1" dirty="0">
                <a:effectLst/>
                <a:latin typeface="Calibri" panose="020F0502020204030204" pitchFamily="34" charset="0"/>
                <a:ea typeface="Calibri" panose="020F0502020204030204" pitchFamily="34" charset="0"/>
                <a:cs typeface="Times New Roman" panose="02020603050405020304" pitchFamily="18" charset="0"/>
              </a:rPr>
              <a:t>: Essential for a healthy diet</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https://www.mayoclinic.org/healthy-lifestyle/nutrition-and-healthy-eating/in-depth/fiber/art-20043983</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02/02/2021)</a:t>
            </a:r>
          </a:p>
          <a:p>
            <a:pPr>
              <a:lnSpc>
                <a:spcPct val="107000"/>
              </a:lnSpc>
              <a:spcAft>
                <a:spcPts val="800"/>
              </a:spcAft>
            </a:pPr>
            <a:r>
              <a:rPr lang="en-GB" sz="3400" dirty="0">
                <a:latin typeface="Calibri" panose="020F0502020204030204" pitchFamily="34" charset="0"/>
                <a:ea typeface="Calibri" panose="020F0502020204030204" pitchFamily="34" charset="0"/>
                <a:cs typeface="Times New Roman" panose="02020603050405020304" pitchFamily="18" charset="0"/>
              </a:rPr>
              <a:t>Mind. Org (2018) “Advocacy in mental health” Available at: (online) </a:t>
            </a:r>
            <a:r>
              <a:rPr lang="en-GB" sz="3400" dirty="0">
                <a:latin typeface="Calibri" panose="020F0502020204030204" pitchFamily="34" charset="0"/>
                <a:ea typeface="Calibri" panose="020F0502020204030204" pitchFamily="34" charset="0"/>
                <a:cs typeface="Times New Roman" panose="02020603050405020304" pitchFamily="18" charset="0"/>
                <a:hlinkClick r:id="rId12"/>
              </a:rPr>
              <a:t>https://www.mind.org.uk/information-support/guides-to-support-and-services/advocacy/what-is-advocacy/</a:t>
            </a:r>
            <a:r>
              <a:rPr lang="en-GB" sz="3400" dirty="0">
                <a:latin typeface="Calibri" panose="020F0502020204030204" pitchFamily="34" charset="0"/>
                <a:ea typeface="Calibri" panose="020F0502020204030204" pitchFamily="34" charset="0"/>
                <a:cs typeface="Times New Roman" panose="02020603050405020304" pitchFamily="18" charset="0"/>
              </a:rPr>
              <a:t> (</a:t>
            </a:r>
            <a:r>
              <a:rPr lang="en-GB" sz="3400">
                <a:latin typeface="Calibri" panose="020F0502020204030204" pitchFamily="34" charset="0"/>
                <a:ea typeface="Calibri" panose="020F0502020204030204" pitchFamily="34" charset="0"/>
                <a:cs typeface="Times New Roman" panose="02020603050405020304" pitchFamily="18" charset="0"/>
              </a:rPr>
              <a:t>Accessed 06/02/2021)</a:t>
            </a:r>
            <a:endParaRPr lang="en-GB" sz="3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NHS (2020),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Hearing Aids</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https://www.nhs.uk/live-well/healthy-body/hearing-aids/</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31/01/2021)</a:t>
            </a:r>
          </a:p>
          <a:p>
            <a:pP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Social Care Institute for Excellence (2016),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The Care Act: assessment and eligibility</a:t>
            </a:r>
            <a:r>
              <a:rPr lang="en-GB" sz="3400" dirty="0">
                <a:effectLst/>
                <a:latin typeface="Calibri" panose="020F0502020204030204" pitchFamily="34" charset="0"/>
                <a:ea typeface="Calibri" panose="020F0502020204030204" pitchFamily="34" charset="0"/>
                <a:cs typeface="Times New Roman" panose="02020603050405020304" pitchFamily="18" charset="0"/>
              </a:rPr>
              <a:t>” Available at: (online)  </a:t>
            </a:r>
            <a:r>
              <a:rPr lang="en-GB" sz="3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https://www.scie.org.uk/care-act-2014/assessment-and-eligibility/</a:t>
            </a:r>
            <a:r>
              <a:rPr lang="en-GB" sz="3400" dirty="0">
                <a:effectLst/>
                <a:latin typeface="Calibri" panose="020F0502020204030204" pitchFamily="34" charset="0"/>
                <a:ea typeface="Calibri" panose="020F0502020204030204" pitchFamily="34" charset="0"/>
                <a:cs typeface="Times New Roman" panose="02020603050405020304" pitchFamily="18" charset="0"/>
              </a:rPr>
              <a:t>  (Accessed: 04/02/2021)</a:t>
            </a:r>
          </a:p>
          <a:p>
            <a:pPr>
              <a:lnSpc>
                <a:spcPct val="107000"/>
              </a:lnSpc>
              <a:spcAft>
                <a:spcPts val="800"/>
              </a:spcAft>
            </a:pPr>
            <a:endParaRPr lang="en-GB" sz="3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4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70000"/>
              </a:lnSpc>
              <a:buNone/>
            </a:pPr>
            <a:endParaRPr lang="en-US" sz="1500" dirty="0"/>
          </a:p>
          <a:p>
            <a:pPr marL="0" lvl="0" indent="0">
              <a:lnSpc>
                <a:spcPct val="70000"/>
              </a:lnSpc>
              <a:buNone/>
            </a:pPr>
            <a:endParaRPr lang="en-GB" sz="3400"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4324</TotalTime>
  <Words>1880</Words>
  <Application>Microsoft Office PowerPoint</Application>
  <PresentationFormat>Widescreen</PresentationFormat>
  <Paragraphs>165</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Care plan</vt:lpstr>
      <vt:lpstr>Care plan patient information </vt:lpstr>
      <vt:lpstr>PowerPoint Presentation</vt:lpstr>
      <vt:lpstr> </vt:lpstr>
      <vt:lpstr>Health needs</vt:lpstr>
      <vt:lpstr>Medical history</vt:lpstr>
      <vt:lpstr>Patient Medication</vt:lpstr>
      <vt:lpstr>Dietary requirements </vt:lpstr>
      <vt:lpstr>Personal care /daily routine</vt:lpstr>
      <vt:lpstr>Activities and Hobbies</vt:lpstr>
      <vt:lpstr>Likes and dislikes</vt:lpstr>
      <vt:lpstr>Patient Advocacy  </vt:lpstr>
      <vt:lpstr>Legislation &amp; policies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Izhaan Yaseen74</dc:creator>
  <cp:lastModifiedBy>Misbah Yaseen (1713336)</cp:lastModifiedBy>
  <cp:revision>64</cp:revision>
  <dcterms:created xsi:type="dcterms:W3CDTF">2021-02-01T23:30:14Z</dcterms:created>
  <dcterms:modified xsi:type="dcterms:W3CDTF">2021-02-22T23:17:09Z</dcterms:modified>
</cp:coreProperties>
</file>