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webextensions/webextension2.xml" ContentType="application/vnd.ms-office.webextension+xml"/>
  <Override PartName="/ppt/webextensions/webextension3.xml" ContentType="application/vnd.ms-office.webextension+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Lst>
  <p:notesMasterIdLst>
    <p:notesMasterId r:id="rId30"/>
  </p:notesMasterIdLst>
  <p:sldIdLst>
    <p:sldId id="652" r:id="rId3"/>
    <p:sldId id="276" r:id="rId4"/>
    <p:sldId id="263" r:id="rId5"/>
    <p:sldId id="282" r:id="rId6"/>
    <p:sldId id="274" r:id="rId7"/>
    <p:sldId id="257" r:id="rId8"/>
    <p:sldId id="277" r:id="rId9"/>
    <p:sldId id="259" r:id="rId10"/>
    <p:sldId id="653" r:id="rId11"/>
    <p:sldId id="278" r:id="rId12"/>
    <p:sldId id="260" r:id="rId13"/>
    <p:sldId id="262" r:id="rId14"/>
    <p:sldId id="264" r:id="rId15"/>
    <p:sldId id="279" r:id="rId16"/>
    <p:sldId id="267" r:id="rId17"/>
    <p:sldId id="280" r:id="rId18"/>
    <p:sldId id="261" r:id="rId19"/>
    <p:sldId id="265" r:id="rId20"/>
    <p:sldId id="266" r:id="rId21"/>
    <p:sldId id="268" r:id="rId22"/>
    <p:sldId id="269" r:id="rId23"/>
    <p:sldId id="270" r:id="rId24"/>
    <p:sldId id="271" r:id="rId25"/>
    <p:sldId id="272" r:id="rId26"/>
    <p:sldId id="273" r:id="rId27"/>
    <p:sldId id="281" r:id="rId28"/>
    <p:sldId id="27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61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568922-253C-4C17-915C-43C6DA0047E1}" v="11" dt="2023-09-17T09:10:27.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28" autoAdjust="0"/>
    <p:restoredTop sz="74853" autoAdjust="0"/>
  </p:normalViewPr>
  <p:slideViewPr>
    <p:cSldViewPr snapToGrid="0">
      <p:cViewPr varScale="1">
        <p:scale>
          <a:sx n="57" d="100"/>
          <a:sy n="57" d="100"/>
        </p:scale>
        <p:origin x="930" y="6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D'Elia" userId="e67deb3f-fa6e-45a8-840c-faac27a62e35" providerId="ADAL" clId="{7F568922-253C-4C17-915C-43C6DA0047E1}"/>
    <pc:docChg chg="custSel modSld">
      <pc:chgData name="Samuel D'Elia" userId="e67deb3f-fa6e-45a8-840c-faac27a62e35" providerId="ADAL" clId="{7F568922-253C-4C17-915C-43C6DA0047E1}" dt="2023-09-17T09:08:27.596" v="256" actId="1035"/>
      <pc:docMkLst>
        <pc:docMk/>
      </pc:docMkLst>
      <pc:sldChg chg="modNotesTx">
        <pc:chgData name="Samuel D'Elia" userId="e67deb3f-fa6e-45a8-840c-faac27a62e35" providerId="ADAL" clId="{7F568922-253C-4C17-915C-43C6DA0047E1}" dt="2023-09-17T08:55:03.097" v="64" actId="20577"/>
        <pc:sldMkLst>
          <pc:docMk/>
          <pc:sldMk cId="2066687510" sldId="257"/>
        </pc:sldMkLst>
      </pc:sldChg>
      <pc:sldChg chg="modNotesTx">
        <pc:chgData name="Samuel D'Elia" userId="e67deb3f-fa6e-45a8-840c-faac27a62e35" providerId="ADAL" clId="{7F568922-253C-4C17-915C-43C6DA0047E1}" dt="2023-09-17T08:59:18.886" v="177" actId="20577"/>
        <pc:sldMkLst>
          <pc:docMk/>
          <pc:sldMk cId="1993969474" sldId="259"/>
        </pc:sldMkLst>
      </pc:sldChg>
      <pc:sldChg chg="modNotesTx">
        <pc:chgData name="Samuel D'Elia" userId="e67deb3f-fa6e-45a8-840c-faac27a62e35" providerId="ADAL" clId="{7F568922-253C-4C17-915C-43C6DA0047E1}" dt="2023-09-17T08:52:21.569" v="12" actId="20577"/>
        <pc:sldMkLst>
          <pc:docMk/>
          <pc:sldMk cId="3932878544" sldId="260"/>
        </pc:sldMkLst>
      </pc:sldChg>
      <pc:sldChg chg="addSp modSp mod modAnim">
        <pc:chgData name="Samuel D'Elia" userId="e67deb3f-fa6e-45a8-840c-faac27a62e35" providerId="ADAL" clId="{7F568922-253C-4C17-915C-43C6DA0047E1}" dt="2023-09-17T09:08:27.596" v="256" actId="1035"/>
        <pc:sldMkLst>
          <pc:docMk/>
          <pc:sldMk cId="1506359157" sldId="267"/>
        </pc:sldMkLst>
        <pc:picChg chg="add mod ord">
          <ac:chgData name="Samuel D'Elia" userId="e67deb3f-fa6e-45a8-840c-faac27a62e35" providerId="ADAL" clId="{7F568922-253C-4C17-915C-43C6DA0047E1}" dt="2023-09-17T09:08:27.596" v="256" actId="1035"/>
          <ac:picMkLst>
            <pc:docMk/>
            <pc:sldMk cId="1506359157" sldId="267"/>
            <ac:picMk id="14" creationId="{E20AC637-9671-F802-9DC1-C201B9D8460B}"/>
          </ac:picMkLst>
        </pc:picChg>
      </pc:sldChg>
      <pc:sldChg chg="modNotesTx">
        <pc:chgData name="Samuel D'Elia" userId="e67deb3f-fa6e-45a8-840c-faac27a62e35" providerId="ADAL" clId="{7F568922-253C-4C17-915C-43C6DA0047E1}" dt="2023-09-17T08:59:53.337" v="231" actId="20577"/>
        <pc:sldMkLst>
          <pc:docMk/>
          <pc:sldMk cId="607267948" sldId="653"/>
        </pc:sldMkLst>
      </pc:sldChg>
    </pc:docChg>
  </pc:docChgLst>
  <pc:docChgLst>
    <pc:chgData name="Samuel D'Elia" userId="e67deb3f-fa6e-45a8-840c-faac27a62e35" providerId="ADAL" clId="{A68D4145-52CF-4275-BBE0-6383286907E4}"/>
    <pc:docChg chg="undo custSel modSld addSection delSection">
      <pc:chgData name="Samuel D'Elia" userId="e67deb3f-fa6e-45a8-840c-faac27a62e35" providerId="ADAL" clId="{A68D4145-52CF-4275-BBE0-6383286907E4}" dt="2023-08-27T11:31:26.917" v="682"/>
      <pc:docMkLst>
        <pc:docMk/>
      </pc:docMkLst>
      <pc:sldChg chg="modSp mod setBg modNotesTx">
        <pc:chgData name="Samuel D'Elia" userId="e67deb3f-fa6e-45a8-840c-faac27a62e35" providerId="ADAL" clId="{A68D4145-52CF-4275-BBE0-6383286907E4}" dt="2023-08-27T11:31:26.917" v="682"/>
        <pc:sldMkLst>
          <pc:docMk/>
          <pc:sldMk cId="955227008" sldId="263"/>
        </pc:sldMkLst>
        <pc:spChg chg="mod">
          <ac:chgData name="Samuel D'Elia" userId="e67deb3f-fa6e-45a8-840c-faac27a62e35" providerId="ADAL" clId="{A68D4145-52CF-4275-BBE0-6383286907E4}" dt="2023-08-27T11:28:49.697" v="564" actId="14100"/>
          <ac:spMkLst>
            <pc:docMk/>
            <pc:sldMk cId="955227008" sldId="263"/>
            <ac:spMk id="3" creationId="{0DD4102C-D435-7C5E-877E-DD3A1DC12209}"/>
          </ac:spMkLst>
        </pc:spChg>
      </pc:sldChg>
      <pc:sldChg chg="modSp mod">
        <pc:chgData name="Samuel D'Elia" userId="e67deb3f-fa6e-45a8-840c-faac27a62e35" providerId="ADAL" clId="{A68D4145-52CF-4275-BBE0-6383286907E4}" dt="2023-08-27T11:16:18.102" v="255" actId="113"/>
        <pc:sldMkLst>
          <pc:docMk/>
          <pc:sldMk cId="2063637212" sldId="264"/>
        </pc:sldMkLst>
        <pc:spChg chg="mod">
          <ac:chgData name="Samuel D'Elia" userId="e67deb3f-fa6e-45a8-840c-faac27a62e35" providerId="ADAL" clId="{A68D4145-52CF-4275-BBE0-6383286907E4}" dt="2023-08-27T11:16:18.102" v="255" actId="113"/>
          <ac:spMkLst>
            <pc:docMk/>
            <pc:sldMk cId="2063637212" sldId="264"/>
            <ac:spMk id="9" creationId="{B321FBAF-7B1E-4A2C-7D34-2B1CB98CF43D}"/>
          </ac:spMkLst>
        </pc:spChg>
      </pc:sldChg>
      <pc:sldChg chg="addSp delSp modSp mod">
        <pc:chgData name="Samuel D'Elia" userId="e67deb3f-fa6e-45a8-840c-faac27a62e35" providerId="ADAL" clId="{A68D4145-52CF-4275-BBE0-6383286907E4}" dt="2023-08-27T11:20:18.583" v="284" actId="20577"/>
        <pc:sldMkLst>
          <pc:docMk/>
          <pc:sldMk cId="1775165894" sldId="276"/>
        </pc:sldMkLst>
        <pc:graphicFrameChg chg="mod">
          <ac:chgData name="Samuel D'Elia" userId="e67deb3f-fa6e-45a8-840c-faac27a62e35" providerId="ADAL" clId="{A68D4145-52CF-4275-BBE0-6383286907E4}" dt="2023-08-27T11:20:18.583" v="284" actId="20577"/>
          <ac:graphicFrameMkLst>
            <pc:docMk/>
            <pc:sldMk cId="1775165894" sldId="276"/>
            <ac:graphicFrameMk id="7" creationId="{BCB2D58A-415B-F626-4517-D3DC1C85B492}"/>
          </ac:graphicFrameMkLst>
        </pc:graphicFrameChg>
        <pc:graphicFrameChg chg="add del modGraphic">
          <ac:chgData name="Samuel D'Elia" userId="e67deb3f-fa6e-45a8-840c-faac27a62e35" providerId="ADAL" clId="{A68D4145-52CF-4275-BBE0-6383286907E4}" dt="2023-08-27T11:18:35.700" v="257" actId="27309"/>
          <ac:graphicFrameMkLst>
            <pc:docMk/>
            <pc:sldMk cId="1775165894" sldId="276"/>
            <ac:graphicFrameMk id="8" creationId="{1FF3D45B-4E51-140B-4FC3-66F05DFA504D}"/>
          </ac:graphicFrameMkLst>
        </pc:graphicFrameChg>
      </pc:sldChg>
      <pc:sldChg chg="setBg">
        <pc:chgData name="Samuel D'Elia" userId="e67deb3f-fa6e-45a8-840c-faac27a62e35" providerId="ADAL" clId="{A68D4145-52CF-4275-BBE0-6383286907E4}" dt="2023-08-27T11:31:26.917" v="682"/>
        <pc:sldMkLst>
          <pc:docMk/>
          <pc:sldMk cId="2557588698" sldId="277"/>
        </pc:sldMkLst>
      </pc:sldChg>
      <pc:sldChg chg="setBg">
        <pc:chgData name="Samuel D'Elia" userId="e67deb3f-fa6e-45a8-840c-faac27a62e35" providerId="ADAL" clId="{A68D4145-52CF-4275-BBE0-6383286907E4}" dt="2023-08-27T11:31:26.917" v="682"/>
        <pc:sldMkLst>
          <pc:docMk/>
          <pc:sldMk cId="1114110138" sldId="278"/>
        </pc:sldMkLst>
      </pc:sldChg>
      <pc:sldChg chg="modSp mod setBg">
        <pc:chgData name="Samuel D'Elia" userId="e67deb3f-fa6e-45a8-840c-faac27a62e35" providerId="ADAL" clId="{A68D4145-52CF-4275-BBE0-6383286907E4}" dt="2023-08-27T11:31:26.917" v="682"/>
        <pc:sldMkLst>
          <pc:docMk/>
          <pc:sldMk cId="3169915230" sldId="279"/>
        </pc:sldMkLst>
        <pc:spChg chg="mod">
          <ac:chgData name="Samuel D'Elia" userId="e67deb3f-fa6e-45a8-840c-faac27a62e35" providerId="ADAL" clId="{A68D4145-52CF-4275-BBE0-6383286907E4}" dt="2023-08-27T11:13:40.766" v="250" actId="20577"/>
          <ac:spMkLst>
            <pc:docMk/>
            <pc:sldMk cId="3169915230" sldId="279"/>
            <ac:spMk id="3" creationId="{0DD4102C-D435-7C5E-877E-DD3A1DC12209}"/>
          </ac:spMkLst>
        </pc:spChg>
      </pc:sldChg>
      <pc:sldChg chg="modSp mod setBg">
        <pc:chgData name="Samuel D'Elia" userId="e67deb3f-fa6e-45a8-840c-faac27a62e35" providerId="ADAL" clId="{A68D4145-52CF-4275-BBE0-6383286907E4}" dt="2023-08-27T11:31:26.917" v="682"/>
        <pc:sldMkLst>
          <pc:docMk/>
          <pc:sldMk cId="3105845432" sldId="280"/>
        </pc:sldMkLst>
        <pc:spChg chg="mod">
          <ac:chgData name="Samuel D'Elia" userId="e67deb3f-fa6e-45a8-840c-faac27a62e35" providerId="ADAL" clId="{A68D4145-52CF-4275-BBE0-6383286907E4}" dt="2023-08-27T11:13:36.522" v="249" actId="20577"/>
          <ac:spMkLst>
            <pc:docMk/>
            <pc:sldMk cId="3105845432" sldId="280"/>
            <ac:spMk id="3" creationId="{0DD4102C-D435-7C5E-877E-DD3A1DC12209}"/>
          </ac:spMkLst>
        </pc:spChg>
      </pc:sldChg>
      <pc:sldChg chg="setBg">
        <pc:chgData name="Samuel D'Elia" userId="e67deb3f-fa6e-45a8-840c-faac27a62e35" providerId="ADAL" clId="{A68D4145-52CF-4275-BBE0-6383286907E4}" dt="2023-08-27T11:31:26.917" v="682"/>
        <pc:sldMkLst>
          <pc:docMk/>
          <pc:sldMk cId="3478766929" sldId="281"/>
        </pc:sldMkLst>
      </pc:sldChg>
      <pc:sldChg chg="setBg">
        <pc:chgData name="Samuel D'Elia" userId="e67deb3f-fa6e-45a8-840c-faac27a62e35" providerId="ADAL" clId="{A68D4145-52CF-4275-BBE0-6383286907E4}" dt="2023-08-27T11:31:26.917" v="682"/>
        <pc:sldMkLst>
          <pc:docMk/>
          <pc:sldMk cId="3064253512" sldId="282"/>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022F97-CA1F-4113-BCCD-5BC8505502C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EF4E3EB-083E-4601-84DB-5B329088E0C9}">
      <dgm:prSet/>
      <dgm:spPr/>
      <dgm:t>
        <a:bodyPr/>
        <a:lstStyle/>
        <a:p>
          <a:pPr>
            <a:lnSpc>
              <a:spcPct val="100000"/>
            </a:lnSpc>
          </a:pPr>
          <a:r>
            <a:rPr lang="en-GB" dirty="0"/>
            <a:t>If a word appears </a:t>
          </a:r>
          <a:r>
            <a:rPr lang="en-GB" u="sng" dirty="0"/>
            <a:t>underlined</a:t>
          </a:r>
          <a:r>
            <a:rPr lang="en-GB" dirty="0"/>
            <a:t>, it means there is a link to another resource or activity, for example, a dictionary definition.</a:t>
          </a:r>
          <a:endParaRPr lang="en-US" dirty="0"/>
        </a:p>
      </dgm:t>
    </dgm:pt>
    <dgm:pt modelId="{9C7479D2-591B-4481-B745-75FD224D263E}" type="parTrans" cxnId="{009C70CE-13A0-47A8-BEBB-6DFFE62FEAA1}">
      <dgm:prSet/>
      <dgm:spPr/>
      <dgm:t>
        <a:bodyPr/>
        <a:lstStyle/>
        <a:p>
          <a:endParaRPr lang="en-US"/>
        </a:p>
      </dgm:t>
    </dgm:pt>
    <dgm:pt modelId="{FB518BD1-1AF8-4FCB-B89B-C14430968C13}" type="sibTrans" cxnId="{009C70CE-13A0-47A8-BEBB-6DFFE62FEAA1}">
      <dgm:prSet/>
      <dgm:spPr/>
      <dgm:t>
        <a:bodyPr/>
        <a:lstStyle/>
        <a:p>
          <a:endParaRPr lang="en-US"/>
        </a:p>
      </dgm:t>
    </dgm:pt>
    <dgm:pt modelId="{4C035CBF-D7F0-4895-912A-718FE1C2D2CB}">
      <dgm:prSet/>
      <dgm:spPr/>
      <dgm:t>
        <a:bodyPr/>
        <a:lstStyle/>
        <a:p>
          <a:pPr>
            <a:lnSpc>
              <a:spcPct val="100000"/>
            </a:lnSpc>
          </a:pPr>
          <a:r>
            <a:rPr lang="en-GB" dirty="0"/>
            <a:t>If a word appears in </a:t>
          </a:r>
          <a:r>
            <a:rPr lang="en-GB" b="1" dirty="0"/>
            <a:t>bold</a:t>
          </a:r>
          <a:r>
            <a:rPr lang="en-GB" dirty="0"/>
            <a:t>, this means that it is an important term for you to try to remember and learn.</a:t>
          </a:r>
          <a:endParaRPr lang="en-US" dirty="0"/>
        </a:p>
      </dgm:t>
    </dgm:pt>
    <dgm:pt modelId="{2BE9FED3-F3D4-403C-858C-C62519AED109}" type="parTrans" cxnId="{78FE0B91-81D1-4265-8454-7319B337E4DE}">
      <dgm:prSet/>
      <dgm:spPr/>
      <dgm:t>
        <a:bodyPr/>
        <a:lstStyle/>
        <a:p>
          <a:endParaRPr lang="en-US"/>
        </a:p>
      </dgm:t>
    </dgm:pt>
    <dgm:pt modelId="{727D1024-499D-4DD1-A6E6-03EA9F3815D4}" type="sibTrans" cxnId="{78FE0B91-81D1-4265-8454-7319B337E4DE}">
      <dgm:prSet/>
      <dgm:spPr/>
      <dgm:t>
        <a:bodyPr/>
        <a:lstStyle/>
        <a:p>
          <a:endParaRPr lang="en-US"/>
        </a:p>
      </dgm:t>
    </dgm:pt>
    <dgm:pt modelId="{023B2AEA-69CA-4B5D-8B34-7C800389B47B}">
      <dgm:prSet/>
      <dgm:spPr/>
      <dgm:t>
        <a:bodyPr/>
        <a:lstStyle/>
        <a:p>
          <a:pPr>
            <a:lnSpc>
              <a:spcPct val="100000"/>
            </a:lnSpc>
          </a:pPr>
          <a:r>
            <a:rPr lang="en-GB" dirty="0"/>
            <a:t>If a word appears in </a:t>
          </a:r>
          <a:r>
            <a:rPr lang="en-GB" dirty="0">
              <a:solidFill>
                <a:srgbClr val="C00000"/>
              </a:solidFill>
            </a:rPr>
            <a:t>red</a:t>
          </a:r>
          <a:r>
            <a:rPr lang="en-GB" dirty="0"/>
            <a:t>, this means that it is </a:t>
          </a:r>
          <a:r>
            <a:rPr lang="en-GB" dirty="0">
              <a:solidFill>
                <a:srgbClr val="C00000"/>
              </a:solidFill>
            </a:rPr>
            <a:t>important for you to focus on </a:t>
          </a:r>
          <a:r>
            <a:rPr lang="en-GB" dirty="0"/>
            <a:t>its meaning.</a:t>
          </a:r>
          <a:endParaRPr lang="en-US" dirty="0"/>
        </a:p>
      </dgm:t>
    </dgm:pt>
    <dgm:pt modelId="{20DFEE3B-8881-4647-BF88-667DA8E68F47}" type="parTrans" cxnId="{873E076B-8E24-4E2F-9CFC-77D0A7E56F4B}">
      <dgm:prSet/>
      <dgm:spPr/>
      <dgm:t>
        <a:bodyPr/>
        <a:lstStyle/>
        <a:p>
          <a:endParaRPr lang="en-US"/>
        </a:p>
      </dgm:t>
    </dgm:pt>
    <dgm:pt modelId="{7944165F-F4CC-43F6-934D-3C898EC20373}" type="sibTrans" cxnId="{873E076B-8E24-4E2F-9CFC-77D0A7E56F4B}">
      <dgm:prSet/>
      <dgm:spPr/>
      <dgm:t>
        <a:bodyPr/>
        <a:lstStyle/>
        <a:p>
          <a:endParaRPr lang="en-US"/>
        </a:p>
      </dgm:t>
    </dgm:pt>
    <dgm:pt modelId="{14242353-8705-434F-A5EF-D5DC3F33ACE2}" type="pres">
      <dgm:prSet presAssocID="{55022F97-CA1F-4113-BCCD-5BC8505502C0}" presName="root" presStyleCnt="0">
        <dgm:presLayoutVars>
          <dgm:dir/>
          <dgm:resizeHandles val="exact"/>
        </dgm:presLayoutVars>
      </dgm:prSet>
      <dgm:spPr/>
    </dgm:pt>
    <dgm:pt modelId="{ADBFD450-9090-4C61-A990-32ED1E1EF3C3}" type="pres">
      <dgm:prSet presAssocID="{BEF4E3EB-083E-4601-84DB-5B329088E0C9}" presName="compNode" presStyleCnt="0"/>
      <dgm:spPr/>
    </dgm:pt>
    <dgm:pt modelId="{A5EF9593-1CF5-4475-9086-8B25DEE7258B}" type="pres">
      <dgm:prSet presAssocID="{BEF4E3EB-083E-4601-84DB-5B329088E0C9}" presName="bgRect" presStyleLbl="bgShp" presStyleIdx="0" presStyleCnt="3"/>
      <dgm:spPr/>
    </dgm:pt>
    <dgm:pt modelId="{9A368172-3EFB-4F34-BCC5-4308ED6DFD29}" type="pres">
      <dgm:prSet presAssocID="{BEF4E3EB-083E-4601-84DB-5B329088E0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chart"/>
        </a:ext>
      </dgm:extLst>
    </dgm:pt>
    <dgm:pt modelId="{65CC22C4-FDB5-43FE-B8DB-B5A0EFF2D90C}" type="pres">
      <dgm:prSet presAssocID="{BEF4E3EB-083E-4601-84DB-5B329088E0C9}" presName="spaceRect" presStyleCnt="0"/>
      <dgm:spPr/>
    </dgm:pt>
    <dgm:pt modelId="{E73CFD69-0915-41B3-9647-19F65A7D711D}" type="pres">
      <dgm:prSet presAssocID="{BEF4E3EB-083E-4601-84DB-5B329088E0C9}" presName="parTx" presStyleLbl="revTx" presStyleIdx="0" presStyleCnt="3">
        <dgm:presLayoutVars>
          <dgm:chMax val="0"/>
          <dgm:chPref val="0"/>
        </dgm:presLayoutVars>
      </dgm:prSet>
      <dgm:spPr/>
    </dgm:pt>
    <dgm:pt modelId="{7D36ACA7-9A79-448C-B792-D9887A9111B9}" type="pres">
      <dgm:prSet presAssocID="{FB518BD1-1AF8-4FCB-B89B-C14430968C13}" presName="sibTrans" presStyleCnt="0"/>
      <dgm:spPr/>
    </dgm:pt>
    <dgm:pt modelId="{5D27813C-85B0-44DA-99A2-225C113A4BD2}" type="pres">
      <dgm:prSet presAssocID="{4C035CBF-D7F0-4895-912A-718FE1C2D2CB}" presName="compNode" presStyleCnt="0"/>
      <dgm:spPr/>
    </dgm:pt>
    <dgm:pt modelId="{B80B51FE-0952-4F2D-BD1E-74BF4E1BAE72}" type="pres">
      <dgm:prSet presAssocID="{4C035CBF-D7F0-4895-912A-718FE1C2D2CB}" presName="bgRect" presStyleLbl="bgShp" presStyleIdx="1" presStyleCnt="3"/>
      <dgm:spPr/>
    </dgm:pt>
    <dgm:pt modelId="{C6CD4973-C2B4-4575-85C9-B005F3E8C169}" type="pres">
      <dgm:prSet presAssocID="{4C035CBF-D7F0-4895-912A-718FE1C2D2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DF1230CD-9377-4C36-95B8-1288BF535945}" type="pres">
      <dgm:prSet presAssocID="{4C035CBF-D7F0-4895-912A-718FE1C2D2CB}" presName="spaceRect" presStyleCnt="0"/>
      <dgm:spPr/>
    </dgm:pt>
    <dgm:pt modelId="{C5FF0CDD-D8AA-4C88-815F-7DCC92BB53AC}" type="pres">
      <dgm:prSet presAssocID="{4C035CBF-D7F0-4895-912A-718FE1C2D2CB}" presName="parTx" presStyleLbl="revTx" presStyleIdx="1" presStyleCnt="3">
        <dgm:presLayoutVars>
          <dgm:chMax val="0"/>
          <dgm:chPref val="0"/>
        </dgm:presLayoutVars>
      </dgm:prSet>
      <dgm:spPr/>
    </dgm:pt>
    <dgm:pt modelId="{9E474200-C9BB-4B5D-AFE0-EED1BC8D1F9F}" type="pres">
      <dgm:prSet presAssocID="{727D1024-499D-4DD1-A6E6-03EA9F3815D4}" presName="sibTrans" presStyleCnt="0"/>
      <dgm:spPr/>
    </dgm:pt>
    <dgm:pt modelId="{6D88DEDE-635E-440B-BAC2-32E5E285EDB4}" type="pres">
      <dgm:prSet presAssocID="{023B2AEA-69CA-4B5D-8B34-7C800389B47B}" presName="compNode" presStyleCnt="0"/>
      <dgm:spPr/>
    </dgm:pt>
    <dgm:pt modelId="{427E7E32-1477-41CC-B5F4-B44684C2B30D}" type="pres">
      <dgm:prSet presAssocID="{023B2AEA-69CA-4B5D-8B34-7C800389B47B}" presName="bgRect" presStyleLbl="bgShp" presStyleIdx="2" presStyleCnt="3"/>
      <dgm:spPr/>
    </dgm:pt>
    <dgm:pt modelId="{0BF64DCD-218F-4D36-A753-CE950295100C}" type="pres">
      <dgm:prSet presAssocID="{023B2AEA-69CA-4B5D-8B34-7C800389B4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ursor"/>
        </a:ext>
      </dgm:extLst>
    </dgm:pt>
    <dgm:pt modelId="{3F23B5AE-DD56-4CE5-A1E9-5385CCC239E6}" type="pres">
      <dgm:prSet presAssocID="{023B2AEA-69CA-4B5D-8B34-7C800389B47B}" presName="spaceRect" presStyleCnt="0"/>
      <dgm:spPr/>
    </dgm:pt>
    <dgm:pt modelId="{9C36531F-FEED-4F49-BE65-CA0CE9D756F0}" type="pres">
      <dgm:prSet presAssocID="{023B2AEA-69CA-4B5D-8B34-7C800389B47B}" presName="parTx" presStyleLbl="revTx" presStyleIdx="2" presStyleCnt="3">
        <dgm:presLayoutVars>
          <dgm:chMax val="0"/>
          <dgm:chPref val="0"/>
        </dgm:presLayoutVars>
      </dgm:prSet>
      <dgm:spPr/>
    </dgm:pt>
  </dgm:ptLst>
  <dgm:cxnLst>
    <dgm:cxn modelId="{873E076B-8E24-4E2F-9CFC-77D0A7E56F4B}" srcId="{55022F97-CA1F-4113-BCCD-5BC8505502C0}" destId="{023B2AEA-69CA-4B5D-8B34-7C800389B47B}" srcOrd="2" destOrd="0" parTransId="{20DFEE3B-8881-4647-BF88-667DA8E68F47}" sibTransId="{7944165F-F4CC-43F6-934D-3C898EC20373}"/>
    <dgm:cxn modelId="{C3B4134E-76A4-45E1-9171-5CE78E9BF152}" type="presOf" srcId="{4C035CBF-D7F0-4895-912A-718FE1C2D2CB}" destId="{C5FF0CDD-D8AA-4C88-815F-7DCC92BB53AC}" srcOrd="0" destOrd="0" presId="urn:microsoft.com/office/officeart/2018/2/layout/IconVerticalSolidList"/>
    <dgm:cxn modelId="{159EE273-9EB8-49AC-8BA9-3D2547A7923C}" type="presOf" srcId="{55022F97-CA1F-4113-BCCD-5BC8505502C0}" destId="{14242353-8705-434F-A5EF-D5DC3F33ACE2}" srcOrd="0" destOrd="0" presId="urn:microsoft.com/office/officeart/2018/2/layout/IconVerticalSolidList"/>
    <dgm:cxn modelId="{78FE0B91-81D1-4265-8454-7319B337E4DE}" srcId="{55022F97-CA1F-4113-BCCD-5BC8505502C0}" destId="{4C035CBF-D7F0-4895-912A-718FE1C2D2CB}" srcOrd="1" destOrd="0" parTransId="{2BE9FED3-F3D4-403C-858C-C62519AED109}" sibTransId="{727D1024-499D-4DD1-A6E6-03EA9F3815D4}"/>
    <dgm:cxn modelId="{E36025B5-6845-4745-81DD-64419E13B3EE}" type="presOf" srcId="{023B2AEA-69CA-4B5D-8B34-7C800389B47B}" destId="{9C36531F-FEED-4F49-BE65-CA0CE9D756F0}" srcOrd="0" destOrd="0" presId="urn:microsoft.com/office/officeart/2018/2/layout/IconVerticalSolidList"/>
    <dgm:cxn modelId="{009C70CE-13A0-47A8-BEBB-6DFFE62FEAA1}" srcId="{55022F97-CA1F-4113-BCCD-5BC8505502C0}" destId="{BEF4E3EB-083E-4601-84DB-5B329088E0C9}" srcOrd="0" destOrd="0" parTransId="{9C7479D2-591B-4481-B745-75FD224D263E}" sibTransId="{FB518BD1-1AF8-4FCB-B89B-C14430968C13}"/>
    <dgm:cxn modelId="{758A14F8-8CA6-438A-92D5-6DEDFC997D8B}" type="presOf" srcId="{BEF4E3EB-083E-4601-84DB-5B329088E0C9}" destId="{E73CFD69-0915-41B3-9647-19F65A7D711D}" srcOrd="0" destOrd="0" presId="urn:microsoft.com/office/officeart/2018/2/layout/IconVerticalSolidList"/>
    <dgm:cxn modelId="{7893CF2E-7047-4DE8-B65C-12F9C15B560C}" type="presParOf" srcId="{14242353-8705-434F-A5EF-D5DC3F33ACE2}" destId="{ADBFD450-9090-4C61-A990-32ED1E1EF3C3}" srcOrd="0" destOrd="0" presId="urn:microsoft.com/office/officeart/2018/2/layout/IconVerticalSolidList"/>
    <dgm:cxn modelId="{44C84550-B073-4431-9182-8BCA26031785}" type="presParOf" srcId="{ADBFD450-9090-4C61-A990-32ED1E1EF3C3}" destId="{A5EF9593-1CF5-4475-9086-8B25DEE7258B}" srcOrd="0" destOrd="0" presId="urn:microsoft.com/office/officeart/2018/2/layout/IconVerticalSolidList"/>
    <dgm:cxn modelId="{6C722E80-5C62-4618-AE24-D3CFA4E0C531}" type="presParOf" srcId="{ADBFD450-9090-4C61-A990-32ED1E1EF3C3}" destId="{9A368172-3EFB-4F34-BCC5-4308ED6DFD29}" srcOrd="1" destOrd="0" presId="urn:microsoft.com/office/officeart/2018/2/layout/IconVerticalSolidList"/>
    <dgm:cxn modelId="{DAE761E3-1368-428E-9410-2AE66D1E9DAF}" type="presParOf" srcId="{ADBFD450-9090-4C61-A990-32ED1E1EF3C3}" destId="{65CC22C4-FDB5-43FE-B8DB-B5A0EFF2D90C}" srcOrd="2" destOrd="0" presId="urn:microsoft.com/office/officeart/2018/2/layout/IconVerticalSolidList"/>
    <dgm:cxn modelId="{AB473588-CABF-4B0F-985B-15C0AEDF32E4}" type="presParOf" srcId="{ADBFD450-9090-4C61-A990-32ED1E1EF3C3}" destId="{E73CFD69-0915-41B3-9647-19F65A7D711D}" srcOrd="3" destOrd="0" presId="urn:microsoft.com/office/officeart/2018/2/layout/IconVerticalSolidList"/>
    <dgm:cxn modelId="{687904BE-9C9B-4988-AF6E-7E74D8758A25}" type="presParOf" srcId="{14242353-8705-434F-A5EF-D5DC3F33ACE2}" destId="{7D36ACA7-9A79-448C-B792-D9887A9111B9}" srcOrd="1" destOrd="0" presId="urn:microsoft.com/office/officeart/2018/2/layout/IconVerticalSolidList"/>
    <dgm:cxn modelId="{59E626E5-F953-4043-8500-9660418A10DF}" type="presParOf" srcId="{14242353-8705-434F-A5EF-D5DC3F33ACE2}" destId="{5D27813C-85B0-44DA-99A2-225C113A4BD2}" srcOrd="2" destOrd="0" presId="urn:microsoft.com/office/officeart/2018/2/layout/IconVerticalSolidList"/>
    <dgm:cxn modelId="{E903328D-5388-4FA7-9BD0-F0248CBA2601}" type="presParOf" srcId="{5D27813C-85B0-44DA-99A2-225C113A4BD2}" destId="{B80B51FE-0952-4F2D-BD1E-74BF4E1BAE72}" srcOrd="0" destOrd="0" presId="urn:microsoft.com/office/officeart/2018/2/layout/IconVerticalSolidList"/>
    <dgm:cxn modelId="{AF612976-125F-48F8-AFC6-71D22561C930}" type="presParOf" srcId="{5D27813C-85B0-44DA-99A2-225C113A4BD2}" destId="{C6CD4973-C2B4-4575-85C9-B005F3E8C169}" srcOrd="1" destOrd="0" presId="urn:microsoft.com/office/officeart/2018/2/layout/IconVerticalSolidList"/>
    <dgm:cxn modelId="{FBAC904C-4127-4E6D-B5CB-272258E5E31C}" type="presParOf" srcId="{5D27813C-85B0-44DA-99A2-225C113A4BD2}" destId="{DF1230CD-9377-4C36-95B8-1288BF535945}" srcOrd="2" destOrd="0" presId="urn:microsoft.com/office/officeart/2018/2/layout/IconVerticalSolidList"/>
    <dgm:cxn modelId="{C6C8A760-8B12-4CAA-8FEA-C40296D72FA2}" type="presParOf" srcId="{5D27813C-85B0-44DA-99A2-225C113A4BD2}" destId="{C5FF0CDD-D8AA-4C88-815F-7DCC92BB53AC}" srcOrd="3" destOrd="0" presId="urn:microsoft.com/office/officeart/2018/2/layout/IconVerticalSolidList"/>
    <dgm:cxn modelId="{13F9A7B7-2427-47BC-B416-ADE9DECF87BC}" type="presParOf" srcId="{14242353-8705-434F-A5EF-D5DC3F33ACE2}" destId="{9E474200-C9BB-4B5D-AFE0-EED1BC8D1F9F}" srcOrd="3" destOrd="0" presId="urn:microsoft.com/office/officeart/2018/2/layout/IconVerticalSolidList"/>
    <dgm:cxn modelId="{6FC37767-42FD-47BD-B3DD-4992B81A4FF3}" type="presParOf" srcId="{14242353-8705-434F-A5EF-D5DC3F33ACE2}" destId="{6D88DEDE-635E-440B-BAC2-32E5E285EDB4}" srcOrd="4" destOrd="0" presId="urn:microsoft.com/office/officeart/2018/2/layout/IconVerticalSolidList"/>
    <dgm:cxn modelId="{0CE5169B-5453-42FF-A472-68325B21370B}" type="presParOf" srcId="{6D88DEDE-635E-440B-BAC2-32E5E285EDB4}" destId="{427E7E32-1477-41CC-B5F4-B44684C2B30D}" srcOrd="0" destOrd="0" presId="urn:microsoft.com/office/officeart/2018/2/layout/IconVerticalSolidList"/>
    <dgm:cxn modelId="{1F2EF97D-1E14-4A38-B2AE-78E8B6E54758}" type="presParOf" srcId="{6D88DEDE-635E-440B-BAC2-32E5E285EDB4}" destId="{0BF64DCD-218F-4D36-A753-CE950295100C}" srcOrd="1" destOrd="0" presId="urn:microsoft.com/office/officeart/2018/2/layout/IconVerticalSolidList"/>
    <dgm:cxn modelId="{B30F4D53-584F-48F0-96EB-77CF4A040DB9}" type="presParOf" srcId="{6D88DEDE-635E-440B-BAC2-32E5E285EDB4}" destId="{3F23B5AE-DD56-4CE5-A1E9-5385CCC239E6}" srcOrd="2" destOrd="0" presId="urn:microsoft.com/office/officeart/2018/2/layout/IconVerticalSolidList"/>
    <dgm:cxn modelId="{29B33F30-0C4C-4959-8DD1-F02DBD2525D9}" type="presParOf" srcId="{6D88DEDE-635E-440B-BAC2-32E5E285EDB4}" destId="{9C36531F-FEED-4F49-BE65-CA0CE9D756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D9BB5E-170E-428B-9DB0-01D2088A57D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ECB58A3-8695-49CA-9E3A-D3F3623F0A12}">
      <dgm:prSet/>
      <dgm:spPr/>
      <dgm:t>
        <a:bodyPr/>
        <a:lstStyle/>
        <a:p>
          <a:r>
            <a:rPr lang="en-GB"/>
            <a:t>Declarative sentences – 1 of 4 sentence types in English</a:t>
          </a:r>
          <a:endParaRPr lang="en-US"/>
        </a:p>
      </dgm:t>
    </dgm:pt>
    <dgm:pt modelId="{D285187B-AC5F-499F-9AC1-8C245BAC92FD}" type="parTrans" cxnId="{FB3C65EA-E805-4B26-B1D7-5B5BEB69F119}">
      <dgm:prSet/>
      <dgm:spPr/>
      <dgm:t>
        <a:bodyPr/>
        <a:lstStyle/>
        <a:p>
          <a:endParaRPr lang="en-US"/>
        </a:p>
      </dgm:t>
    </dgm:pt>
    <dgm:pt modelId="{5F5865C3-4B30-45BF-80EA-30EE6B97FB63}" type="sibTrans" cxnId="{FB3C65EA-E805-4B26-B1D7-5B5BEB69F119}">
      <dgm:prSet/>
      <dgm:spPr/>
      <dgm:t>
        <a:bodyPr/>
        <a:lstStyle/>
        <a:p>
          <a:endParaRPr lang="en-US"/>
        </a:p>
      </dgm:t>
    </dgm:pt>
    <dgm:pt modelId="{3C93234F-3485-4546-9A8E-1FE75016E55A}">
      <dgm:prSet/>
      <dgm:spPr/>
      <dgm:t>
        <a:bodyPr/>
        <a:lstStyle/>
        <a:p>
          <a:r>
            <a:rPr lang="en-GB" dirty="0"/>
            <a:t>Definition of </a:t>
          </a:r>
          <a:r>
            <a:rPr lang="en-GB" b="1" dirty="0">
              <a:solidFill>
                <a:srgbClr val="0070C0"/>
              </a:solidFill>
            </a:rPr>
            <a:t>subject</a:t>
          </a:r>
          <a:r>
            <a:rPr lang="en-GB" dirty="0"/>
            <a:t> + </a:t>
          </a:r>
          <a:r>
            <a:rPr lang="en-GB" b="1" dirty="0">
              <a:solidFill>
                <a:srgbClr val="0070C0"/>
              </a:solidFill>
            </a:rPr>
            <a:t>predicate</a:t>
          </a:r>
          <a:endParaRPr lang="en-US" dirty="0">
            <a:solidFill>
              <a:srgbClr val="0070C0"/>
            </a:solidFill>
          </a:endParaRPr>
        </a:p>
      </dgm:t>
    </dgm:pt>
    <dgm:pt modelId="{343F11A5-E3A5-4598-B93A-C01ADA0856DA}" type="parTrans" cxnId="{8956DAB3-D1B6-4A97-85A3-8D28365B4DD3}">
      <dgm:prSet/>
      <dgm:spPr/>
      <dgm:t>
        <a:bodyPr/>
        <a:lstStyle/>
        <a:p>
          <a:endParaRPr lang="en-US"/>
        </a:p>
      </dgm:t>
    </dgm:pt>
    <dgm:pt modelId="{E1409E57-1370-4639-876C-2C42C6B55C48}" type="sibTrans" cxnId="{8956DAB3-D1B6-4A97-85A3-8D28365B4DD3}">
      <dgm:prSet/>
      <dgm:spPr/>
      <dgm:t>
        <a:bodyPr/>
        <a:lstStyle/>
        <a:p>
          <a:endParaRPr lang="en-US"/>
        </a:p>
      </dgm:t>
    </dgm:pt>
    <dgm:pt modelId="{6906C963-B99A-42B0-A495-E68CF28E5AF9}">
      <dgm:prSet/>
      <dgm:spPr/>
      <dgm:t>
        <a:bodyPr/>
        <a:lstStyle/>
        <a:p>
          <a:r>
            <a:rPr lang="en-GB"/>
            <a:t>Noun phrase subjects</a:t>
          </a:r>
          <a:endParaRPr lang="en-US"/>
        </a:p>
      </dgm:t>
    </dgm:pt>
    <dgm:pt modelId="{AD214FBC-14AE-424F-97EF-859DF2E4DEC5}" type="parTrans" cxnId="{27AC27E9-5402-4AC8-BEA5-5FD97AE2804C}">
      <dgm:prSet/>
      <dgm:spPr/>
      <dgm:t>
        <a:bodyPr/>
        <a:lstStyle/>
        <a:p>
          <a:endParaRPr lang="en-US"/>
        </a:p>
      </dgm:t>
    </dgm:pt>
    <dgm:pt modelId="{E9F34B10-B48B-48FA-8425-AE9BA8A26D99}" type="sibTrans" cxnId="{27AC27E9-5402-4AC8-BEA5-5FD97AE2804C}">
      <dgm:prSet/>
      <dgm:spPr/>
      <dgm:t>
        <a:bodyPr/>
        <a:lstStyle/>
        <a:p>
          <a:endParaRPr lang="en-US"/>
        </a:p>
      </dgm:t>
    </dgm:pt>
    <dgm:pt modelId="{3DA91899-A16F-49FC-B124-853E3112F6FF}">
      <dgm:prSet/>
      <dgm:spPr/>
      <dgm:t>
        <a:bodyPr/>
        <a:lstStyle/>
        <a:p>
          <a:r>
            <a:rPr lang="en-GB" b="1" dirty="0">
              <a:solidFill>
                <a:srgbClr val="0070C0"/>
              </a:solidFill>
            </a:rPr>
            <a:t>Verbs</a:t>
          </a:r>
          <a:r>
            <a:rPr lang="en-GB" dirty="0"/>
            <a:t> in predicates</a:t>
          </a:r>
          <a:endParaRPr lang="en-US" dirty="0"/>
        </a:p>
      </dgm:t>
    </dgm:pt>
    <dgm:pt modelId="{5F49E892-BA95-4143-9770-42CB4E20D38E}" type="parTrans" cxnId="{A4AB7BB3-3A0B-4423-8C58-268662C284AF}">
      <dgm:prSet/>
      <dgm:spPr/>
      <dgm:t>
        <a:bodyPr/>
        <a:lstStyle/>
        <a:p>
          <a:endParaRPr lang="en-US"/>
        </a:p>
      </dgm:t>
    </dgm:pt>
    <dgm:pt modelId="{8EEB5657-F656-42E5-A09D-3244DCF5ABCB}" type="sibTrans" cxnId="{A4AB7BB3-3A0B-4423-8C58-268662C284AF}">
      <dgm:prSet/>
      <dgm:spPr/>
      <dgm:t>
        <a:bodyPr/>
        <a:lstStyle/>
        <a:p>
          <a:endParaRPr lang="en-US"/>
        </a:p>
      </dgm:t>
    </dgm:pt>
    <dgm:pt modelId="{5EFC1D1E-3108-44BE-A36B-976599428418}">
      <dgm:prSet/>
      <dgm:spPr/>
      <dgm:t>
        <a:bodyPr/>
        <a:lstStyle/>
        <a:p>
          <a:r>
            <a:rPr lang="en-GB" dirty="0"/>
            <a:t>A </a:t>
          </a:r>
          <a:r>
            <a:rPr lang="en-GB" b="1" dirty="0">
              <a:solidFill>
                <a:srgbClr val="0070C0"/>
              </a:solidFill>
            </a:rPr>
            <a:t>capital letter </a:t>
          </a:r>
          <a:r>
            <a:rPr lang="en-GB" dirty="0"/>
            <a:t>at the </a:t>
          </a:r>
          <a:r>
            <a:rPr lang="en-GB" dirty="0">
              <a:solidFill>
                <a:srgbClr val="C00000"/>
              </a:solidFill>
            </a:rPr>
            <a:t>beginning</a:t>
          </a:r>
          <a:r>
            <a:rPr lang="en-GB" dirty="0"/>
            <a:t> of the declarative sentence</a:t>
          </a:r>
          <a:endParaRPr lang="en-US" dirty="0"/>
        </a:p>
      </dgm:t>
    </dgm:pt>
    <dgm:pt modelId="{F9572F7D-DAEA-443B-B100-8CD58A66E1BE}" type="parTrans" cxnId="{E11870D9-8D9F-4EAE-947B-E10A7257E6DB}">
      <dgm:prSet/>
      <dgm:spPr/>
      <dgm:t>
        <a:bodyPr/>
        <a:lstStyle/>
        <a:p>
          <a:endParaRPr lang="en-US"/>
        </a:p>
      </dgm:t>
    </dgm:pt>
    <dgm:pt modelId="{99A15957-E994-4325-9E80-7487F42C2F67}" type="sibTrans" cxnId="{E11870D9-8D9F-4EAE-947B-E10A7257E6DB}">
      <dgm:prSet/>
      <dgm:spPr/>
      <dgm:t>
        <a:bodyPr/>
        <a:lstStyle/>
        <a:p>
          <a:endParaRPr lang="en-US"/>
        </a:p>
      </dgm:t>
    </dgm:pt>
    <dgm:pt modelId="{3FC10CA2-BC9F-4020-8180-0218D0F7271F}">
      <dgm:prSet/>
      <dgm:spPr/>
      <dgm:t>
        <a:bodyPr/>
        <a:lstStyle/>
        <a:p>
          <a:r>
            <a:rPr lang="en-GB" dirty="0"/>
            <a:t>A </a:t>
          </a:r>
          <a:r>
            <a:rPr lang="en-GB" b="1" dirty="0">
              <a:solidFill>
                <a:srgbClr val="0070C0"/>
              </a:solidFill>
            </a:rPr>
            <a:t>full-stop</a:t>
          </a:r>
          <a:r>
            <a:rPr lang="en-GB" dirty="0"/>
            <a:t> at the </a:t>
          </a:r>
          <a:r>
            <a:rPr lang="en-GB" dirty="0">
              <a:solidFill>
                <a:srgbClr val="C00000"/>
              </a:solidFill>
            </a:rPr>
            <a:t>end</a:t>
          </a:r>
          <a:r>
            <a:rPr lang="en-GB" dirty="0"/>
            <a:t> of the declarative sentence</a:t>
          </a:r>
          <a:endParaRPr lang="en-US" dirty="0"/>
        </a:p>
      </dgm:t>
    </dgm:pt>
    <dgm:pt modelId="{327777E2-68A2-44BC-BC78-B297D15B103B}" type="parTrans" cxnId="{D7CECB4A-BF0D-4025-87EF-5E5990791D0C}">
      <dgm:prSet/>
      <dgm:spPr/>
      <dgm:t>
        <a:bodyPr/>
        <a:lstStyle/>
        <a:p>
          <a:endParaRPr lang="en-US"/>
        </a:p>
      </dgm:t>
    </dgm:pt>
    <dgm:pt modelId="{44B5FB9C-C4A9-4F29-B623-494648F2E61A}" type="sibTrans" cxnId="{D7CECB4A-BF0D-4025-87EF-5E5990791D0C}">
      <dgm:prSet/>
      <dgm:spPr/>
      <dgm:t>
        <a:bodyPr/>
        <a:lstStyle/>
        <a:p>
          <a:endParaRPr lang="en-US"/>
        </a:p>
      </dgm:t>
    </dgm:pt>
    <dgm:pt modelId="{06A899D9-3009-42B2-9152-854E33E5A76D}">
      <dgm:prSet/>
      <dgm:spPr/>
      <dgm:t>
        <a:bodyPr/>
        <a:lstStyle/>
        <a:p>
          <a:r>
            <a:rPr lang="en-GB" dirty="0"/>
            <a:t>Expressing a </a:t>
          </a:r>
          <a:r>
            <a:rPr lang="en-GB" dirty="0">
              <a:solidFill>
                <a:srgbClr val="C00000"/>
              </a:solidFill>
            </a:rPr>
            <a:t>complete</a:t>
          </a:r>
          <a:r>
            <a:rPr lang="en-GB" dirty="0"/>
            <a:t> thought</a:t>
          </a:r>
          <a:endParaRPr lang="en-US" dirty="0"/>
        </a:p>
      </dgm:t>
    </dgm:pt>
    <dgm:pt modelId="{56872101-003D-4C4B-8E54-2F9B0CEC4263}" type="parTrans" cxnId="{AD34D7DD-D88D-49A1-A4DD-56F96D4141A1}">
      <dgm:prSet/>
      <dgm:spPr/>
      <dgm:t>
        <a:bodyPr/>
        <a:lstStyle/>
        <a:p>
          <a:endParaRPr lang="en-US"/>
        </a:p>
      </dgm:t>
    </dgm:pt>
    <dgm:pt modelId="{D349D99B-FD6A-49BC-BC40-6ECAD31F0179}" type="sibTrans" cxnId="{AD34D7DD-D88D-49A1-A4DD-56F96D4141A1}">
      <dgm:prSet/>
      <dgm:spPr/>
      <dgm:t>
        <a:bodyPr/>
        <a:lstStyle/>
        <a:p>
          <a:endParaRPr lang="en-US"/>
        </a:p>
      </dgm:t>
    </dgm:pt>
    <dgm:pt modelId="{3A99967C-D296-46C4-A3A0-1A0AEC4535C4}" type="pres">
      <dgm:prSet presAssocID="{21D9BB5E-170E-428B-9DB0-01D2088A57D6}" presName="vert0" presStyleCnt="0">
        <dgm:presLayoutVars>
          <dgm:dir/>
          <dgm:animOne val="branch"/>
          <dgm:animLvl val="lvl"/>
        </dgm:presLayoutVars>
      </dgm:prSet>
      <dgm:spPr/>
    </dgm:pt>
    <dgm:pt modelId="{F050FF05-CE35-4E93-8E7C-C96D0FC6CB02}" type="pres">
      <dgm:prSet presAssocID="{5ECB58A3-8695-49CA-9E3A-D3F3623F0A12}" presName="thickLine" presStyleLbl="alignNode1" presStyleIdx="0" presStyleCnt="7"/>
      <dgm:spPr/>
    </dgm:pt>
    <dgm:pt modelId="{773CBAFC-E42E-4AFA-AF02-9BDC7F1C2FA1}" type="pres">
      <dgm:prSet presAssocID="{5ECB58A3-8695-49CA-9E3A-D3F3623F0A12}" presName="horz1" presStyleCnt="0"/>
      <dgm:spPr/>
    </dgm:pt>
    <dgm:pt modelId="{E5A490D2-18C2-4826-BA4C-61AEF263634F}" type="pres">
      <dgm:prSet presAssocID="{5ECB58A3-8695-49CA-9E3A-D3F3623F0A12}" presName="tx1" presStyleLbl="revTx" presStyleIdx="0" presStyleCnt="7"/>
      <dgm:spPr/>
    </dgm:pt>
    <dgm:pt modelId="{FE0F536B-3021-4D74-BD9A-FABA0DEBE2ED}" type="pres">
      <dgm:prSet presAssocID="{5ECB58A3-8695-49CA-9E3A-D3F3623F0A12}" presName="vert1" presStyleCnt="0"/>
      <dgm:spPr/>
    </dgm:pt>
    <dgm:pt modelId="{7F12AFA5-BDDC-4119-9482-82E102B5DC41}" type="pres">
      <dgm:prSet presAssocID="{3C93234F-3485-4546-9A8E-1FE75016E55A}" presName="thickLine" presStyleLbl="alignNode1" presStyleIdx="1" presStyleCnt="7"/>
      <dgm:spPr/>
    </dgm:pt>
    <dgm:pt modelId="{66262182-26B2-4E06-8222-6929BBEBDDAE}" type="pres">
      <dgm:prSet presAssocID="{3C93234F-3485-4546-9A8E-1FE75016E55A}" presName="horz1" presStyleCnt="0"/>
      <dgm:spPr/>
    </dgm:pt>
    <dgm:pt modelId="{B46C9BCC-EBED-4B54-9C4D-A3A903B84413}" type="pres">
      <dgm:prSet presAssocID="{3C93234F-3485-4546-9A8E-1FE75016E55A}" presName="tx1" presStyleLbl="revTx" presStyleIdx="1" presStyleCnt="7"/>
      <dgm:spPr/>
    </dgm:pt>
    <dgm:pt modelId="{B6930A45-6230-4995-B1AB-F860F43E5BE9}" type="pres">
      <dgm:prSet presAssocID="{3C93234F-3485-4546-9A8E-1FE75016E55A}" presName="vert1" presStyleCnt="0"/>
      <dgm:spPr/>
    </dgm:pt>
    <dgm:pt modelId="{B617E7E3-669D-4E08-B797-3388195BC0B8}" type="pres">
      <dgm:prSet presAssocID="{6906C963-B99A-42B0-A495-E68CF28E5AF9}" presName="thickLine" presStyleLbl="alignNode1" presStyleIdx="2" presStyleCnt="7"/>
      <dgm:spPr/>
    </dgm:pt>
    <dgm:pt modelId="{721FC7F5-85F5-4E70-BD54-47BBB3D7F298}" type="pres">
      <dgm:prSet presAssocID="{6906C963-B99A-42B0-A495-E68CF28E5AF9}" presName="horz1" presStyleCnt="0"/>
      <dgm:spPr/>
    </dgm:pt>
    <dgm:pt modelId="{4860B3B4-B4D8-4F53-8D22-C6AF3FEE7299}" type="pres">
      <dgm:prSet presAssocID="{6906C963-B99A-42B0-A495-E68CF28E5AF9}" presName="tx1" presStyleLbl="revTx" presStyleIdx="2" presStyleCnt="7"/>
      <dgm:spPr/>
    </dgm:pt>
    <dgm:pt modelId="{6CD7610F-92B6-459A-A444-AD8C3940BBA5}" type="pres">
      <dgm:prSet presAssocID="{6906C963-B99A-42B0-A495-E68CF28E5AF9}" presName="vert1" presStyleCnt="0"/>
      <dgm:spPr/>
    </dgm:pt>
    <dgm:pt modelId="{965483B5-7B6A-4770-AEA0-A140F9145272}" type="pres">
      <dgm:prSet presAssocID="{3DA91899-A16F-49FC-B124-853E3112F6FF}" presName="thickLine" presStyleLbl="alignNode1" presStyleIdx="3" presStyleCnt="7"/>
      <dgm:spPr/>
    </dgm:pt>
    <dgm:pt modelId="{DE6C7349-F759-4142-8772-60E9D7DEF514}" type="pres">
      <dgm:prSet presAssocID="{3DA91899-A16F-49FC-B124-853E3112F6FF}" presName="horz1" presStyleCnt="0"/>
      <dgm:spPr/>
    </dgm:pt>
    <dgm:pt modelId="{B1C6CDA7-46C7-4628-B1F6-39AB71F99A8F}" type="pres">
      <dgm:prSet presAssocID="{3DA91899-A16F-49FC-B124-853E3112F6FF}" presName="tx1" presStyleLbl="revTx" presStyleIdx="3" presStyleCnt="7"/>
      <dgm:spPr/>
    </dgm:pt>
    <dgm:pt modelId="{5D8EDB4C-3B7F-4710-94A0-9EAE520A62D4}" type="pres">
      <dgm:prSet presAssocID="{3DA91899-A16F-49FC-B124-853E3112F6FF}" presName="vert1" presStyleCnt="0"/>
      <dgm:spPr/>
    </dgm:pt>
    <dgm:pt modelId="{1C571F49-2B4C-43FA-8D6F-5034AC131960}" type="pres">
      <dgm:prSet presAssocID="{5EFC1D1E-3108-44BE-A36B-976599428418}" presName="thickLine" presStyleLbl="alignNode1" presStyleIdx="4" presStyleCnt="7"/>
      <dgm:spPr/>
    </dgm:pt>
    <dgm:pt modelId="{609BC5E2-C347-40B9-ABC5-0D6F5AD056B4}" type="pres">
      <dgm:prSet presAssocID="{5EFC1D1E-3108-44BE-A36B-976599428418}" presName="horz1" presStyleCnt="0"/>
      <dgm:spPr/>
    </dgm:pt>
    <dgm:pt modelId="{D51DC165-18D6-4CEE-B310-2322DFA16FE2}" type="pres">
      <dgm:prSet presAssocID="{5EFC1D1E-3108-44BE-A36B-976599428418}" presName="tx1" presStyleLbl="revTx" presStyleIdx="4" presStyleCnt="7"/>
      <dgm:spPr/>
    </dgm:pt>
    <dgm:pt modelId="{38AA9346-BE3A-4870-9CDA-CF533181D22E}" type="pres">
      <dgm:prSet presAssocID="{5EFC1D1E-3108-44BE-A36B-976599428418}" presName="vert1" presStyleCnt="0"/>
      <dgm:spPr/>
    </dgm:pt>
    <dgm:pt modelId="{A3FC6E48-6C39-4247-9ECC-E77491C01A64}" type="pres">
      <dgm:prSet presAssocID="{3FC10CA2-BC9F-4020-8180-0218D0F7271F}" presName="thickLine" presStyleLbl="alignNode1" presStyleIdx="5" presStyleCnt="7"/>
      <dgm:spPr/>
    </dgm:pt>
    <dgm:pt modelId="{11FFCA4C-752A-4BC3-89D1-E181F838B875}" type="pres">
      <dgm:prSet presAssocID="{3FC10CA2-BC9F-4020-8180-0218D0F7271F}" presName="horz1" presStyleCnt="0"/>
      <dgm:spPr/>
    </dgm:pt>
    <dgm:pt modelId="{3ACC9F72-6FCD-4AC4-BC89-BDE00DEB0056}" type="pres">
      <dgm:prSet presAssocID="{3FC10CA2-BC9F-4020-8180-0218D0F7271F}" presName="tx1" presStyleLbl="revTx" presStyleIdx="5" presStyleCnt="7"/>
      <dgm:spPr/>
    </dgm:pt>
    <dgm:pt modelId="{4E16396D-4770-45F5-9A55-A00AFE340A3B}" type="pres">
      <dgm:prSet presAssocID="{3FC10CA2-BC9F-4020-8180-0218D0F7271F}" presName="vert1" presStyleCnt="0"/>
      <dgm:spPr/>
    </dgm:pt>
    <dgm:pt modelId="{48A196BC-FE0A-45CA-81D2-0DE6912BB719}" type="pres">
      <dgm:prSet presAssocID="{06A899D9-3009-42B2-9152-854E33E5A76D}" presName="thickLine" presStyleLbl="alignNode1" presStyleIdx="6" presStyleCnt="7"/>
      <dgm:spPr/>
    </dgm:pt>
    <dgm:pt modelId="{AFFC2C3D-7F7C-424B-9AFD-9DE887B647FF}" type="pres">
      <dgm:prSet presAssocID="{06A899D9-3009-42B2-9152-854E33E5A76D}" presName="horz1" presStyleCnt="0"/>
      <dgm:spPr/>
    </dgm:pt>
    <dgm:pt modelId="{DCF77624-F137-44A4-935A-227C28E1CA55}" type="pres">
      <dgm:prSet presAssocID="{06A899D9-3009-42B2-9152-854E33E5A76D}" presName="tx1" presStyleLbl="revTx" presStyleIdx="6" presStyleCnt="7"/>
      <dgm:spPr/>
    </dgm:pt>
    <dgm:pt modelId="{019303F2-B865-469B-971A-CEAA61243D82}" type="pres">
      <dgm:prSet presAssocID="{06A899D9-3009-42B2-9152-854E33E5A76D}" presName="vert1" presStyleCnt="0"/>
      <dgm:spPr/>
    </dgm:pt>
  </dgm:ptLst>
  <dgm:cxnLst>
    <dgm:cxn modelId="{7F3CDD0B-AB35-4262-8ACC-85D183BE4086}" type="presOf" srcId="{21D9BB5E-170E-428B-9DB0-01D2088A57D6}" destId="{3A99967C-D296-46C4-A3A0-1A0AEC4535C4}" srcOrd="0" destOrd="0" presId="urn:microsoft.com/office/officeart/2008/layout/LinedList"/>
    <dgm:cxn modelId="{E7AC912F-1F3F-46BC-9AB0-8F420FA70932}" type="presOf" srcId="{6906C963-B99A-42B0-A495-E68CF28E5AF9}" destId="{4860B3B4-B4D8-4F53-8D22-C6AF3FEE7299}" srcOrd="0" destOrd="0" presId="urn:microsoft.com/office/officeart/2008/layout/LinedList"/>
    <dgm:cxn modelId="{E0B34833-248E-4A97-B49B-A42FC2AE1B54}" type="presOf" srcId="{5ECB58A3-8695-49CA-9E3A-D3F3623F0A12}" destId="{E5A490D2-18C2-4826-BA4C-61AEF263634F}" srcOrd="0" destOrd="0" presId="urn:microsoft.com/office/officeart/2008/layout/LinedList"/>
    <dgm:cxn modelId="{BD164C33-515C-41F0-9973-76FA55A7E701}" type="presOf" srcId="{06A899D9-3009-42B2-9152-854E33E5A76D}" destId="{DCF77624-F137-44A4-935A-227C28E1CA55}" srcOrd="0" destOrd="0" presId="urn:microsoft.com/office/officeart/2008/layout/LinedList"/>
    <dgm:cxn modelId="{26768637-5394-4C63-82DC-86A1CE0397F4}" type="presOf" srcId="{3FC10CA2-BC9F-4020-8180-0218D0F7271F}" destId="{3ACC9F72-6FCD-4AC4-BC89-BDE00DEB0056}" srcOrd="0" destOrd="0" presId="urn:microsoft.com/office/officeart/2008/layout/LinedList"/>
    <dgm:cxn modelId="{BAD26039-AA62-4DAE-8D89-26ABFB38D708}" type="presOf" srcId="{3C93234F-3485-4546-9A8E-1FE75016E55A}" destId="{B46C9BCC-EBED-4B54-9C4D-A3A903B84413}" srcOrd="0" destOrd="0" presId="urn:microsoft.com/office/officeart/2008/layout/LinedList"/>
    <dgm:cxn modelId="{D7CECB4A-BF0D-4025-87EF-5E5990791D0C}" srcId="{21D9BB5E-170E-428B-9DB0-01D2088A57D6}" destId="{3FC10CA2-BC9F-4020-8180-0218D0F7271F}" srcOrd="5" destOrd="0" parTransId="{327777E2-68A2-44BC-BC78-B297D15B103B}" sibTransId="{44B5FB9C-C4A9-4F29-B623-494648F2E61A}"/>
    <dgm:cxn modelId="{5F92C06B-C1DE-41DF-9F72-F2E2F5D0BEBC}" type="presOf" srcId="{3DA91899-A16F-49FC-B124-853E3112F6FF}" destId="{B1C6CDA7-46C7-4628-B1F6-39AB71F99A8F}" srcOrd="0" destOrd="0" presId="urn:microsoft.com/office/officeart/2008/layout/LinedList"/>
    <dgm:cxn modelId="{A4AB7BB3-3A0B-4423-8C58-268662C284AF}" srcId="{21D9BB5E-170E-428B-9DB0-01D2088A57D6}" destId="{3DA91899-A16F-49FC-B124-853E3112F6FF}" srcOrd="3" destOrd="0" parTransId="{5F49E892-BA95-4143-9770-42CB4E20D38E}" sibTransId="{8EEB5657-F656-42E5-A09D-3244DCF5ABCB}"/>
    <dgm:cxn modelId="{8956DAB3-D1B6-4A97-85A3-8D28365B4DD3}" srcId="{21D9BB5E-170E-428B-9DB0-01D2088A57D6}" destId="{3C93234F-3485-4546-9A8E-1FE75016E55A}" srcOrd="1" destOrd="0" parTransId="{343F11A5-E3A5-4598-B93A-C01ADA0856DA}" sibTransId="{E1409E57-1370-4639-876C-2C42C6B55C48}"/>
    <dgm:cxn modelId="{E11870D9-8D9F-4EAE-947B-E10A7257E6DB}" srcId="{21D9BB5E-170E-428B-9DB0-01D2088A57D6}" destId="{5EFC1D1E-3108-44BE-A36B-976599428418}" srcOrd="4" destOrd="0" parTransId="{F9572F7D-DAEA-443B-B100-8CD58A66E1BE}" sibTransId="{99A15957-E994-4325-9E80-7487F42C2F67}"/>
    <dgm:cxn modelId="{AD34D7DD-D88D-49A1-A4DD-56F96D4141A1}" srcId="{21D9BB5E-170E-428B-9DB0-01D2088A57D6}" destId="{06A899D9-3009-42B2-9152-854E33E5A76D}" srcOrd="6" destOrd="0" parTransId="{56872101-003D-4C4B-8E54-2F9B0CEC4263}" sibTransId="{D349D99B-FD6A-49BC-BC40-6ECAD31F0179}"/>
    <dgm:cxn modelId="{D0A434E8-E8B4-492A-888E-F4B2D01AE251}" type="presOf" srcId="{5EFC1D1E-3108-44BE-A36B-976599428418}" destId="{D51DC165-18D6-4CEE-B310-2322DFA16FE2}" srcOrd="0" destOrd="0" presId="urn:microsoft.com/office/officeart/2008/layout/LinedList"/>
    <dgm:cxn modelId="{27AC27E9-5402-4AC8-BEA5-5FD97AE2804C}" srcId="{21D9BB5E-170E-428B-9DB0-01D2088A57D6}" destId="{6906C963-B99A-42B0-A495-E68CF28E5AF9}" srcOrd="2" destOrd="0" parTransId="{AD214FBC-14AE-424F-97EF-859DF2E4DEC5}" sibTransId="{E9F34B10-B48B-48FA-8425-AE9BA8A26D99}"/>
    <dgm:cxn modelId="{FB3C65EA-E805-4B26-B1D7-5B5BEB69F119}" srcId="{21D9BB5E-170E-428B-9DB0-01D2088A57D6}" destId="{5ECB58A3-8695-49CA-9E3A-D3F3623F0A12}" srcOrd="0" destOrd="0" parTransId="{D285187B-AC5F-499F-9AC1-8C245BAC92FD}" sibTransId="{5F5865C3-4B30-45BF-80EA-30EE6B97FB63}"/>
    <dgm:cxn modelId="{0D92C1A8-9C37-4522-9FB1-6F964D3D36D7}" type="presParOf" srcId="{3A99967C-D296-46C4-A3A0-1A0AEC4535C4}" destId="{F050FF05-CE35-4E93-8E7C-C96D0FC6CB02}" srcOrd="0" destOrd="0" presId="urn:microsoft.com/office/officeart/2008/layout/LinedList"/>
    <dgm:cxn modelId="{489FA467-04A3-4778-8EC2-270C51599539}" type="presParOf" srcId="{3A99967C-D296-46C4-A3A0-1A0AEC4535C4}" destId="{773CBAFC-E42E-4AFA-AF02-9BDC7F1C2FA1}" srcOrd="1" destOrd="0" presId="urn:microsoft.com/office/officeart/2008/layout/LinedList"/>
    <dgm:cxn modelId="{FF2AEB49-245E-48A4-A01D-EBFCA7CB4AB3}" type="presParOf" srcId="{773CBAFC-E42E-4AFA-AF02-9BDC7F1C2FA1}" destId="{E5A490D2-18C2-4826-BA4C-61AEF263634F}" srcOrd="0" destOrd="0" presId="urn:microsoft.com/office/officeart/2008/layout/LinedList"/>
    <dgm:cxn modelId="{A0912F7D-76EF-4814-A715-8ECEDFB9070C}" type="presParOf" srcId="{773CBAFC-E42E-4AFA-AF02-9BDC7F1C2FA1}" destId="{FE0F536B-3021-4D74-BD9A-FABA0DEBE2ED}" srcOrd="1" destOrd="0" presId="urn:microsoft.com/office/officeart/2008/layout/LinedList"/>
    <dgm:cxn modelId="{EED69516-2A9D-4463-928C-0C294BEB12E9}" type="presParOf" srcId="{3A99967C-D296-46C4-A3A0-1A0AEC4535C4}" destId="{7F12AFA5-BDDC-4119-9482-82E102B5DC41}" srcOrd="2" destOrd="0" presId="urn:microsoft.com/office/officeart/2008/layout/LinedList"/>
    <dgm:cxn modelId="{7D57E33C-595D-4283-8A3A-9FE4D16A52C6}" type="presParOf" srcId="{3A99967C-D296-46C4-A3A0-1A0AEC4535C4}" destId="{66262182-26B2-4E06-8222-6929BBEBDDAE}" srcOrd="3" destOrd="0" presId="urn:microsoft.com/office/officeart/2008/layout/LinedList"/>
    <dgm:cxn modelId="{5E251FDB-BFF6-4A0B-8758-8D9188553A56}" type="presParOf" srcId="{66262182-26B2-4E06-8222-6929BBEBDDAE}" destId="{B46C9BCC-EBED-4B54-9C4D-A3A903B84413}" srcOrd="0" destOrd="0" presId="urn:microsoft.com/office/officeart/2008/layout/LinedList"/>
    <dgm:cxn modelId="{EA187F40-DC5A-4B3F-ACAC-B00AEE5D0480}" type="presParOf" srcId="{66262182-26B2-4E06-8222-6929BBEBDDAE}" destId="{B6930A45-6230-4995-B1AB-F860F43E5BE9}" srcOrd="1" destOrd="0" presId="urn:microsoft.com/office/officeart/2008/layout/LinedList"/>
    <dgm:cxn modelId="{9FD9C7E4-771C-4276-B053-C89117A58A61}" type="presParOf" srcId="{3A99967C-D296-46C4-A3A0-1A0AEC4535C4}" destId="{B617E7E3-669D-4E08-B797-3388195BC0B8}" srcOrd="4" destOrd="0" presId="urn:microsoft.com/office/officeart/2008/layout/LinedList"/>
    <dgm:cxn modelId="{BD773B49-11D8-454B-87F4-DD69C554ECB6}" type="presParOf" srcId="{3A99967C-D296-46C4-A3A0-1A0AEC4535C4}" destId="{721FC7F5-85F5-4E70-BD54-47BBB3D7F298}" srcOrd="5" destOrd="0" presId="urn:microsoft.com/office/officeart/2008/layout/LinedList"/>
    <dgm:cxn modelId="{6BC439F0-4D9C-4739-812F-5A4D5ACDED90}" type="presParOf" srcId="{721FC7F5-85F5-4E70-BD54-47BBB3D7F298}" destId="{4860B3B4-B4D8-4F53-8D22-C6AF3FEE7299}" srcOrd="0" destOrd="0" presId="urn:microsoft.com/office/officeart/2008/layout/LinedList"/>
    <dgm:cxn modelId="{8DB11D5C-9C58-449E-AFF9-FE5DB40EC7A3}" type="presParOf" srcId="{721FC7F5-85F5-4E70-BD54-47BBB3D7F298}" destId="{6CD7610F-92B6-459A-A444-AD8C3940BBA5}" srcOrd="1" destOrd="0" presId="urn:microsoft.com/office/officeart/2008/layout/LinedList"/>
    <dgm:cxn modelId="{0F39714D-7A15-4212-8E3A-622832ED9BC8}" type="presParOf" srcId="{3A99967C-D296-46C4-A3A0-1A0AEC4535C4}" destId="{965483B5-7B6A-4770-AEA0-A140F9145272}" srcOrd="6" destOrd="0" presId="urn:microsoft.com/office/officeart/2008/layout/LinedList"/>
    <dgm:cxn modelId="{E52D939D-65B7-4275-B41C-6475D95F6BC6}" type="presParOf" srcId="{3A99967C-D296-46C4-A3A0-1A0AEC4535C4}" destId="{DE6C7349-F759-4142-8772-60E9D7DEF514}" srcOrd="7" destOrd="0" presId="urn:microsoft.com/office/officeart/2008/layout/LinedList"/>
    <dgm:cxn modelId="{0FA99980-EF15-4504-925B-73F02CF21B68}" type="presParOf" srcId="{DE6C7349-F759-4142-8772-60E9D7DEF514}" destId="{B1C6CDA7-46C7-4628-B1F6-39AB71F99A8F}" srcOrd="0" destOrd="0" presId="urn:microsoft.com/office/officeart/2008/layout/LinedList"/>
    <dgm:cxn modelId="{711664C0-4502-488C-B436-8BA0902D11E1}" type="presParOf" srcId="{DE6C7349-F759-4142-8772-60E9D7DEF514}" destId="{5D8EDB4C-3B7F-4710-94A0-9EAE520A62D4}" srcOrd="1" destOrd="0" presId="urn:microsoft.com/office/officeart/2008/layout/LinedList"/>
    <dgm:cxn modelId="{EA1FB3D5-1CFD-4EB2-B2CD-493BDCFA83D0}" type="presParOf" srcId="{3A99967C-D296-46C4-A3A0-1A0AEC4535C4}" destId="{1C571F49-2B4C-43FA-8D6F-5034AC131960}" srcOrd="8" destOrd="0" presId="urn:microsoft.com/office/officeart/2008/layout/LinedList"/>
    <dgm:cxn modelId="{58B0CF94-32B0-428E-814C-3FE5532AC4A4}" type="presParOf" srcId="{3A99967C-D296-46C4-A3A0-1A0AEC4535C4}" destId="{609BC5E2-C347-40B9-ABC5-0D6F5AD056B4}" srcOrd="9" destOrd="0" presId="urn:microsoft.com/office/officeart/2008/layout/LinedList"/>
    <dgm:cxn modelId="{EE14E3EA-32CC-4E47-9EFF-6F3E66B8A5AC}" type="presParOf" srcId="{609BC5E2-C347-40B9-ABC5-0D6F5AD056B4}" destId="{D51DC165-18D6-4CEE-B310-2322DFA16FE2}" srcOrd="0" destOrd="0" presId="urn:microsoft.com/office/officeart/2008/layout/LinedList"/>
    <dgm:cxn modelId="{54A9B2D3-0F27-4089-9562-DFD059076FC9}" type="presParOf" srcId="{609BC5E2-C347-40B9-ABC5-0D6F5AD056B4}" destId="{38AA9346-BE3A-4870-9CDA-CF533181D22E}" srcOrd="1" destOrd="0" presId="urn:microsoft.com/office/officeart/2008/layout/LinedList"/>
    <dgm:cxn modelId="{7A221CBA-D717-4784-8C1E-F321C73B07ED}" type="presParOf" srcId="{3A99967C-D296-46C4-A3A0-1A0AEC4535C4}" destId="{A3FC6E48-6C39-4247-9ECC-E77491C01A64}" srcOrd="10" destOrd="0" presId="urn:microsoft.com/office/officeart/2008/layout/LinedList"/>
    <dgm:cxn modelId="{8AB47C53-5417-45CB-BA55-74E98BBBBADE}" type="presParOf" srcId="{3A99967C-D296-46C4-A3A0-1A0AEC4535C4}" destId="{11FFCA4C-752A-4BC3-89D1-E181F838B875}" srcOrd="11" destOrd="0" presId="urn:microsoft.com/office/officeart/2008/layout/LinedList"/>
    <dgm:cxn modelId="{8A8F1B09-8494-4E92-970D-8BB2DCDBD52E}" type="presParOf" srcId="{11FFCA4C-752A-4BC3-89D1-E181F838B875}" destId="{3ACC9F72-6FCD-4AC4-BC89-BDE00DEB0056}" srcOrd="0" destOrd="0" presId="urn:microsoft.com/office/officeart/2008/layout/LinedList"/>
    <dgm:cxn modelId="{481FF305-8BD4-480F-8855-F4357A626490}" type="presParOf" srcId="{11FFCA4C-752A-4BC3-89D1-E181F838B875}" destId="{4E16396D-4770-45F5-9A55-A00AFE340A3B}" srcOrd="1" destOrd="0" presId="urn:microsoft.com/office/officeart/2008/layout/LinedList"/>
    <dgm:cxn modelId="{E79A1317-F094-4FF8-B3A1-D55A514CD655}" type="presParOf" srcId="{3A99967C-D296-46C4-A3A0-1A0AEC4535C4}" destId="{48A196BC-FE0A-45CA-81D2-0DE6912BB719}" srcOrd="12" destOrd="0" presId="urn:microsoft.com/office/officeart/2008/layout/LinedList"/>
    <dgm:cxn modelId="{81C62308-AB9F-466C-83A1-109147078B80}" type="presParOf" srcId="{3A99967C-D296-46C4-A3A0-1A0AEC4535C4}" destId="{AFFC2C3D-7F7C-424B-9AFD-9DE887B647FF}" srcOrd="13" destOrd="0" presId="urn:microsoft.com/office/officeart/2008/layout/LinedList"/>
    <dgm:cxn modelId="{157AA81B-88F7-4792-B89D-B88108BD95D2}" type="presParOf" srcId="{AFFC2C3D-7F7C-424B-9AFD-9DE887B647FF}" destId="{DCF77624-F137-44A4-935A-227C28E1CA55}" srcOrd="0" destOrd="0" presId="urn:microsoft.com/office/officeart/2008/layout/LinedList"/>
    <dgm:cxn modelId="{DAB8210C-95C7-468C-A13E-4A42D898754C}" type="presParOf" srcId="{AFFC2C3D-7F7C-424B-9AFD-9DE887B647FF}" destId="{019303F2-B865-469B-971A-CEAA61243D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9593-1CF5-4475-9086-8B25DEE7258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68172-3EFB-4F34-BCC5-4308ED6DFD2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CFD69-0915-41B3-9647-19F65A7D711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a:t>
          </a:r>
          <a:r>
            <a:rPr lang="en-GB" sz="2500" u="sng" kern="1200" dirty="0"/>
            <a:t>underlined</a:t>
          </a:r>
          <a:r>
            <a:rPr lang="en-GB" sz="2500" kern="1200" dirty="0"/>
            <a:t>, it means there is a link to another resource or activity, for example, a dictionary definition.</a:t>
          </a:r>
          <a:endParaRPr lang="en-US" sz="2500" kern="1200" dirty="0"/>
        </a:p>
      </dsp:txBody>
      <dsp:txXfrm>
        <a:off x="1435590" y="531"/>
        <a:ext cx="9080009" cy="1242935"/>
      </dsp:txXfrm>
    </dsp:sp>
    <dsp:sp modelId="{B80B51FE-0952-4F2D-BD1E-74BF4E1BAE72}">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D4973-C2B4-4575-85C9-B005F3E8C169}">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FF0CDD-D8AA-4C88-815F-7DCC92BB53A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in </a:t>
          </a:r>
          <a:r>
            <a:rPr lang="en-GB" sz="2500" b="1" kern="1200" dirty="0"/>
            <a:t>bold</a:t>
          </a:r>
          <a:r>
            <a:rPr lang="en-GB" sz="2500" kern="1200" dirty="0"/>
            <a:t>, this means that it is an important term for you to try to remember and learn.</a:t>
          </a:r>
          <a:endParaRPr lang="en-US" sz="2500" kern="1200" dirty="0"/>
        </a:p>
      </dsp:txBody>
      <dsp:txXfrm>
        <a:off x="1435590" y="1554201"/>
        <a:ext cx="9080009" cy="1242935"/>
      </dsp:txXfrm>
    </dsp:sp>
    <dsp:sp modelId="{427E7E32-1477-41CC-B5F4-B44684C2B30D}">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F64DCD-218F-4D36-A753-CE950295100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36531F-FEED-4F49-BE65-CA0CE9D756F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If a word appears in </a:t>
          </a:r>
          <a:r>
            <a:rPr lang="en-GB" sz="2500" kern="1200" dirty="0">
              <a:solidFill>
                <a:srgbClr val="C00000"/>
              </a:solidFill>
            </a:rPr>
            <a:t>red</a:t>
          </a:r>
          <a:r>
            <a:rPr lang="en-GB" sz="2500" kern="1200" dirty="0"/>
            <a:t>, this means that it is </a:t>
          </a:r>
          <a:r>
            <a:rPr lang="en-GB" sz="2500" kern="1200" dirty="0">
              <a:solidFill>
                <a:srgbClr val="C00000"/>
              </a:solidFill>
            </a:rPr>
            <a:t>important for you to focus on </a:t>
          </a:r>
          <a:r>
            <a:rPr lang="en-GB" sz="2500" kern="1200" dirty="0"/>
            <a:t>its meaning.</a:t>
          </a:r>
          <a:endParaRPr lang="en-US" sz="25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0FF05-CE35-4E93-8E7C-C96D0FC6CB02}">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490D2-18C2-4826-BA4C-61AEF263634F}">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Declarative sentences – 1 of 4 sentence types in English</a:t>
          </a:r>
          <a:endParaRPr lang="en-US" sz="2800" kern="1200"/>
        </a:p>
      </dsp:txBody>
      <dsp:txXfrm>
        <a:off x="0" y="531"/>
        <a:ext cx="10515600" cy="621467"/>
      </dsp:txXfrm>
    </dsp:sp>
    <dsp:sp modelId="{7F12AFA5-BDDC-4119-9482-82E102B5DC41}">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C9BCC-EBED-4B54-9C4D-A3A903B84413}">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Definition of </a:t>
          </a:r>
          <a:r>
            <a:rPr lang="en-GB" sz="2800" b="1" kern="1200" dirty="0">
              <a:solidFill>
                <a:srgbClr val="0070C0"/>
              </a:solidFill>
            </a:rPr>
            <a:t>subject</a:t>
          </a:r>
          <a:r>
            <a:rPr lang="en-GB" sz="2800" kern="1200" dirty="0"/>
            <a:t> + </a:t>
          </a:r>
          <a:r>
            <a:rPr lang="en-GB" sz="2800" b="1" kern="1200" dirty="0">
              <a:solidFill>
                <a:srgbClr val="0070C0"/>
              </a:solidFill>
            </a:rPr>
            <a:t>predicate</a:t>
          </a:r>
          <a:endParaRPr lang="en-US" sz="2800" kern="1200" dirty="0">
            <a:solidFill>
              <a:srgbClr val="0070C0"/>
            </a:solidFill>
          </a:endParaRPr>
        </a:p>
      </dsp:txBody>
      <dsp:txXfrm>
        <a:off x="0" y="621999"/>
        <a:ext cx="10515600" cy="621467"/>
      </dsp:txXfrm>
    </dsp:sp>
    <dsp:sp modelId="{B617E7E3-669D-4E08-B797-3388195BC0B8}">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60B3B4-B4D8-4F53-8D22-C6AF3FEE7299}">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Noun phrase subjects</a:t>
          </a:r>
          <a:endParaRPr lang="en-US" sz="2800" kern="1200"/>
        </a:p>
      </dsp:txBody>
      <dsp:txXfrm>
        <a:off x="0" y="1243467"/>
        <a:ext cx="10515600" cy="621467"/>
      </dsp:txXfrm>
    </dsp:sp>
    <dsp:sp modelId="{965483B5-7B6A-4770-AEA0-A140F9145272}">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6CDA7-46C7-4628-B1F6-39AB71F99A8F}">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solidFill>
                <a:srgbClr val="0070C0"/>
              </a:solidFill>
            </a:rPr>
            <a:t>Verbs</a:t>
          </a:r>
          <a:r>
            <a:rPr lang="en-GB" sz="2800" kern="1200" dirty="0"/>
            <a:t> in predicates</a:t>
          </a:r>
          <a:endParaRPr lang="en-US" sz="2800" kern="1200" dirty="0"/>
        </a:p>
      </dsp:txBody>
      <dsp:txXfrm>
        <a:off x="0" y="1864935"/>
        <a:ext cx="10515600" cy="621467"/>
      </dsp:txXfrm>
    </dsp:sp>
    <dsp:sp modelId="{1C571F49-2B4C-43FA-8D6F-5034AC131960}">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DC165-18D6-4CEE-B310-2322DFA16FE2}">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 </a:t>
          </a:r>
          <a:r>
            <a:rPr lang="en-GB" sz="2800" b="1" kern="1200" dirty="0">
              <a:solidFill>
                <a:srgbClr val="0070C0"/>
              </a:solidFill>
            </a:rPr>
            <a:t>capital letter </a:t>
          </a:r>
          <a:r>
            <a:rPr lang="en-GB" sz="2800" kern="1200" dirty="0"/>
            <a:t>at the </a:t>
          </a:r>
          <a:r>
            <a:rPr lang="en-GB" sz="2800" kern="1200" dirty="0">
              <a:solidFill>
                <a:srgbClr val="C00000"/>
              </a:solidFill>
            </a:rPr>
            <a:t>beginning</a:t>
          </a:r>
          <a:r>
            <a:rPr lang="en-GB" sz="2800" kern="1200" dirty="0"/>
            <a:t> of the declarative sentence</a:t>
          </a:r>
          <a:endParaRPr lang="en-US" sz="2800" kern="1200" dirty="0"/>
        </a:p>
      </dsp:txBody>
      <dsp:txXfrm>
        <a:off x="0" y="2486402"/>
        <a:ext cx="10515600" cy="621467"/>
      </dsp:txXfrm>
    </dsp:sp>
    <dsp:sp modelId="{A3FC6E48-6C39-4247-9ECC-E77491C01A64}">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C9F72-6FCD-4AC4-BC89-BDE00DEB0056}">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 </a:t>
          </a:r>
          <a:r>
            <a:rPr lang="en-GB" sz="2800" b="1" kern="1200" dirty="0">
              <a:solidFill>
                <a:srgbClr val="0070C0"/>
              </a:solidFill>
            </a:rPr>
            <a:t>full-stop</a:t>
          </a:r>
          <a:r>
            <a:rPr lang="en-GB" sz="2800" kern="1200" dirty="0"/>
            <a:t> at the </a:t>
          </a:r>
          <a:r>
            <a:rPr lang="en-GB" sz="2800" kern="1200" dirty="0">
              <a:solidFill>
                <a:srgbClr val="C00000"/>
              </a:solidFill>
            </a:rPr>
            <a:t>end</a:t>
          </a:r>
          <a:r>
            <a:rPr lang="en-GB" sz="2800" kern="1200" dirty="0"/>
            <a:t> of the declarative sentence</a:t>
          </a:r>
          <a:endParaRPr lang="en-US" sz="2800" kern="1200" dirty="0"/>
        </a:p>
      </dsp:txBody>
      <dsp:txXfrm>
        <a:off x="0" y="3107870"/>
        <a:ext cx="10515600" cy="621467"/>
      </dsp:txXfrm>
    </dsp:sp>
    <dsp:sp modelId="{48A196BC-FE0A-45CA-81D2-0DE6912BB719}">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77624-F137-44A4-935A-227C28E1CA55}">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Expressing a </a:t>
          </a:r>
          <a:r>
            <a:rPr lang="en-GB" sz="2800" kern="1200" dirty="0">
              <a:solidFill>
                <a:srgbClr val="C00000"/>
              </a:solidFill>
            </a:rPr>
            <a:t>complete</a:t>
          </a:r>
          <a:r>
            <a:rPr lang="en-GB" sz="2800" kern="1200" dirty="0"/>
            <a:t> thought</a:t>
          </a:r>
          <a:endParaRPr lang="en-US" sz="2800" kern="1200" dirty="0"/>
        </a:p>
      </dsp:txBody>
      <dsp:txXfrm>
        <a:off x="0" y="3729338"/>
        <a:ext cx="10515600" cy="6214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6FA2B9-3DA3-4F1C-B2D0-75B8E2E75F60}" type="datetimeFigureOut">
              <a:rPr lang="en-GB" smtClean="0"/>
              <a:t>17/09/2023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BC64A-D90F-4234-8D69-26721DB95011}" type="slidenum">
              <a:rPr lang="en-GB" smtClean="0"/>
              <a:t>‹#›</a:t>
            </a:fld>
            <a:endParaRPr lang="en-GB"/>
          </a:p>
        </p:txBody>
      </p:sp>
    </p:spTree>
    <p:extLst>
      <p:ext uri="{BB962C8B-B14F-4D97-AF65-F5344CB8AC3E}">
        <p14:creationId xmlns:p14="http://schemas.microsoft.com/office/powerpoint/2010/main" val="2740464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workshop, the focus is on a single kind of English sentence – the declarative.</a:t>
            </a:r>
          </a:p>
          <a:p>
            <a:r>
              <a:rPr lang="en-GB" dirty="0"/>
              <a:t>This is the first of 3 workshops on understanding this sentence type.</a:t>
            </a:r>
          </a:p>
          <a:p>
            <a:r>
              <a:rPr lang="en-GB" dirty="0"/>
              <a:t>This first workshop identifies the parts of a basic declarative sentence and examines its relevance to academic writing.</a:t>
            </a:r>
          </a:p>
        </p:txBody>
      </p:sp>
      <p:sp>
        <p:nvSpPr>
          <p:cNvPr id="4" name="Slide Number Placeholder 3"/>
          <p:cNvSpPr>
            <a:spLocks noGrp="1"/>
          </p:cNvSpPr>
          <p:nvPr>
            <p:ph type="sldNum" sz="quarter" idx="5"/>
          </p:nvPr>
        </p:nvSpPr>
        <p:spPr/>
        <p:txBody>
          <a:bodyPr/>
          <a:lstStyle/>
          <a:p>
            <a:fld id="{A73BC64A-D90F-4234-8D69-26721DB95011}" type="slidenum">
              <a:rPr lang="en-GB" smtClean="0"/>
              <a:t>1</a:t>
            </a:fld>
            <a:endParaRPr lang="en-GB"/>
          </a:p>
        </p:txBody>
      </p:sp>
    </p:spTree>
    <p:extLst>
      <p:ext uri="{BB962C8B-B14F-4D97-AF65-F5344CB8AC3E}">
        <p14:creationId xmlns:p14="http://schemas.microsoft.com/office/powerpoint/2010/main" val="3169815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take note of this guide as it can be helpful to focus </a:t>
            </a:r>
            <a:r>
              <a:rPr lang="en-GB" b="1" dirty="0"/>
              <a:t>your</a:t>
            </a:r>
            <a:r>
              <a:rPr lang="en-GB" dirty="0"/>
              <a:t> attention during this mini-tutorial</a:t>
            </a:r>
          </a:p>
        </p:txBody>
      </p:sp>
      <p:sp>
        <p:nvSpPr>
          <p:cNvPr id="4" name="Slide Number Placeholder 3"/>
          <p:cNvSpPr>
            <a:spLocks noGrp="1"/>
          </p:cNvSpPr>
          <p:nvPr>
            <p:ph type="sldNum" sz="quarter" idx="5"/>
          </p:nvPr>
        </p:nvSpPr>
        <p:spPr/>
        <p:txBody>
          <a:bodyPr/>
          <a:lstStyle/>
          <a:p>
            <a:fld id="{A73BC64A-D90F-4234-8D69-26721DB95011}" type="slidenum">
              <a:rPr lang="en-GB" smtClean="0"/>
              <a:t>2</a:t>
            </a:fld>
            <a:endParaRPr lang="en-GB"/>
          </a:p>
        </p:txBody>
      </p:sp>
    </p:spTree>
    <p:extLst>
      <p:ext uri="{BB962C8B-B14F-4D97-AF65-F5344CB8AC3E}">
        <p14:creationId xmlns:p14="http://schemas.microsoft.com/office/powerpoint/2010/main" val="903033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it looks like, what it does, how to form it from two basic components (sub. and pred.), how to present in your writing; some practice and then a very quick feedback on your experience of this tutorial/workshop</a:t>
            </a:r>
          </a:p>
        </p:txBody>
      </p:sp>
      <p:sp>
        <p:nvSpPr>
          <p:cNvPr id="4" name="Slide Number Placeholder 3"/>
          <p:cNvSpPr>
            <a:spLocks noGrp="1"/>
          </p:cNvSpPr>
          <p:nvPr>
            <p:ph type="sldNum" sz="quarter" idx="5"/>
          </p:nvPr>
        </p:nvSpPr>
        <p:spPr/>
        <p:txBody>
          <a:bodyPr/>
          <a:lstStyle/>
          <a:p>
            <a:fld id="{A73BC64A-D90F-4234-8D69-26721DB95011}" type="slidenum">
              <a:rPr lang="en-GB" smtClean="0"/>
              <a:t>3</a:t>
            </a:fld>
            <a:endParaRPr lang="en-GB"/>
          </a:p>
        </p:txBody>
      </p:sp>
    </p:spTree>
    <p:extLst>
      <p:ext uri="{BB962C8B-B14F-4D97-AF65-F5344CB8AC3E}">
        <p14:creationId xmlns:p14="http://schemas.microsoft.com/office/powerpoint/2010/main" val="3801644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function of an interrogative sentence is to communicate a question or request about something. Notice the use of the punctuation mark (given in red). </a:t>
            </a:r>
          </a:p>
          <a:p>
            <a:r>
              <a:rPr lang="en-GB" dirty="0"/>
              <a:t>The main function of an imperative sentence is to give an order or direction to the listener. Notice how different it looks from the interrogative. What differences do you notice?</a:t>
            </a:r>
          </a:p>
          <a:p>
            <a:r>
              <a:rPr lang="en-GB" i="1" dirty="0"/>
              <a:t>#</a:t>
            </a:r>
            <a:r>
              <a:rPr lang="en-GB" b="1" i="1" dirty="0"/>
              <a:t>elicit what the function of the exclamation mark is.</a:t>
            </a:r>
          </a:p>
          <a:p>
            <a:r>
              <a:rPr lang="en-GB" b="1" i="1" dirty="0"/>
              <a:t>#try to elicit a missing subject. Implied that it is 2</a:t>
            </a:r>
            <a:r>
              <a:rPr lang="en-GB" b="1" i="1" baseline="30000" dirty="0"/>
              <a:t>nd</a:t>
            </a:r>
            <a:r>
              <a:rPr lang="en-GB" b="1" i="1" dirty="0"/>
              <a:t> person ‘you’</a:t>
            </a:r>
          </a:p>
          <a:p>
            <a:r>
              <a:rPr lang="en-GB" b="0" dirty="0"/>
              <a:t>The exclamation mark is used when we are expressing some emotion or force in what we are saying. There is the way to capture this in English writing. In spoken language we hear it in the tone of our voice.</a:t>
            </a:r>
          </a:p>
          <a:p>
            <a:r>
              <a:rPr lang="en-GB" b="1" i="1" dirty="0"/>
              <a:t>#provide model with different force ‘sit down!’</a:t>
            </a:r>
          </a:p>
          <a:p>
            <a:r>
              <a:rPr lang="en-GB" b="0" i="0" dirty="0"/>
              <a:t>The exclamative sentence also uses an exclamation mark. The use of the exclamation mark communicates emotion to this sentence.</a:t>
            </a:r>
          </a:p>
          <a:p>
            <a:r>
              <a:rPr lang="en-GB" b="1" i="0" dirty="0"/>
              <a:t>#model</a:t>
            </a:r>
          </a:p>
          <a:p>
            <a:r>
              <a:rPr lang="en-GB" dirty="0"/>
              <a:t>We won’t be discussing these 3 types of sentences anymore in this mini tutorial. If you want to know more about them then, look through our English language series for other available tutorials.</a:t>
            </a:r>
          </a:p>
          <a:p>
            <a:r>
              <a:rPr lang="en-GB" dirty="0"/>
              <a:t>We focus on the </a:t>
            </a:r>
            <a:r>
              <a:rPr lang="en-GB" b="0" i="0" dirty="0">
                <a:solidFill>
                  <a:srgbClr val="000000"/>
                </a:solidFill>
                <a:effectLst/>
                <a:latin typeface="Helvetica" panose="020B0604020202020204" pitchFamily="34" charset="0"/>
              </a:rPr>
              <a:t>most common type of sentence in the English language: the declarative sentence</a:t>
            </a:r>
            <a:endParaRPr lang="en-GB" dirty="0"/>
          </a:p>
        </p:txBody>
      </p:sp>
      <p:sp>
        <p:nvSpPr>
          <p:cNvPr id="4" name="Slide Number Placeholder 3"/>
          <p:cNvSpPr>
            <a:spLocks noGrp="1"/>
          </p:cNvSpPr>
          <p:nvPr>
            <p:ph type="sldNum" sz="quarter" idx="5"/>
          </p:nvPr>
        </p:nvSpPr>
        <p:spPr/>
        <p:txBody>
          <a:bodyPr/>
          <a:lstStyle/>
          <a:p>
            <a:fld id="{A73BC64A-D90F-4234-8D69-26721DB95011}" type="slidenum">
              <a:rPr lang="en-GB" smtClean="0"/>
              <a:t>5</a:t>
            </a:fld>
            <a:endParaRPr lang="en-GB"/>
          </a:p>
        </p:txBody>
      </p:sp>
    </p:spTree>
    <p:extLst>
      <p:ext uri="{BB962C8B-B14F-4D97-AF65-F5344CB8AC3E}">
        <p14:creationId xmlns:p14="http://schemas.microsoft.com/office/powerpoint/2010/main" val="2297005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2 declaratives. </a:t>
            </a:r>
          </a:p>
          <a:p>
            <a:r>
              <a:rPr lang="en-GB" i="1" dirty="0"/>
              <a:t>#</a:t>
            </a:r>
            <a:r>
              <a:rPr lang="en-GB" b="1" i="1" dirty="0"/>
              <a:t>elicit similarities only (e.g. subject/verb/object; function involves doing something) </a:t>
            </a:r>
          </a:p>
        </p:txBody>
      </p:sp>
      <p:sp>
        <p:nvSpPr>
          <p:cNvPr id="4" name="Slide Number Placeholder 3"/>
          <p:cNvSpPr>
            <a:spLocks noGrp="1"/>
          </p:cNvSpPr>
          <p:nvPr>
            <p:ph type="sldNum" sz="quarter" idx="5"/>
          </p:nvPr>
        </p:nvSpPr>
        <p:spPr/>
        <p:txBody>
          <a:bodyPr/>
          <a:lstStyle/>
          <a:p>
            <a:fld id="{A73BC64A-D90F-4234-8D69-26721DB95011}" type="slidenum">
              <a:rPr lang="en-GB" smtClean="0"/>
              <a:t>6</a:t>
            </a:fld>
            <a:endParaRPr lang="en-GB"/>
          </a:p>
        </p:txBody>
      </p:sp>
    </p:spTree>
    <p:extLst>
      <p:ext uri="{BB962C8B-B14F-4D97-AF65-F5344CB8AC3E}">
        <p14:creationId xmlns:p14="http://schemas.microsoft.com/office/powerpoint/2010/main" val="799237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many words in English, the word </a:t>
            </a:r>
            <a:r>
              <a:rPr lang="en-GB" i="1" dirty="0"/>
              <a:t>declarative</a:t>
            </a:r>
            <a:r>
              <a:rPr lang="en-GB" dirty="0"/>
              <a:t> is made from another word. We say that is  </a:t>
            </a:r>
            <a:r>
              <a:rPr lang="en-GB" b="1" dirty="0" err="1"/>
              <a:t>erived</a:t>
            </a:r>
            <a:r>
              <a:rPr lang="en-GB" dirty="0"/>
              <a:t> from the verb ‘declare’.</a:t>
            </a:r>
          </a:p>
          <a:p>
            <a:endParaRPr lang="en-GB" dirty="0"/>
          </a:p>
          <a:p>
            <a:r>
              <a:rPr lang="en-GB" dirty="0"/>
              <a:t>We use declaratives to make statements about the world, express ideas and thoughts, explain something, convey facts</a:t>
            </a:r>
          </a:p>
          <a:p>
            <a:endParaRPr lang="en-GB" dirty="0"/>
          </a:p>
        </p:txBody>
      </p:sp>
      <p:sp>
        <p:nvSpPr>
          <p:cNvPr id="4" name="Slide Number Placeholder 3"/>
          <p:cNvSpPr>
            <a:spLocks noGrp="1"/>
          </p:cNvSpPr>
          <p:nvPr>
            <p:ph type="sldNum" sz="quarter" idx="5"/>
          </p:nvPr>
        </p:nvSpPr>
        <p:spPr/>
        <p:txBody>
          <a:bodyPr/>
          <a:lstStyle/>
          <a:p>
            <a:fld id="{A73BC64A-D90F-4234-8D69-26721DB95011}" type="slidenum">
              <a:rPr lang="en-GB" smtClean="0"/>
              <a:t>8</a:t>
            </a:fld>
            <a:endParaRPr lang="en-GB"/>
          </a:p>
        </p:txBody>
      </p:sp>
    </p:spTree>
    <p:extLst>
      <p:ext uri="{BB962C8B-B14F-4D97-AF65-F5344CB8AC3E}">
        <p14:creationId xmlns:p14="http://schemas.microsoft.com/office/powerpoint/2010/main" val="4165310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#ask ‘Why is this important for our academic communication?’</a:t>
            </a:r>
          </a:p>
          <a:p>
            <a:r>
              <a:rPr lang="en-GB" dirty="0"/>
              <a:t>make statements about the world, express ideas and thoughts, explain something, convey facts IS academic work</a:t>
            </a:r>
          </a:p>
        </p:txBody>
      </p:sp>
      <p:sp>
        <p:nvSpPr>
          <p:cNvPr id="4" name="Slide Number Placeholder 3"/>
          <p:cNvSpPr>
            <a:spLocks noGrp="1"/>
          </p:cNvSpPr>
          <p:nvPr>
            <p:ph type="sldNum" sz="quarter" idx="5"/>
          </p:nvPr>
        </p:nvSpPr>
        <p:spPr/>
        <p:txBody>
          <a:bodyPr/>
          <a:lstStyle/>
          <a:p>
            <a:fld id="{A73BC64A-D90F-4234-8D69-26721DB95011}" type="slidenum">
              <a:rPr lang="en-GB" smtClean="0"/>
              <a:t>9</a:t>
            </a:fld>
            <a:endParaRPr lang="en-GB"/>
          </a:p>
        </p:txBody>
      </p:sp>
    </p:spTree>
    <p:extLst>
      <p:ext uri="{BB962C8B-B14F-4D97-AF65-F5344CB8AC3E}">
        <p14:creationId xmlns:p14="http://schemas.microsoft.com/office/powerpoint/2010/main" val="13811384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#model example to indirectly present a cleft sentence: the sentence is about Beatrice. ‘Beatrice’ is what the sentence is about.</a:t>
            </a:r>
          </a:p>
          <a:p>
            <a:r>
              <a:rPr lang="en-GB" b="1" i="1" dirty="0"/>
              <a:t>#model example  to indirectly present a cleft sentence:  The predicate is about writing a sentence. ‘Writing a sentence’ is the what Beatrice does</a:t>
            </a:r>
          </a:p>
        </p:txBody>
      </p:sp>
      <p:sp>
        <p:nvSpPr>
          <p:cNvPr id="4" name="Slide Number Placeholder 3"/>
          <p:cNvSpPr>
            <a:spLocks noGrp="1"/>
          </p:cNvSpPr>
          <p:nvPr>
            <p:ph type="sldNum" sz="quarter" idx="5"/>
          </p:nvPr>
        </p:nvSpPr>
        <p:spPr/>
        <p:txBody>
          <a:bodyPr/>
          <a:lstStyle/>
          <a:p>
            <a:fld id="{A73BC64A-D90F-4234-8D69-26721DB95011}" type="slidenum">
              <a:rPr lang="en-GB" smtClean="0"/>
              <a:t>11</a:t>
            </a:fld>
            <a:endParaRPr lang="en-GB"/>
          </a:p>
        </p:txBody>
      </p:sp>
    </p:spTree>
    <p:extLst>
      <p:ext uri="{BB962C8B-B14F-4D97-AF65-F5344CB8AC3E}">
        <p14:creationId xmlns:p14="http://schemas.microsoft.com/office/powerpoint/2010/main" val="1831348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Animation 1 - Complete the definition. Which words in the example sentence corresponds to SUBJECT?</a:t>
            </a:r>
          </a:p>
          <a:p>
            <a:r>
              <a:rPr lang="en-GB" dirty="0"/>
              <a:t>Animation 2 – The subject refers to something in the world. In this example a group of people we are calling ‘the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Animation 3 - Complete the definition. Which words in the example sentence corresponds to PREDICATE?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Animation 4 – The predicate refers to something that the subject (the students) are doing (listening). The students listen to a lecture. </a:t>
            </a:r>
          </a:p>
        </p:txBody>
      </p:sp>
      <p:sp>
        <p:nvSpPr>
          <p:cNvPr id="4" name="Slide Number Placeholder 3"/>
          <p:cNvSpPr>
            <a:spLocks noGrp="1"/>
          </p:cNvSpPr>
          <p:nvPr>
            <p:ph type="sldNum" sz="quarter" idx="5"/>
          </p:nvPr>
        </p:nvSpPr>
        <p:spPr/>
        <p:txBody>
          <a:bodyPr/>
          <a:lstStyle/>
          <a:p>
            <a:fld id="{A73BC64A-D90F-4234-8D69-26721DB95011}" type="slidenum">
              <a:rPr lang="en-GB" smtClean="0"/>
              <a:t>12</a:t>
            </a:fld>
            <a:endParaRPr lang="en-GB"/>
          </a:p>
        </p:txBody>
      </p:sp>
    </p:spTree>
    <p:extLst>
      <p:ext uri="{BB962C8B-B14F-4D97-AF65-F5344CB8AC3E}">
        <p14:creationId xmlns:p14="http://schemas.microsoft.com/office/powerpoint/2010/main" val="15612315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a:t>
            </a:r>
            <a:r>
              <a:rPr lang="en-GB" dirty="0" err="1"/>
              <a:t>sts</a:t>
            </a:r>
            <a:r>
              <a:rPr lang="en-GB" dirty="0"/>
              <a:t> that verbs and how to use them is the topic of other workshops and resources that they can access on the Moodle page</a:t>
            </a:r>
          </a:p>
        </p:txBody>
      </p:sp>
      <p:sp>
        <p:nvSpPr>
          <p:cNvPr id="4" name="Slide Number Placeholder 3"/>
          <p:cNvSpPr>
            <a:spLocks noGrp="1"/>
          </p:cNvSpPr>
          <p:nvPr>
            <p:ph type="sldNum" sz="quarter" idx="5"/>
          </p:nvPr>
        </p:nvSpPr>
        <p:spPr/>
        <p:txBody>
          <a:bodyPr/>
          <a:lstStyle/>
          <a:p>
            <a:fld id="{A73BC64A-D90F-4234-8D69-26721DB95011}" type="slidenum">
              <a:rPr lang="en-GB" smtClean="0"/>
              <a:t>13</a:t>
            </a:fld>
            <a:endParaRPr lang="en-GB"/>
          </a:p>
        </p:txBody>
      </p:sp>
    </p:spTree>
    <p:extLst>
      <p:ext uri="{BB962C8B-B14F-4D97-AF65-F5344CB8AC3E}">
        <p14:creationId xmlns:p14="http://schemas.microsoft.com/office/powerpoint/2010/main" val="4008693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sentences to communicate thoughts, ideas, facts, statements. To communicate effectively we must express a complete idea. For example, ‘the students take.’ is incomplete because an action like ‘take’ must also involve something being taken.</a:t>
            </a:r>
          </a:p>
          <a:p>
            <a:r>
              <a:rPr lang="en-GB" dirty="0"/>
              <a:t>Once we have our complete idea (and selected the appropriate words) we use punctuation to mark where our thought/idea begins and ends</a:t>
            </a:r>
          </a:p>
          <a:p>
            <a:r>
              <a:rPr lang="en-GB" dirty="0"/>
              <a:t>Animation 1: explain </a:t>
            </a:r>
          </a:p>
          <a:p>
            <a:r>
              <a:rPr lang="en-GB" dirty="0"/>
              <a:t>Animation 2: explain</a:t>
            </a:r>
          </a:p>
          <a:p>
            <a:r>
              <a:rPr lang="en-GB" dirty="0"/>
              <a:t>Animation 3: reiterate statement</a:t>
            </a:r>
          </a:p>
        </p:txBody>
      </p:sp>
      <p:sp>
        <p:nvSpPr>
          <p:cNvPr id="4" name="Slide Number Placeholder 3"/>
          <p:cNvSpPr>
            <a:spLocks noGrp="1"/>
          </p:cNvSpPr>
          <p:nvPr>
            <p:ph type="sldNum" sz="quarter" idx="5"/>
          </p:nvPr>
        </p:nvSpPr>
        <p:spPr/>
        <p:txBody>
          <a:bodyPr/>
          <a:lstStyle/>
          <a:p>
            <a:fld id="{A73BC64A-D90F-4234-8D69-26721DB95011}" type="slidenum">
              <a:rPr lang="en-GB" smtClean="0"/>
              <a:t>15</a:t>
            </a:fld>
            <a:endParaRPr lang="en-GB"/>
          </a:p>
        </p:txBody>
      </p:sp>
    </p:spTree>
    <p:extLst>
      <p:ext uri="{BB962C8B-B14F-4D97-AF65-F5344CB8AC3E}">
        <p14:creationId xmlns:p14="http://schemas.microsoft.com/office/powerpoint/2010/main" val="20945527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What do you want to talk about? The dancer in the black dress. This is the subject of our declarative sentence.</a:t>
            </a:r>
          </a:p>
          <a:p>
            <a:pPr marL="228600" indent="-228600">
              <a:buAutoNum type="arabicPeriod"/>
            </a:pPr>
            <a:r>
              <a:rPr lang="en-GB" dirty="0"/>
              <a:t>What is she doing? ‘is jumping’ in the air. This is the predicate (with the main verb at the beginning)</a:t>
            </a:r>
          </a:p>
          <a:p>
            <a:pPr marL="228600" indent="-228600">
              <a:buAutoNum type="arabicPeriod"/>
            </a:pPr>
            <a:r>
              <a:rPr lang="en-GB" dirty="0"/>
              <a:t>This is the complete thought that we want to express.</a:t>
            </a:r>
          </a:p>
          <a:p>
            <a:pPr marL="228600" indent="-228600">
              <a:buAutoNum type="arabicPeriod"/>
            </a:pPr>
            <a:r>
              <a:rPr lang="en-GB" dirty="0"/>
              <a:t>This example declarative sentence begins with the subject followed by the predicate. The subject begins with a capital letter. The sentence finishes with a full stop, to indicate the end of the thought/idea.</a:t>
            </a:r>
          </a:p>
        </p:txBody>
      </p:sp>
      <p:sp>
        <p:nvSpPr>
          <p:cNvPr id="4" name="Slide Number Placeholder 3"/>
          <p:cNvSpPr>
            <a:spLocks noGrp="1"/>
          </p:cNvSpPr>
          <p:nvPr>
            <p:ph type="sldNum" sz="quarter" idx="5"/>
          </p:nvPr>
        </p:nvSpPr>
        <p:spPr/>
        <p:txBody>
          <a:bodyPr/>
          <a:lstStyle/>
          <a:p>
            <a:fld id="{A73BC64A-D90F-4234-8D69-26721DB95011}" type="slidenum">
              <a:rPr lang="en-GB" smtClean="0"/>
              <a:t>22</a:t>
            </a:fld>
            <a:endParaRPr lang="en-GB"/>
          </a:p>
        </p:txBody>
      </p:sp>
    </p:spTree>
    <p:extLst>
      <p:ext uri="{BB962C8B-B14F-4D97-AF65-F5344CB8AC3E}">
        <p14:creationId xmlns:p14="http://schemas.microsoft.com/office/powerpoint/2010/main" val="219599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BC64A-D90F-4234-8D69-26721DB95011}" type="slidenum">
              <a:rPr lang="en-GB" smtClean="0"/>
              <a:t>23</a:t>
            </a:fld>
            <a:endParaRPr lang="en-GB"/>
          </a:p>
        </p:txBody>
      </p:sp>
    </p:spTree>
    <p:extLst>
      <p:ext uri="{BB962C8B-B14F-4D97-AF65-F5344CB8AC3E}">
        <p14:creationId xmlns:p14="http://schemas.microsoft.com/office/powerpoint/2010/main" val="1755633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BC64A-D90F-4234-8D69-26721DB95011}" type="slidenum">
              <a:rPr lang="en-GB" smtClean="0"/>
              <a:t>26</a:t>
            </a:fld>
            <a:endParaRPr lang="en-GB"/>
          </a:p>
        </p:txBody>
      </p:sp>
    </p:spTree>
    <p:extLst>
      <p:ext uri="{BB962C8B-B14F-4D97-AF65-F5344CB8AC3E}">
        <p14:creationId xmlns:p14="http://schemas.microsoft.com/office/powerpoint/2010/main" val="2640302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BC64A-D90F-4234-8D69-26721DB95011}" type="slidenum">
              <a:rPr lang="en-GB" smtClean="0"/>
              <a:t>27</a:t>
            </a:fld>
            <a:endParaRPr lang="en-GB"/>
          </a:p>
        </p:txBody>
      </p:sp>
    </p:spTree>
    <p:extLst>
      <p:ext uri="{BB962C8B-B14F-4D97-AF65-F5344CB8AC3E}">
        <p14:creationId xmlns:p14="http://schemas.microsoft.com/office/powerpoint/2010/main" val="366777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F226-679F-6CDE-C375-844B77905A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E0B3C3-398A-645F-5E48-5C879978E3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A58C6-B8F8-3061-6FA2-3891B9DFAA1F}"/>
              </a:ext>
            </a:extLst>
          </p:cNvPr>
          <p:cNvSpPr>
            <a:spLocks noGrp="1"/>
          </p:cNvSpPr>
          <p:nvPr>
            <p:ph type="dt" sz="half" idx="10"/>
          </p:nvPr>
        </p:nvSpPr>
        <p:spPr/>
        <p:txBody>
          <a:bodyPr/>
          <a:lstStyle/>
          <a:p>
            <a:fld id="{0AA26395-94AB-4ED1-9457-397885EBDE3D}" type="datetime1">
              <a:rPr lang="en-GB" smtClean="0"/>
              <a:t>17/09/2023</a:t>
            </a:fld>
            <a:endParaRPr lang="en-GB"/>
          </a:p>
        </p:txBody>
      </p:sp>
      <p:sp>
        <p:nvSpPr>
          <p:cNvPr id="5" name="Footer Placeholder 4">
            <a:extLst>
              <a:ext uri="{FF2B5EF4-FFF2-40B4-BE49-F238E27FC236}">
                <a16:creationId xmlns:a16="http://schemas.microsoft.com/office/drawing/2014/main" id="{25A2B697-50D9-5E28-FA15-A20B2BF1C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C34D8-D334-E145-C787-9AD225C04BE7}"/>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3745635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2441B-EA8A-08EB-C426-8E8965C47B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B2757D-50F7-7C63-265B-FF0751F237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94A63-6A30-052A-C43A-4C8355CC2199}"/>
              </a:ext>
            </a:extLst>
          </p:cNvPr>
          <p:cNvSpPr>
            <a:spLocks noGrp="1"/>
          </p:cNvSpPr>
          <p:nvPr>
            <p:ph type="dt" sz="half" idx="10"/>
          </p:nvPr>
        </p:nvSpPr>
        <p:spPr/>
        <p:txBody>
          <a:bodyPr/>
          <a:lstStyle/>
          <a:p>
            <a:fld id="{4DE73938-C44E-4B9C-B73D-263FA9CB02C7}" type="datetime1">
              <a:rPr lang="en-GB" smtClean="0"/>
              <a:t>17/09/2023</a:t>
            </a:fld>
            <a:endParaRPr lang="en-GB"/>
          </a:p>
        </p:txBody>
      </p:sp>
      <p:sp>
        <p:nvSpPr>
          <p:cNvPr id="5" name="Footer Placeholder 4">
            <a:extLst>
              <a:ext uri="{FF2B5EF4-FFF2-40B4-BE49-F238E27FC236}">
                <a16:creationId xmlns:a16="http://schemas.microsoft.com/office/drawing/2014/main" id="{460BE20B-EA9C-0400-3329-70E6299CD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5FC966-5485-38FA-1C2C-B9385C306F01}"/>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288637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772CC-9850-BD65-A03B-3A99F2B221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250C2E-D91C-17C0-1F5E-EEABAF9C04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1E92AD-6D6C-613B-FF39-1C067CF56DE6}"/>
              </a:ext>
            </a:extLst>
          </p:cNvPr>
          <p:cNvSpPr>
            <a:spLocks noGrp="1"/>
          </p:cNvSpPr>
          <p:nvPr>
            <p:ph type="dt" sz="half" idx="10"/>
          </p:nvPr>
        </p:nvSpPr>
        <p:spPr/>
        <p:txBody>
          <a:bodyPr/>
          <a:lstStyle/>
          <a:p>
            <a:fld id="{DD394116-D40B-4395-A0FE-22CA7CEA29B8}" type="datetime1">
              <a:rPr lang="en-GB" smtClean="0"/>
              <a:t>17/09/2023</a:t>
            </a:fld>
            <a:endParaRPr lang="en-GB"/>
          </a:p>
        </p:txBody>
      </p:sp>
      <p:sp>
        <p:nvSpPr>
          <p:cNvPr id="5" name="Footer Placeholder 4">
            <a:extLst>
              <a:ext uri="{FF2B5EF4-FFF2-40B4-BE49-F238E27FC236}">
                <a16:creationId xmlns:a16="http://schemas.microsoft.com/office/drawing/2014/main" id="{FB34A9BF-6B4B-F610-7C7C-88D507A79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9F7BF5-6345-0A71-F517-F942A9FD6E22}"/>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009223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A2F1-A614-2C56-FB95-2C6B0A636A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9EF934-5D2B-F45C-00E1-27FD81D732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93A505-C5DB-2ABC-3C6D-8162F6D580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7B1E14-0FB7-C5BE-F02A-B4E8FA46DDF4}"/>
              </a:ext>
            </a:extLst>
          </p:cNvPr>
          <p:cNvSpPr>
            <a:spLocks noGrp="1"/>
          </p:cNvSpPr>
          <p:nvPr>
            <p:ph type="dt" sz="half" idx="10"/>
          </p:nvPr>
        </p:nvSpPr>
        <p:spPr/>
        <p:txBody>
          <a:bodyPr/>
          <a:lstStyle/>
          <a:p>
            <a:fld id="{8A6B30A6-3885-4F07-ADEB-B03434681500}" type="datetime1">
              <a:rPr lang="en-GB" smtClean="0"/>
              <a:t>17/09/2023</a:t>
            </a:fld>
            <a:endParaRPr lang="en-GB"/>
          </a:p>
        </p:txBody>
      </p:sp>
      <p:sp>
        <p:nvSpPr>
          <p:cNvPr id="6" name="Footer Placeholder 5">
            <a:extLst>
              <a:ext uri="{FF2B5EF4-FFF2-40B4-BE49-F238E27FC236}">
                <a16:creationId xmlns:a16="http://schemas.microsoft.com/office/drawing/2014/main" id="{B7066495-B69C-B41F-DA09-D5DF0E0184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6B708-A402-5041-248A-AEFF74DAC436}"/>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3107914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1F788-4E40-9E07-A795-C8F077BD1F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D4E964-03BB-8AC0-A885-279EA4AF03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CC627C-ABAD-A4E0-58F2-E72066925F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B79898-D33A-553D-44AE-90C12264A2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2C03F0-F788-1084-808B-4D9AB6091E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DE3432-5250-6D9E-2F2F-7FC376A59673}"/>
              </a:ext>
            </a:extLst>
          </p:cNvPr>
          <p:cNvSpPr>
            <a:spLocks noGrp="1"/>
          </p:cNvSpPr>
          <p:nvPr>
            <p:ph type="dt" sz="half" idx="10"/>
          </p:nvPr>
        </p:nvSpPr>
        <p:spPr/>
        <p:txBody>
          <a:bodyPr/>
          <a:lstStyle/>
          <a:p>
            <a:fld id="{DDD16FA2-3EFB-4D4F-8DB3-972E3E3D2A1A}" type="datetime1">
              <a:rPr lang="en-GB" smtClean="0"/>
              <a:t>17/09/2023</a:t>
            </a:fld>
            <a:endParaRPr lang="en-GB"/>
          </a:p>
        </p:txBody>
      </p:sp>
      <p:sp>
        <p:nvSpPr>
          <p:cNvPr id="8" name="Footer Placeholder 7">
            <a:extLst>
              <a:ext uri="{FF2B5EF4-FFF2-40B4-BE49-F238E27FC236}">
                <a16:creationId xmlns:a16="http://schemas.microsoft.com/office/drawing/2014/main" id="{D20DE994-E023-611F-FDF4-B453303BFC1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74A8E9-B1CB-2494-63E2-63A588539820}"/>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3969802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92D89-80FA-284D-EDA9-E843753CFE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944A4D-2556-DB2D-09ED-5987368971C6}"/>
              </a:ext>
            </a:extLst>
          </p:cNvPr>
          <p:cNvSpPr>
            <a:spLocks noGrp="1"/>
          </p:cNvSpPr>
          <p:nvPr>
            <p:ph type="dt" sz="half" idx="10"/>
          </p:nvPr>
        </p:nvSpPr>
        <p:spPr/>
        <p:txBody>
          <a:bodyPr/>
          <a:lstStyle/>
          <a:p>
            <a:fld id="{2D8BD350-FE5B-4C41-9E42-C8F5CD077903}" type="datetime1">
              <a:rPr lang="en-GB" smtClean="0"/>
              <a:t>17/09/2023</a:t>
            </a:fld>
            <a:endParaRPr lang="en-GB"/>
          </a:p>
        </p:txBody>
      </p:sp>
      <p:sp>
        <p:nvSpPr>
          <p:cNvPr id="4" name="Footer Placeholder 3">
            <a:extLst>
              <a:ext uri="{FF2B5EF4-FFF2-40B4-BE49-F238E27FC236}">
                <a16:creationId xmlns:a16="http://schemas.microsoft.com/office/drawing/2014/main" id="{7B6C679A-F5E5-14C5-811E-EF5608F612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25F001-6B53-BBE4-189D-73469318B1FD}"/>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8322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F65ACB-03CF-734A-5699-5E3EB599D538}"/>
              </a:ext>
            </a:extLst>
          </p:cNvPr>
          <p:cNvSpPr>
            <a:spLocks noGrp="1"/>
          </p:cNvSpPr>
          <p:nvPr>
            <p:ph type="dt" sz="half" idx="10"/>
          </p:nvPr>
        </p:nvSpPr>
        <p:spPr/>
        <p:txBody>
          <a:bodyPr/>
          <a:lstStyle/>
          <a:p>
            <a:fld id="{B80C390C-DEAB-4762-A01A-1415308C375A}" type="datetime1">
              <a:rPr lang="en-GB" smtClean="0"/>
              <a:t>17/09/2023</a:t>
            </a:fld>
            <a:endParaRPr lang="en-GB"/>
          </a:p>
        </p:txBody>
      </p:sp>
      <p:sp>
        <p:nvSpPr>
          <p:cNvPr id="3" name="Footer Placeholder 2">
            <a:extLst>
              <a:ext uri="{FF2B5EF4-FFF2-40B4-BE49-F238E27FC236}">
                <a16:creationId xmlns:a16="http://schemas.microsoft.com/office/drawing/2014/main" id="{AC95C737-1AFD-5BB6-C137-2A6E927FB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A8F3F0-FDF3-7D43-BCC1-3358E3272426}"/>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294751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BC4C-21A8-24E1-9FE4-B9715D416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4EB10A-0A3D-13B6-A672-9CE9480333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EB30E0-7540-1E41-5220-6BD567037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374DF8-D506-F76E-E438-21BECE77391B}"/>
              </a:ext>
            </a:extLst>
          </p:cNvPr>
          <p:cNvSpPr>
            <a:spLocks noGrp="1"/>
          </p:cNvSpPr>
          <p:nvPr>
            <p:ph type="dt" sz="half" idx="10"/>
          </p:nvPr>
        </p:nvSpPr>
        <p:spPr/>
        <p:txBody>
          <a:bodyPr/>
          <a:lstStyle/>
          <a:p>
            <a:fld id="{D4345BF6-16A0-4E9E-A060-92983FDD60E5}" type="datetime1">
              <a:rPr lang="en-GB" smtClean="0"/>
              <a:t>17/09/2023</a:t>
            </a:fld>
            <a:endParaRPr lang="en-GB"/>
          </a:p>
        </p:txBody>
      </p:sp>
      <p:sp>
        <p:nvSpPr>
          <p:cNvPr id="6" name="Footer Placeholder 5">
            <a:extLst>
              <a:ext uri="{FF2B5EF4-FFF2-40B4-BE49-F238E27FC236}">
                <a16:creationId xmlns:a16="http://schemas.microsoft.com/office/drawing/2014/main" id="{9FABCEDA-F6ED-2E16-74D9-326575C1F6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430283-CC7F-34D0-798A-5E7E3F8017F9}"/>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1186062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5FDE3-B257-2B4E-B405-477D795BFE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512935-F9F9-7656-33BB-5D8F46310C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F8CDF6-5096-7D2F-C1BA-61407C5083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E91484-AE6B-E695-F855-CAE5EA5D932B}"/>
              </a:ext>
            </a:extLst>
          </p:cNvPr>
          <p:cNvSpPr>
            <a:spLocks noGrp="1"/>
          </p:cNvSpPr>
          <p:nvPr>
            <p:ph type="dt" sz="half" idx="10"/>
          </p:nvPr>
        </p:nvSpPr>
        <p:spPr/>
        <p:txBody>
          <a:bodyPr/>
          <a:lstStyle/>
          <a:p>
            <a:fld id="{745DE499-43DB-4149-B18C-57627518A90F}" type="datetime1">
              <a:rPr lang="en-GB" smtClean="0"/>
              <a:t>17/09/2023</a:t>
            </a:fld>
            <a:endParaRPr lang="en-GB"/>
          </a:p>
        </p:txBody>
      </p:sp>
      <p:sp>
        <p:nvSpPr>
          <p:cNvPr id="6" name="Footer Placeholder 5">
            <a:extLst>
              <a:ext uri="{FF2B5EF4-FFF2-40B4-BE49-F238E27FC236}">
                <a16:creationId xmlns:a16="http://schemas.microsoft.com/office/drawing/2014/main" id="{2E54EC42-EDDB-7FBB-48CD-31BA18EFFA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D2E0C-A005-4278-EA6E-C433B36E312C}"/>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4189298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DAE41-2578-B718-9DEC-FD67D96D62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085F95-F783-54B7-AE07-67D222D86C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D00C2-C1A4-BC38-A5DA-875EBAF2FB52}"/>
              </a:ext>
            </a:extLst>
          </p:cNvPr>
          <p:cNvSpPr>
            <a:spLocks noGrp="1"/>
          </p:cNvSpPr>
          <p:nvPr>
            <p:ph type="dt" sz="half" idx="10"/>
          </p:nvPr>
        </p:nvSpPr>
        <p:spPr/>
        <p:txBody>
          <a:bodyPr/>
          <a:lstStyle/>
          <a:p>
            <a:fld id="{BB2D3AE9-BC7B-4EB4-B40E-338B2508983D}" type="datetime1">
              <a:rPr lang="en-GB" smtClean="0"/>
              <a:t>17/09/2023</a:t>
            </a:fld>
            <a:endParaRPr lang="en-GB"/>
          </a:p>
        </p:txBody>
      </p:sp>
      <p:sp>
        <p:nvSpPr>
          <p:cNvPr id="5" name="Footer Placeholder 4">
            <a:extLst>
              <a:ext uri="{FF2B5EF4-FFF2-40B4-BE49-F238E27FC236}">
                <a16:creationId xmlns:a16="http://schemas.microsoft.com/office/drawing/2014/main" id="{F31AC63D-598F-A1DA-6424-551BADCB7F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BBB5D7-F1DD-F0AA-5267-DCCBC82248B1}"/>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250333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480B08-636E-C621-CA2D-F3B4E2C2C5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E7E1D-220E-AFC4-2CCE-E07E764AE8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32065B-8A7D-635B-0179-0E338FB9DC87}"/>
              </a:ext>
            </a:extLst>
          </p:cNvPr>
          <p:cNvSpPr>
            <a:spLocks noGrp="1"/>
          </p:cNvSpPr>
          <p:nvPr>
            <p:ph type="dt" sz="half" idx="10"/>
          </p:nvPr>
        </p:nvSpPr>
        <p:spPr/>
        <p:txBody>
          <a:bodyPr/>
          <a:lstStyle/>
          <a:p>
            <a:fld id="{E2F93F55-06B0-4A7C-8CF5-DF2D475000FD}" type="datetime1">
              <a:rPr lang="en-GB" smtClean="0"/>
              <a:t>17/09/2023</a:t>
            </a:fld>
            <a:endParaRPr lang="en-GB"/>
          </a:p>
        </p:txBody>
      </p:sp>
      <p:sp>
        <p:nvSpPr>
          <p:cNvPr id="5" name="Footer Placeholder 4">
            <a:extLst>
              <a:ext uri="{FF2B5EF4-FFF2-40B4-BE49-F238E27FC236}">
                <a16:creationId xmlns:a16="http://schemas.microsoft.com/office/drawing/2014/main" id="{7CB0B2C4-FFB1-C528-AE48-26D3191C4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BCF97A-E63A-D510-CF92-268EABDEBFF5}"/>
              </a:ext>
            </a:extLst>
          </p:cNvPr>
          <p:cNvSpPr>
            <a:spLocks noGrp="1"/>
          </p:cNvSpPr>
          <p:nvPr>
            <p:ph type="sldNum" sz="quarter" idx="12"/>
          </p:nvPr>
        </p:nvSpPr>
        <p:spPr/>
        <p:txBody>
          <a:bodyPr/>
          <a:lstStyle/>
          <a:p>
            <a:fld id="{54B1A98E-C34E-4367-B2C8-2110A10E4C9C}" type="slidenum">
              <a:rPr lang="en-GB" smtClean="0"/>
              <a:t>‹#›</a:t>
            </a:fld>
            <a:endParaRPr lang="en-GB"/>
          </a:p>
        </p:txBody>
      </p:sp>
    </p:spTree>
    <p:extLst>
      <p:ext uri="{BB962C8B-B14F-4D97-AF65-F5344CB8AC3E}">
        <p14:creationId xmlns:p14="http://schemas.microsoft.com/office/powerpoint/2010/main" val="2316854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17/09/2023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3535401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17/09/2023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1095767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3"/>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8"/>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17/09/2023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665555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17/09/2023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58000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9"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9"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17/09/2023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4110180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17/09/2023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35593022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17/09/2023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20092271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30"/>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21"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17/09/2023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41413018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21"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30"/>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21"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17/09/2023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9721184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17/09/2023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5513204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3"/>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3"/>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17/09/2023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147318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36C51D-DC5D-1800-B498-ECA1132260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1AD797-8CAB-EDFE-5190-ACDA9C7249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A5C9AA-30DC-265D-AE1F-D8D0CF16E5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242284-2A47-4F82-8B4B-9976BCA67BDA}" type="datetime1">
              <a:rPr lang="en-GB" smtClean="0"/>
              <a:t>17/09/2023</a:t>
            </a:fld>
            <a:endParaRPr lang="en-GB"/>
          </a:p>
        </p:txBody>
      </p:sp>
      <p:sp>
        <p:nvSpPr>
          <p:cNvPr id="5" name="Footer Placeholder 4">
            <a:extLst>
              <a:ext uri="{FF2B5EF4-FFF2-40B4-BE49-F238E27FC236}">
                <a16:creationId xmlns:a16="http://schemas.microsoft.com/office/drawing/2014/main" id="{14180711-649F-666F-64C5-AA01436453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E6D1DA-88B1-8614-EEFF-D426F4652B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1A98E-C34E-4367-B2C8-2110A10E4C9C}" type="slidenum">
              <a:rPr lang="en-GB" smtClean="0"/>
              <a:t>‹#›</a:t>
            </a:fld>
            <a:endParaRPr lang="en-GB"/>
          </a:p>
        </p:txBody>
      </p:sp>
    </p:spTree>
    <p:extLst>
      <p:ext uri="{BB962C8B-B14F-4D97-AF65-F5344CB8AC3E}">
        <p14:creationId xmlns:p14="http://schemas.microsoft.com/office/powerpoint/2010/main" val="1788690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30"/>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17/09/2023</a:t>
            </a:fld>
            <a:endParaRPr lang="en-GB"/>
          </a:p>
        </p:txBody>
      </p:sp>
      <p:sp>
        <p:nvSpPr>
          <p:cNvPr id="8" name="Footer Placeholder 4"/>
          <p:cNvSpPr>
            <a:spLocks noGrp="1"/>
          </p:cNvSpPr>
          <p:nvPr>
            <p:ph type="ftr" sz="quarter" idx="3"/>
          </p:nvPr>
        </p:nvSpPr>
        <p:spPr>
          <a:xfrm>
            <a:off x="5520267" y="6381755"/>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5"/>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extLst>
      <p:ext uri="{BB962C8B-B14F-4D97-AF65-F5344CB8AC3E}">
        <p14:creationId xmlns:p14="http://schemas.microsoft.com/office/powerpoint/2010/main" val="15706448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pixabay.com/en/direction-arrow-away-note-right-1013995/"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ixabay.com/en/direction-arrow-away-note-right-1013995/"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englishclub.com/grammar/sentence/type.php#:~:text=The%204%20English%20Sentence%20Types%20%20%20,story%20he%20told%20us%21%20%20%20%21%2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s://www.grammarly.com/blog/declarative-sentenc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ixabay.com/en/direction-arrow-away-note-right-101399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ictionary.cambridge.org/dictionary/english/declare"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ixabay.com/en/direction-arrow-away-note-right-1013995/"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thesaurus.com/e/grammar/subject-vs-predicat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hyperlink" Target="https://www.thesaurus.com/e/grammar/subject-vs-predicat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hyperlink" Target="https://dictionary.cambridge.org/dictionary/english/verb"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ixabay.com/en/direction-arrow-away-note-right-1013995/"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englishclub.com/writing/capital-letters.php" TargetMode="External"/><Relationship Id="rId4" Type="http://schemas.openxmlformats.org/officeDocument/2006/relationships/hyperlink" Target="https://www.scribendi.com/academy/articles/full_stops.en.html?session_token=eyJ0aW1lIjoxNjkxMTQ2NzkzOTAwLCJob3N0Ijoid3d3LnNjcmliZW5kaS5jb20iLCJyZWZlcmVyIjoiaHR0cHM6Ly93d3cuc2NyaWJlbmRpLmNvbS9hY2FkZW15L2FydGljbGVzL2Z1bGxfc3RvcHMuZW4uaHRtbCJ9" TargetMode="Externa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pixabay.com/en/direction-arrow-away-note-right-101399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dictionary.cambridge.org/dictionary/english/identify" TargetMode="External"/><Relationship Id="rId2" Type="http://schemas.openxmlformats.org/officeDocument/2006/relationships/hyperlink" Target="https://dictionary.cambridge.org/dictionary/english/recognize?q=recognis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ictionary.cambridge.org/dictionary/english/identify" TargetMode="External"/><Relationship Id="rId2" Type="http://schemas.openxmlformats.org/officeDocument/2006/relationships/hyperlink" Target="https://dictionary.cambridge.org/dictionary/english/recognize?q=recognis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ictionary.cambridge.org/dictionary/english/noun-phrase" TargetMode="External"/><Relationship Id="rId2" Type="http://schemas.openxmlformats.org/officeDocument/2006/relationships/hyperlink" Target="https://dictionary.cambridge.org/dictionary/english/recognize?q=recognise" TargetMode="External"/><Relationship Id="rId1" Type="http://schemas.openxmlformats.org/officeDocument/2006/relationships/slideLayout" Target="../slideLayouts/slideLayout2.xml"/><Relationship Id="rId4" Type="http://schemas.openxmlformats.org/officeDocument/2006/relationships/hyperlink" Target="https://www.grammar-monster.com/glossary/noun_phrases.ht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ictionary.cambridge.org/dictionary/english/identify" TargetMode="External"/><Relationship Id="rId2" Type="http://schemas.openxmlformats.org/officeDocument/2006/relationships/hyperlink" Target="https://dictionary.cambridge.org/dictionary/english/recognize?q=recogni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ictionary.cambridge.org/dictionary/english/identify" TargetMode="External"/><Relationship Id="rId2" Type="http://schemas.openxmlformats.org/officeDocument/2006/relationships/hyperlink" Target="https://dictionary.cambridge.org/dictionary/english/recognize?q=recognis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pixabay.com/en/direction-arrow-away-note-right-1013995/" TargetMode="Externa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microsoft.com/office/2011/relationships/webextension" Target="../webextensions/webextension2.xm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microsoft.com/office/2011/relationships/webextension" Target="../webextensions/webextension3.xml"/><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852788" y="1546576"/>
            <a:ext cx="8655756" cy="2387600"/>
          </a:xfrm>
        </p:spPr>
        <p:txBody>
          <a:bodyPr>
            <a:normAutofit fontScale="90000"/>
          </a:bodyPr>
          <a:lstStyle/>
          <a:p>
            <a:pPr eaLnBrk="1" hangingPunct="1"/>
            <a:br>
              <a:rPr lang="en-GB" sz="4400" b="1" dirty="0">
                <a:solidFill>
                  <a:schemeClr val="bg1"/>
                </a:solidFill>
                <a:effectLst>
                  <a:outerShdw blurRad="38100" dist="38100" dir="2700000" algn="tl">
                    <a:srgbClr val="000000">
                      <a:alpha val="43137"/>
                    </a:srgbClr>
                  </a:outerShdw>
                </a:effectLst>
              </a:rPr>
            </a:br>
            <a:r>
              <a:rPr lang="en-GB" sz="4400" b="1" dirty="0">
                <a:solidFill>
                  <a:schemeClr val="bg1"/>
                </a:solidFill>
                <a:effectLst>
                  <a:outerShdw blurRad="38100" dist="38100" dir="2700000" algn="tl">
                    <a:srgbClr val="000000">
                      <a:alpha val="43137"/>
                    </a:srgbClr>
                  </a:outerShdw>
                </a:effectLst>
              </a:rPr>
              <a:t>UWTSD London </a:t>
            </a:r>
            <a:br>
              <a:rPr lang="en-GB" sz="4400" b="1" dirty="0">
                <a:solidFill>
                  <a:schemeClr val="bg1"/>
                </a:solidFill>
                <a:effectLst>
                  <a:outerShdw blurRad="38100" dist="38100" dir="2700000" algn="tl">
                    <a:srgbClr val="000000">
                      <a:alpha val="43137"/>
                    </a:srgbClr>
                  </a:outerShdw>
                </a:effectLst>
              </a:rPr>
            </a:br>
            <a:r>
              <a:rPr lang="en-GB" sz="4400" b="1" dirty="0">
                <a:solidFill>
                  <a:schemeClr val="bg1"/>
                </a:solidFill>
                <a:effectLst>
                  <a:outerShdw blurRad="38100" dist="38100" dir="2700000" algn="tl">
                    <a:srgbClr val="000000">
                      <a:alpha val="43137"/>
                    </a:srgbClr>
                  </a:outerShdw>
                </a:effectLst>
              </a:rPr>
              <a:t>English Language support tutorials</a:t>
            </a:r>
            <a:br>
              <a:rPr lang="en-GB" sz="4400" b="1" dirty="0">
                <a:solidFill>
                  <a:schemeClr val="bg1"/>
                </a:solidFill>
                <a:effectLst>
                  <a:outerShdw blurRad="38100" dist="38100" dir="2700000" algn="tl">
                    <a:srgbClr val="000000">
                      <a:alpha val="43137"/>
                    </a:srgbClr>
                  </a:outerShdw>
                </a:effectLst>
              </a:rPr>
            </a:br>
            <a:endParaRPr lang="en-GB" sz="4400" dirty="0"/>
          </a:p>
        </p:txBody>
      </p:sp>
      <p:sp>
        <p:nvSpPr>
          <p:cNvPr id="4" name="Subtitle 3"/>
          <p:cNvSpPr>
            <a:spLocks noGrp="1"/>
          </p:cNvSpPr>
          <p:nvPr>
            <p:ph type="subTitle" idx="1"/>
          </p:nvPr>
        </p:nvSpPr>
        <p:spPr>
          <a:xfrm>
            <a:off x="2573866" y="2923825"/>
            <a:ext cx="7213600" cy="2387599"/>
          </a:xfrm>
        </p:spPr>
        <p:txBody>
          <a:bodyPr/>
          <a:lstStyle/>
          <a:p>
            <a:pPr eaLnBrk="1" hangingPunct="1"/>
            <a:endParaRPr lang="en-GB" altLang="en-US" sz="3200" dirty="0">
              <a:effectLst>
                <a:outerShdw blurRad="38100" dist="38100" dir="2700000" algn="tl">
                  <a:srgbClr val="000000">
                    <a:alpha val="43137"/>
                  </a:srgbClr>
                </a:outerShdw>
              </a:effectLst>
            </a:endParaRPr>
          </a:p>
          <a:p>
            <a:r>
              <a:rPr lang="en-GB" sz="4000" b="1" dirty="0">
                <a:solidFill>
                  <a:srgbClr val="FFFF00"/>
                </a:solidFill>
              </a:rPr>
              <a:t>declarative sentences 1 of 3</a:t>
            </a:r>
            <a:endParaRPr lang="en-GB" sz="2800" b="1" dirty="0">
              <a:solidFill>
                <a:srgbClr val="FFFF00"/>
              </a:solidFill>
            </a:endParaRP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17/09/2023</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BFDD9-60F0-185A-51CA-300973428684}"/>
              </a:ext>
            </a:extLst>
          </p:cNvPr>
          <p:cNvSpPr>
            <a:spLocks noGrp="1"/>
          </p:cNvSpPr>
          <p:nvPr>
            <p:ph type="title"/>
          </p:nvPr>
        </p:nvSpPr>
        <p:spPr/>
        <p:txBody>
          <a:bodyPr/>
          <a:lstStyle/>
          <a:p>
            <a:r>
              <a:rPr lang="en-GB" dirty="0"/>
              <a:t>Guide to the lecture text</a:t>
            </a:r>
          </a:p>
        </p:txBody>
      </p:sp>
      <p:graphicFrame>
        <p:nvGraphicFramePr>
          <p:cNvPr id="7" name="Content Placeholder 2">
            <a:extLst>
              <a:ext uri="{FF2B5EF4-FFF2-40B4-BE49-F238E27FC236}">
                <a16:creationId xmlns:a16="http://schemas.microsoft.com/office/drawing/2014/main" id="{BCB2D58A-415B-F626-4517-D3DC1C85B492}"/>
              </a:ext>
            </a:extLst>
          </p:cNvPr>
          <p:cNvGraphicFramePr>
            <a:graphicFrameLocks noGrp="1"/>
          </p:cNvGraphicFramePr>
          <p:nvPr>
            <p:ph idx="1"/>
            <p:extLst>
              <p:ext uri="{D42A27DB-BD31-4B8C-83A1-F6EECF244321}">
                <p14:modId xmlns:p14="http://schemas.microsoft.com/office/powerpoint/2010/main" val="27447643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B27208C5-745A-CDD2-264D-C0181189619B}"/>
              </a:ext>
            </a:extLst>
          </p:cNvPr>
          <p:cNvSpPr>
            <a:spLocks noGrp="1"/>
          </p:cNvSpPr>
          <p:nvPr>
            <p:ph type="dt" sz="half" idx="10"/>
          </p:nvPr>
        </p:nvSpPr>
        <p:spPr/>
        <p:txBody>
          <a:bodyPr/>
          <a:lstStyle/>
          <a:p>
            <a:fld id="{4DE73938-C44E-4B9C-B73D-263FA9CB02C7}" type="datetime1">
              <a:rPr lang="en-GB" smtClean="0"/>
              <a:t>17/09/2023</a:t>
            </a:fld>
            <a:endParaRPr lang="en-GB"/>
          </a:p>
        </p:txBody>
      </p:sp>
      <p:sp>
        <p:nvSpPr>
          <p:cNvPr id="5" name="Slide Number Placeholder 4">
            <a:extLst>
              <a:ext uri="{FF2B5EF4-FFF2-40B4-BE49-F238E27FC236}">
                <a16:creationId xmlns:a16="http://schemas.microsoft.com/office/drawing/2014/main" id="{7CA9C8F7-C9C7-121D-BC9D-1113A3DB43F9}"/>
              </a:ext>
            </a:extLst>
          </p:cNvPr>
          <p:cNvSpPr>
            <a:spLocks noGrp="1"/>
          </p:cNvSpPr>
          <p:nvPr>
            <p:ph type="sldNum" sz="quarter" idx="12"/>
          </p:nvPr>
        </p:nvSpPr>
        <p:spPr/>
        <p:txBody>
          <a:bodyPr/>
          <a:lstStyle/>
          <a:p>
            <a:fld id="{54B1A98E-C34E-4367-B2C8-2110A10E4C9C}" type="slidenum">
              <a:rPr lang="en-GB" smtClean="0"/>
              <a:t>2</a:t>
            </a:fld>
            <a:endParaRPr lang="en-GB"/>
          </a:p>
        </p:txBody>
      </p:sp>
    </p:spTree>
    <p:extLst>
      <p:ext uri="{BB962C8B-B14F-4D97-AF65-F5344CB8AC3E}">
        <p14:creationId xmlns:p14="http://schemas.microsoft.com/office/powerpoint/2010/main" val="1775165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duotone>
              <a:schemeClr val="accent5">
                <a:shade val="45000"/>
                <a:satMod val="135000"/>
              </a:schemeClr>
              <a:prstClr val="white"/>
            </a:duotone>
            <a:extLst>
              <a:ext uri="{BEBA8EAE-BF5A-486C-A8C5-ECC9F3942E4B}">
                <a14:imgProps xmlns:a14="http://schemas.microsoft.com/office/drawing/2010/main">
                  <a14:imgLayer r:embed="rId4">
                    <a14:imgEffect>
                      <a14:sharpenSoften amount="50000"/>
                    </a14:imgEffect>
                  </a14:imgLayer>
                </a14:imgProps>
              </a:ext>
              <a:ext uri="{837473B0-CC2E-450A-ABE3-18F120FF3D39}">
                <a1611:picAttrSrcUrl xmlns:a1611="http://schemas.microsoft.com/office/drawing/2016/11/main" r:id="rId5"/>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r>
              <a:rPr lang="en-GB" sz="3600" dirty="0"/>
              <a:t>What is a declarative sentence?</a:t>
            </a:r>
          </a:p>
          <a:p>
            <a:r>
              <a:rPr lang="en-GB" sz="3600" dirty="0"/>
              <a:t>What is the function of a declarative sentence?</a:t>
            </a:r>
          </a:p>
          <a:p>
            <a:r>
              <a:rPr lang="en-GB" sz="3600" dirty="0"/>
              <a:t>How to form a declarative sentence: subject and predicate.</a:t>
            </a:r>
          </a:p>
          <a:p>
            <a:r>
              <a:rPr lang="en-GB" sz="3600" dirty="0"/>
              <a:t>Capital letters and full stops</a:t>
            </a:r>
          </a:p>
          <a:p>
            <a:r>
              <a:rPr lang="en-GB" sz="3600" dirty="0"/>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3</a:t>
            </a:fld>
            <a:endParaRPr lang="en-GB"/>
          </a:p>
        </p:txBody>
      </p:sp>
    </p:spTree>
    <p:extLst>
      <p:ext uri="{BB962C8B-B14F-4D97-AF65-F5344CB8AC3E}">
        <p14:creationId xmlns:p14="http://schemas.microsoft.com/office/powerpoint/2010/main" val="95522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pPr>
              <a:buFont typeface="Wingdings" panose="05000000000000000000" pitchFamily="2" charset="2"/>
              <a:buChar char="ü"/>
            </a:pPr>
            <a:r>
              <a:rPr lang="en-GB" sz="3600" dirty="0">
                <a:highlight>
                  <a:srgbClr val="FFFF00"/>
                </a:highlight>
              </a:rPr>
              <a:t>What is a declarative sentence?</a:t>
            </a:r>
          </a:p>
          <a:p>
            <a:r>
              <a:rPr lang="en-GB" sz="3600" dirty="0"/>
              <a:t>What is the function of a declarative sentence?</a:t>
            </a:r>
          </a:p>
          <a:p>
            <a:r>
              <a:rPr lang="en-GB" sz="3600" dirty="0"/>
              <a:t>How to form a declarative sentence: subject and predicate.</a:t>
            </a:r>
          </a:p>
          <a:p>
            <a:r>
              <a:rPr lang="en-GB" sz="3600" dirty="0"/>
              <a:t>Capital letters and full stops</a:t>
            </a:r>
          </a:p>
          <a:p>
            <a:r>
              <a:rPr lang="en-GB" sz="3600" dirty="0"/>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4</a:t>
            </a:fld>
            <a:endParaRPr lang="en-GB"/>
          </a:p>
        </p:txBody>
      </p:sp>
    </p:spTree>
    <p:extLst>
      <p:ext uri="{BB962C8B-B14F-4D97-AF65-F5344CB8AC3E}">
        <p14:creationId xmlns:p14="http://schemas.microsoft.com/office/powerpoint/2010/main" val="3064253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F923DC8-46D1-184E-A217-6E7DDFF1D596}"/>
              </a:ext>
            </a:extLst>
          </p:cNvPr>
          <p:cNvSpPr/>
          <p:nvPr/>
        </p:nvSpPr>
        <p:spPr>
          <a:xfrm>
            <a:off x="1104900" y="4712508"/>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Run</a:t>
            </a:r>
            <a:r>
              <a:rPr lang="en-GB" sz="3200" b="1" dirty="0">
                <a:solidFill>
                  <a:srgbClr val="FF0000"/>
                </a:solidFill>
              </a:rPr>
              <a:t>!</a:t>
            </a:r>
          </a:p>
        </p:txBody>
      </p:sp>
      <p:sp>
        <p:nvSpPr>
          <p:cNvPr id="9" name="Rectangle: Rounded Corners 8">
            <a:extLst>
              <a:ext uri="{FF2B5EF4-FFF2-40B4-BE49-F238E27FC236}">
                <a16:creationId xmlns:a16="http://schemas.microsoft.com/office/drawing/2014/main" id="{622DFBF6-9846-0714-6C1D-AE48EEEFABE4}"/>
              </a:ext>
            </a:extLst>
          </p:cNvPr>
          <p:cNvSpPr/>
          <p:nvPr/>
        </p:nvSpPr>
        <p:spPr>
          <a:xfrm>
            <a:off x="7696200" y="4700451"/>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I don’t believe it</a:t>
            </a:r>
            <a:r>
              <a:rPr lang="en-GB" sz="3200" b="1" dirty="0">
                <a:solidFill>
                  <a:srgbClr val="FF0000"/>
                </a:solidFill>
              </a:rPr>
              <a:t>!</a:t>
            </a:r>
          </a:p>
        </p:txBody>
      </p:sp>
      <p:sp>
        <p:nvSpPr>
          <p:cNvPr id="5" name="Rectangle: Rounded Corners 4">
            <a:extLst>
              <a:ext uri="{FF2B5EF4-FFF2-40B4-BE49-F238E27FC236}">
                <a16:creationId xmlns:a16="http://schemas.microsoft.com/office/drawing/2014/main" id="{0EB0A217-8A46-7EB2-2942-0696A1CF460C}"/>
              </a:ext>
            </a:extLst>
          </p:cNvPr>
          <p:cNvSpPr/>
          <p:nvPr/>
        </p:nvSpPr>
        <p:spPr>
          <a:xfrm>
            <a:off x="7696200" y="2766217"/>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What is your name</a:t>
            </a:r>
            <a:r>
              <a:rPr lang="en-GB" sz="3200" b="1" dirty="0">
                <a:solidFill>
                  <a:srgbClr val="FF0000"/>
                </a:solidFill>
              </a:rPr>
              <a:t>?</a:t>
            </a:r>
          </a:p>
        </p:txBody>
      </p:sp>
      <p:sp>
        <p:nvSpPr>
          <p:cNvPr id="2" name="Title 1">
            <a:extLst>
              <a:ext uri="{FF2B5EF4-FFF2-40B4-BE49-F238E27FC236}">
                <a16:creationId xmlns:a16="http://schemas.microsoft.com/office/drawing/2014/main" id="{5BABF657-7DF2-72CE-4B61-A0B5ECCF22B1}"/>
              </a:ext>
            </a:extLst>
          </p:cNvPr>
          <p:cNvSpPr>
            <a:spLocks noGrp="1"/>
          </p:cNvSpPr>
          <p:nvPr>
            <p:ph type="title"/>
          </p:nvPr>
        </p:nvSpPr>
        <p:spPr/>
        <p:txBody>
          <a:bodyPr/>
          <a:lstStyle/>
          <a:p>
            <a:r>
              <a:rPr lang="en-GB" dirty="0"/>
              <a:t>What is a declarative sentence?</a:t>
            </a:r>
          </a:p>
        </p:txBody>
      </p:sp>
      <p:sp>
        <p:nvSpPr>
          <p:cNvPr id="3" name="Content Placeholder 2">
            <a:extLst>
              <a:ext uri="{FF2B5EF4-FFF2-40B4-BE49-F238E27FC236}">
                <a16:creationId xmlns:a16="http://schemas.microsoft.com/office/drawing/2014/main" id="{E8C24DDC-E5E4-1A5D-1C20-FB56981B094A}"/>
              </a:ext>
            </a:extLst>
          </p:cNvPr>
          <p:cNvSpPr>
            <a:spLocks noGrp="1"/>
          </p:cNvSpPr>
          <p:nvPr>
            <p:ph idx="1"/>
          </p:nvPr>
        </p:nvSpPr>
        <p:spPr/>
        <p:txBody>
          <a:bodyPr/>
          <a:lstStyle/>
          <a:p>
            <a:r>
              <a:rPr lang="en-GB" dirty="0"/>
              <a:t>One of the </a:t>
            </a:r>
            <a:r>
              <a:rPr lang="en-GB" dirty="0">
                <a:hlinkClick r:id="rId3"/>
              </a:rPr>
              <a:t>four sentence types </a:t>
            </a:r>
            <a:r>
              <a:rPr lang="en-GB" dirty="0"/>
              <a:t>in the English language.</a:t>
            </a:r>
          </a:p>
          <a:p>
            <a:endParaRPr lang="en-GB" dirty="0"/>
          </a:p>
        </p:txBody>
      </p:sp>
      <p:sp>
        <p:nvSpPr>
          <p:cNvPr id="4" name="Rectangle: Rounded Corners 3">
            <a:extLst>
              <a:ext uri="{FF2B5EF4-FFF2-40B4-BE49-F238E27FC236}">
                <a16:creationId xmlns:a16="http://schemas.microsoft.com/office/drawing/2014/main" id="{C0049BC6-8A66-1336-78A5-A8B663A81F3D}"/>
              </a:ext>
            </a:extLst>
          </p:cNvPr>
          <p:cNvSpPr/>
          <p:nvPr/>
        </p:nvSpPr>
        <p:spPr>
          <a:xfrm>
            <a:off x="1104900" y="2766218"/>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rgbClr val="0070C0"/>
                </a:solidFill>
                <a:hlinkClick r:id="rId4"/>
              </a:rPr>
              <a:t>Declarative</a:t>
            </a:r>
            <a:endParaRPr lang="en-GB" sz="3200" b="1" dirty="0">
              <a:solidFill>
                <a:srgbClr val="0070C0"/>
              </a:solidFill>
            </a:endParaRPr>
          </a:p>
        </p:txBody>
      </p:sp>
      <p:sp>
        <p:nvSpPr>
          <p:cNvPr id="6" name="Rectangle: Rounded Corners 5">
            <a:extLst>
              <a:ext uri="{FF2B5EF4-FFF2-40B4-BE49-F238E27FC236}">
                <a16:creationId xmlns:a16="http://schemas.microsoft.com/office/drawing/2014/main" id="{46C54EA9-212D-8602-E437-338F190ACC08}"/>
              </a:ext>
            </a:extLst>
          </p:cNvPr>
          <p:cNvSpPr/>
          <p:nvPr/>
        </p:nvSpPr>
        <p:spPr>
          <a:xfrm>
            <a:off x="7696200" y="2781299"/>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Interrogative</a:t>
            </a:r>
          </a:p>
        </p:txBody>
      </p:sp>
      <p:sp>
        <p:nvSpPr>
          <p:cNvPr id="7" name="Rectangle: Rounded Corners 6">
            <a:extLst>
              <a:ext uri="{FF2B5EF4-FFF2-40B4-BE49-F238E27FC236}">
                <a16:creationId xmlns:a16="http://schemas.microsoft.com/office/drawing/2014/main" id="{2EB29FA8-3BA2-D72D-617B-2C63442BB079}"/>
              </a:ext>
            </a:extLst>
          </p:cNvPr>
          <p:cNvSpPr/>
          <p:nvPr/>
        </p:nvSpPr>
        <p:spPr>
          <a:xfrm>
            <a:off x="1104900" y="4707731"/>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Imperative</a:t>
            </a:r>
          </a:p>
        </p:txBody>
      </p:sp>
      <p:sp>
        <p:nvSpPr>
          <p:cNvPr id="8" name="Rectangle: Rounded Corners 7">
            <a:extLst>
              <a:ext uri="{FF2B5EF4-FFF2-40B4-BE49-F238E27FC236}">
                <a16:creationId xmlns:a16="http://schemas.microsoft.com/office/drawing/2014/main" id="{CB06A6E4-5328-5206-C1E1-B2284521FBA6}"/>
              </a:ext>
            </a:extLst>
          </p:cNvPr>
          <p:cNvSpPr/>
          <p:nvPr/>
        </p:nvSpPr>
        <p:spPr>
          <a:xfrm>
            <a:off x="7696200" y="4700450"/>
            <a:ext cx="3390900"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chemeClr val="tx1"/>
                </a:solidFill>
              </a:rPr>
              <a:t>Exclamative</a:t>
            </a:r>
          </a:p>
        </p:txBody>
      </p:sp>
      <p:pic>
        <p:nvPicPr>
          <p:cNvPr id="12" name="Picture 11">
            <a:extLst>
              <a:ext uri="{FF2B5EF4-FFF2-40B4-BE49-F238E27FC236}">
                <a16:creationId xmlns:a16="http://schemas.microsoft.com/office/drawing/2014/main" id="{2FFF522C-A788-6AF0-F688-2115175B0B37}"/>
              </a:ext>
            </a:extLst>
          </p:cNvPr>
          <p:cNvPicPr>
            <a:picLocks noChangeAspect="1"/>
          </p:cNvPicPr>
          <p:nvPr/>
        </p:nvPicPr>
        <p:blipFill>
          <a:blip r:embed="rId5"/>
          <a:stretch>
            <a:fillRect/>
          </a:stretch>
        </p:blipFill>
        <p:spPr>
          <a:xfrm>
            <a:off x="5023213" y="3034075"/>
            <a:ext cx="2145574" cy="2145574"/>
          </a:xfrm>
          <a:prstGeom prst="rect">
            <a:avLst/>
          </a:prstGeom>
        </p:spPr>
      </p:pic>
      <p:sp>
        <p:nvSpPr>
          <p:cNvPr id="11" name="Date Placeholder 10">
            <a:extLst>
              <a:ext uri="{FF2B5EF4-FFF2-40B4-BE49-F238E27FC236}">
                <a16:creationId xmlns:a16="http://schemas.microsoft.com/office/drawing/2014/main" id="{30CB3A8E-FA37-4689-1E9C-C30CC9F90C7F}"/>
              </a:ext>
            </a:extLst>
          </p:cNvPr>
          <p:cNvSpPr>
            <a:spLocks noGrp="1"/>
          </p:cNvSpPr>
          <p:nvPr>
            <p:ph type="dt" sz="half" idx="10"/>
          </p:nvPr>
        </p:nvSpPr>
        <p:spPr/>
        <p:txBody>
          <a:bodyPr/>
          <a:lstStyle/>
          <a:p>
            <a:fld id="{D04A81ED-197F-4037-A2DA-6199320DF215}" type="datetime1">
              <a:rPr lang="en-GB" smtClean="0"/>
              <a:t>17/09/2023</a:t>
            </a:fld>
            <a:endParaRPr lang="en-GB"/>
          </a:p>
        </p:txBody>
      </p:sp>
      <p:sp>
        <p:nvSpPr>
          <p:cNvPr id="13" name="Slide Number Placeholder 12">
            <a:extLst>
              <a:ext uri="{FF2B5EF4-FFF2-40B4-BE49-F238E27FC236}">
                <a16:creationId xmlns:a16="http://schemas.microsoft.com/office/drawing/2014/main" id="{65089E00-4B79-0041-F012-EC251BC01966}"/>
              </a:ext>
            </a:extLst>
          </p:cNvPr>
          <p:cNvSpPr>
            <a:spLocks noGrp="1"/>
          </p:cNvSpPr>
          <p:nvPr>
            <p:ph type="sldNum" sz="quarter" idx="12"/>
          </p:nvPr>
        </p:nvSpPr>
        <p:spPr/>
        <p:txBody>
          <a:bodyPr/>
          <a:lstStyle/>
          <a:p>
            <a:fld id="{54B1A98E-C34E-4367-B2C8-2110A10E4C9C}" type="slidenum">
              <a:rPr lang="en-GB" smtClean="0"/>
              <a:t>5</a:t>
            </a:fld>
            <a:endParaRPr lang="en-GB"/>
          </a:p>
        </p:txBody>
      </p:sp>
    </p:spTree>
    <p:extLst>
      <p:ext uri="{BB962C8B-B14F-4D97-AF65-F5344CB8AC3E}">
        <p14:creationId xmlns:p14="http://schemas.microsoft.com/office/powerpoint/2010/main" val="2554585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67400-5DEB-6864-F144-B6939989F64F}"/>
              </a:ext>
            </a:extLst>
          </p:cNvPr>
          <p:cNvSpPr>
            <a:spLocks noGrp="1"/>
          </p:cNvSpPr>
          <p:nvPr>
            <p:ph type="title"/>
          </p:nvPr>
        </p:nvSpPr>
        <p:spPr/>
        <p:txBody>
          <a:bodyPr/>
          <a:lstStyle/>
          <a:p>
            <a:r>
              <a:rPr lang="en-GB" dirty="0"/>
              <a:t>What is a declarative sentence?</a:t>
            </a:r>
          </a:p>
        </p:txBody>
      </p:sp>
      <p:sp>
        <p:nvSpPr>
          <p:cNvPr id="3" name="Content Placeholder 2">
            <a:extLst>
              <a:ext uri="{FF2B5EF4-FFF2-40B4-BE49-F238E27FC236}">
                <a16:creationId xmlns:a16="http://schemas.microsoft.com/office/drawing/2014/main" id="{5647C570-6AA1-9B63-E9BD-3E81C3F4DCFB}"/>
              </a:ext>
            </a:extLst>
          </p:cNvPr>
          <p:cNvSpPr>
            <a:spLocks noGrp="1"/>
          </p:cNvSpPr>
          <p:nvPr>
            <p:ph idx="1"/>
          </p:nvPr>
        </p:nvSpPr>
        <p:spPr>
          <a:xfrm>
            <a:off x="838200" y="1825625"/>
            <a:ext cx="10515600" cy="3546475"/>
          </a:xfrm>
        </p:spPr>
        <p:txBody>
          <a:bodyPr>
            <a:normAutofit/>
          </a:bodyPr>
          <a:lstStyle/>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solidFill>
                <a:srgbClr val="3B3E4D"/>
              </a:solidFill>
              <a:latin typeface="AkkuratPro"/>
            </a:endParaRPr>
          </a:p>
          <a:p>
            <a:endParaRPr lang="en-GB" dirty="0"/>
          </a:p>
        </p:txBody>
      </p:sp>
      <p:pic>
        <p:nvPicPr>
          <p:cNvPr id="5" name="Picture 4">
            <a:extLst>
              <a:ext uri="{FF2B5EF4-FFF2-40B4-BE49-F238E27FC236}">
                <a16:creationId xmlns:a16="http://schemas.microsoft.com/office/drawing/2014/main" id="{37495A6F-9CB6-D807-0014-CD69C38E8B56}"/>
              </a:ext>
            </a:extLst>
          </p:cNvPr>
          <p:cNvPicPr>
            <a:picLocks noChangeAspect="1"/>
          </p:cNvPicPr>
          <p:nvPr/>
        </p:nvPicPr>
        <p:blipFill>
          <a:blip r:embed="rId3"/>
          <a:stretch>
            <a:fillRect/>
          </a:stretch>
        </p:blipFill>
        <p:spPr>
          <a:xfrm>
            <a:off x="838200" y="2099487"/>
            <a:ext cx="4686300" cy="3128105"/>
          </a:xfrm>
          <a:prstGeom prst="rect">
            <a:avLst/>
          </a:prstGeom>
        </p:spPr>
      </p:pic>
      <p:sp>
        <p:nvSpPr>
          <p:cNvPr id="8" name="Rectangle: Rounded Corners 7">
            <a:extLst>
              <a:ext uri="{FF2B5EF4-FFF2-40B4-BE49-F238E27FC236}">
                <a16:creationId xmlns:a16="http://schemas.microsoft.com/office/drawing/2014/main" id="{EC885E51-C004-A46F-7D35-99F71BB281A0}"/>
              </a:ext>
            </a:extLst>
          </p:cNvPr>
          <p:cNvSpPr/>
          <p:nvPr/>
        </p:nvSpPr>
        <p:spPr>
          <a:xfrm>
            <a:off x="838200" y="5397976"/>
            <a:ext cx="4686300" cy="70765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solidFill>
                  <a:srgbClr val="3B3E4D"/>
                </a:solidFill>
              </a:rPr>
              <a:t>Beatrice writes a sentence</a:t>
            </a:r>
            <a:r>
              <a:rPr lang="en-GB" sz="2800" dirty="0">
                <a:solidFill>
                  <a:srgbClr val="3B3E4D"/>
                </a:solidFill>
                <a:latin typeface="AkkuratPro"/>
              </a:rPr>
              <a:t>.</a:t>
            </a:r>
          </a:p>
        </p:txBody>
      </p:sp>
      <p:sp>
        <p:nvSpPr>
          <p:cNvPr id="9" name="Rectangle: Rounded Corners 8">
            <a:extLst>
              <a:ext uri="{FF2B5EF4-FFF2-40B4-BE49-F238E27FC236}">
                <a16:creationId xmlns:a16="http://schemas.microsoft.com/office/drawing/2014/main" id="{32E22B7B-8AF5-77AB-6872-04AC4F903A41}"/>
              </a:ext>
            </a:extLst>
          </p:cNvPr>
          <p:cNvSpPr/>
          <p:nvPr/>
        </p:nvSpPr>
        <p:spPr>
          <a:xfrm>
            <a:off x="6449524" y="5290017"/>
            <a:ext cx="4686300" cy="91392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solidFill>
                  <a:srgbClr val="3B3E4D"/>
                </a:solidFill>
              </a:rPr>
              <a:t>The students listen to a lecture.</a:t>
            </a:r>
          </a:p>
        </p:txBody>
      </p:sp>
      <p:pic>
        <p:nvPicPr>
          <p:cNvPr id="10" name="Picture 9">
            <a:extLst>
              <a:ext uri="{FF2B5EF4-FFF2-40B4-BE49-F238E27FC236}">
                <a16:creationId xmlns:a16="http://schemas.microsoft.com/office/drawing/2014/main" id="{A63F9C11-5980-1165-0123-9343B90493AB}"/>
              </a:ext>
            </a:extLst>
          </p:cNvPr>
          <p:cNvPicPr>
            <a:picLocks noChangeAspect="1"/>
          </p:cNvPicPr>
          <p:nvPr/>
        </p:nvPicPr>
        <p:blipFill rotWithShape="1">
          <a:blip r:embed="rId4"/>
          <a:srcRect l="10532"/>
          <a:stretch/>
        </p:blipFill>
        <p:spPr>
          <a:xfrm>
            <a:off x="6435838" y="2099487"/>
            <a:ext cx="4713673" cy="2941592"/>
          </a:xfrm>
          <a:prstGeom prst="rect">
            <a:avLst/>
          </a:prstGeom>
        </p:spPr>
      </p:pic>
      <p:sp>
        <p:nvSpPr>
          <p:cNvPr id="4" name="Date Placeholder 3">
            <a:extLst>
              <a:ext uri="{FF2B5EF4-FFF2-40B4-BE49-F238E27FC236}">
                <a16:creationId xmlns:a16="http://schemas.microsoft.com/office/drawing/2014/main" id="{FC1007BC-BADA-13F9-FBA6-92C4F3FF278B}"/>
              </a:ext>
            </a:extLst>
          </p:cNvPr>
          <p:cNvSpPr>
            <a:spLocks noGrp="1"/>
          </p:cNvSpPr>
          <p:nvPr>
            <p:ph type="dt" sz="half" idx="10"/>
          </p:nvPr>
        </p:nvSpPr>
        <p:spPr/>
        <p:txBody>
          <a:bodyPr/>
          <a:lstStyle/>
          <a:p>
            <a:fld id="{455E71FC-DEFD-48C2-A120-4930CE96377F}" type="datetime1">
              <a:rPr lang="en-GB" smtClean="0"/>
              <a:t>17/09/2023</a:t>
            </a:fld>
            <a:endParaRPr lang="en-GB"/>
          </a:p>
        </p:txBody>
      </p:sp>
      <p:sp>
        <p:nvSpPr>
          <p:cNvPr id="6" name="Slide Number Placeholder 5">
            <a:extLst>
              <a:ext uri="{FF2B5EF4-FFF2-40B4-BE49-F238E27FC236}">
                <a16:creationId xmlns:a16="http://schemas.microsoft.com/office/drawing/2014/main" id="{905D5F09-6ADC-1C61-57F8-5B1D6FB8499A}"/>
              </a:ext>
            </a:extLst>
          </p:cNvPr>
          <p:cNvSpPr>
            <a:spLocks noGrp="1"/>
          </p:cNvSpPr>
          <p:nvPr>
            <p:ph type="sldNum" sz="quarter" idx="12"/>
          </p:nvPr>
        </p:nvSpPr>
        <p:spPr/>
        <p:txBody>
          <a:bodyPr/>
          <a:lstStyle/>
          <a:p>
            <a:fld id="{54B1A98E-C34E-4367-B2C8-2110A10E4C9C}" type="slidenum">
              <a:rPr lang="en-GB" smtClean="0"/>
              <a:t>6</a:t>
            </a:fld>
            <a:endParaRPr lang="en-GB"/>
          </a:p>
        </p:txBody>
      </p:sp>
    </p:spTree>
    <p:extLst>
      <p:ext uri="{BB962C8B-B14F-4D97-AF65-F5344CB8AC3E}">
        <p14:creationId xmlns:p14="http://schemas.microsoft.com/office/powerpoint/2010/main" val="2066687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r>
              <a:rPr lang="en-GB" sz="3600" strike="sngStrike" dirty="0"/>
              <a:t>What is a declarative sentence?</a:t>
            </a:r>
          </a:p>
          <a:p>
            <a:r>
              <a:rPr lang="en-GB" sz="3600" dirty="0">
                <a:highlight>
                  <a:srgbClr val="FFFF00"/>
                </a:highlight>
              </a:rPr>
              <a:t>What is the function of a declarative sentence?</a:t>
            </a:r>
          </a:p>
          <a:p>
            <a:r>
              <a:rPr lang="en-GB" sz="3600" dirty="0"/>
              <a:t>How to form a declarative sentence: subject and predicate</a:t>
            </a:r>
          </a:p>
          <a:p>
            <a:r>
              <a:rPr lang="en-GB" sz="3600" dirty="0"/>
              <a:t>Capital letters and full stops.</a:t>
            </a:r>
          </a:p>
          <a:p>
            <a:r>
              <a:rPr lang="en-GB" sz="3600" dirty="0"/>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7</a:t>
            </a:fld>
            <a:endParaRPr lang="en-GB"/>
          </a:p>
        </p:txBody>
      </p:sp>
    </p:spTree>
    <p:extLst>
      <p:ext uri="{BB962C8B-B14F-4D97-AF65-F5344CB8AC3E}">
        <p14:creationId xmlns:p14="http://schemas.microsoft.com/office/powerpoint/2010/main" val="2557588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BF657-7DF2-72CE-4B61-A0B5ECCF22B1}"/>
              </a:ext>
            </a:extLst>
          </p:cNvPr>
          <p:cNvSpPr>
            <a:spLocks noGrp="1"/>
          </p:cNvSpPr>
          <p:nvPr>
            <p:ph type="title"/>
          </p:nvPr>
        </p:nvSpPr>
        <p:spPr>
          <a:xfrm>
            <a:off x="717550" y="331019"/>
            <a:ext cx="10756900" cy="1325563"/>
          </a:xfrm>
        </p:spPr>
        <p:txBody>
          <a:bodyPr/>
          <a:lstStyle/>
          <a:p>
            <a:r>
              <a:rPr lang="en-GB" dirty="0"/>
              <a:t>What is the function of a declarative sentence?</a:t>
            </a:r>
          </a:p>
        </p:txBody>
      </p:sp>
      <p:sp>
        <p:nvSpPr>
          <p:cNvPr id="4" name="Rectangle: Rounded Corners 3">
            <a:extLst>
              <a:ext uri="{FF2B5EF4-FFF2-40B4-BE49-F238E27FC236}">
                <a16:creationId xmlns:a16="http://schemas.microsoft.com/office/drawing/2014/main" id="{C0049BC6-8A66-1336-78A5-A8B663A81F3D}"/>
              </a:ext>
            </a:extLst>
          </p:cNvPr>
          <p:cNvSpPr/>
          <p:nvPr/>
        </p:nvSpPr>
        <p:spPr>
          <a:xfrm>
            <a:off x="1092199" y="2088355"/>
            <a:ext cx="5922749" cy="1325563"/>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rgbClr val="0070C0"/>
                </a:solidFill>
              </a:rPr>
              <a:t>Declarative</a:t>
            </a:r>
          </a:p>
          <a:p>
            <a:pPr algn="ctr">
              <a:buClr>
                <a:schemeClr val="tx1"/>
              </a:buClr>
            </a:pPr>
            <a:r>
              <a:rPr lang="en-GB" sz="3200" b="1" dirty="0">
                <a:solidFill>
                  <a:schemeClr val="tx1"/>
                </a:solidFill>
              </a:rPr>
              <a:t>“</a:t>
            </a:r>
            <a:r>
              <a:rPr lang="en-GB" sz="3200" i="1" dirty="0"/>
              <a:t>de-</a:t>
            </a:r>
            <a:r>
              <a:rPr lang="en-GB" sz="3200" b="1" i="1" dirty="0" err="1"/>
              <a:t>cla</a:t>
            </a:r>
            <a:r>
              <a:rPr lang="en-GB" sz="3200" i="1" dirty="0"/>
              <a:t>-</a:t>
            </a:r>
            <a:r>
              <a:rPr lang="en-GB" sz="3200" i="1" dirty="0" err="1"/>
              <a:t>ra-tiv</a:t>
            </a:r>
            <a:r>
              <a:rPr lang="en-GB" sz="3200" dirty="0"/>
              <a:t>”</a:t>
            </a:r>
          </a:p>
        </p:txBody>
      </p:sp>
      <p:sp>
        <p:nvSpPr>
          <p:cNvPr id="5" name="Rectangle: Rounded Corners 4">
            <a:extLst>
              <a:ext uri="{FF2B5EF4-FFF2-40B4-BE49-F238E27FC236}">
                <a16:creationId xmlns:a16="http://schemas.microsoft.com/office/drawing/2014/main" id="{6D96EB18-9C69-5D06-78DD-B5F3F7469A2D}"/>
              </a:ext>
            </a:extLst>
          </p:cNvPr>
          <p:cNvSpPr/>
          <p:nvPr/>
        </p:nvSpPr>
        <p:spPr>
          <a:xfrm>
            <a:off x="1092199" y="4001294"/>
            <a:ext cx="6550547" cy="1931534"/>
          </a:xfrm>
          <a:prstGeom prst="roundRect">
            <a:avLst/>
          </a:prstGeom>
          <a:ln w="57150"/>
        </p:spPr>
        <p:style>
          <a:lnRef idx="2">
            <a:schemeClr val="dk1"/>
          </a:lnRef>
          <a:fillRef idx="1">
            <a:schemeClr val="lt1"/>
          </a:fillRef>
          <a:effectRef idx="0">
            <a:schemeClr val="dk1"/>
          </a:effectRef>
          <a:fontRef idx="minor">
            <a:schemeClr val="dk1"/>
          </a:fontRef>
        </p:style>
        <p:txBody>
          <a:bodyPr rtlCol="0" anchor="ctr"/>
          <a:lstStyle/>
          <a:p>
            <a:pPr algn="ctr">
              <a:buClr>
                <a:schemeClr val="tx1"/>
              </a:buClr>
            </a:pPr>
            <a:r>
              <a:rPr lang="en-GB" sz="3200" b="1" dirty="0">
                <a:solidFill>
                  <a:srgbClr val="0070C0"/>
                </a:solidFill>
                <a:hlinkClick r:id="rId3"/>
              </a:rPr>
              <a:t>To declare (verb)</a:t>
            </a:r>
            <a:r>
              <a:rPr lang="en-GB" sz="3200" b="1" dirty="0">
                <a:solidFill>
                  <a:srgbClr val="0070C0"/>
                </a:solidFill>
              </a:rPr>
              <a:t> </a:t>
            </a:r>
          </a:p>
          <a:p>
            <a:pPr algn="ctr">
              <a:buClr>
                <a:schemeClr val="tx1"/>
              </a:buClr>
            </a:pPr>
            <a:r>
              <a:rPr lang="en-GB" sz="3200" b="0" i="0" dirty="0">
                <a:solidFill>
                  <a:srgbClr val="3B3E4D"/>
                </a:solidFill>
                <a:effectLst/>
              </a:rPr>
              <a:t>to say something directly and firmly.</a:t>
            </a:r>
            <a:endParaRPr lang="en-GB" sz="3200" dirty="0"/>
          </a:p>
        </p:txBody>
      </p:sp>
      <p:pic>
        <p:nvPicPr>
          <p:cNvPr id="9" name="Picture 8">
            <a:extLst>
              <a:ext uri="{FF2B5EF4-FFF2-40B4-BE49-F238E27FC236}">
                <a16:creationId xmlns:a16="http://schemas.microsoft.com/office/drawing/2014/main" id="{C87BC72F-2F93-8443-E142-EB0B7FE55F0A}"/>
              </a:ext>
            </a:extLst>
          </p:cNvPr>
          <p:cNvPicPr>
            <a:picLocks noChangeAspect="1"/>
          </p:cNvPicPr>
          <p:nvPr/>
        </p:nvPicPr>
        <p:blipFill rotWithShape="1">
          <a:blip r:embed="rId4"/>
          <a:srcRect l="23310" r="19172"/>
          <a:stretch/>
        </p:blipFill>
        <p:spPr>
          <a:xfrm>
            <a:off x="8039099" y="1036778"/>
            <a:ext cx="3162301" cy="5490203"/>
          </a:xfrm>
          <a:prstGeom prst="rect">
            <a:avLst/>
          </a:prstGeom>
        </p:spPr>
      </p:pic>
      <p:sp>
        <p:nvSpPr>
          <p:cNvPr id="3" name="Date Placeholder 2">
            <a:extLst>
              <a:ext uri="{FF2B5EF4-FFF2-40B4-BE49-F238E27FC236}">
                <a16:creationId xmlns:a16="http://schemas.microsoft.com/office/drawing/2014/main" id="{8DE48B0B-02BD-7F9C-278D-7C2F4FAAF6AD}"/>
              </a:ext>
            </a:extLst>
          </p:cNvPr>
          <p:cNvSpPr>
            <a:spLocks noGrp="1"/>
          </p:cNvSpPr>
          <p:nvPr>
            <p:ph type="dt" sz="half" idx="10"/>
          </p:nvPr>
        </p:nvSpPr>
        <p:spPr/>
        <p:txBody>
          <a:bodyPr/>
          <a:lstStyle/>
          <a:p>
            <a:fld id="{E3D0D184-5985-4A18-AF0B-030F5F5D6458}" type="datetime1">
              <a:rPr lang="en-GB" smtClean="0"/>
              <a:t>17/09/2023</a:t>
            </a:fld>
            <a:endParaRPr lang="en-GB"/>
          </a:p>
        </p:txBody>
      </p:sp>
      <p:sp>
        <p:nvSpPr>
          <p:cNvPr id="6" name="Slide Number Placeholder 5">
            <a:extLst>
              <a:ext uri="{FF2B5EF4-FFF2-40B4-BE49-F238E27FC236}">
                <a16:creationId xmlns:a16="http://schemas.microsoft.com/office/drawing/2014/main" id="{A142A493-B01A-95E8-5F48-BD89C9E5228D}"/>
              </a:ext>
            </a:extLst>
          </p:cNvPr>
          <p:cNvSpPr>
            <a:spLocks noGrp="1"/>
          </p:cNvSpPr>
          <p:nvPr>
            <p:ph type="sldNum" sz="quarter" idx="12"/>
          </p:nvPr>
        </p:nvSpPr>
        <p:spPr/>
        <p:txBody>
          <a:bodyPr/>
          <a:lstStyle/>
          <a:p>
            <a:fld id="{54B1A98E-C34E-4367-B2C8-2110A10E4C9C}" type="slidenum">
              <a:rPr lang="en-GB" smtClean="0"/>
              <a:t>8</a:t>
            </a:fld>
            <a:endParaRPr lang="en-GB"/>
          </a:p>
        </p:txBody>
      </p:sp>
    </p:spTree>
    <p:extLst>
      <p:ext uri="{BB962C8B-B14F-4D97-AF65-F5344CB8AC3E}">
        <p14:creationId xmlns:p14="http://schemas.microsoft.com/office/powerpoint/2010/main" val="1993969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B5786-DE20-4146-3EA3-DCAB7182231B}"/>
              </a:ext>
            </a:extLst>
          </p:cNvPr>
          <p:cNvSpPr>
            <a:spLocks noGrp="1"/>
          </p:cNvSpPr>
          <p:nvPr>
            <p:ph type="title"/>
          </p:nvPr>
        </p:nvSpPr>
        <p:spPr>
          <a:xfrm>
            <a:off x="546100" y="4049880"/>
            <a:ext cx="6070600" cy="1325563"/>
          </a:xfrm>
        </p:spPr>
        <p:txBody>
          <a:bodyPr/>
          <a:lstStyle/>
          <a:p>
            <a:r>
              <a:rPr lang="en-GB" dirty="0"/>
              <a:t>Critical thinking moment</a:t>
            </a:r>
          </a:p>
        </p:txBody>
      </p:sp>
      <p:sp>
        <p:nvSpPr>
          <p:cNvPr id="4" name="Date Placeholder 3">
            <a:extLst>
              <a:ext uri="{FF2B5EF4-FFF2-40B4-BE49-F238E27FC236}">
                <a16:creationId xmlns:a16="http://schemas.microsoft.com/office/drawing/2014/main" id="{CF4EAB03-0C2A-9D0F-7011-BE6EE41BC062}"/>
              </a:ext>
            </a:extLst>
          </p:cNvPr>
          <p:cNvSpPr>
            <a:spLocks noGrp="1"/>
          </p:cNvSpPr>
          <p:nvPr>
            <p:ph type="dt" sz="half" idx="10"/>
          </p:nvPr>
        </p:nvSpPr>
        <p:spPr/>
        <p:txBody>
          <a:bodyPr/>
          <a:lstStyle/>
          <a:p>
            <a:fld id="{4DE73938-C44E-4B9C-B73D-263FA9CB02C7}" type="datetime1">
              <a:rPr lang="en-GB" smtClean="0"/>
              <a:t>17/09/2023</a:t>
            </a:fld>
            <a:endParaRPr lang="en-GB"/>
          </a:p>
        </p:txBody>
      </p:sp>
      <p:sp>
        <p:nvSpPr>
          <p:cNvPr id="5" name="Slide Number Placeholder 4">
            <a:extLst>
              <a:ext uri="{FF2B5EF4-FFF2-40B4-BE49-F238E27FC236}">
                <a16:creationId xmlns:a16="http://schemas.microsoft.com/office/drawing/2014/main" id="{3AC7AE06-A489-FC97-4583-5AEC143492E4}"/>
              </a:ext>
            </a:extLst>
          </p:cNvPr>
          <p:cNvSpPr>
            <a:spLocks noGrp="1"/>
          </p:cNvSpPr>
          <p:nvPr>
            <p:ph type="sldNum" sz="quarter" idx="12"/>
          </p:nvPr>
        </p:nvSpPr>
        <p:spPr/>
        <p:txBody>
          <a:bodyPr/>
          <a:lstStyle/>
          <a:p>
            <a:fld id="{54B1A98E-C34E-4367-B2C8-2110A10E4C9C}" type="slidenum">
              <a:rPr lang="en-GB" smtClean="0"/>
              <a:t>9</a:t>
            </a:fld>
            <a:endParaRPr lang="en-GB"/>
          </a:p>
        </p:txBody>
      </p:sp>
      <p:grpSp>
        <p:nvGrpSpPr>
          <p:cNvPr id="13" name="Group 12">
            <a:extLst>
              <a:ext uri="{FF2B5EF4-FFF2-40B4-BE49-F238E27FC236}">
                <a16:creationId xmlns:a16="http://schemas.microsoft.com/office/drawing/2014/main" id="{F194E812-A5A2-DD71-9BB6-821A31F44E38}"/>
              </a:ext>
            </a:extLst>
          </p:cNvPr>
          <p:cNvGrpSpPr/>
          <p:nvPr/>
        </p:nvGrpSpPr>
        <p:grpSpPr>
          <a:xfrm>
            <a:off x="1140178" y="789120"/>
            <a:ext cx="10213621" cy="5227461"/>
            <a:chOff x="2020340" y="526063"/>
            <a:chExt cx="9652371" cy="5830287"/>
          </a:xfrm>
        </p:grpSpPr>
        <p:pic>
          <p:nvPicPr>
            <p:cNvPr id="7" name="Picture 6" descr="A blue and white logo with gears in the head&#10;&#10;Description automatically generated">
              <a:extLst>
                <a:ext uri="{FF2B5EF4-FFF2-40B4-BE49-F238E27FC236}">
                  <a16:creationId xmlns:a16="http://schemas.microsoft.com/office/drawing/2014/main" id="{F43A0B6D-38DB-9AD4-DF42-49DA54BA5B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4629" y="3861974"/>
              <a:ext cx="2360083" cy="2360083"/>
            </a:xfrm>
            <a:prstGeom prst="rect">
              <a:avLst/>
            </a:prstGeom>
            <a:ln>
              <a:noFill/>
            </a:ln>
          </p:spPr>
        </p:pic>
        <p:sp>
          <p:nvSpPr>
            <p:cNvPr id="9" name="TextBox 8">
              <a:extLst>
                <a:ext uri="{FF2B5EF4-FFF2-40B4-BE49-F238E27FC236}">
                  <a16:creationId xmlns:a16="http://schemas.microsoft.com/office/drawing/2014/main" id="{F9441327-C259-B279-E7F0-239E9F6EDA9F}"/>
                </a:ext>
              </a:extLst>
            </p:cNvPr>
            <p:cNvSpPr txBox="1"/>
            <p:nvPr/>
          </p:nvSpPr>
          <p:spPr>
            <a:xfrm>
              <a:off x="7936088" y="5894685"/>
              <a:ext cx="3736623" cy="461665"/>
            </a:xfrm>
            <a:prstGeom prst="rect">
              <a:avLst/>
            </a:prstGeom>
            <a:noFill/>
            <a:ln>
              <a:noFill/>
            </a:ln>
          </p:spPr>
          <p:txBody>
            <a:bodyPr wrap="square">
              <a:spAutoFit/>
            </a:bodyPr>
            <a:lstStyle/>
            <a:p>
              <a:pPr algn="ctr"/>
              <a:r>
                <a:rPr lang="en-GB" sz="1200"/>
                <a:t>Icon by Afian Rochmah Afif  available from: https://www.freepik.com/icon/critical-thinking_9631010</a:t>
              </a:r>
              <a:endParaRPr lang="en-GB" sz="1200" dirty="0"/>
            </a:p>
          </p:txBody>
        </p:sp>
        <p:sp>
          <p:nvSpPr>
            <p:cNvPr id="10" name="Thought Bubble: Cloud 9">
              <a:extLst>
                <a:ext uri="{FF2B5EF4-FFF2-40B4-BE49-F238E27FC236}">
                  <a16:creationId xmlns:a16="http://schemas.microsoft.com/office/drawing/2014/main" id="{BAA33BC2-9BDC-D8D1-075E-DA1F52FC4836}"/>
                </a:ext>
              </a:extLst>
            </p:cNvPr>
            <p:cNvSpPr/>
            <p:nvPr/>
          </p:nvSpPr>
          <p:spPr>
            <a:xfrm flipH="1">
              <a:off x="2020340" y="526063"/>
              <a:ext cx="9652371" cy="3181929"/>
            </a:xfrm>
            <a:prstGeom prst="cloudCallout">
              <a:avLst/>
            </a:prstGeom>
            <a:ln w="57150">
              <a:solidFill>
                <a:srgbClr val="4861AD"/>
              </a:solidFill>
            </a:ln>
          </p:spPr>
          <p:style>
            <a:lnRef idx="2">
              <a:schemeClr val="dk1"/>
            </a:lnRef>
            <a:fillRef idx="1">
              <a:schemeClr val="lt1"/>
            </a:fillRef>
            <a:effectRef idx="0">
              <a:schemeClr val="dk1"/>
            </a:effectRef>
            <a:fontRef idx="minor">
              <a:schemeClr val="dk1"/>
            </a:fontRef>
          </p:style>
          <p:txBody>
            <a:bodyPr rtlCol="0" anchor="ctr"/>
            <a:lstStyle/>
            <a:p>
              <a:r>
                <a:rPr lang="en-GB" sz="3600" dirty="0"/>
                <a:t>	Why are declarative 	sentences  important for 	academic communication?</a:t>
              </a:r>
            </a:p>
          </p:txBody>
        </p:sp>
      </p:grpSp>
    </p:spTree>
    <p:extLst>
      <p:ext uri="{BB962C8B-B14F-4D97-AF65-F5344CB8AC3E}">
        <p14:creationId xmlns:p14="http://schemas.microsoft.com/office/powerpoint/2010/main" val="60726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repeatCount="indefinite" fill="hold" grpId="0" nodeType="clickEffect">
                                  <p:stCondLst>
                                    <p:cond delay="0"/>
                                  </p:stCondLst>
                                  <p:endCondLst>
                                    <p:cond evt="onNext" delay="0">
                                      <p:tgtEl>
                                        <p:sldTgt/>
                                      </p:tgtEl>
                                    </p:cond>
                                  </p:endCondLst>
                                  <p:childTnLst>
                                    <p:animEffect transition="out" filter="fade">
                                      <p:cBhvr>
                                        <p:cTn id="6" dur="2000" tmFilter="0, 0; .2, .5; .8, .5; 1, 0"/>
                                        <p:tgtEl>
                                          <p:spTgt spid="2"/>
                                        </p:tgtEl>
                                      </p:cBhvr>
                                    </p:animEffect>
                                    <p:animScale>
                                      <p:cBhvr>
                                        <p:cTn id="7" dur="100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normAutofit/>
          </a:bodyPr>
          <a:lstStyle/>
          <a:p>
            <a:r>
              <a:rPr lang="en-GB" sz="3600" strike="sngStrike" dirty="0"/>
              <a:t>What is a declarative sentence?</a:t>
            </a:r>
          </a:p>
          <a:p>
            <a:r>
              <a:rPr lang="en-GB" sz="3600" strike="sngStrike" dirty="0"/>
              <a:t>What is the function of a declarative sentence?</a:t>
            </a:r>
          </a:p>
          <a:p>
            <a:pPr>
              <a:buFont typeface="Wingdings" panose="05000000000000000000" pitchFamily="2" charset="2"/>
              <a:buChar char="ü"/>
            </a:pPr>
            <a:r>
              <a:rPr lang="en-GB" sz="3600" dirty="0">
                <a:highlight>
                  <a:srgbClr val="FFFF00"/>
                </a:highlight>
              </a:rPr>
              <a:t>How to form a declarative sentence: subject and predicate</a:t>
            </a:r>
          </a:p>
          <a:p>
            <a:r>
              <a:rPr lang="en-GB" sz="3600" dirty="0"/>
              <a:t>Capital letters and full stops.</a:t>
            </a:r>
          </a:p>
          <a:p>
            <a:r>
              <a:rPr lang="en-GB" sz="3600" dirty="0"/>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10</a:t>
            </a:fld>
            <a:endParaRPr lang="en-GB"/>
          </a:p>
        </p:txBody>
      </p:sp>
    </p:spTree>
    <p:extLst>
      <p:ext uri="{BB962C8B-B14F-4D97-AF65-F5344CB8AC3E}">
        <p14:creationId xmlns:p14="http://schemas.microsoft.com/office/powerpoint/2010/main" val="1114110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0201CAB4-97D5-87E1-9DA6-38F07CC1B0B4}"/>
              </a:ext>
            </a:extLst>
          </p:cNvPr>
          <p:cNvSpPr/>
          <p:nvPr/>
        </p:nvSpPr>
        <p:spPr>
          <a:xfrm>
            <a:off x="5599941" y="4383578"/>
            <a:ext cx="3654900" cy="1704536"/>
          </a:xfrm>
          <a:prstGeom prst="roundRect">
            <a:avLst/>
          </a:prstGeom>
        </p:spPr>
        <p:style>
          <a:lnRef idx="1">
            <a:schemeClr val="dk1"/>
          </a:lnRef>
          <a:fillRef idx="2">
            <a:schemeClr val="dk1"/>
          </a:fillRef>
          <a:effectRef idx="1">
            <a:schemeClr val="dk1"/>
          </a:effectRef>
          <a:fontRef idx="minor">
            <a:schemeClr val="dk1"/>
          </a:fontRef>
        </p:style>
        <p:txBody>
          <a:bodyPr wrap="square" rtlCol="0" anchor="ctr"/>
          <a:lstStyle/>
          <a:p>
            <a:r>
              <a:rPr lang="en-GB" sz="2800" dirty="0"/>
              <a:t>The predicate is </a:t>
            </a:r>
            <a:r>
              <a:rPr lang="en-GB" sz="2800" b="1" dirty="0">
                <a:solidFill>
                  <a:srgbClr val="FFFF00"/>
                </a:solidFill>
              </a:rPr>
              <a:t>about</a:t>
            </a:r>
            <a:r>
              <a:rPr lang="en-GB" sz="2800" dirty="0"/>
              <a:t> </a:t>
            </a:r>
            <a:r>
              <a:rPr lang="en-GB" sz="2800" i="1" dirty="0"/>
              <a:t>writing a sentence.</a:t>
            </a:r>
            <a:endParaRPr lang="en-GB" dirty="0"/>
          </a:p>
        </p:txBody>
      </p:sp>
      <p:sp>
        <p:nvSpPr>
          <p:cNvPr id="2" name="Title 1">
            <a:extLst>
              <a:ext uri="{FF2B5EF4-FFF2-40B4-BE49-F238E27FC236}">
                <a16:creationId xmlns:a16="http://schemas.microsoft.com/office/drawing/2014/main" id="{59FC18D6-306D-5714-5C09-27ECC7CB6CEC}"/>
              </a:ext>
            </a:extLst>
          </p:cNvPr>
          <p:cNvSpPr>
            <a:spLocks noGrp="1"/>
          </p:cNvSpPr>
          <p:nvPr>
            <p:ph type="title"/>
          </p:nvPr>
        </p:nvSpPr>
        <p:spPr/>
        <p:txBody>
          <a:bodyPr/>
          <a:lstStyle/>
          <a:p>
            <a:r>
              <a:rPr lang="en-GB" dirty="0"/>
              <a:t>How to form a declarative sentence</a:t>
            </a:r>
          </a:p>
        </p:txBody>
      </p:sp>
      <p:sp>
        <p:nvSpPr>
          <p:cNvPr id="3" name="Content Placeholder 2">
            <a:extLst>
              <a:ext uri="{FF2B5EF4-FFF2-40B4-BE49-F238E27FC236}">
                <a16:creationId xmlns:a16="http://schemas.microsoft.com/office/drawing/2014/main" id="{05BC6D58-9072-5D65-506D-12B79029ABE9}"/>
              </a:ext>
            </a:extLst>
          </p:cNvPr>
          <p:cNvSpPr>
            <a:spLocks noGrp="1"/>
          </p:cNvSpPr>
          <p:nvPr>
            <p:ph idx="1"/>
          </p:nvPr>
        </p:nvSpPr>
        <p:spPr>
          <a:xfrm>
            <a:off x="603250" y="1825625"/>
            <a:ext cx="10960100" cy="607033"/>
          </a:xfrm>
        </p:spPr>
        <p:txBody>
          <a:bodyPr/>
          <a:lstStyle/>
          <a:p>
            <a:r>
              <a:rPr lang="en-GB" dirty="0"/>
              <a:t>This </a:t>
            </a:r>
            <a:r>
              <a:rPr lang="en-GB" b="1" dirty="0"/>
              <a:t>declarative sentence </a:t>
            </a:r>
            <a:r>
              <a:rPr lang="en-GB" dirty="0"/>
              <a:t>is divided into two parts: </a:t>
            </a:r>
            <a:r>
              <a:rPr lang="en-GB" dirty="0">
                <a:solidFill>
                  <a:srgbClr val="0563C1"/>
                </a:solidFill>
                <a:hlinkClick r:id="rId3">
                  <a:extLst>
                    <a:ext uri="{A12FA001-AC4F-418D-AE19-62706E023703}">
                      <ahyp:hlinkClr xmlns:ahyp="http://schemas.microsoft.com/office/drawing/2018/hyperlinkcolor" val="tx"/>
                    </a:ext>
                  </a:extLst>
                </a:hlinkClick>
              </a:rPr>
              <a:t>subject </a:t>
            </a:r>
            <a:r>
              <a:rPr lang="en-GB" dirty="0">
                <a:hlinkClick r:id="rId3">
                  <a:extLst>
                    <a:ext uri="{A12FA001-AC4F-418D-AE19-62706E023703}">
                      <ahyp:hlinkClr xmlns:ahyp="http://schemas.microsoft.com/office/drawing/2018/hyperlinkcolor" val="tx"/>
                    </a:ext>
                  </a:extLst>
                </a:hlinkClick>
              </a:rPr>
              <a:t>and</a:t>
            </a:r>
            <a:r>
              <a:rPr lang="en-GB" dirty="0">
                <a:solidFill>
                  <a:srgbClr val="0563C1"/>
                </a:solidFill>
                <a:hlinkClick r:id="rId3">
                  <a:extLst>
                    <a:ext uri="{A12FA001-AC4F-418D-AE19-62706E023703}">
                      <ahyp:hlinkClr xmlns:ahyp="http://schemas.microsoft.com/office/drawing/2018/hyperlinkcolor" val="tx"/>
                    </a:ext>
                  </a:extLst>
                </a:hlinkClick>
              </a:rPr>
              <a:t> </a:t>
            </a:r>
            <a:r>
              <a:rPr lang="en-GB" dirty="0">
                <a:solidFill>
                  <a:srgbClr val="C00000"/>
                </a:solidFill>
                <a:hlinkClick r:id="rId3">
                  <a:extLst>
                    <a:ext uri="{A12FA001-AC4F-418D-AE19-62706E023703}">
                      <ahyp:hlinkClr xmlns:ahyp="http://schemas.microsoft.com/office/drawing/2018/hyperlinkcolor" val="tx"/>
                    </a:ext>
                  </a:extLst>
                </a:hlinkClick>
              </a:rPr>
              <a:t>predicate</a:t>
            </a:r>
            <a:endParaRPr lang="en-GB" dirty="0">
              <a:solidFill>
                <a:srgbClr val="C00000"/>
              </a:solidFill>
            </a:endParaRPr>
          </a:p>
        </p:txBody>
      </p:sp>
      <p:sp>
        <p:nvSpPr>
          <p:cNvPr id="4" name="Rectangle: Rounded Corners 3">
            <a:extLst>
              <a:ext uri="{FF2B5EF4-FFF2-40B4-BE49-F238E27FC236}">
                <a16:creationId xmlns:a16="http://schemas.microsoft.com/office/drawing/2014/main" id="{A41181D2-553F-BFA4-528A-3796DD8BA582}"/>
              </a:ext>
            </a:extLst>
          </p:cNvPr>
          <p:cNvSpPr/>
          <p:nvPr/>
        </p:nvSpPr>
        <p:spPr>
          <a:xfrm>
            <a:off x="3702593" y="2441946"/>
            <a:ext cx="4786811" cy="6870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solidFill>
                  <a:srgbClr val="0070C0"/>
                </a:solidFill>
                <a:latin typeface="AkkuratPro"/>
              </a:rPr>
              <a:t>Beatrice</a:t>
            </a:r>
            <a:r>
              <a:rPr lang="en-GB" sz="3200" dirty="0">
                <a:solidFill>
                  <a:srgbClr val="3B3E4D"/>
                </a:solidFill>
                <a:latin typeface="AkkuratPro"/>
              </a:rPr>
              <a:t> </a:t>
            </a:r>
            <a:r>
              <a:rPr lang="en-GB" sz="3200" dirty="0">
                <a:solidFill>
                  <a:srgbClr val="C00000"/>
                </a:solidFill>
                <a:latin typeface="AkkuratPro"/>
              </a:rPr>
              <a:t>writes a sentence</a:t>
            </a:r>
            <a:r>
              <a:rPr lang="en-GB" sz="3200" dirty="0">
                <a:solidFill>
                  <a:srgbClr val="3B3E4D"/>
                </a:solidFill>
                <a:latin typeface="AkkuratPro"/>
              </a:rPr>
              <a:t>.</a:t>
            </a:r>
          </a:p>
        </p:txBody>
      </p:sp>
      <p:sp>
        <p:nvSpPr>
          <p:cNvPr id="5" name="Rectangle: Rounded Corners 4">
            <a:extLst>
              <a:ext uri="{FF2B5EF4-FFF2-40B4-BE49-F238E27FC236}">
                <a16:creationId xmlns:a16="http://schemas.microsoft.com/office/drawing/2014/main" id="{A5B64C69-65E0-B541-7C21-E59140E3D211}"/>
              </a:ext>
            </a:extLst>
          </p:cNvPr>
          <p:cNvSpPr/>
          <p:nvPr/>
        </p:nvSpPr>
        <p:spPr>
          <a:xfrm>
            <a:off x="838200" y="3259323"/>
            <a:ext cx="5245100" cy="993896"/>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2800" dirty="0">
                <a:solidFill>
                  <a:schemeClr val="bg1"/>
                </a:solidFill>
              </a:rPr>
              <a:t>Subject:</a:t>
            </a:r>
            <a:r>
              <a:rPr lang="en-GB" sz="2800" dirty="0"/>
              <a:t> typically, this is what the sentence is </a:t>
            </a:r>
            <a:r>
              <a:rPr lang="en-GB" sz="2800" b="1" dirty="0">
                <a:solidFill>
                  <a:srgbClr val="FFFF00"/>
                </a:solidFill>
              </a:rPr>
              <a:t>about</a:t>
            </a:r>
            <a:r>
              <a:rPr lang="en-GB" sz="2800" dirty="0"/>
              <a:t>.</a:t>
            </a:r>
          </a:p>
        </p:txBody>
      </p:sp>
      <p:sp>
        <p:nvSpPr>
          <p:cNvPr id="6" name="Rectangle: Rounded Corners 5">
            <a:extLst>
              <a:ext uri="{FF2B5EF4-FFF2-40B4-BE49-F238E27FC236}">
                <a16:creationId xmlns:a16="http://schemas.microsoft.com/office/drawing/2014/main" id="{BF7E5197-51AE-F252-123C-B92DA496BE4D}"/>
              </a:ext>
            </a:extLst>
          </p:cNvPr>
          <p:cNvSpPr/>
          <p:nvPr/>
        </p:nvSpPr>
        <p:spPr>
          <a:xfrm>
            <a:off x="6327774" y="3201987"/>
            <a:ext cx="4991102" cy="1051232"/>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2800" dirty="0">
                <a:solidFill>
                  <a:schemeClr val="bg1"/>
                </a:solidFill>
              </a:rPr>
              <a:t>Predicate:</a:t>
            </a:r>
            <a:r>
              <a:rPr lang="en-GB" sz="2800" dirty="0"/>
              <a:t> what is said </a:t>
            </a:r>
            <a:r>
              <a:rPr lang="en-GB" sz="2800" b="1" dirty="0">
                <a:solidFill>
                  <a:srgbClr val="FFFF00"/>
                </a:solidFill>
              </a:rPr>
              <a:t>about the subject</a:t>
            </a:r>
            <a:r>
              <a:rPr lang="en-GB" sz="2800" dirty="0">
                <a:solidFill>
                  <a:schemeClr val="bg1"/>
                </a:solidFill>
              </a:rPr>
              <a:t>.</a:t>
            </a:r>
          </a:p>
        </p:txBody>
      </p:sp>
      <p:pic>
        <p:nvPicPr>
          <p:cNvPr id="7" name="Picture 6">
            <a:extLst>
              <a:ext uri="{FF2B5EF4-FFF2-40B4-BE49-F238E27FC236}">
                <a16:creationId xmlns:a16="http://schemas.microsoft.com/office/drawing/2014/main" id="{605D8577-A661-DB84-DC7F-66E9325FEBC2}"/>
              </a:ext>
            </a:extLst>
          </p:cNvPr>
          <p:cNvPicPr>
            <a:picLocks noChangeAspect="1"/>
          </p:cNvPicPr>
          <p:nvPr/>
        </p:nvPicPr>
        <p:blipFill rotWithShape="1">
          <a:blip r:embed="rId4"/>
          <a:srcRect l="28843" t="4062" r="41863" b="45137"/>
          <a:stretch/>
        </p:blipFill>
        <p:spPr>
          <a:xfrm>
            <a:off x="873124" y="4383578"/>
            <a:ext cx="1237708" cy="1436496"/>
          </a:xfrm>
          <a:prstGeom prst="rect">
            <a:avLst/>
          </a:prstGeom>
        </p:spPr>
      </p:pic>
      <p:pic>
        <p:nvPicPr>
          <p:cNvPr id="9" name="Picture 8">
            <a:extLst>
              <a:ext uri="{FF2B5EF4-FFF2-40B4-BE49-F238E27FC236}">
                <a16:creationId xmlns:a16="http://schemas.microsoft.com/office/drawing/2014/main" id="{D630CBC8-07A8-C185-3B1A-72CCDCD57449}"/>
              </a:ext>
            </a:extLst>
          </p:cNvPr>
          <p:cNvPicPr>
            <a:picLocks noChangeAspect="1"/>
          </p:cNvPicPr>
          <p:nvPr/>
        </p:nvPicPr>
        <p:blipFill rotWithShape="1">
          <a:blip r:embed="rId4"/>
          <a:srcRect l="11746" t="46130" r="24138" b="3069"/>
          <a:stretch/>
        </p:blipFill>
        <p:spPr>
          <a:xfrm>
            <a:off x="9096355" y="4641523"/>
            <a:ext cx="2222521" cy="1178551"/>
          </a:xfrm>
          <a:prstGeom prst="rect">
            <a:avLst/>
          </a:prstGeom>
        </p:spPr>
      </p:pic>
      <p:sp>
        <p:nvSpPr>
          <p:cNvPr id="8" name="Rectangle: Rounded Corners 7">
            <a:extLst>
              <a:ext uri="{FF2B5EF4-FFF2-40B4-BE49-F238E27FC236}">
                <a16:creationId xmlns:a16="http://schemas.microsoft.com/office/drawing/2014/main" id="{1E803DC9-AA32-F258-0B25-C6B52C5655EF}"/>
              </a:ext>
            </a:extLst>
          </p:cNvPr>
          <p:cNvSpPr/>
          <p:nvPr/>
        </p:nvSpPr>
        <p:spPr>
          <a:xfrm>
            <a:off x="2295966" y="4407839"/>
            <a:ext cx="3171961" cy="1680275"/>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2800" dirty="0"/>
              <a:t>In the example, the sentence is </a:t>
            </a:r>
            <a:r>
              <a:rPr lang="en-GB" sz="2800" b="1" dirty="0">
                <a:solidFill>
                  <a:srgbClr val="FFFF00"/>
                </a:solidFill>
              </a:rPr>
              <a:t>about</a:t>
            </a:r>
            <a:r>
              <a:rPr lang="en-GB" sz="2800" dirty="0"/>
              <a:t> </a:t>
            </a:r>
            <a:r>
              <a:rPr lang="en-GB" sz="2800" i="1" dirty="0"/>
              <a:t>Beatrice</a:t>
            </a:r>
            <a:r>
              <a:rPr lang="en-GB" sz="2800" dirty="0"/>
              <a:t>.</a:t>
            </a:r>
            <a:endParaRPr lang="en-GB" dirty="0"/>
          </a:p>
        </p:txBody>
      </p:sp>
      <p:sp>
        <p:nvSpPr>
          <p:cNvPr id="11" name="Arrow: Left 10">
            <a:extLst>
              <a:ext uri="{FF2B5EF4-FFF2-40B4-BE49-F238E27FC236}">
                <a16:creationId xmlns:a16="http://schemas.microsoft.com/office/drawing/2014/main" id="{66CABA15-9308-EBB9-D077-BD8CC47ECA0D}"/>
              </a:ext>
            </a:extLst>
          </p:cNvPr>
          <p:cNvSpPr/>
          <p:nvPr/>
        </p:nvSpPr>
        <p:spPr>
          <a:xfrm rot="19790989">
            <a:off x="3945962" y="4245443"/>
            <a:ext cx="1035662" cy="235654"/>
          </a:xfrm>
          <a:prstGeom prst="lef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Left 11">
            <a:extLst>
              <a:ext uri="{FF2B5EF4-FFF2-40B4-BE49-F238E27FC236}">
                <a16:creationId xmlns:a16="http://schemas.microsoft.com/office/drawing/2014/main" id="{0A5B8FC0-519B-9D65-B4AF-2C4518349FBA}"/>
              </a:ext>
            </a:extLst>
          </p:cNvPr>
          <p:cNvSpPr/>
          <p:nvPr/>
        </p:nvSpPr>
        <p:spPr>
          <a:xfrm rot="19790989">
            <a:off x="8424135" y="4269412"/>
            <a:ext cx="1035662" cy="235654"/>
          </a:xfrm>
          <a:prstGeom prst="lef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Date Placeholder 16">
            <a:extLst>
              <a:ext uri="{FF2B5EF4-FFF2-40B4-BE49-F238E27FC236}">
                <a16:creationId xmlns:a16="http://schemas.microsoft.com/office/drawing/2014/main" id="{24C81F65-CEDF-FEBC-87D2-4851D496E33A}"/>
              </a:ext>
            </a:extLst>
          </p:cNvPr>
          <p:cNvSpPr>
            <a:spLocks noGrp="1"/>
          </p:cNvSpPr>
          <p:nvPr>
            <p:ph type="dt" sz="half" idx="10"/>
          </p:nvPr>
        </p:nvSpPr>
        <p:spPr/>
        <p:txBody>
          <a:bodyPr/>
          <a:lstStyle/>
          <a:p>
            <a:fld id="{78513E03-4161-4EB5-A3E0-8492C8EF2C13}" type="datetime1">
              <a:rPr lang="en-GB" smtClean="0"/>
              <a:t>17/09/2023</a:t>
            </a:fld>
            <a:endParaRPr lang="en-GB"/>
          </a:p>
        </p:txBody>
      </p:sp>
      <p:sp>
        <p:nvSpPr>
          <p:cNvPr id="18" name="Slide Number Placeholder 17">
            <a:extLst>
              <a:ext uri="{FF2B5EF4-FFF2-40B4-BE49-F238E27FC236}">
                <a16:creationId xmlns:a16="http://schemas.microsoft.com/office/drawing/2014/main" id="{23275819-EBA0-719E-8F8F-368FBC26D213}"/>
              </a:ext>
            </a:extLst>
          </p:cNvPr>
          <p:cNvSpPr>
            <a:spLocks noGrp="1"/>
          </p:cNvSpPr>
          <p:nvPr>
            <p:ph type="sldNum" sz="quarter" idx="12"/>
          </p:nvPr>
        </p:nvSpPr>
        <p:spPr/>
        <p:txBody>
          <a:bodyPr/>
          <a:lstStyle/>
          <a:p>
            <a:fld id="{54B1A98E-C34E-4367-B2C8-2110A10E4C9C}" type="slidenum">
              <a:rPr lang="en-GB" smtClean="0"/>
              <a:t>11</a:t>
            </a:fld>
            <a:endParaRPr lang="en-GB"/>
          </a:p>
        </p:txBody>
      </p:sp>
    </p:spTree>
    <p:extLst>
      <p:ext uri="{BB962C8B-B14F-4D97-AF65-F5344CB8AC3E}">
        <p14:creationId xmlns:p14="http://schemas.microsoft.com/office/powerpoint/2010/main" val="393287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5" grpId="0" animBg="1"/>
      <p:bldP spid="6" grpId="0" animBg="1"/>
      <p:bldP spid="8" grpId="0" animBg="1"/>
      <p:bldP spid="11"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18D6-306D-5714-5C09-27ECC7CB6CEC}"/>
              </a:ext>
            </a:extLst>
          </p:cNvPr>
          <p:cNvSpPr>
            <a:spLocks noGrp="1"/>
          </p:cNvSpPr>
          <p:nvPr>
            <p:ph type="title"/>
          </p:nvPr>
        </p:nvSpPr>
        <p:spPr/>
        <p:txBody>
          <a:bodyPr/>
          <a:lstStyle/>
          <a:p>
            <a:r>
              <a:rPr lang="en-GB" dirty="0"/>
              <a:t>How to form a declarative sentence</a:t>
            </a:r>
          </a:p>
        </p:txBody>
      </p:sp>
      <p:sp>
        <p:nvSpPr>
          <p:cNvPr id="3" name="Content Placeholder 2">
            <a:extLst>
              <a:ext uri="{FF2B5EF4-FFF2-40B4-BE49-F238E27FC236}">
                <a16:creationId xmlns:a16="http://schemas.microsoft.com/office/drawing/2014/main" id="{05BC6D58-9072-5D65-506D-12B79029ABE9}"/>
              </a:ext>
            </a:extLst>
          </p:cNvPr>
          <p:cNvSpPr>
            <a:spLocks noGrp="1"/>
          </p:cNvSpPr>
          <p:nvPr>
            <p:ph idx="1"/>
          </p:nvPr>
        </p:nvSpPr>
        <p:spPr>
          <a:xfrm>
            <a:off x="603250" y="1825625"/>
            <a:ext cx="10960100" cy="4351338"/>
          </a:xfrm>
        </p:spPr>
        <p:txBody>
          <a:bodyPr/>
          <a:lstStyle/>
          <a:p>
            <a:r>
              <a:rPr lang="en-GB" dirty="0"/>
              <a:t>This declarative sentence is divided into two parts: </a:t>
            </a:r>
            <a:r>
              <a:rPr lang="en-GB" dirty="0">
                <a:solidFill>
                  <a:srgbClr val="0563C1"/>
                </a:solidFill>
                <a:hlinkClick r:id="rId3">
                  <a:extLst>
                    <a:ext uri="{A12FA001-AC4F-418D-AE19-62706E023703}">
                      <ahyp:hlinkClr xmlns:ahyp="http://schemas.microsoft.com/office/drawing/2018/hyperlinkcolor" val="tx"/>
                    </a:ext>
                  </a:extLst>
                </a:hlinkClick>
              </a:rPr>
              <a:t>subject </a:t>
            </a:r>
            <a:r>
              <a:rPr lang="en-GB" dirty="0">
                <a:hlinkClick r:id="rId3">
                  <a:extLst>
                    <a:ext uri="{A12FA001-AC4F-418D-AE19-62706E023703}">
                      <ahyp:hlinkClr xmlns:ahyp="http://schemas.microsoft.com/office/drawing/2018/hyperlinkcolor" val="tx"/>
                    </a:ext>
                  </a:extLst>
                </a:hlinkClick>
              </a:rPr>
              <a:t>and</a:t>
            </a:r>
            <a:r>
              <a:rPr lang="en-GB" dirty="0">
                <a:solidFill>
                  <a:srgbClr val="0563C1"/>
                </a:solidFill>
                <a:hlinkClick r:id="rId3">
                  <a:extLst>
                    <a:ext uri="{A12FA001-AC4F-418D-AE19-62706E023703}">
                      <ahyp:hlinkClr xmlns:ahyp="http://schemas.microsoft.com/office/drawing/2018/hyperlinkcolor" val="tx"/>
                    </a:ext>
                  </a:extLst>
                </a:hlinkClick>
              </a:rPr>
              <a:t> </a:t>
            </a:r>
            <a:r>
              <a:rPr lang="en-GB" dirty="0">
                <a:solidFill>
                  <a:srgbClr val="C00000"/>
                </a:solidFill>
                <a:hlinkClick r:id="rId3">
                  <a:extLst>
                    <a:ext uri="{A12FA001-AC4F-418D-AE19-62706E023703}">
                      <ahyp:hlinkClr xmlns:ahyp="http://schemas.microsoft.com/office/drawing/2018/hyperlinkcolor" val="tx"/>
                    </a:ext>
                  </a:extLst>
                </a:hlinkClick>
              </a:rPr>
              <a:t>predicate</a:t>
            </a:r>
            <a:endParaRPr lang="en-GB" dirty="0">
              <a:solidFill>
                <a:srgbClr val="C00000"/>
              </a:solidFill>
            </a:endParaRPr>
          </a:p>
        </p:txBody>
      </p:sp>
      <p:sp>
        <p:nvSpPr>
          <p:cNvPr id="4" name="Rectangle: Rounded Corners 3">
            <a:extLst>
              <a:ext uri="{FF2B5EF4-FFF2-40B4-BE49-F238E27FC236}">
                <a16:creationId xmlns:a16="http://schemas.microsoft.com/office/drawing/2014/main" id="{A41181D2-553F-BFA4-528A-3796DD8BA582}"/>
              </a:ext>
            </a:extLst>
          </p:cNvPr>
          <p:cNvSpPr/>
          <p:nvPr/>
        </p:nvSpPr>
        <p:spPr>
          <a:xfrm>
            <a:off x="3248296" y="2372467"/>
            <a:ext cx="5670007" cy="6870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solidFill>
                  <a:srgbClr val="0070C0"/>
                </a:solidFill>
                <a:latin typeface="AkkuratPro"/>
              </a:rPr>
              <a:t>The students</a:t>
            </a:r>
            <a:r>
              <a:rPr lang="en-GB" sz="3200" dirty="0">
                <a:solidFill>
                  <a:srgbClr val="3B3E4D"/>
                </a:solidFill>
                <a:latin typeface="AkkuratPro"/>
              </a:rPr>
              <a:t> </a:t>
            </a:r>
            <a:r>
              <a:rPr lang="en-GB" sz="3200" dirty="0">
                <a:solidFill>
                  <a:srgbClr val="C00000"/>
                </a:solidFill>
                <a:latin typeface="AkkuratPro"/>
              </a:rPr>
              <a:t>listen to a lecture.</a:t>
            </a:r>
            <a:endParaRPr lang="en-GB" sz="3200" dirty="0">
              <a:solidFill>
                <a:srgbClr val="3B3E4D"/>
              </a:solidFill>
              <a:latin typeface="AkkuratPro"/>
            </a:endParaRPr>
          </a:p>
        </p:txBody>
      </p:sp>
      <p:sp>
        <p:nvSpPr>
          <p:cNvPr id="5" name="Rectangle: Rounded Corners 4">
            <a:extLst>
              <a:ext uri="{FF2B5EF4-FFF2-40B4-BE49-F238E27FC236}">
                <a16:creationId xmlns:a16="http://schemas.microsoft.com/office/drawing/2014/main" id="{A5B64C69-65E0-B541-7C21-E59140E3D211}"/>
              </a:ext>
            </a:extLst>
          </p:cNvPr>
          <p:cNvSpPr/>
          <p:nvPr/>
        </p:nvSpPr>
        <p:spPr>
          <a:xfrm>
            <a:off x="838200" y="3259322"/>
            <a:ext cx="5245100" cy="2044701"/>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2800" dirty="0">
                <a:solidFill>
                  <a:schemeClr val="bg1"/>
                </a:solidFill>
              </a:rPr>
              <a:t>Subject:</a:t>
            </a:r>
            <a:r>
              <a:rPr lang="en-GB" sz="2800" dirty="0"/>
              <a:t> This is ___________.</a:t>
            </a:r>
          </a:p>
        </p:txBody>
      </p:sp>
      <p:sp>
        <p:nvSpPr>
          <p:cNvPr id="6" name="Rectangle: Rounded Corners 5">
            <a:extLst>
              <a:ext uri="{FF2B5EF4-FFF2-40B4-BE49-F238E27FC236}">
                <a16:creationId xmlns:a16="http://schemas.microsoft.com/office/drawing/2014/main" id="{BF7E5197-51AE-F252-123C-B92DA496BE4D}"/>
              </a:ext>
            </a:extLst>
          </p:cNvPr>
          <p:cNvSpPr/>
          <p:nvPr/>
        </p:nvSpPr>
        <p:spPr>
          <a:xfrm>
            <a:off x="6362698" y="3245407"/>
            <a:ext cx="4991102" cy="1954666"/>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2800" dirty="0">
                <a:solidFill>
                  <a:schemeClr val="bg1"/>
                </a:solidFill>
              </a:rPr>
              <a:t>Predicate:</a:t>
            </a:r>
            <a:r>
              <a:rPr lang="en-GB" sz="2800" dirty="0"/>
              <a:t> This is ___________</a:t>
            </a:r>
            <a:r>
              <a:rPr lang="en-GB" sz="2800" dirty="0">
                <a:solidFill>
                  <a:schemeClr val="tx1"/>
                </a:solidFill>
              </a:rPr>
              <a:t>.</a:t>
            </a:r>
          </a:p>
        </p:txBody>
      </p:sp>
      <p:pic>
        <p:nvPicPr>
          <p:cNvPr id="10" name="Picture 9">
            <a:extLst>
              <a:ext uri="{FF2B5EF4-FFF2-40B4-BE49-F238E27FC236}">
                <a16:creationId xmlns:a16="http://schemas.microsoft.com/office/drawing/2014/main" id="{59F0D597-E1C0-C211-6EC9-77BF432458AF}"/>
              </a:ext>
            </a:extLst>
          </p:cNvPr>
          <p:cNvPicPr>
            <a:picLocks noChangeAspect="1"/>
          </p:cNvPicPr>
          <p:nvPr/>
        </p:nvPicPr>
        <p:blipFill rotWithShape="1">
          <a:blip r:embed="rId4"/>
          <a:srcRect l="49373" t="27465" r="9945" b="23260"/>
          <a:stretch/>
        </p:blipFill>
        <p:spPr>
          <a:xfrm>
            <a:off x="3860800" y="4725986"/>
            <a:ext cx="2095500" cy="1585914"/>
          </a:xfrm>
          <a:prstGeom prst="rect">
            <a:avLst/>
          </a:prstGeom>
        </p:spPr>
      </p:pic>
      <p:pic>
        <p:nvPicPr>
          <p:cNvPr id="11" name="Picture 10">
            <a:extLst>
              <a:ext uri="{FF2B5EF4-FFF2-40B4-BE49-F238E27FC236}">
                <a16:creationId xmlns:a16="http://schemas.microsoft.com/office/drawing/2014/main" id="{C121C6B9-50C2-CFFC-C841-26AB13CDD34B}"/>
              </a:ext>
            </a:extLst>
          </p:cNvPr>
          <p:cNvPicPr>
            <a:picLocks noChangeAspect="1"/>
          </p:cNvPicPr>
          <p:nvPr/>
        </p:nvPicPr>
        <p:blipFill>
          <a:blip r:embed="rId4"/>
          <a:stretch>
            <a:fillRect/>
          </a:stretch>
        </p:blipFill>
        <p:spPr>
          <a:xfrm>
            <a:off x="7556991" y="4585959"/>
            <a:ext cx="2843817" cy="1776926"/>
          </a:xfrm>
          <a:prstGeom prst="rect">
            <a:avLst/>
          </a:prstGeom>
        </p:spPr>
      </p:pic>
      <p:sp>
        <p:nvSpPr>
          <p:cNvPr id="7" name="Arrow: Left 6">
            <a:extLst>
              <a:ext uri="{FF2B5EF4-FFF2-40B4-BE49-F238E27FC236}">
                <a16:creationId xmlns:a16="http://schemas.microsoft.com/office/drawing/2014/main" id="{EDC58C99-892A-F0CC-5DC5-C768A294341D}"/>
              </a:ext>
            </a:extLst>
          </p:cNvPr>
          <p:cNvSpPr/>
          <p:nvPr/>
        </p:nvSpPr>
        <p:spPr>
          <a:xfrm rot="5400000">
            <a:off x="7392580" y="2989708"/>
            <a:ext cx="302282" cy="209115"/>
          </a:xfrm>
          <a:prstGeom prst="lef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Left 7">
            <a:extLst>
              <a:ext uri="{FF2B5EF4-FFF2-40B4-BE49-F238E27FC236}">
                <a16:creationId xmlns:a16="http://schemas.microsoft.com/office/drawing/2014/main" id="{2AE25290-B740-4710-8E71-18CEEC557F0B}"/>
              </a:ext>
            </a:extLst>
          </p:cNvPr>
          <p:cNvSpPr/>
          <p:nvPr/>
        </p:nvSpPr>
        <p:spPr>
          <a:xfrm rot="5400000">
            <a:off x="4155119" y="2996665"/>
            <a:ext cx="316199" cy="209115"/>
          </a:xfrm>
          <a:prstGeom prst="lef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0D869C5-D09B-AD0E-AC00-57978A59FA91}"/>
              </a:ext>
            </a:extLst>
          </p:cNvPr>
          <p:cNvSpPr/>
          <p:nvPr/>
        </p:nvSpPr>
        <p:spPr>
          <a:xfrm>
            <a:off x="2186132" y="3446824"/>
            <a:ext cx="2549236" cy="554470"/>
          </a:xfrm>
          <a:prstGeom prst="roundRect">
            <a:avLst/>
          </a:prstGeom>
          <a:solidFill>
            <a:srgbClr val="FFFF0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dirty="0">
                <a:solidFill>
                  <a:schemeClr val="tx1"/>
                </a:solidFill>
              </a:rPr>
              <a:t>Complete the definition:</a:t>
            </a:r>
          </a:p>
        </p:txBody>
      </p:sp>
      <p:sp>
        <p:nvSpPr>
          <p:cNvPr id="13" name="Rectangle: Rounded Corners 12">
            <a:extLst>
              <a:ext uri="{FF2B5EF4-FFF2-40B4-BE49-F238E27FC236}">
                <a16:creationId xmlns:a16="http://schemas.microsoft.com/office/drawing/2014/main" id="{21A7BE1A-CE8F-96CB-029E-BED1D536442D}"/>
              </a:ext>
            </a:extLst>
          </p:cNvPr>
          <p:cNvSpPr/>
          <p:nvPr/>
        </p:nvSpPr>
        <p:spPr>
          <a:xfrm>
            <a:off x="7583631" y="3438184"/>
            <a:ext cx="2549236" cy="554470"/>
          </a:xfrm>
          <a:prstGeom prst="roundRect">
            <a:avLst/>
          </a:prstGeom>
          <a:solidFill>
            <a:srgbClr val="FFFF00"/>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r>
              <a:rPr lang="en-GB" dirty="0">
                <a:solidFill>
                  <a:schemeClr val="tx1"/>
                </a:solidFill>
              </a:rPr>
              <a:t>Complete the definition:</a:t>
            </a:r>
          </a:p>
        </p:txBody>
      </p:sp>
      <p:sp>
        <p:nvSpPr>
          <p:cNvPr id="14" name="Date Placeholder 13">
            <a:extLst>
              <a:ext uri="{FF2B5EF4-FFF2-40B4-BE49-F238E27FC236}">
                <a16:creationId xmlns:a16="http://schemas.microsoft.com/office/drawing/2014/main" id="{93AA1CB3-5DC3-763A-1F43-3D4C49767523}"/>
              </a:ext>
            </a:extLst>
          </p:cNvPr>
          <p:cNvSpPr>
            <a:spLocks noGrp="1"/>
          </p:cNvSpPr>
          <p:nvPr>
            <p:ph type="dt" sz="half" idx="10"/>
          </p:nvPr>
        </p:nvSpPr>
        <p:spPr/>
        <p:txBody>
          <a:bodyPr/>
          <a:lstStyle/>
          <a:p>
            <a:fld id="{836F309B-EDA5-4228-9C5A-4AD33F63B10B}" type="datetime1">
              <a:rPr lang="en-GB" smtClean="0"/>
              <a:t>17/09/2023</a:t>
            </a:fld>
            <a:endParaRPr lang="en-GB"/>
          </a:p>
        </p:txBody>
      </p:sp>
      <p:sp>
        <p:nvSpPr>
          <p:cNvPr id="15" name="Slide Number Placeholder 14">
            <a:extLst>
              <a:ext uri="{FF2B5EF4-FFF2-40B4-BE49-F238E27FC236}">
                <a16:creationId xmlns:a16="http://schemas.microsoft.com/office/drawing/2014/main" id="{16A46688-66AB-6445-76C7-ADFD158A9E5E}"/>
              </a:ext>
            </a:extLst>
          </p:cNvPr>
          <p:cNvSpPr>
            <a:spLocks noGrp="1"/>
          </p:cNvSpPr>
          <p:nvPr>
            <p:ph type="sldNum" sz="quarter" idx="12"/>
          </p:nvPr>
        </p:nvSpPr>
        <p:spPr/>
        <p:txBody>
          <a:bodyPr/>
          <a:lstStyle/>
          <a:p>
            <a:fld id="{54B1A98E-C34E-4367-B2C8-2110A10E4C9C}" type="slidenum">
              <a:rPr lang="en-GB" smtClean="0"/>
              <a:t>12</a:t>
            </a:fld>
            <a:endParaRPr lang="en-GB"/>
          </a:p>
        </p:txBody>
      </p:sp>
    </p:spTree>
    <p:extLst>
      <p:ext uri="{BB962C8B-B14F-4D97-AF65-F5344CB8AC3E}">
        <p14:creationId xmlns:p14="http://schemas.microsoft.com/office/powerpoint/2010/main" val="15608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2"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F6BDE50-60EC-C94A-FF0D-B5FFAB76F83B}"/>
              </a:ext>
            </a:extLst>
          </p:cNvPr>
          <p:cNvGrpSpPr/>
          <p:nvPr/>
        </p:nvGrpSpPr>
        <p:grpSpPr>
          <a:xfrm>
            <a:off x="1373593" y="1559139"/>
            <a:ext cx="9444813" cy="4933736"/>
            <a:chOff x="1373594" y="1536914"/>
            <a:chExt cx="9444813" cy="4933736"/>
          </a:xfrm>
        </p:grpSpPr>
        <p:sp>
          <p:nvSpPr>
            <p:cNvPr id="4" name="Rectangle: Rounded Corners 3">
              <a:extLst>
                <a:ext uri="{FF2B5EF4-FFF2-40B4-BE49-F238E27FC236}">
                  <a16:creationId xmlns:a16="http://schemas.microsoft.com/office/drawing/2014/main" id="{3C8B1B24-7B73-A74C-CA92-58B1D8804FF8}"/>
                </a:ext>
              </a:extLst>
            </p:cNvPr>
            <p:cNvSpPr/>
            <p:nvPr/>
          </p:nvSpPr>
          <p:spPr>
            <a:xfrm>
              <a:off x="1373594" y="2606675"/>
              <a:ext cx="4786811" cy="6870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solidFill>
                    <a:srgbClr val="0070C0"/>
                  </a:solidFill>
                </a:rPr>
                <a:t>Beatrice</a:t>
              </a:r>
              <a:r>
                <a:rPr lang="en-GB" sz="3200" dirty="0">
                  <a:solidFill>
                    <a:srgbClr val="3B3E4D"/>
                  </a:solidFill>
                </a:rPr>
                <a:t> </a:t>
              </a:r>
              <a:r>
                <a:rPr lang="en-GB" sz="3200" b="1" dirty="0">
                  <a:solidFill>
                    <a:srgbClr val="C00000"/>
                  </a:solidFill>
                </a:rPr>
                <a:t>writes</a:t>
              </a:r>
              <a:r>
                <a:rPr lang="en-GB" sz="3200" dirty="0">
                  <a:solidFill>
                    <a:srgbClr val="C00000"/>
                  </a:solidFill>
                </a:rPr>
                <a:t> a sentence</a:t>
              </a:r>
              <a:r>
                <a:rPr lang="en-GB" sz="3200" dirty="0">
                  <a:solidFill>
                    <a:srgbClr val="3B3E4D"/>
                  </a:solidFill>
                </a:rPr>
                <a:t>.</a:t>
              </a:r>
            </a:p>
          </p:txBody>
        </p:sp>
        <p:sp>
          <p:nvSpPr>
            <p:cNvPr id="5" name="Rectangle: Rounded Corners 4">
              <a:extLst>
                <a:ext uri="{FF2B5EF4-FFF2-40B4-BE49-F238E27FC236}">
                  <a16:creationId xmlns:a16="http://schemas.microsoft.com/office/drawing/2014/main" id="{7DFFCFEF-A9D1-BA75-B8F7-9B07DEE4DE67}"/>
                </a:ext>
              </a:extLst>
            </p:cNvPr>
            <p:cNvSpPr/>
            <p:nvPr/>
          </p:nvSpPr>
          <p:spPr>
            <a:xfrm>
              <a:off x="1373594" y="4198144"/>
              <a:ext cx="5670007" cy="6870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dirty="0">
                  <a:solidFill>
                    <a:srgbClr val="0070C0"/>
                  </a:solidFill>
                </a:rPr>
                <a:t>The students</a:t>
              </a:r>
              <a:r>
                <a:rPr lang="en-GB" sz="3200" dirty="0">
                  <a:solidFill>
                    <a:srgbClr val="3B3E4D"/>
                  </a:solidFill>
                </a:rPr>
                <a:t> </a:t>
              </a:r>
              <a:r>
                <a:rPr lang="en-GB" sz="3200" b="1" dirty="0">
                  <a:solidFill>
                    <a:srgbClr val="C00000"/>
                  </a:solidFill>
                </a:rPr>
                <a:t>listen</a:t>
              </a:r>
              <a:r>
                <a:rPr lang="en-GB" sz="3200" dirty="0">
                  <a:solidFill>
                    <a:srgbClr val="C00000"/>
                  </a:solidFill>
                </a:rPr>
                <a:t> to a lecture.</a:t>
              </a:r>
              <a:endParaRPr lang="en-GB" sz="3200" dirty="0">
                <a:solidFill>
                  <a:srgbClr val="3B3E4D"/>
                </a:solidFill>
              </a:endParaRPr>
            </a:p>
          </p:txBody>
        </p:sp>
        <p:sp>
          <p:nvSpPr>
            <p:cNvPr id="7" name="Arrow: Bent 6">
              <a:extLst>
                <a:ext uri="{FF2B5EF4-FFF2-40B4-BE49-F238E27FC236}">
                  <a16:creationId xmlns:a16="http://schemas.microsoft.com/office/drawing/2014/main" id="{3D957102-AB2C-072F-5253-A35AD4A8458C}"/>
                </a:ext>
              </a:extLst>
            </p:cNvPr>
            <p:cNvSpPr/>
            <p:nvPr/>
          </p:nvSpPr>
          <p:spPr>
            <a:xfrm rot="16200000">
              <a:off x="5556049" y="3492723"/>
              <a:ext cx="506415" cy="3291294"/>
            </a:xfrm>
            <a:prstGeom prst="bentArrow">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solidFill>
                  <a:schemeClr val="tx1"/>
                </a:solidFill>
              </a:endParaRPr>
            </a:p>
          </p:txBody>
        </p:sp>
        <p:sp>
          <p:nvSpPr>
            <p:cNvPr id="8" name="Arrow: Bent 7">
              <a:extLst>
                <a:ext uri="{FF2B5EF4-FFF2-40B4-BE49-F238E27FC236}">
                  <a16:creationId xmlns:a16="http://schemas.microsoft.com/office/drawing/2014/main" id="{EC0F04DB-4B0B-B779-25B4-56D4BE99F65F}"/>
                </a:ext>
              </a:extLst>
            </p:cNvPr>
            <p:cNvSpPr/>
            <p:nvPr/>
          </p:nvSpPr>
          <p:spPr>
            <a:xfrm rot="5400000" flipV="1">
              <a:off x="4964308" y="246252"/>
              <a:ext cx="889798" cy="4091398"/>
            </a:xfrm>
            <a:prstGeom prst="bentArrow">
              <a:avLst>
                <a:gd name="adj1" fmla="val 16436"/>
                <a:gd name="adj2" fmla="val 16976"/>
                <a:gd name="adj3" fmla="val 25000"/>
                <a:gd name="adj4" fmla="val 43750"/>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solidFill>
                  <a:schemeClr val="tx1"/>
                </a:solidFill>
              </a:endParaRPr>
            </a:p>
          </p:txBody>
        </p:sp>
        <p:sp>
          <p:nvSpPr>
            <p:cNvPr id="6" name="Rectangle: Rounded Corners 5">
              <a:extLst>
                <a:ext uri="{FF2B5EF4-FFF2-40B4-BE49-F238E27FC236}">
                  <a16:creationId xmlns:a16="http://schemas.microsoft.com/office/drawing/2014/main" id="{3E911363-0505-4639-754B-B74354F54B7E}"/>
                </a:ext>
              </a:extLst>
            </p:cNvPr>
            <p:cNvSpPr/>
            <p:nvPr/>
          </p:nvSpPr>
          <p:spPr>
            <a:xfrm>
              <a:off x="7354215" y="1536914"/>
              <a:ext cx="3464192" cy="412115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solidFill>
                    <a:schemeClr val="tx1"/>
                  </a:solidFill>
                </a:rPr>
                <a:t>The </a:t>
              </a:r>
              <a:r>
                <a:rPr lang="en-GB" sz="2800" dirty="0">
                  <a:solidFill>
                    <a:srgbClr val="0070C0"/>
                  </a:solidFill>
                </a:rPr>
                <a:t>predicate</a:t>
              </a:r>
              <a:r>
                <a:rPr lang="en-GB" sz="2800" dirty="0">
                  <a:solidFill>
                    <a:schemeClr val="tx1"/>
                  </a:solidFill>
                </a:rPr>
                <a:t> is everything in the sentence that is not the </a:t>
              </a:r>
              <a:r>
                <a:rPr lang="en-GB" sz="2800" dirty="0">
                  <a:solidFill>
                    <a:srgbClr val="0070C0"/>
                  </a:solidFill>
                </a:rPr>
                <a:t>subject </a:t>
              </a:r>
              <a:r>
                <a:rPr lang="en-GB" sz="2800" dirty="0">
                  <a:solidFill>
                    <a:schemeClr val="tx1"/>
                  </a:solidFill>
                </a:rPr>
                <a:t>of the sentence.</a:t>
              </a:r>
            </a:p>
            <a:p>
              <a:r>
                <a:rPr lang="en-GB" sz="2800" dirty="0">
                  <a:solidFill>
                    <a:srgbClr val="C00000"/>
                  </a:solidFill>
                </a:rPr>
                <a:t>Notice</a:t>
              </a:r>
              <a:r>
                <a:rPr lang="en-GB" sz="2800" dirty="0">
                  <a:solidFill>
                    <a:schemeClr val="tx1"/>
                  </a:solidFill>
                </a:rPr>
                <a:t> the predicate includes the </a:t>
              </a:r>
              <a:r>
                <a:rPr lang="en-GB" sz="2800" b="1" dirty="0">
                  <a:solidFill>
                    <a:schemeClr val="tx1"/>
                  </a:solidFill>
                </a:rPr>
                <a:t>main verb </a:t>
              </a:r>
              <a:r>
                <a:rPr lang="en-GB" sz="2800" dirty="0">
                  <a:solidFill>
                    <a:schemeClr val="tx1"/>
                  </a:solidFill>
                </a:rPr>
                <a:t>in these sentences.</a:t>
              </a:r>
            </a:p>
          </p:txBody>
        </p:sp>
        <p:sp>
          <p:nvSpPr>
            <p:cNvPr id="9" name="Rectangle: Rounded Corners 8">
              <a:extLst>
                <a:ext uri="{FF2B5EF4-FFF2-40B4-BE49-F238E27FC236}">
                  <a16:creationId xmlns:a16="http://schemas.microsoft.com/office/drawing/2014/main" id="{B321FBAF-7B1E-4A2C-7D34-2B1CB98CF43D}"/>
                </a:ext>
              </a:extLst>
            </p:cNvPr>
            <p:cNvSpPr/>
            <p:nvPr/>
          </p:nvSpPr>
          <p:spPr>
            <a:xfrm>
              <a:off x="1373594" y="5924550"/>
              <a:ext cx="9444812" cy="5461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solidFill>
                    <a:schemeClr val="tx1"/>
                  </a:solidFill>
                </a:rPr>
                <a:t>Often, the </a:t>
              </a:r>
              <a:r>
                <a:rPr lang="en-GB" sz="2800" b="1" dirty="0">
                  <a:solidFill>
                    <a:srgbClr val="0070C0"/>
                  </a:solidFill>
                </a:rPr>
                <a:t>verb</a:t>
              </a:r>
              <a:r>
                <a:rPr lang="en-GB" sz="2800" dirty="0">
                  <a:solidFill>
                    <a:schemeClr val="tx1"/>
                  </a:solidFill>
                </a:rPr>
                <a:t> will be the first word in the </a:t>
              </a:r>
              <a:r>
                <a:rPr lang="en-GB" sz="2800" dirty="0">
                  <a:solidFill>
                    <a:srgbClr val="0070C0"/>
                  </a:solidFill>
                </a:rPr>
                <a:t>predicate</a:t>
              </a:r>
            </a:p>
          </p:txBody>
        </p:sp>
      </p:grpSp>
      <p:sp>
        <p:nvSpPr>
          <p:cNvPr id="2" name="Title 1">
            <a:extLst>
              <a:ext uri="{FF2B5EF4-FFF2-40B4-BE49-F238E27FC236}">
                <a16:creationId xmlns:a16="http://schemas.microsoft.com/office/drawing/2014/main" id="{F8050CA7-D3E3-AD8F-1397-53AB690755F7}"/>
              </a:ext>
            </a:extLst>
          </p:cNvPr>
          <p:cNvSpPr>
            <a:spLocks noGrp="1"/>
          </p:cNvSpPr>
          <p:nvPr>
            <p:ph type="title"/>
          </p:nvPr>
        </p:nvSpPr>
        <p:spPr/>
        <p:txBody>
          <a:bodyPr/>
          <a:lstStyle/>
          <a:p>
            <a:r>
              <a:rPr lang="en-GB" dirty="0"/>
              <a:t>Note: Predicate includes the </a:t>
            </a:r>
            <a:r>
              <a:rPr lang="en-GB" dirty="0">
                <a:hlinkClick r:id="rId3"/>
              </a:rPr>
              <a:t>verb</a:t>
            </a:r>
            <a:endParaRPr lang="en-GB" dirty="0"/>
          </a:p>
        </p:txBody>
      </p:sp>
      <p:sp>
        <p:nvSpPr>
          <p:cNvPr id="3" name="Date Placeholder 2">
            <a:extLst>
              <a:ext uri="{FF2B5EF4-FFF2-40B4-BE49-F238E27FC236}">
                <a16:creationId xmlns:a16="http://schemas.microsoft.com/office/drawing/2014/main" id="{80ED5BEB-1057-2852-807D-403955CB2691}"/>
              </a:ext>
            </a:extLst>
          </p:cNvPr>
          <p:cNvSpPr>
            <a:spLocks noGrp="1"/>
          </p:cNvSpPr>
          <p:nvPr>
            <p:ph type="dt" sz="half" idx="10"/>
          </p:nvPr>
        </p:nvSpPr>
        <p:spPr>
          <a:xfrm>
            <a:off x="341489" y="6356349"/>
            <a:ext cx="2743200" cy="365125"/>
          </a:xfrm>
        </p:spPr>
        <p:txBody>
          <a:bodyPr/>
          <a:lstStyle/>
          <a:p>
            <a:fld id="{A48020B4-DF3A-4963-8065-1E75A038985A}" type="datetime1">
              <a:rPr lang="en-GB" smtClean="0"/>
              <a:t>17/09/2023</a:t>
            </a:fld>
            <a:endParaRPr lang="en-GB" dirty="0"/>
          </a:p>
        </p:txBody>
      </p:sp>
      <p:sp>
        <p:nvSpPr>
          <p:cNvPr id="11" name="Slide Number Placeholder 10">
            <a:extLst>
              <a:ext uri="{FF2B5EF4-FFF2-40B4-BE49-F238E27FC236}">
                <a16:creationId xmlns:a16="http://schemas.microsoft.com/office/drawing/2014/main" id="{1CE4A29D-E49C-8DEF-3AD2-0EB4EC89AFB2}"/>
              </a:ext>
            </a:extLst>
          </p:cNvPr>
          <p:cNvSpPr>
            <a:spLocks noGrp="1"/>
          </p:cNvSpPr>
          <p:nvPr>
            <p:ph type="sldNum" sz="quarter" idx="12"/>
          </p:nvPr>
        </p:nvSpPr>
        <p:spPr/>
        <p:txBody>
          <a:bodyPr/>
          <a:lstStyle/>
          <a:p>
            <a:fld id="{54B1A98E-C34E-4367-B2C8-2110A10E4C9C}" type="slidenum">
              <a:rPr lang="en-GB" smtClean="0"/>
              <a:t>13</a:t>
            </a:fld>
            <a:endParaRPr lang="en-GB"/>
          </a:p>
        </p:txBody>
      </p:sp>
    </p:spTree>
    <p:extLst>
      <p:ext uri="{BB962C8B-B14F-4D97-AF65-F5344CB8AC3E}">
        <p14:creationId xmlns:p14="http://schemas.microsoft.com/office/powerpoint/2010/main" val="2063637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r>
              <a:rPr lang="en-GB" sz="3600" strike="sngStrike" dirty="0"/>
              <a:t>What is a declarative sentence?</a:t>
            </a:r>
          </a:p>
          <a:p>
            <a:r>
              <a:rPr lang="en-GB" sz="3600" strike="sngStrike" dirty="0"/>
              <a:t>What is the function of a declarative sentence?</a:t>
            </a:r>
          </a:p>
          <a:p>
            <a:r>
              <a:rPr lang="en-GB" sz="3600" strike="sngStrike" dirty="0"/>
              <a:t>How to form a declarative sentence: subject and predicate.</a:t>
            </a:r>
          </a:p>
          <a:p>
            <a:pPr>
              <a:buFont typeface="Wingdings" panose="05000000000000000000" pitchFamily="2" charset="2"/>
              <a:buChar char="ü"/>
            </a:pPr>
            <a:r>
              <a:rPr lang="en-GB" sz="3600" dirty="0">
                <a:highlight>
                  <a:srgbClr val="FFFF00"/>
                </a:highlight>
              </a:rPr>
              <a:t>Capital letters and full stops</a:t>
            </a:r>
          </a:p>
          <a:p>
            <a:r>
              <a:rPr lang="en-GB" sz="3600" dirty="0"/>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14</a:t>
            </a:fld>
            <a:endParaRPr lang="en-GB"/>
          </a:p>
        </p:txBody>
      </p:sp>
    </p:spTree>
    <p:extLst>
      <p:ext uri="{BB962C8B-B14F-4D97-AF65-F5344CB8AC3E}">
        <p14:creationId xmlns:p14="http://schemas.microsoft.com/office/powerpoint/2010/main" val="3169915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E20AC637-9671-F802-9DC1-C201B9D8460B}"/>
              </a:ext>
            </a:extLst>
          </p:cNvPr>
          <p:cNvPicPr>
            <a:picLocks noChangeAspect="1"/>
          </p:cNvPicPr>
          <p:nvPr/>
        </p:nvPicPr>
        <p:blipFill>
          <a:blip r:embed="rId3"/>
          <a:stretch>
            <a:fillRect/>
          </a:stretch>
        </p:blipFill>
        <p:spPr>
          <a:xfrm>
            <a:off x="4533309" y="3353499"/>
            <a:ext cx="3253243" cy="2098867"/>
          </a:xfrm>
          <a:prstGeom prst="rect">
            <a:avLst/>
          </a:prstGeom>
        </p:spPr>
      </p:pic>
      <p:sp>
        <p:nvSpPr>
          <p:cNvPr id="2" name="Title 1">
            <a:extLst>
              <a:ext uri="{FF2B5EF4-FFF2-40B4-BE49-F238E27FC236}">
                <a16:creationId xmlns:a16="http://schemas.microsoft.com/office/drawing/2014/main" id="{62648016-7AAF-CD68-C08F-1CBD94F0F335}"/>
              </a:ext>
            </a:extLst>
          </p:cNvPr>
          <p:cNvSpPr>
            <a:spLocks noGrp="1"/>
          </p:cNvSpPr>
          <p:nvPr>
            <p:ph type="title"/>
          </p:nvPr>
        </p:nvSpPr>
        <p:spPr/>
        <p:txBody>
          <a:bodyPr/>
          <a:lstStyle/>
          <a:p>
            <a:pPr algn="ctr"/>
            <a:r>
              <a:rPr lang="en-GB" dirty="0"/>
              <a:t>Forming a declarative sentence</a:t>
            </a:r>
          </a:p>
        </p:txBody>
      </p:sp>
      <p:sp>
        <p:nvSpPr>
          <p:cNvPr id="3" name="Content Placeholder 2">
            <a:extLst>
              <a:ext uri="{FF2B5EF4-FFF2-40B4-BE49-F238E27FC236}">
                <a16:creationId xmlns:a16="http://schemas.microsoft.com/office/drawing/2014/main" id="{80941078-74FA-4502-2A6A-A341CE4DBF67}"/>
              </a:ext>
            </a:extLst>
          </p:cNvPr>
          <p:cNvSpPr>
            <a:spLocks noGrp="1"/>
          </p:cNvSpPr>
          <p:nvPr>
            <p:ph idx="1"/>
          </p:nvPr>
        </p:nvSpPr>
        <p:spPr>
          <a:xfrm>
            <a:off x="7786552" y="3744717"/>
            <a:ext cx="3886200" cy="1374590"/>
          </a:xfrm>
          <a:solidFill>
            <a:schemeClr val="accent6">
              <a:lumMod val="20000"/>
              <a:lumOff val="80000"/>
            </a:schemeClr>
          </a:solidFill>
        </p:spPr>
        <p:txBody>
          <a:bodyPr>
            <a:normAutofit/>
          </a:bodyPr>
          <a:lstStyle/>
          <a:p>
            <a:pPr marL="0" indent="0" algn="ctr">
              <a:buNone/>
            </a:pPr>
            <a:r>
              <a:rPr lang="en-GB" dirty="0"/>
              <a:t>The end of the sentence must be finished with a </a:t>
            </a:r>
            <a:r>
              <a:rPr lang="en-GB" dirty="0">
                <a:solidFill>
                  <a:srgbClr val="0070C0"/>
                </a:solidFill>
                <a:hlinkClick r:id="rId4"/>
              </a:rPr>
              <a:t>full-stop</a:t>
            </a:r>
            <a:r>
              <a:rPr lang="en-GB" dirty="0"/>
              <a:t>.</a:t>
            </a:r>
          </a:p>
        </p:txBody>
      </p:sp>
      <p:sp>
        <p:nvSpPr>
          <p:cNvPr id="5" name="Rectangle: Rounded Corners 4">
            <a:extLst>
              <a:ext uri="{FF2B5EF4-FFF2-40B4-BE49-F238E27FC236}">
                <a16:creationId xmlns:a16="http://schemas.microsoft.com/office/drawing/2014/main" id="{2204FB6B-5E42-18E3-A187-A0CD717306BF}"/>
              </a:ext>
            </a:extLst>
          </p:cNvPr>
          <p:cNvSpPr/>
          <p:nvPr/>
        </p:nvSpPr>
        <p:spPr>
          <a:xfrm>
            <a:off x="2462348" y="2857491"/>
            <a:ext cx="7267304" cy="68701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dirty="0">
                <a:solidFill>
                  <a:srgbClr val="C00000"/>
                </a:solidFill>
              </a:rPr>
              <a:t>T</a:t>
            </a:r>
            <a:r>
              <a:rPr lang="en-GB" sz="4000" dirty="0">
                <a:solidFill>
                  <a:schemeClr val="tx1"/>
                </a:solidFill>
              </a:rPr>
              <a:t>he students listen to a lecture</a:t>
            </a:r>
            <a:r>
              <a:rPr lang="en-GB" sz="4000" dirty="0">
                <a:solidFill>
                  <a:srgbClr val="C00000"/>
                </a:solidFill>
              </a:rPr>
              <a:t>.</a:t>
            </a:r>
          </a:p>
        </p:txBody>
      </p:sp>
      <p:sp>
        <p:nvSpPr>
          <p:cNvPr id="6" name="TextBox 5">
            <a:extLst>
              <a:ext uri="{FF2B5EF4-FFF2-40B4-BE49-F238E27FC236}">
                <a16:creationId xmlns:a16="http://schemas.microsoft.com/office/drawing/2014/main" id="{575FE960-8DD0-7B51-D680-41AA48952CCE}"/>
              </a:ext>
            </a:extLst>
          </p:cNvPr>
          <p:cNvSpPr txBox="1"/>
          <p:nvPr/>
        </p:nvSpPr>
        <p:spPr>
          <a:xfrm>
            <a:off x="391386" y="3756326"/>
            <a:ext cx="4141923" cy="1384995"/>
          </a:xfrm>
          <a:prstGeom prst="rect">
            <a:avLst/>
          </a:prstGeom>
          <a:solidFill>
            <a:schemeClr val="accent6">
              <a:lumMod val="20000"/>
              <a:lumOff val="80000"/>
            </a:schemeClr>
          </a:solidFill>
        </p:spPr>
        <p:txBody>
          <a:bodyPr wrap="square" rtlCol="0">
            <a:spAutoFit/>
          </a:bodyPr>
          <a:lstStyle/>
          <a:p>
            <a:pPr algn="ctr"/>
            <a:r>
              <a:rPr lang="en-GB" sz="2800" dirty="0"/>
              <a:t>The first word of the declarative sentence begins with a </a:t>
            </a:r>
            <a:r>
              <a:rPr lang="en-GB" sz="2800" dirty="0">
                <a:solidFill>
                  <a:srgbClr val="0070C0"/>
                </a:solidFill>
                <a:hlinkClick r:id="rId5"/>
              </a:rPr>
              <a:t>capital letter</a:t>
            </a:r>
            <a:r>
              <a:rPr lang="en-GB" sz="2800" dirty="0"/>
              <a:t>.</a:t>
            </a:r>
          </a:p>
        </p:txBody>
      </p:sp>
      <p:sp>
        <p:nvSpPr>
          <p:cNvPr id="7" name="TextBox 6">
            <a:extLst>
              <a:ext uri="{FF2B5EF4-FFF2-40B4-BE49-F238E27FC236}">
                <a16:creationId xmlns:a16="http://schemas.microsoft.com/office/drawing/2014/main" id="{F31DC70E-B377-F7FF-2ED5-3F38CC55B7E2}"/>
              </a:ext>
            </a:extLst>
          </p:cNvPr>
          <p:cNvSpPr txBox="1"/>
          <p:nvPr/>
        </p:nvSpPr>
        <p:spPr>
          <a:xfrm>
            <a:off x="3054350" y="1703176"/>
            <a:ext cx="6083300" cy="954107"/>
          </a:xfrm>
          <a:prstGeom prst="rect">
            <a:avLst/>
          </a:prstGeom>
          <a:solidFill>
            <a:schemeClr val="accent6">
              <a:lumMod val="20000"/>
              <a:lumOff val="80000"/>
            </a:schemeClr>
          </a:solidFill>
        </p:spPr>
        <p:txBody>
          <a:bodyPr wrap="square" rtlCol="0">
            <a:spAutoFit/>
          </a:bodyPr>
          <a:lstStyle/>
          <a:p>
            <a:pPr algn="ctr"/>
            <a:r>
              <a:rPr lang="en-GB" sz="2800" dirty="0"/>
              <a:t>A </a:t>
            </a:r>
            <a:r>
              <a:rPr lang="en-GB" sz="2800" b="1" dirty="0"/>
              <a:t>declarative sentence </a:t>
            </a:r>
            <a:r>
              <a:rPr lang="en-GB" sz="2800" dirty="0"/>
              <a:t>must </a:t>
            </a:r>
            <a:r>
              <a:rPr lang="en-GB" sz="2800" dirty="0">
                <a:solidFill>
                  <a:srgbClr val="C00000"/>
                </a:solidFill>
              </a:rPr>
              <a:t>express a complete thought</a:t>
            </a:r>
            <a:r>
              <a:rPr lang="en-GB" sz="2800" dirty="0"/>
              <a:t>/</a:t>
            </a:r>
            <a:r>
              <a:rPr lang="en-GB" sz="2800" dirty="0">
                <a:solidFill>
                  <a:srgbClr val="FF0000"/>
                </a:solidFill>
              </a:rPr>
              <a:t>idea</a:t>
            </a:r>
            <a:r>
              <a:rPr lang="en-GB" sz="2800" dirty="0"/>
              <a:t>.</a:t>
            </a:r>
          </a:p>
        </p:txBody>
      </p:sp>
      <p:sp>
        <p:nvSpPr>
          <p:cNvPr id="8" name="TextBox 7">
            <a:extLst>
              <a:ext uri="{FF2B5EF4-FFF2-40B4-BE49-F238E27FC236}">
                <a16:creationId xmlns:a16="http://schemas.microsoft.com/office/drawing/2014/main" id="{C85F64C8-A50D-6D4A-2C51-66A4537DE0BC}"/>
              </a:ext>
            </a:extLst>
          </p:cNvPr>
          <p:cNvSpPr txBox="1"/>
          <p:nvPr/>
        </p:nvSpPr>
        <p:spPr>
          <a:xfrm>
            <a:off x="1300298" y="5353138"/>
            <a:ext cx="10053502" cy="954107"/>
          </a:xfrm>
          <a:prstGeom prst="rect">
            <a:avLst/>
          </a:prstGeom>
          <a:solidFill>
            <a:schemeClr val="accent6">
              <a:lumMod val="20000"/>
              <a:lumOff val="80000"/>
            </a:schemeClr>
          </a:solidFill>
        </p:spPr>
        <p:txBody>
          <a:bodyPr wrap="square" rtlCol="0">
            <a:spAutoFit/>
          </a:bodyPr>
          <a:lstStyle/>
          <a:p>
            <a:pPr algn="ctr"/>
            <a:r>
              <a:rPr lang="en-GB" sz="2800" dirty="0"/>
              <a:t>The sentence is </a:t>
            </a:r>
            <a:r>
              <a:rPr lang="en-GB" sz="2800" dirty="0">
                <a:solidFill>
                  <a:srgbClr val="C00000"/>
                </a:solidFill>
              </a:rPr>
              <a:t>complete</a:t>
            </a:r>
            <a:r>
              <a:rPr lang="en-GB" sz="2800" dirty="0"/>
              <a:t> when it contains a </a:t>
            </a:r>
            <a:r>
              <a:rPr lang="en-GB" sz="2800" b="1" dirty="0"/>
              <a:t>subject</a:t>
            </a:r>
            <a:r>
              <a:rPr lang="en-GB" sz="2800" dirty="0"/>
              <a:t> and a </a:t>
            </a:r>
            <a:r>
              <a:rPr lang="en-GB" sz="2800" b="1" dirty="0"/>
              <a:t>predicate </a:t>
            </a:r>
            <a:r>
              <a:rPr lang="en-GB" sz="2800" dirty="0"/>
              <a:t>which </a:t>
            </a:r>
            <a:r>
              <a:rPr lang="en-GB" sz="2800" b="1" dirty="0"/>
              <a:t>expresses a complete thought</a:t>
            </a:r>
            <a:r>
              <a:rPr lang="en-GB" sz="2800" dirty="0"/>
              <a:t>.</a:t>
            </a:r>
          </a:p>
        </p:txBody>
      </p:sp>
      <p:sp>
        <p:nvSpPr>
          <p:cNvPr id="9" name="Arrow: Curved Right 8">
            <a:extLst>
              <a:ext uri="{FF2B5EF4-FFF2-40B4-BE49-F238E27FC236}">
                <a16:creationId xmlns:a16="http://schemas.microsoft.com/office/drawing/2014/main" id="{B5A71AA7-2DC1-5EDF-CF96-34B08CE5C9F7}"/>
              </a:ext>
            </a:extLst>
          </p:cNvPr>
          <p:cNvSpPr/>
          <p:nvPr/>
        </p:nvSpPr>
        <p:spPr>
          <a:xfrm>
            <a:off x="1506944" y="1982893"/>
            <a:ext cx="842556" cy="1368632"/>
          </a:xfrm>
          <a:prstGeom prst="curved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0" name="Arrow: Curved Left 9">
            <a:extLst>
              <a:ext uri="{FF2B5EF4-FFF2-40B4-BE49-F238E27FC236}">
                <a16:creationId xmlns:a16="http://schemas.microsoft.com/office/drawing/2014/main" id="{A2091B7F-4A81-7BE4-6D46-8808F72FCC1C}"/>
              </a:ext>
            </a:extLst>
          </p:cNvPr>
          <p:cNvSpPr/>
          <p:nvPr/>
        </p:nvSpPr>
        <p:spPr>
          <a:xfrm>
            <a:off x="9750154" y="1982892"/>
            <a:ext cx="685800" cy="1325563"/>
          </a:xfrm>
          <a:prstGeom prst="curved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2" name="Straight Arrow Connector 11">
            <a:extLst>
              <a:ext uri="{FF2B5EF4-FFF2-40B4-BE49-F238E27FC236}">
                <a16:creationId xmlns:a16="http://schemas.microsoft.com/office/drawing/2014/main" id="{67E30D4C-3803-500D-D800-B7A7BE95BDEF}"/>
              </a:ext>
            </a:extLst>
          </p:cNvPr>
          <p:cNvCxnSpPr/>
          <p:nvPr/>
        </p:nvCxnSpPr>
        <p:spPr>
          <a:xfrm flipV="1">
            <a:off x="2184400" y="3308455"/>
            <a:ext cx="647700" cy="447871"/>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D6A1778-1B8F-F26D-4994-08E0D6C9221F}"/>
              </a:ext>
            </a:extLst>
          </p:cNvPr>
          <p:cNvCxnSpPr>
            <a:cxnSpLocks/>
          </p:cNvCxnSpPr>
          <p:nvPr/>
        </p:nvCxnSpPr>
        <p:spPr>
          <a:xfrm flipH="1" flipV="1">
            <a:off x="9395096" y="3369129"/>
            <a:ext cx="612504" cy="37446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143BA366-8BBB-1A70-D239-FB54C41830F0}"/>
              </a:ext>
            </a:extLst>
          </p:cNvPr>
          <p:cNvSpPr>
            <a:spLocks noGrp="1"/>
          </p:cNvSpPr>
          <p:nvPr>
            <p:ph type="dt" sz="half" idx="10"/>
          </p:nvPr>
        </p:nvSpPr>
        <p:spPr/>
        <p:txBody>
          <a:bodyPr/>
          <a:lstStyle/>
          <a:p>
            <a:fld id="{141BA518-03E9-4908-9467-9151896395BB}" type="datetime1">
              <a:rPr lang="en-GB" smtClean="0"/>
              <a:t>17/09/2023</a:t>
            </a:fld>
            <a:endParaRPr lang="en-GB"/>
          </a:p>
        </p:txBody>
      </p:sp>
      <p:sp>
        <p:nvSpPr>
          <p:cNvPr id="11" name="Slide Number Placeholder 10">
            <a:extLst>
              <a:ext uri="{FF2B5EF4-FFF2-40B4-BE49-F238E27FC236}">
                <a16:creationId xmlns:a16="http://schemas.microsoft.com/office/drawing/2014/main" id="{E0BA71BB-A131-C506-2094-E15F8C09BB09}"/>
              </a:ext>
            </a:extLst>
          </p:cNvPr>
          <p:cNvSpPr>
            <a:spLocks noGrp="1"/>
          </p:cNvSpPr>
          <p:nvPr>
            <p:ph type="sldNum" sz="quarter" idx="12"/>
          </p:nvPr>
        </p:nvSpPr>
        <p:spPr/>
        <p:txBody>
          <a:bodyPr/>
          <a:lstStyle/>
          <a:p>
            <a:fld id="{54B1A98E-C34E-4367-B2C8-2110A10E4C9C}" type="slidenum">
              <a:rPr lang="en-GB" smtClean="0"/>
              <a:t>15</a:t>
            </a:fld>
            <a:endParaRPr lang="en-GB"/>
          </a:p>
        </p:txBody>
      </p:sp>
    </p:spTree>
    <p:extLst>
      <p:ext uri="{BB962C8B-B14F-4D97-AF65-F5344CB8AC3E}">
        <p14:creationId xmlns:p14="http://schemas.microsoft.com/office/powerpoint/2010/main" val="150635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6"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 uri="{837473B0-CC2E-450A-ABE3-18F120FF3D39}">
                <a1611:picAttrSrcUrl xmlns:a1611="http://schemas.microsoft.com/office/drawing/2016/11/main" r:id="rId4"/>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r>
              <a:rPr lang="en-GB" sz="3600" strike="sngStrike" dirty="0"/>
              <a:t>What is a declarative sentence?</a:t>
            </a:r>
          </a:p>
          <a:p>
            <a:r>
              <a:rPr lang="en-GB" sz="3600" strike="sngStrike" dirty="0"/>
              <a:t>What is the function of a declarative sentence?</a:t>
            </a:r>
          </a:p>
          <a:p>
            <a:r>
              <a:rPr lang="en-GB" sz="3600" strike="sngStrike" dirty="0"/>
              <a:t>How to form a declarative sentence: subject and predicate.</a:t>
            </a:r>
          </a:p>
          <a:p>
            <a:r>
              <a:rPr lang="en-GB" sz="3600" strike="sngStrike" dirty="0"/>
              <a:t>Capital letters and full stops</a:t>
            </a:r>
          </a:p>
          <a:p>
            <a:pPr>
              <a:buFont typeface="Wingdings" panose="05000000000000000000" pitchFamily="2" charset="2"/>
              <a:buChar char="ü"/>
            </a:pPr>
            <a:r>
              <a:rPr lang="en-GB" sz="3600" dirty="0">
                <a:highlight>
                  <a:srgbClr val="FFFF00"/>
                </a:highlight>
              </a:rPr>
              <a:t>Exercises</a:t>
            </a:r>
          </a:p>
          <a:p>
            <a:r>
              <a:rPr lang="en-GB" sz="3600" dirty="0"/>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16</a:t>
            </a:fld>
            <a:endParaRPr lang="en-GB"/>
          </a:p>
        </p:txBody>
      </p:sp>
    </p:spTree>
    <p:extLst>
      <p:ext uri="{BB962C8B-B14F-4D97-AF65-F5344CB8AC3E}">
        <p14:creationId xmlns:p14="http://schemas.microsoft.com/office/powerpoint/2010/main" val="31058454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2B92-F6ED-E1FB-AC15-D92A2B23E370}"/>
              </a:ext>
            </a:extLst>
          </p:cNvPr>
          <p:cNvSpPr>
            <a:spLocks noGrp="1"/>
          </p:cNvSpPr>
          <p:nvPr>
            <p:ph type="title"/>
          </p:nvPr>
        </p:nvSpPr>
        <p:spPr>
          <a:xfrm>
            <a:off x="692150" y="365125"/>
            <a:ext cx="10807700" cy="1325563"/>
          </a:xfrm>
        </p:spPr>
        <p:txBody>
          <a:bodyPr/>
          <a:lstStyle/>
          <a:p>
            <a:r>
              <a:rPr lang="en-GB" dirty="0"/>
              <a:t>Task 1: </a:t>
            </a:r>
            <a:r>
              <a:rPr lang="en-GB" dirty="0">
                <a:hlinkClick r:id="rId2"/>
              </a:rPr>
              <a:t>recognise</a:t>
            </a:r>
            <a:r>
              <a:rPr lang="en-GB" dirty="0"/>
              <a:t> subject and predicate</a:t>
            </a:r>
          </a:p>
        </p:txBody>
      </p:sp>
      <p:sp>
        <p:nvSpPr>
          <p:cNvPr id="3" name="Content Placeholder 2">
            <a:extLst>
              <a:ext uri="{FF2B5EF4-FFF2-40B4-BE49-F238E27FC236}">
                <a16:creationId xmlns:a16="http://schemas.microsoft.com/office/drawing/2014/main" id="{1B3F2BF8-3CE5-3F86-6CF6-A01F22C06E2B}"/>
              </a:ext>
            </a:extLst>
          </p:cNvPr>
          <p:cNvSpPr>
            <a:spLocks noGrp="1"/>
          </p:cNvSpPr>
          <p:nvPr>
            <p:ph idx="1"/>
          </p:nvPr>
        </p:nvSpPr>
        <p:spPr/>
        <p:txBody>
          <a:bodyPr>
            <a:normAutofit lnSpcReduction="10000"/>
          </a:bodyPr>
          <a:lstStyle/>
          <a:p>
            <a:r>
              <a:rPr lang="en-GB" dirty="0">
                <a:solidFill>
                  <a:srgbClr val="0070C0"/>
                </a:solidFill>
                <a:hlinkClick r:id="rId3"/>
              </a:rPr>
              <a:t>Identify</a:t>
            </a:r>
            <a:r>
              <a:rPr lang="en-GB" dirty="0"/>
              <a:t> the </a:t>
            </a:r>
            <a:r>
              <a:rPr lang="en-GB" dirty="0">
                <a:solidFill>
                  <a:srgbClr val="C00000"/>
                </a:solidFill>
              </a:rPr>
              <a:t>subject</a:t>
            </a:r>
            <a:r>
              <a:rPr lang="en-GB" dirty="0"/>
              <a:t> in the following examples.</a:t>
            </a:r>
          </a:p>
          <a:p>
            <a:endParaRPr lang="en-GB" dirty="0"/>
          </a:p>
          <a:p>
            <a:pPr marL="514350" indent="-514350">
              <a:buFont typeface="+mj-lt"/>
              <a:buAutoNum type="alphaLcParenR"/>
            </a:pPr>
            <a:r>
              <a:rPr lang="en-GB" dirty="0"/>
              <a:t>The teacher talks to the students.</a:t>
            </a:r>
          </a:p>
          <a:p>
            <a:pPr marL="514350" indent="-514350">
              <a:buFont typeface="+mj-lt"/>
              <a:buAutoNum type="alphaLcParenR"/>
            </a:pPr>
            <a:r>
              <a:rPr lang="en-GB" dirty="0"/>
              <a:t>The exams will take place next week.</a:t>
            </a:r>
          </a:p>
          <a:p>
            <a:pPr marL="514350" indent="-514350">
              <a:buFont typeface="+mj-lt"/>
              <a:buAutoNum type="alphaLcParenR"/>
            </a:pPr>
            <a:r>
              <a:rPr lang="en-GB" dirty="0"/>
              <a:t>My train leaves in one hour.</a:t>
            </a:r>
          </a:p>
          <a:p>
            <a:pPr marL="514350" indent="-514350">
              <a:buFont typeface="+mj-lt"/>
              <a:buAutoNum type="alphaLcParenR"/>
            </a:pPr>
            <a:r>
              <a:rPr lang="en-GB" dirty="0"/>
              <a:t>Some students at the University of Wales are studying in the library.</a:t>
            </a:r>
          </a:p>
          <a:p>
            <a:pPr marL="514350" indent="-514350">
              <a:buFont typeface="+mj-lt"/>
              <a:buAutoNum type="alphaLcParenR"/>
            </a:pPr>
            <a:r>
              <a:rPr lang="en-GB" dirty="0"/>
              <a:t>I must complete my assignment before Friday.</a:t>
            </a:r>
          </a:p>
          <a:p>
            <a:pPr marL="514350" indent="-514350">
              <a:buFont typeface="+mj-lt"/>
              <a:buAutoNum type="alphaLcParenR"/>
            </a:pPr>
            <a:r>
              <a:rPr lang="en-GB" dirty="0"/>
              <a:t>A subject is typically what a sentence is about.</a:t>
            </a:r>
          </a:p>
          <a:p>
            <a:pPr marL="514350" indent="-514350">
              <a:buFont typeface="+mj-lt"/>
              <a:buAutoNum type="alphaLcParenR"/>
            </a:pPr>
            <a:r>
              <a:rPr lang="en-GB" dirty="0"/>
              <a:t>Maxim works at two different companies.</a:t>
            </a:r>
          </a:p>
        </p:txBody>
      </p:sp>
      <p:sp>
        <p:nvSpPr>
          <p:cNvPr id="4" name="Date Placeholder 3">
            <a:extLst>
              <a:ext uri="{FF2B5EF4-FFF2-40B4-BE49-F238E27FC236}">
                <a16:creationId xmlns:a16="http://schemas.microsoft.com/office/drawing/2014/main" id="{3CAB1B1C-8BCD-CED4-761A-8937B741A19B}"/>
              </a:ext>
            </a:extLst>
          </p:cNvPr>
          <p:cNvSpPr>
            <a:spLocks noGrp="1"/>
          </p:cNvSpPr>
          <p:nvPr>
            <p:ph type="dt" sz="half" idx="10"/>
          </p:nvPr>
        </p:nvSpPr>
        <p:spPr/>
        <p:txBody>
          <a:bodyPr/>
          <a:lstStyle/>
          <a:p>
            <a:fld id="{C6746FB3-FB9C-4E2B-833C-50CD7C55412E}" type="datetime1">
              <a:rPr lang="en-GB" smtClean="0"/>
              <a:t>17/09/2023</a:t>
            </a:fld>
            <a:endParaRPr lang="en-GB"/>
          </a:p>
        </p:txBody>
      </p:sp>
      <p:sp>
        <p:nvSpPr>
          <p:cNvPr id="5" name="Slide Number Placeholder 4">
            <a:extLst>
              <a:ext uri="{FF2B5EF4-FFF2-40B4-BE49-F238E27FC236}">
                <a16:creationId xmlns:a16="http://schemas.microsoft.com/office/drawing/2014/main" id="{19B58710-9B02-DC0F-209C-3380D4E9F57F}"/>
              </a:ext>
            </a:extLst>
          </p:cNvPr>
          <p:cNvSpPr>
            <a:spLocks noGrp="1"/>
          </p:cNvSpPr>
          <p:nvPr>
            <p:ph type="sldNum" sz="quarter" idx="12"/>
          </p:nvPr>
        </p:nvSpPr>
        <p:spPr/>
        <p:txBody>
          <a:bodyPr/>
          <a:lstStyle/>
          <a:p>
            <a:fld id="{54B1A98E-C34E-4367-B2C8-2110A10E4C9C}" type="slidenum">
              <a:rPr lang="en-GB" smtClean="0"/>
              <a:t>17</a:t>
            </a:fld>
            <a:endParaRPr lang="en-GB"/>
          </a:p>
        </p:txBody>
      </p:sp>
    </p:spTree>
    <p:extLst>
      <p:ext uri="{BB962C8B-B14F-4D97-AF65-F5344CB8AC3E}">
        <p14:creationId xmlns:p14="http://schemas.microsoft.com/office/powerpoint/2010/main" val="3743171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2B92-F6ED-E1FB-AC15-D92A2B23E370}"/>
              </a:ext>
            </a:extLst>
          </p:cNvPr>
          <p:cNvSpPr>
            <a:spLocks noGrp="1"/>
          </p:cNvSpPr>
          <p:nvPr>
            <p:ph type="title"/>
          </p:nvPr>
        </p:nvSpPr>
        <p:spPr>
          <a:xfrm>
            <a:off x="647700" y="403225"/>
            <a:ext cx="10896600" cy="1325563"/>
          </a:xfrm>
        </p:spPr>
        <p:txBody>
          <a:bodyPr/>
          <a:lstStyle/>
          <a:p>
            <a:r>
              <a:rPr lang="en-GB" dirty="0"/>
              <a:t>Task 1: </a:t>
            </a:r>
            <a:r>
              <a:rPr lang="en-GB" dirty="0">
                <a:hlinkClick r:id="rId2"/>
              </a:rPr>
              <a:t>recognise</a:t>
            </a:r>
            <a:r>
              <a:rPr lang="en-GB" dirty="0"/>
              <a:t> subject and predicate</a:t>
            </a:r>
          </a:p>
        </p:txBody>
      </p:sp>
      <p:sp>
        <p:nvSpPr>
          <p:cNvPr id="3" name="Content Placeholder 2">
            <a:extLst>
              <a:ext uri="{FF2B5EF4-FFF2-40B4-BE49-F238E27FC236}">
                <a16:creationId xmlns:a16="http://schemas.microsoft.com/office/drawing/2014/main" id="{1B3F2BF8-3CE5-3F86-6CF6-A01F22C06E2B}"/>
              </a:ext>
            </a:extLst>
          </p:cNvPr>
          <p:cNvSpPr>
            <a:spLocks noGrp="1"/>
          </p:cNvSpPr>
          <p:nvPr>
            <p:ph idx="1"/>
          </p:nvPr>
        </p:nvSpPr>
        <p:spPr/>
        <p:txBody>
          <a:bodyPr>
            <a:normAutofit lnSpcReduction="10000"/>
          </a:bodyPr>
          <a:lstStyle/>
          <a:p>
            <a:r>
              <a:rPr lang="en-GB" dirty="0">
                <a:solidFill>
                  <a:srgbClr val="0070C0"/>
                </a:solidFill>
                <a:hlinkClick r:id="rId3"/>
              </a:rPr>
              <a:t>Identify</a:t>
            </a:r>
            <a:r>
              <a:rPr lang="en-GB" dirty="0"/>
              <a:t> the </a:t>
            </a:r>
            <a:r>
              <a:rPr lang="en-GB" dirty="0">
                <a:solidFill>
                  <a:srgbClr val="C00000"/>
                </a:solidFill>
              </a:rPr>
              <a:t>subject</a:t>
            </a:r>
            <a:r>
              <a:rPr lang="en-GB" dirty="0"/>
              <a:t> in the following examples.</a:t>
            </a:r>
          </a:p>
          <a:p>
            <a:endParaRPr lang="en-GB" dirty="0"/>
          </a:p>
          <a:p>
            <a:pPr marL="514350" indent="-514350">
              <a:buClr>
                <a:schemeClr val="tx1"/>
              </a:buClr>
              <a:buFont typeface="+mj-lt"/>
              <a:buAutoNum type="alphaLcParenR"/>
            </a:pPr>
            <a:r>
              <a:rPr lang="en-GB" dirty="0">
                <a:solidFill>
                  <a:srgbClr val="C00000"/>
                </a:solidFill>
              </a:rPr>
              <a:t>The teacher </a:t>
            </a:r>
            <a:r>
              <a:rPr lang="en-GB" dirty="0"/>
              <a:t>talks to the students.</a:t>
            </a:r>
          </a:p>
          <a:p>
            <a:pPr marL="514350" indent="-514350">
              <a:buClr>
                <a:schemeClr val="tx1"/>
              </a:buClr>
              <a:buFont typeface="+mj-lt"/>
              <a:buAutoNum type="alphaLcParenR"/>
            </a:pPr>
            <a:r>
              <a:rPr lang="en-GB" dirty="0">
                <a:solidFill>
                  <a:srgbClr val="C00000"/>
                </a:solidFill>
              </a:rPr>
              <a:t>The exams </a:t>
            </a:r>
            <a:r>
              <a:rPr lang="en-GB" dirty="0"/>
              <a:t>will take place next week.</a:t>
            </a:r>
          </a:p>
          <a:p>
            <a:pPr marL="514350" indent="-514350">
              <a:buClr>
                <a:schemeClr val="tx1"/>
              </a:buClr>
              <a:buFont typeface="+mj-lt"/>
              <a:buAutoNum type="alphaLcParenR"/>
            </a:pPr>
            <a:r>
              <a:rPr lang="en-GB" dirty="0">
                <a:solidFill>
                  <a:srgbClr val="C00000"/>
                </a:solidFill>
              </a:rPr>
              <a:t>My train </a:t>
            </a:r>
            <a:r>
              <a:rPr lang="en-GB" dirty="0"/>
              <a:t>leaves in one hour.</a:t>
            </a:r>
          </a:p>
          <a:p>
            <a:pPr marL="514350" indent="-514350">
              <a:buClr>
                <a:schemeClr val="tx1"/>
              </a:buClr>
              <a:buFont typeface="+mj-lt"/>
              <a:buAutoNum type="alphaLcParenR"/>
            </a:pPr>
            <a:r>
              <a:rPr lang="en-GB" dirty="0">
                <a:solidFill>
                  <a:srgbClr val="C00000"/>
                </a:solidFill>
              </a:rPr>
              <a:t>Some students at the University of Wales </a:t>
            </a:r>
            <a:r>
              <a:rPr lang="en-GB" dirty="0"/>
              <a:t>are studying in the library.</a:t>
            </a:r>
          </a:p>
          <a:p>
            <a:pPr marL="514350" indent="-514350">
              <a:buClr>
                <a:schemeClr val="tx1"/>
              </a:buClr>
              <a:buFont typeface="+mj-lt"/>
              <a:buAutoNum type="alphaLcParenR"/>
            </a:pPr>
            <a:r>
              <a:rPr lang="en-GB" dirty="0">
                <a:solidFill>
                  <a:srgbClr val="C00000"/>
                </a:solidFill>
              </a:rPr>
              <a:t>I </a:t>
            </a:r>
            <a:r>
              <a:rPr lang="en-GB" dirty="0"/>
              <a:t>must complete my assignment before Friday.</a:t>
            </a:r>
          </a:p>
          <a:p>
            <a:pPr marL="514350" indent="-514350">
              <a:buClr>
                <a:schemeClr val="tx1"/>
              </a:buClr>
              <a:buFont typeface="+mj-lt"/>
              <a:buAutoNum type="alphaLcParenR"/>
            </a:pPr>
            <a:r>
              <a:rPr lang="en-GB" dirty="0">
                <a:solidFill>
                  <a:srgbClr val="C00000"/>
                </a:solidFill>
              </a:rPr>
              <a:t>A subject </a:t>
            </a:r>
            <a:r>
              <a:rPr lang="en-GB" dirty="0"/>
              <a:t>is typically what a sentence is about.</a:t>
            </a:r>
          </a:p>
          <a:p>
            <a:pPr marL="514350" indent="-514350">
              <a:buClr>
                <a:schemeClr val="tx1"/>
              </a:buClr>
              <a:buFont typeface="+mj-lt"/>
              <a:buAutoNum type="alphaLcParenR"/>
            </a:pPr>
            <a:r>
              <a:rPr lang="en-GB" dirty="0">
                <a:solidFill>
                  <a:srgbClr val="C00000"/>
                </a:solidFill>
              </a:rPr>
              <a:t>Maxim</a:t>
            </a:r>
            <a:r>
              <a:rPr lang="en-GB" dirty="0"/>
              <a:t> works at two different companies.</a:t>
            </a:r>
          </a:p>
        </p:txBody>
      </p:sp>
      <p:sp>
        <p:nvSpPr>
          <p:cNvPr id="4" name="Date Placeholder 3">
            <a:extLst>
              <a:ext uri="{FF2B5EF4-FFF2-40B4-BE49-F238E27FC236}">
                <a16:creationId xmlns:a16="http://schemas.microsoft.com/office/drawing/2014/main" id="{69F9A7D6-5D50-D8BA-0DA6-5D8CC3E75034}"/>
              </a:ext>
            </a:extLst>
          </p:cNvPr>
          <p:cNvSpPr>
            <a:spLocks noGrp="1"/>
          </p:cNvSpPr>
          <p:nvPr>
            <p:ph type="dt" sz="half" idx="10"/>
          </p:nvPr>
        </p:nvSpPr>
        <p:spPr/>
        <p:txBody>
          <a:bodyPr/>
          <a:lstStyle/>
          <a:p>
            <a:fld id="{0CC101FE-CCAE-4425-B16C-AB3CE09CAA5C}" type="datetime1">
              <a:rPr lang="en-GB" smtClean="0"/>
              <a:t>17/09/2023</a:t>
            </a:fld>
            <a:endParaRPr lang="en-GB"/>
          </a:p>
        </p:txBody>
      </p:sp>
      <p:sp>
        <p:nvSpPr>
          <p:cNvPr id="5" name="Slide Number Placeholder 4">
            <a:extLst>
              <a:ext uri="{FF2B5EF4-FFF2-40B4-BE49-F238E27FC236}">
                <a16:creationId xmlns:a16="http://schemas.microsoft.com/office/drawing/2014/main" id="{20415CFB-E6E3-C1C1-640C-8897C93E51EE}"/>
              </a:ext>
            </a:extLst>
          </p:cNvPr>
          <p:cNvSpPr>
            <a:spLocks noGrp="1"/>
          </p:cNvSpPr>
          <p:nvPr>
            <p:ph type="sldNum" sz="quarter" idx="12"/>
          </p:nvPr>
        </p:nvSpPr>
        <p:spPr/>
        <p:txBody>
          <a:bodyPr/>
          <a:lstStyle/>
          <a:p>
            <a:fld id="{54B1A98E-C34E-4367-B2C8-2110A10E4C9C}" type="slidenum">
              <a:rPr lang="en-GB" smtClean="0"/>
              <a:t>18</a:t>
            </a:fld>
            <a:endParaRPr lang="en-GB"/>
          </a:p>
        </p:txBody>
      </p:sp>
    </p:spTree>
    <p:extLst>
      <p:ext uri="{BB962C8B-B14F-4D97-AF65-F5344CB8AC3E}">
        <p14:creationId xmlns:p14="http://schemas.microsoft.com/office/powerpoint/2010/main" val="32483779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2B92-F6ED-E1FB-AC15-D92A2B23E370}"/>
              </a:ext>
            </a:extLst>
          </p:cNvPr>
          <p:cNvSpPr>
            <a:spLocks noGrp="1"/>
          </p:cNvSpPr>
          <p:nvPr>
            <p:ph type="title"/>
          </p:nvPr>
        </p:nvSpPr>
        <p:spPr>
          <a:xfrm>
            <a:off x="660400" y="339526"/>
            <a:ext cx="10871200" cy="1325563"/>
          </a:xfrm>
        </p:spPr>
        <p:txBody>
          <a:bodyPr/>
          <a:lstStyle/>
          <a:p>
            <a:r>
              <a:rPr lang="en-GB" dirty="0"/>
              <a:t>Task 1: </a:t>
            </a:r>
            <a:r>
              <a:rPr lang="en-GB" dirty="0">
                <a:hlinkClick r:id="rId2"/>
              </a:rPr>
              <a:t>recognise</a:t>
            </a:r>
            <a:r>
              <a:rPr lang="en-GB" dirty="0"/>
              <a:t> subject and predicate</a:t>
            </a:r>
          </a:p>
        </p:txBody>
      </p:sp>
      <p:sp>
        <p:nvSpPr>
          <p:cNvPr id="3" name="Content Placeholder 2">
            <a:extLst>
              <a:ext uri="{FF2B5EF4-FFF2-40B4-BE49-F238E27FC236}">
                <a16:creationId xmlns:a16="http://schemas.microsoft.com/office/drawing/2014/main" id="{1B3F2BF8-3CE5-3F86-6CF6-A01F22C06E2B}"/>
              </a:ext>
            </a:extLst>
          </p:cNvPr>
          <p:cNvSpPr>
            <a:spLocks noGrp="1"/>
          </p:cNvSpPr>
          <p:nvPr>
            <p:ph idx="1"/>
          </p:nvPr>
        </p:nvSpPr>
        <p:spPr/>
        <p:txBody>
          <a:bodyPr>
            <a:normAutofit lnSpcReduction="10000"/>
          </a:bodyPr>
          <a:lstStyle/>
          <a:p>
            <a:r>
              <a:rPr lang="en-GB" dirty="0"/>
              <a:t>What do all these </a:t>
            </a:r>
            <a:r>
              <a:rPr lang="en-GB" dirty="0">
                <a:solidFill>
                  <a:srgbClr val="0070C0"/>
                </a:solidFill>
              </a:rPr>
              <a:t>subject</a:t>
            </a:r>
            <a:r>
              <a:rPr lang="en-GB" dirty="0"/>
              <a:t> phrases have in common?</a:t>
            </a:r>
          </a:p>
          <a:p>
            <a:endParaRPr lang="en-GB" dirty="0"/>
          </a:p>
          <a:p>
            <a:pPr marL="514350" indent="-514350">
              <a:buClr>
                <a:schemeClr val="tx1"/>
              </a:buClr>
              <a:buFont typeface="+mj-lt"/>
              <a:buAutoNum type="alphaLcParenR"/>
            </a:pPr>
            <a:r>
              <a:rPr lang="en-GB" dirty="0">
                <a:solidFill>
                  <a:srgbClr val="C00000"/>
                </a:solidFill>
              </a:rPr>
              <a:t>The teacher</a:t>
            </a:r>
            <a:endParaRPr lang="en-GB" dirty="0"/>
          </a:p>
          <a:p>
            <a:pPr marL="514350" indent="-514350">
              <a:buClr>
                <a:schemeClr val="tx1"/>
              </a:buClr>
              <a:buFont typeface="+mj-lt"/>
              <a:buAutoNum type="alphaLcParenR"/>
            </a:pPr>
            <a:r>
              <a:rPr lang="en-GB" dirty="0">
                <a:solidFill>
                  <a:srgbClr val="C00000"/>
                </a:solidFill>
              </a:rPr>
              <a:t>The exams</a:t>
            </a:r>
            <a:endParaRPr lang="en-GB" dirty="0"/>
          </a:p>
          <a:p>
            <a:pPr marL="514350" indent="-514350">
              <a:buClr>
                <a:schemeClr val="tx1"/>
              </a:buClr>
              <a:buFont typeface="+mj-lt"/>
              <a:buAutoNum type="alphaLcParenR"/>
            </a:pPr>
            <a:r>
              <a:rPr lang="en-GB" dirty="0">
                <a:solidFill>
                  <a:srgbClr val="C00000"/>
                </a:solidFill>
              </a:rPr>
              <a:t>My train </a:t>
            </a:r>
          </a:p>
          <a:p>
            <a:pPr marL="514350" indent="-514350">
              <a:buClr>
                <a:schemeClr val="tx1"/>
              </a:buClr>
              <a:buFont typeface="+mj-lt"/>
              <a:buAutoNum type="alphaLcParenR"/>
            </a:pPr>
            <a:r>
              <a:rPr lang="en-GB" dirty="0">
                <a:solidFill>
                  <a:srgbClr val="C00000"/>
                </a:solidFill>
              </a:rPr>
              <a:t>Some students at the University of Wales </a:t>
            </a:r>
          </a:p>
          <a:p>
            <a:pPr marL="514350" indent="-514350">
              <a:buClr>
                <a:schemeClr val="tx1"/>
              </a:buClr>
              <a:buFont typeface="+mj-lt"/>
              <a:buAutoNum type="alphaLcParenR"/>
            </a:pPr>
            <a:r>
              <a:rPr lang="en-GB" dirty="0">
                <a:solidFill>
                  <a:srgbClr val="C00000"/>
                </a:solidFill>
              </a:rPr>
              <a:t>I </a:t>
            </a:r>
          </a:p>
          <a:p>
            <a:pPr marL="514350" indent="-514350">
              <a:buClr>
                <a:schemeClr val="tx1"/>
              </a:buClr>
              <a:buFont typeface="+mj-lt"/>
              <a:buAutoNum type="alphaLcParenR"/>
            </a:pPr>
            <a:r>
              <a:rPr lang="en-GB" dirty="0">
                <a:solidFill>
                  <a:srgbClr val="C00000"/>
                </a:solidFill>
              </a:rPr>
              <a:t>A subject </a:t>
            </a:r>
          </a:p>
          <a:p>
            <a:pPr marL="514350" indent="-514350">
              <a:buClr>
                <a:schemeClr val="tx1"/>
              </a:buClr>
              <a:buFont typeface="+mj-lt"/>
              <a:buAutoNum type="alphaLcParenR"/>
            </a:pPr>
            <a:r>
              <a:rPr lang="en-GB" dirty="0">
                <a:solidFill>
                  <a:srgbClr val="C00000"/>
                </a:solidFill>
              </a:rPr>
              <a:t>Maxim</a:t>
            </a:r>
            <a:endParaRPr lang="en-GB" dirty="0"/>
          </a:p>
        </p:txBody>
      </p:sp>
      <p:sp>
        <p:nvSpPr>
          <p:cNvPr id="4" name="Rectangle: Rounded Corners 3">
            <a:extLst>
              <a:ext uri="{FF2B5EF4-FFF2-40B4-BE49-F238E27FC236}">
                <a16:creationId xmlns:a16="http://schemas.microsoft.com/office/drawing/2014/main" id="{48BF35DE-16D0-8A7D-F847-D6DA53F113CF}"/>
              </a:ext>
            </a:extLst>
          </p:cNvPr>
          <p:cNvSpPr/>
          <p:nvPr/>
        </p:nvSpPr>
        <p:spPr>
          <a:xfrm>
            <a:off x="8318500" y="2752328"/>
            <a:ext cx="2743200" cy="1353344"/>
          </a:xfrm>
          <a:prstGeom prst="round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They are all </a:t>
            </a:r>
            <a:r>
              <a:rPr lang="en-GB" sz="2800" dirty="0">
                <a:hlinkClick r:id="rId3"/>
              </a:rPr>
              <a:t>noun phrases</a:t>
            </a:r>
            <a:endParaRPr lang="en-GB" sz="2800" dirty="0"/>
          </a:p>
        </p:txBody>
      </p:sp>
      <p:sp>
        <p:nvSpPr>
          <p:cNvPr id="5" name="Rectangle: Rounded Corners 4">
            <a:extLst>
              <a:ext uri="{FF2B5EF4-FFF2-40B4-BE49-F238E27FC236}">
                <a16:creationId xmlns:a16="http://schemas.microsoft.com/office/drawing/2014/main" id="{A030EADB-10E7-8240-0CCF-7219EBB45A87}"/>
              </a:ext>
            </a:extLst>
          </p:cNvPr>
          <p:cNvSpPr/>
          <p:nvPr/>
        </p:nvSpPr>
        <p:spPr>
          <a:xfrm>
            <a:off x="6400800" y="4678164"/>
            <a:ext cx="4660900" cy="1659335"/>
          </a:xfrm>
          <a:prstGeom prst="roundRect">
            <a:avLst/>
          </a:prstGeom>
          <a:solidFill>
            <a:srgbClr val="FFFF00"/>
          </a:solidFill>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a:t>If you need to learn more about the noun phrase, then follow this </a:t>
            </a:r>
            <a:r>
              <a:rPr lang="en-GB" sz="2800" dirty="0">
                <a:hlinkClick r:id="rId4"/>
              </a:rPr>
              <a:t>link</a:t>
            </a:r>
            <a:r>
              <a:rPr lang="en-GB" sz="2800" dirty="0"/>
              <a:t> </a:t>
            </a:r>
          </a:p>
        </p:txBody>
      </p:sp>
      <p:sp>
        <p:nvSpPr>
          <p:cNvPr id="6" name="Date Placeholder 5">
            <a:extLst>
              <a:ext uri="{FF2B5EF4-FFF2-40B4-BE49-F238E27FC236}">
                <a16:creationId xmlns:a16="http://schemas.microsoft.com/office/drawing/2014/main" id="{6D1ECDF1-3375-E8EF-6817-1F592B1929D8}"/>
              </a:ext>
            </a:extLst>
          </p:cNvPr>
          <p:cNvSpPr>
            <a:spLocks noGrp="1"/>
          </p:cNvSpPr>
          <p:nvPr>
            <p:ph type="dt" sz="half" idx="10"/>
          </p:nvPr>
        </p:nvSpPr>
        <p:spPr/>
        <p:txBody>
          <a:bodyPr/>
          <a:lstStyle/>
          <a:p>
            <a:fld id="{52E93C43-C118-4B72-91FF-0A07DA7F27C9}" type="datetime1">
              <a:rPr lang="en-GB" smtClean="0"/>
              <a:t>17/09/2023</a:t>
            </a:fld>
            <a:endParaRPr lang="en-GB"/>
          </a:p>
        </p:txBody>
      </p:sp>
      <p:sp>
        <p:nvSpPr>
          <p:cNvPr id="7" name="Slide Number Placeholder 6">
            <a:extLst>
              <a:ext uri="{FF2B5EF4-FFF2-40B4-BE49-F238E27FC236}">
                <a16:creationId xmlns:a16="http://schemas.microsoft.com/office/drawing/2014/main" id="{C536364B-A6E5-251C-5173-4425EC27C24D}"/>
              </a:ext>
            </a:extLst>
          </p:cNvPr>
          <p:cNvSpPr>
            <a:spLocks noGrp="1"/>
          </p:cNvSpPr>
          <p:nvPr>
            <p:ph type="sldNum" sz="quarter" idx="12"/>
          </p:nvPr>
        </p:nvSpPr>
        <p:spPr/>
        <p:txBody>
          <a:bodyPr/>
          <a:lstStyle/>
          <a:p>
            <a:fld id="{54B1A98E-C34E-4367-B2C8-2110A10E4C9C}" type="slidenum">
              <a:rPr lang="en-GB" smtClean="0"/>
              <a:t>19</a:t>
            </a:fld>
            <a:endParaRPr lang="en-GB"/>
          </a:p>
        </p:txBody>
      </p:sp>
    </p:spTree>
    <p:extLst>
      <p:ext uri="{BB962C8B-B14F-4D97-AF65-F5344CB8AC3E}">
        <p14:creationId xmlns:p14="http://schemas.microsoft.com/office/powerpoint/2010/main" val="251013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2B92-F6ED-E1FB-AC15-D92A2B23E370}"/>
              </a:ext>
            </a:extLst>
          </p:cNvPr>
          <p:cNvSpPr>
            <a:spLocks noGrp="1"/>
          </p:cNvSpPr>
          <p:nvPr>
            <p:ph type="title"/>
          </p:nvPr>
        </p:nvSpPr>
        <p:spPr>
          <a:xfrm>
            <a:off x="838200" y="365125"/>
            <a:ext cx="10845800" cy="1325563"/>
          </a:xfrm>
        </p:spPr>
        <p:txBody>
          <a:bodyPr/>
          <a:lstStyle/>
          <a:p>
            <a:r>
              <a:rPr lang="en-GB" dirty="0"/>
              <a:t>Task 2: </a:t>
            </a:r>
            <a:r>
              <a:rPr lang="en-GB" dirty="0">
                <a:hlinkClick r:id="rId2"/>
              </a:rPr>
              <a:t>recognise</a:t>
            </a:r>
            <a:r>
              <a:rPr lang="en-GB" dirty="0"/>
              <a:t> subject and predicate</a:t>
            </a:r>
          </a:p>
        </p:txBody>
      </p:sp>
      <p:sp>
        <p:nvSpPr>
          <p:cNvPr id="3" name="Content Placeholder 2">
            <a:extLst>
              <a:ext uri="{FF2B5EF4-FFF2-40B4-BE49-F238E27FC236}">
                <a16:creationId xmlns:a16="http://schemas.microsoft.com/office/drawing/2014/main" id="{1B3F2BF8-3CE5-3F86-6CF6-A01F22C06E2B}"/>
              </a:ext>
            </a:extLst>
          </p:cNvPr>
          <p:cNvSpPr>
            <a:spLocks noGrp="1"/>
          </p:cNvSpPr>
          <p:nvPr>
            <p:ph idx="1"/>
          </p:nvPr>
        </p:nvSpPr>
        <p:spPr/>
        <p:txBody>
          <a:bodyPr>
            <a:normAutofit lnSpcReduction="10000"/>
          </a:bodyPr>
          <a:lstStyle/>
          <a:p>
            <a:r>
              <a:rPr lang="en-GB" dirty="0">
                <a:solidFill>
                  <a:srgbClr val="0070C0"/>
                </a:solidFill>
                <a:hlinkClick r:id="rId3"/>
              </a:rPr>
              <a:t>Identify</a:t>
            </a:r>
            <a:r>
              <a:rPr lang="en-GB" dirty="0"/>
              <a:t> the </a:t>
            </a:r>
            <a:r>
              <a:rPr lang="en-GB" dirty="0">
                <a:solidFill>
                  <a:srgbClr val="C00000"/>
                </a:solidFill>
              </a:rPr>
              <a:t>predicate</a:t>
            </a:r>
            <a:r>
              <a:rPr lang="en-GB" dirty="0"/>
              <a:t> in the following examples.</a:t>
            </a:r>
          </a:p>
          <a:p>
            <a:endParaRPr lang="en-GB" dirty="0"/>
          </a:p>
          <a:p>
            <a:pPr marL="514350" indent="-514350">
              <a:buFont typeface="+mj-lt"/>
              <a:buAutoNum type="alphaLcParenR"/>
            </a:pPr>
            <a:r>
              <a:rPr lang="en-GB" dirty="0"/>
              <a:t>Maria took the milk from the fridge.</a:t>
            </a:r>
          </a:p>
          <a:p>
            <a:pPr marL="514350" indent="-514350">
              <a:buFont typeface="+mj-lt"/>
              <a:buAutoNum type="alphaLcParenR"/>
            </a:pPr>
            <a:r>
              <a:rPr lang="en-GB" dirty="0"/>
              <a:t>I need some practice with my academic writing.</a:t>
            </a:r>
          </a:p>
          <a:p>
            <a:pPr marL="514350" indent="-514350">
              <a:buFont typeface="+mj-lt"/>
              <a:buAutoNum type="alphaLcParenR"/>
            </a:pPr>
            <a:r>
              <a:rPr lang="en-GB" dirty="0"/>
              <a:t>The last thing I remember is eating breakfast.</a:t>
            </a:r>
          </a:p>
          <a:p>
            <a:pPr marL="514350" indent="-514350">
              <a:buFont typeface="+mj-lt"/>
              <a:buAutoNum type="alphaLcParenR"/>
            </a:pPr>
            <a:r>
              <a:rPr lang="en-GB" dirty="0"/>
              <a:t>I never take the underground at rush hour.</a:t>
            </a:r>
          </a:p>
          <a:p>
            <a:pPr marL="514350" indent="-514350">
              <a:buFont typeface="+mj-lt"/>
              <a:buAutoNum type="alphaLcParenR"/>
            </a:pPr>
            <a:r>
              <a:rPr lang="en-GB" dirty="0"/>
              <a:t>Carlotta conducted research on healthcare policy in Wales. </a:t>
            </a:r>
          </a:p>
          <a:p>
            <a:pPr marL="514350" indent="-514350">
              <a:buFont typeface="+mj-lt"/>
              <a:buAutoNum type="alphaLcParenR"/>
            </a:pPr>
            <a:r>
              <a:rPr lang="en-GB" dirty="0"/>
              <a:t>Friday is my favourite day of the week.</a:t>
            </a:r>
          </a:p>
          <a:p>
            <a:pPr marL="514350" indent="-514350">
              <a:buFont typeface="+mj-lt"/>
              <a:buAutoNum type="alphaLcParenR"/>
            </a:pPr>
            <a:r>
              <a:rPr lang="en-GB" dirty="0"/>
              <a:t>My favourite day of the week is Friday.</a:t>
            </a:r>
          </a:p>
        </p:txBody>
      </p:sp>
      <p:sp>
        <p:nvSpPr>
          <p:cNvPr id="4" name="Date Placeholder 3">
            <a:extLst>
              <a:ext uri="{FF2B5EF4-FFF2-40B4-BE49-F238E27FC236}">
                <a16:creationId xmlns:a16="http://schemas.microsoft.com/office/drawing/2014/main" id="{ED760CBB-160F-2296-2E30-1D5F779EA2C2}"/>
              </a:ext>
            </a:extLst>
          </p:cNvPr>
          <p:cNvSpPr>
            <a:spLocks noGrp="1"/>
          </p:cNvSpPr>
          <p:nvPr>
            <p:ph type="dt" sz="half" idx="10"/>
          </p:nvPr>
        </p:nvSpPr>
        <p:spPr/>
        <p:txBody>
          <a:bodyPr/>
          <a:lstStyle/>
          <a:p>
            <a:fld id="{585A47BC-261A-4361-980E-79FD3D4535CF}" type="datetime1">
              <a:rPr lang="en-GB" smtClean="0"/>
              <a:t>17/09/2023</a:t>
            </a:fld>
            <a:endParaRPr lang="en-GB"/>
          </a:p>
        </p:txBody>
      </p:sp>
      <p:sp>
        <p:nvSpPr>
          <p:cNvPr id="5" name="Slide Number Placeholder 4">
            <a:extLst>
              <a:ext uri="{FF2B5EF4-FFF2-40B4-BE49-F238E27FC236}">
                <a16:creationId xmlns:a16="http://schemas.microsoft.com/office/drawing/2014/main" id="{6FDBF3F2-8471-DCFC-064B-DC9F3103A3CD}"/>
              </a:ext>
            </a:extLst>
          </p:cNvPr>
          <p:cNvSpPr>
            <a:spLocks noGrp="1"/>
          </p:cNvSpPr>
          <p:nvPr>
            <p:ph type="sldNum" sz="quarter" idx="12"/>
          </p:nvPr>
        </p:nvSpPr>
        <p:spPr/>
        <p:txBody>
          <a:bodyPr/>
          <a:lstStyle/>
          <a:p>
            <a:fld id="{54B1A98E-C34E-4367-B2C8-2110A10E4C9C}" type="slidenum">
              <a:rPr lang="en-GB" smtClean="0"/>
              <a:t>20</a:t>
            </a:fld>
            <a:endParaRPr lang="en-GB"/>
          </a:p>
        </p:txBody>
      </p:sp>
    </p:spTree>
    <p:extLst>
      <p:ext uri="{BB962C8B-B14F-4D97-AF65-F5344CB8AC3E}">
        <p14:creationId xmlns:p14="http://schemas.microsoft.com/office/powerpoint/2010/main" val="32799609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E2B92-F6ED-E1FB-AC15-D92A2B23E370}"/>
              </a:ext>
            </a:extLst>
          </p:cNvPr>
          <p:cNvSpPr>
            <a:spLocks noGrp="1"/>
          </p:cNvSpPr>
          <p:nvPr>
            <p:ph type="title"/>
          </p:nvPr>
        </p:nvSpPr>
        <p:spPr/>
        <p:txBody>
          <a:bodyPr/>
          <a:lstStyle/>
          <a:p>
            <a:r>
              <a:rPr lang="en-GB" dirty="0"/>
              <a:t>Task 2: </a:t>
            </a:r>
            <a:r>
              <a:rPr lang="en-GB" dirty="0">
                <a:hlinkClick r:id="rId2"/>
              </a:rPr>
              <a:t>recognise</a:t>
            </a:r>
            <a:r>
              <a:rPr lang="en-GB" dirty="0"/>
              <a:t> subject and predicate</a:t>
            </a:r>
          </a:p>
        </p:txBody>
      </p:sp>
      <p:sp>
        <p:nvSpPr>
          <p:cNvPr id="3" name="Content Placeholder 2">
            <a:extLst>
              <a:ext uri="{FF2B5EF4-FFF2-40B4-BE49-F238E27FC236}">
                <a16:creationId xmlns:a16="http://schemas.microsoft.com/office/drawing/2014/main" id="{1B3F2BF8-3CE5-3F86-6CF6-A01F22C06E2B}"/>
              </a:ext>
            </a:extLst>
          </p:cNvPr>
          <p:cNvSpPr>
            <a:spLocks noGrp="1"/>
          </p:cNvSpPr>
          <p:nvPr>
            <p:ph idx="1"/>
          </p:nvPr>
        </p:nvSpPr>
        <p:spPr/>
        <p:txBody>
          <a:bodyPr>
            <a:normAutofit lnSpcReduction="10000"/>
          </a:bodyPr>
          <a:lstStyle/>
          <a:p>
            <a:r>
              <a:rPr lang="en-GB" dirty="0">
                <a:solidFill>
                  <a:srgbClr val="0070C0"/>
                </a:solidFill>
                <a:hlinkClick r:id="rId3"/>
              </a:rPr>
              <a:t>Identify</a:t>
            </a:r>
            <a:r>
              <a:rPr lang="en-GB" dirty="0"/>
              <a:t> the </a:t>
            </a:r>
            <a:r>
              <a:rPr lang="en-GB" dirty="0">
                <a:solidFill>
                  <a:srgbClr val="C00000"/>
                </a:solidFill>
              </a:rPr>
              <a:t>predicate</a:t>
            </a:r>
            <a:r>
              <a:rPr lang="en-GB" dirty="0"/>
              <a:t> in the following examples.</a:t>
            </a:r>
          </a:p>
          <a:p>
            <a:endParaRPr lang="en-GB" dirty="0"/>
          </a:p>
          <a:p>
            <a:pPr marL="514350" indent="-514350">
              <a:buFont typeface="+mj-lt"/>
              <a:buAutoNum type="alphaLcParenR"/>
            </a:pPr>
            <a:r>
              <a:rPr lang="en-GB" dirty="0"/>
              <a:t>Maria </a:t>
            </a:r>
            <a:r>
              <a:rPr lang="en-GB" dirty="0">
                <a:solidFill>
                  <a:srgbClr val="C00000"/>
                </a:solidFill>
              </a:rPr>
              <a:t>took the milk from the fridge</a:t>
            </a:r>
            <a:r>
              <a:rPr lang="en-GB" dirty="0"/>
              <a:t>.</a:t>
            </a:r>
          </a:p>
          <a:p>
            <a:pPr marL="514350" indent="-514350">
              <a:buFont typeface="+mj-lt"/>
              <a:buAutoNum type="alphaLcParenR"/>
            </a:pPr>
            <a:r>
              <a:rPr lang="en-GB" dirty="0"/>
              <a:t>I </a:t>
            </a:r>
            <a:r>
              <a:rPr lang="en-GB" dirty="0">
                <a:solidFill>
                  <a:srgbClr val="C00000"/>
                </a:solidFill>
              </a:rPr>
              <a:t>need some practice with my academic writing</a:t>
            </a:r>
            <a:r>
              <a:rPr lang="en-GB" dirty="0"/>
              <a:t>.</a:t>
            </a:r>
          </a:p>
          <a:p>
            <a:pPr marL="514350" indent="-514350">
              <a:buFont typeface="+mj-lt"/>
              <a:buAutoNum type="alphaLcParenR"/>
            </a:pPr>
            <a:r>
              <a:rPr lang="en-GB" dirty="0"/>
              <a:t>The last thing I remember </a:t>
            </a:r>
            <a:r>
              <a:rPr lang="en-GB" dirty="0">
                <a:solidFill>
                  <a:srgbClr val="C00000"/>
                </a:solidFill>
              </a:rPr>
              <a:t>is eating breakfast</a:t>
            </a:r>
            <a:r>
              <a:rPr lang="en-GB" dirty="0"/>
              <a:t>.</a:t>
            </a:r>
          </a:p>
          <a:p>
            <a:pPr marL="514350" indent="-514350">
              <a:buFont typeface="+mj-lt"/>
              <a:buAutoNum type="alphaLcParenR"/>
            </a:pPr>
            <a:r>
              <a:rPr lang="en-GB" dirty="0"/>
              <a:t>I </a:t>
            </a:r>
            <a:r>
              <a:rPr lang="en-GB" dirty="0">
                <a:solidFill>
                  <a:srgbClr val="C00000"/>
                </a:solidFill>
              </a:rPr>
              <a:t>never take the underground at rush hour</a:t>
            </a:r>
            <a:r>
              <a:rPr lang="en-GB" dirty="0"/>
              <a:t>.</a:t>
            </a:r>
          </a:p>
          <a:p>
            <a:pPr marL="514350" indent="-514350">
              <a:buFont typeface="+mj-lt"/>
              <a:buAutoNum type="alphaLcParenR"/>
            </a:pPr>
            <a:r>
              <a:rPr lang="en-GB" dirty="0"/>
              <a:t>Carlotta </a:t>
            </a:r>
            <a:r>
              <a:rPr lang="en-GB" dirty="0">
                <a:solidFill>
                  <a:srgbClr val="C00000"/>
                </a:solidFill>
              </a:rPr>
              <a:t>conducted research on healthcare policy in Wales</a:t>
            </a:r>
            <a:r>
              <a:rPr lang="en-GB" dirty="0"/>
              <a:t>. </a:t>
            </a:r>
          </a:p>
          <a:p>
            <a:pPr marL="514350" indent="-514350">
              <a:buFont typeface="+mj-lt"/>
              <a:buAutoNum type="alphaLcParenR"/>
            </a:pPr>
            <a:r>
              <a:rPr lang="en-GB" dirty="0"/>
              <a:t>Friday </a:t>
            </a:r>
            <a:r>
              <a:rPr lang="en-GB" dirty="0">
                <a:solidFill>
                  <a:srgbClr val="C00000"/>
                </a:solidFill>
              </a:rPr>
              <a:t>is my favourite day of the week</a:t>
            </a:r>
            <a:r>
              <a:rPr lang="en-GB" dirty="0"/>
              <a:t>.</a:t>
            </a:r>
          </a:p>
          <a:p>
            <a:pPr marL="514350" indent="-514350">
              <a:buFont typeface="+mj-lt"/>
              <a:buAutoNum type="alphaLcParenR"/>
            </a:pPr>
            <a:r>
              <a:rPr lang="en-GB" dirty="0"/>
              <a:t>My favourite day of the week </a:t>
            </a:r>
            <a:r>
              <a:rPr lang="en-GB" dirty="0">
                <a:solidFill>
                  <a:srgbClr val="C00000"/>
                </a:solidFill>
              </a:rPr>
              <a:t>is Friday</a:t>
            </a:r>
            <a:r>
              <a:rPr lang="en-GB" dirty="0"/>
              <a:t>.</a:t>
            </a:r>
          </a:p>
        </p:txBody>
      </p:sp>
      <p:sp>
        <p:nvSpPr>
          <p:cNvPr id="4" name="Date Placeholder 3">
            <a:extLst>
              <a:ext uri="{FF2B5EF4-FFF2-40B4-BE49-F238E27FC236}">
                <a16:creationId xmlns:a16="http://schemas.microsoft.com/office/drawing/2014/main" id="{C8C39E48-8909-5F4F-FA85-9FE9DB24E897}"/>
              </a:ext>
            </a:extLst>
          </p:cNvPr>
          <p:cNvSpPr>
            <a:spLocks noGrp="1"/>
          </p:cNvSpPr>
          <p:nvPr>
            <p:ph type="dt" sz="half" idx="10"/>
          </p:nvPr>
        </p:nvSpPr>
        <p:spPr/>
        <p:txBody>
          <a:bodyPr/>
          <a:lstStyle/>
          <a:p>
            <a:fld id="{CD9BF989-1BF8-494C-BC0B-D87E9733F3A5}" type="datetime1">
              <a:rPr lang="en-GB" smtClean="0"/>
              <a:t>17/09/2023</a:t>
            </a:fld>
            <a:endParaRPr lang="en-GB"/>
          </a:p>
        </p:txBody>
      </p:sp>
      <p:sp>
        <p:nvSpPr>
          <p:cNvPr id="5" name="Slide Number Placeholder 4">
            <a:extLst>
              <a:ext uri="{FF2B5EF4-FFF2-40B4-BE49-F238E27FC236}">
                <a16:creationId xmlns:a16="http://schemas.microsoft.com/office/drawing/2014/main" id="{910F4D83-5900-1773-DB3B-64C33F8EBF76}"/>
              </a:ext>
            </a:extLst>
          </p:cNvPr>
          <p:cNvSpPr>
            <a:spLocks noGrp="1"/>
          </p:cNvSpPr>
          <p:nvPr>
            <p:ph type="sldNum" sz="quarter" idx="12"/>
          </p:nvPr>
        </p:nvSpPr>
        <p:spPr/>
        <p:txBody>
          <a:bodyPr/>
          <a:lstStyle/>
          <a:p>
            <a:fld id="{54B1A98E-C34E-4367-B2C8-2110A10E4C9C}" type="slidenum">
              <a:rPr lang="en-GB" smtClean="0"/>
              <a:t>21</a:t>
            </a:fld>
            <a:endParaRPr lang="en-GB"/>
          </a:p>
        </p:txBody>
      </p:sp>
    </p:spTree>
    <p:extLst>
      <p:ext uri="{BB962C8B-B14F-4D97-AF65-F5344CB8AC3E}">
        <p14:creationId xmlns:p14="http://schemas.microsoft.com/office/powerpoint/2010/main" val="2340698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82D1A-7C48-5A56-ED31-D6E6DBB37C59}"/>
              </a:ext>
            </a:extLst>
          </p:cNvPr>
          <p:cNvSpPr>
            <a:spLocks noGrp="1"/>
          </p:cNvSpPr>
          <p:nvPr>
            <p:ph type="title"/>
          </p:nvPr>
        </p:nvSpPr>
        <p:spPr/>
        <p:txBody>
          <a:bodyPr/>
          <a:lstStyle/>
          <a:p>
            <a:r>
              <a:rPr lang="en-GB" dirty="0"/>
              <a:t>Task 3. Writing a declarative sentence</a:t>
            </a:r>
          </a:p>
        </p:txBody>
      </p:sp>
      <p:sp>
        <p:nvSpPr>
          <p:cNvPr id="3" name="Content Placeholder 2">
            <a:extLst>
              <a:ext uri="{FF2B5EF4-FFF2-40B4-BE49-F238E27FC236}">
                <a16:creationId xmlns:a16="http://schemas.microsoft.com/office/drawing/2014/main" id="{BDECF891-420E-9006-8162-556DBD28D506}"/>
              </a:ext>
            </a:extLst>
          </p:cNvPr>
          <p:cNvSpPr>
            <a:spLocks noGrp="1"/>
          </p:cNvSpPr>
          <p:nvPr>
            <p:ph idx="1"/>
          </p:nvPr>
        </p:nvSpPr>
        <p:spPr>
          <a:xfrm>
            <a:off x="5290457" y="1711492"/>
            <a:ext cx="6063343" cy="4579603"/>
          </a:xfrm>
        </p:spPr>
        <p:txBody>
          <a:bodyPr>
            <a:noAutofit/>
          </a:bodyPr>
          <a:lstStyle/>
          <a:p>
            <a:r>
              <a:rPr lang="en-GB" dirty="0">
                <a:solidFill>
                  <a:srgbClr val="0070C0"/>
                </a:solidFill>
              </a:rPr>
              <a:t>Subject</a:t>
            </a:r>
            <a:r>
              <a:rPr lang="en-GB" dirty="0"/>
              <a:t>: </a:t>
            </a:r>
          </a:p>
          <a:p>
            <a:pPr marL="0" indent="0">
              <a:buNone/>
            </a:pPr>
            <a:r>
              <a:rPr lang="en-GB" dirty="0"/>
              <a:t>	The dancer in the black dress</a:t>
            </a:r>
          </a:p>
          <a:p>
            <a:endParaRPr lang="en-GB" dirty="0"/>
          </a:p>
          <a:p>
            <a:r>
              <a:rPr lang="en-GB" dirty="0">
                <a:solidFill>
                  <a:srgbClr val="0070C0"/>
                </a:solidFill>
              </a:rPr>
              <a:t>Predicate</a:t>
            </a:r>
            <a:r>
              <a:rPr lang="en-GB" dirty="0"/>
              <a:t>: </a:t>
            </a:r>
          </a:p>
          <a:p>
            <a:pPr marL="0" indent="0">
              <a:buNone/>
            </a:pPr>
            <a:r>
              <a:rPr lang="en-GB" dirty="0"/>
              <a:t>	is jumping in the air</a:t>
            </a:r>
          </a:p>
          <a:p>
            <a:endParaRPr lang="en-GB" dirty="0"/>
          </a:p>
          <a:p>
            <a:r>
              <a:rPr lang="en-GB" dirty="0">
                <a:solidFill>
                  <a:srgbClr val="0070C0"/>
                </a:solidFill>
              </a:rPr>
              <a:t>Declarative sentence</a:t>
            </a:r>
            <a:r>
              <a:rPr lang="en-GB" dirty="0"/>
              <a:t>:</a:t>
            </a:r>
          </a:p>
          <a:p>
            <a:pPr marL="0" indent="0">
              <a:buNone/>
            </a:pPr>
            <a:r>
              <a:rPr lang="en-GB" dirty="0"/>
              <a:t>	</a:t>
            </a:r>
            <a:r>
              <a:rPr lang="en-GB" dirty="0">
                <a:solidFill>
                  <a:srgbClr val="C00000"/>
                </a:solidFill>
              </a:rPr>
              <a:t>T</a:t>
            </a:r>
            <a:r>
              <a:rPr lang="en-GB" dirty="0"/>
              <a:t>he dancer in the black dress is 	jumping in the air</a:t>
            </a:r>
            <a:r>
              <a:rPr lang="en-GB" dirty="0">
                <a:solidFill>
                  <a:srgbClr val="C00000"/>
                </a:solidFill>
              </a:rPr>
              <a:t>.</a:t>
            </a:r>
          </a:p>
        </p:txBody>
      </p:sp>
      <p:pic>
        <p:nvPicPr>
          <p:cNvPr id="4" name="Picture 3">
            <a:extLst>
              <a:ext uri="{FF2B5EF4-FFF2-40B4-BE49-F238E27FC236}">
                <a16:creationId xmlns:a16="http://schemas.microsoft.com/office/drawing/2014/main" id="{A9E02071-3B07-0ED6-9011-C929A49FC18D}"/>
              </a:ext>
            </a:extLst>
          </p:cNvPr>
          <p:cNvPicPr>
            <a:picLocks noChangeAspect="1"/>
          </p:cNvPicPr>
          <p:nvPr/>
        </p:nvPicPr>
        <p:blipFill rotWithShape="1">
          <a:blip r:embed="rId3"/>
          <a:srcRect t="9140" r="17920" b="22995"/>
          <a:stretch/>
        </p:blipFill>
        <p:spPr>
          <a:xfrm>
            <a:off x="838200" y="2510152"/>
            <a:ext cx="4239140" cy="2982284"/>
          </a:xfrm>
          <a:prstGeom prst="rect">
            <a:avLst/>
          </a:prstGeom>
        </p:spPr>
      </p:pic>
      <p:sp>
        <p:nvSpPr>
          <p:cNvPr id="5" name="Date Placeholder 4">
            <a:extLst>
              <a:ext uri="{FF2B5EF4-FFF2-40B4-BE49-F238E27FC236}">
                <a16:creationId xmlns:a16="http://schemas.microsoft.com/office/drawing/2014/main" id="{A7B89933-5CD7-BC52-6B57-5E51BCD83E36}"/>
              </a:ext>
            </a:extLst>
          </p:cNvPr>
          <p:cNvSpPr>
            <a:spLocks noGrp="1"/>
          </p:cNvSpPr>
          <p:nvPr>
            <p:ph type="dt" sz="half" idx="10"/>
          </p:nvPr>
        </p:nvSpPr>
        <p:spPr/>
        <p:txBody>
          <a:bodyPr/>
          <a:lstStyle/>
          <a:p>
            <a:fld id="{4EAFFB0F-D810-4FEA-A0E3-B7D6C375BB6A}" type="datetime1">
              <a:rPr lang="en-GB" smtClean="0"/>
              <a:t>17/09/2023</a:t>
            </a:fld>
            <a:endParaRPr lang="en-GB"/>
          </a:p>
        </p:txBody>
      </p:sp>
      <p:sp>
        <p:nvSpPr>
          <p:cNvPr id="6" name="Slide Number Placeholder 5">
            <a:extLst>
              <a:ext uri="{FF2B5EF4-FFF2-40B4-BE49-F238E27FC236}">
                <a16:creationId xmlns:a16="http://schemas.microsoft.com/office/drawing/2014/main" id="{67DC68B9-01CA-2F6C-0F39-FA92565BB0F5}"/>
              </a:ext>
            </a:extLst>
          </p:cNvPr>
          <p:cNvSpPr>
            <a:spLocks noGrp="1"/>
          </p:cNvSpPr>
          <p:nvPr>
            <p:ph type="sldNum" sz="quarter" idx="12"/>
          </p:nvPr>
        </p:nvSpPr>
        <p:spPr/>
        <p:txBody>
          <a:bodyPr/>
          <a:lstStyle/>
          <a:p>
            <a:fld id="{54B1A98E-C34E-4367-B2C8-2110A10E4C9C}" type="slidenum">
              <a:rPr lang="en-GB" smtClean="0"/>
              <a:t>22</a:t>
            </a:fld>
            <a:endParaRPr lang="en-GB"/>
          </a:p>
        </p:txBody>
      </p:sp>
    </p:spTree>
    <p:extLst>
      <p:ext uri="{BB962C8B-B14F-4D97-AF65-F5344CB8AC3E}">
        <p14:creationId xmlns:p14="http://schemas.microsoft.com/office/powerpoint/2010/main" val="2724506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82D1A-7C48-5A56-ED31-D6E6DBB37C59}"/>
              </a:ext>
            </a:extLst>
          </p:cNvPr>
          <p:cNvSpPr>
            <a:spLocks noGrp="1"/>
          </p:cNvSpPr>
          <p:nvPr>
            <p:ph type="title"/>
          </p:nvPr>
        </p:nvSpPr>
        <p:spPr/>
        <p:txBody>
          <a:bodyPr/>
          <a:lstStyle/>
          <a:p>
            <a:r>
              <a:rPr lang="en-GB" dirty="0"/>
              <a:t>Task 4: Practise writing declarative sentences</a:t>
            </a:r>
          </a:p>
        </p:txBody>
      </p:sp>
      <p:sp>
        <p:nvSpPr>
          <p:cNvPr id="3" name="Content Placeholder 2">
            <a:extLst>
              <a:ext uri="{FF2B5EF4-FFF2-40B4-BE49-F238E27FC236}">
                <a16:creationId xmlns:a16="http://schemas.microsoft.com/office/drawing/2014/main" id="{BDECF891-420E-9006-8162-556DBD28D506}"/>
              </a:ext>
            </a:extLst>
          </p:cNvPr>
          <p:cNvSpPr>
            <a:spLocks noGrp="1"/>
          </p:cNvSpPr>
          <p:nvPr>
            <p:ph idx="1"/>
          </p:nvPr>
        </p:nvSpPr>
        <p:spPr>
          <a:xfrm>
            <a:off x="838200" y="1713080"/>
            <a:ext cx="10515600" cy="798660"/>
          </a:xfrm>
        </p:spPr>
        <p:txBody>
          <a:bodyPr>
            <a:noAutofit/>
          </a:bodyPr>
          <a:lstStyle/>
          <a:p>
            <a:r>
              <a:rPr lang="en-GB"/>
              <a:t>Write declarative sentences for </a:t>
            </a:r>
            <a:r>
              <a:rPr lang="en-GB">
                <a:solidFill>
                  <a:srgbClr val="C00000"/>
                </a:solidFill>
              </a:rPr>
              <a:t>each</a:t>
            </a:r>
            <a:r>
              <a:rPr lang="en-GB"/>
              <a:t> of the pictures below.</a:t>
            </a:r>
          </a:p>
          <a:p>
            <a:endParaRPr lang="en-GB"/>
          </a:p>
          <a:p>
            <a:endParaRPr lang="en-GB" dirty="0">
              <a:solidFill>
                <a:srgbClr val="C00000"/>
              </a:solidFill>
            </a:endParaRPr>
          </a:p>
        </p:txBody>
      </p:sp>
      <p:pic>
        <p:nvPicPr>
          <p:cNvPr id="5" name="Picture 4">
            <a:extLst>
              <a:ext uri="{FF2B5EF4-FFF2-40B4-BE49-F238E27FC236}">
                <a16:creationId xmlns:a16="http://schemas.microsoft.com/office/drawing/2014/main" id="{231DA7DE-CF7D-3607-42D3-7FC16BF8E206}"/>
              </a:ext>
            </a:extLst>
          </p:cNvPr>
          <p:cNvPicPr>
            <a:picLocks noChangeAspect="1"/>
          </p:cNvPicPr>
          <p:nvPr/>
        </p:nvPicPr>
        <p:blipFill>
          <a:blip r:embed="rId3"/>
          <a:stretch>
            <a:fillRect/>
          </a:stretch>
        </p:blipFill>
        <p:spPr>
          <a:xfrm>
            <a:off x="171994" y="2356981"/>
            <a:ext cx="3849733" cy="1974222"/>
          </a:xfrm>
          <a:prstGeom prst="rect">
            <a:avLst/>
          </a:prstGeom>
        </p:spPr>
      </p:pic>
      <p:pic>
        <p:nvPicPr>
          <p:cNvPr id="6" name="Picture 5">
            <a:extLst>
              <a:ext uri="{FF2B5EF4-FFF2-40B4-BE49-F238E27FC236}">
                <a16:creationId xmlns:a16="http://schemas.microsoft.com/office/drawing/2014/main" id="{38BD641B-90C0-BEDB-22F6-6B226F1FE98D}"/>
              </a:ext>
            </a:extLst>
          </p:cNvPr>
          <p:cNvPicPr>
            <a:picLocks noChangeAspect="1"/>
          </p:cNvPicPr>
          <p:nvPr/>
        </p:nvPicPr>
        <p:blipFill rotWithShape="1">
          <a:blip r:embed="rId4"/>
          <a:srcRect l="12669" r="11176"/>
          <a:stretch/>
        </p:blipFill>
        <p:spPr>
          <a:xfrm>
            <a:off x="4171133" y="2356981"/>
            <a:ext cx="3849733" cy="1974222"/>
          </a:xfrm>
          <a:prstGeom prst="rect">
            <a:avLst/>
          </a:prstGeom>
        </p:spPr>
      </p:pic>
      <p:pic>
        <p:nvPicPr>
          <p:cNvPr id="8" name="Picture 7">
            <a:extLst>
              <a:ext uri="{FF2B5EF4-FFF2-40B4-BE49-F238E27FC236}">
                <a16:creationId xmlns:a16="http://schemas.microsoft.com/office/drawing/2014/main" id="{E2A2FAE2-B325-8C4A-8C21-B45578C2FB76}"/>
              </a:ext>
            </a:extLst>
          </p:cNvPr>
          <p:cNvPicPr>
            <a:picLocks noChangeAspect="1"/>
          </p:cNvPicPr>
          <p:nvPr/>
        </p:nvPicPr>
        <p:blipFill rotWithShape="1">
          <a:blip r:embed="rId5"/>
          <a:srcRect t="23587" b="4091"/>
          <a:stretch/>
        </p:blipFill>
        <p:spPr>
          <a:xfrm>
            <a:off x="8170273" y="2356981"/>
            <a:ext cx="3849733" cy="1974222"/>
          </a:xfrm>
          <a:prstGeom prst="rect">
            <a:avLst/>
          </a:prstGeom>
        </p:spPr>
      </p:pic>
      <p:pic>
        <p:nvPicPr>
          <p:cNvPr id="9" name="Picture 8">
            <a:extLst>
              <a:ext uri="{FF2B5EF4-FFF2-40B4-BE49-F238E27FC236}">
                <a16:creationId xmlns:a16="http://schemas.microsoft.com/office/drawing/2014/main" id="{535F9DB4-7FCE-3156-F160-34590CCF6AB8}"/>
              </a:ext>
            </a:extLst>
          </p:cNvPr>
          <p:cNvPicPr>
            <a:picLocks noChangeAspect="1"/>
          </p:cNvPicPr>
          <p:nvPr/>
        </p:nvPicPr>
        <p:blipFill>
          <a:blip r:embed="rId6"/>
          <a:stretch>
            <a:fillRect/>
          </a:stretch>
        </p:blipFill>
        <p:spPr>
          <a:xfrm>
            <a:off x="606469" y="4509300"/>
            <a:ext cx="2980782" cy="1983575"/>
          </a:xfrm>
          <a:prstGeom prst="rect">
            <a:avLst/>
          </a:prstGeom>
        </p:spPr>
      </p:pic>
      <p:pic>
        <p:nvPicPr>
          <p:cNvPr id="10" name="Picture 9">
            <a:extLst>
              <a:ext uri="{FF2B5EF4-FFF2-40B4-BE49-F238E27FC236}">
                <a16:creationId xmlns:a16="http://schemas.microsoft.com/office/drawing/2014/main" id="{ABAD192E-1A05-4E9F-0CFA-2FC1AF3AC261}"/>
              </a:ext>
            </a:extLst>
          </p:cNvPr>
          <p:cNvPicPr>
            <a:picLocks noChangeAspect="1"/>
          </p:cNvPicPr>
          <p:nvPr/>
        </p:nvPicPr>
        <p:blipFill rotWithShape="1">
          <a:blip r:embed="rId7"/>
          <a:srcRect r="14216"/>
          <a:stretch/>
        </p:blipFill>
        <p:spPr>
          <a:xfrm>
            <a:off x="4557370" y="4509300"/>
            <a:ext cx="3077257" cy="2017829"/>
          </a:xfrm>
          <a:prstGeom prst="rect">
            <a:avLst/>
          </a:prstGeom>
        </p:spPr>
      </p:pic>
      <p:pic>
        <p:nvPicPr>
          <p:cNvPr id="11" name="Picture 10">
            <a:extLst>
              <a:ext uri="{FF2B5EF4-FFF2-40B4-BE49-F238E27FC236}">
                <a16:creationId xmlns:a16="http://schemas.microsoft.com/office/drawing/2014/main" id="{649372B3-EE90-8378-EC17-637234AE5F1C}"/>
              </a:ext>
            </a:extLst>
          </p:cNvPr>
          <p:cNvPicPr>
            <a:picLocks noChangeAspect="1"/>
          </p:cNvPicPr>
          <p:nvPr/>
        </p:nvPicPr>
        <p:blipFill rotWithShape="1">
          <a:blip r:embed="rId8"/>
          <a:srcRect l="6844" r="5133"/>
          <a:stretch/>
        </p:blipFill>
        <p:spPr>
          <a:xfrm>
            <a:off x="8604749" y="4509300"/>
            <a:ext cx="2980782" cy="1974222"/>
          </a:xfrm>
          <a:prstGeom prst="rect">
            <a:avLst/>
          </a:prstGeom>
        </p:spPr>
      </p:pic>
      <p:sp>
        <p:nvSpPr>
          <p:cNvPr id="4" name="TextBox 3">
            <a:extLst>
              <a:ext uri="{FF2B5EF4-FFF2-40B4-BE49-F238E27FC236}">
                <a16:creationId xmlns:a16="http://schemas.microsoft.com/office/drawing/2014/main" id="{296A18FB-58B6-CE70-E250-A062C47E39C1}"/>
              </a:ext>
            </a:extLst>
          </p:cNvPr>
          <p:cNvSpPr txBox="1"/>
          <p:nvPr/>
        </p:nvSpPr>
        <p:spPr>
          <a:xfrm>
            <a:off x="76119" y="2330673"/>
            <a:ext cx="428978" cy="461665"/>
          </a:xfrm>
          <a:prstGeom prst="rect">
            <a:avLst/>
          </a:prstGeom>
          <a:noFill/>
        </p:spPr>
        <p:txBody>
          <a:bodyPr wrap="square" rtlCol="0">
            <a:spAutoFit/>
          </a:bodyPr>
          <a:lstStyle/>
          <a:p>
            <a:r>
              <a:rPr lang="en-GB" sz="2400" dirty="0">
                <a:highlight>
                  <a:srgbClr val="FFFF00"/>
                </a:highlight>
              </a:rPr>
              <a:t>a)</a:t>
            </a:r>
          </a:p>
        </p:txBody>
      </p:sp>
      <p:sp>
        <p:nvSpPr>
          <p:cNvPr id="7" name="TextBox 6">
            <a:extLst>
              <a:ext uri="{FF2B5EF4-FFF2-40B4-BE49-F238E27FC236}">
                <a16:creationId xmlns:a16="http://schemas.microsoft.com/office/drawing/2014/main" id="{3C015B54-1F76-9BB8-5BE5-9A84F9B7DC38}"/>
              </a:ext>
            </a:extLst>
          </p:cNvPr>
          <p:cNvSpPr txBox="1"/>
          <p:nvPr/>
        </p:nvSpPr>
        <p:spPr>
          <a:xfrm>
            <a:off x="4106060" y="2330827"/>
            <a:ext cx="451309" cy="461665"/>
          </a:xfrm>
          <a:prstGeom prst="rect">
            <a:avLst/>
          </a:prstGeom>
          <a:noFill/>
        </p:spPr>
        <p:txBody>
          <a:bodyPr wrap="square" rtlCol="0">
            <a:spAutoFit/>
          </a:bodyPr>
          <a:lstStyle/>
          <a:p>
            <a:r>
              <a:rPr lang="en-GB" sz="2400" dirty="0">
                <a:highlight>
                  <a:srgbClr val="FFFF00"/>
                </a:highlight>
              </a:rPr>
              <a:t>b)</a:t>
            </a:r>
          </a:p>
        </p:txBody>
      </p:sp>
      <p:sp>
        <p:nvSpPr>
          <p:cNvPr id="12" name="TextBox 11">
            <a:extLst>
              <a:ext uri="{FF2B5EF4-FFF2-40B4-BE49-F238E27FC236}">
                <a16:creationId xmlns:a16="http://schemas.microsoft.com/office/drawing/2014/main" id="{7F3BB73B-FF62-76C1-0C13-AF4060639C4C}"/>
              </a:ext>
            </a:extLst>
          </p:cNvPr>
          <p:cNvSpPr txBox="1"/>
          <p:nvPr/>
        </p:nvSpPr>
        <p:spPr>
          <a:xfrm>
            <a:off x="8086110" y="2330673"/>
            <a:ext cx="428978" cy="461665"/>
          </a:xfrm>
          <a:prstGeom prst="rect">
            <a:avLst/>
          </a:prstGeom>
          <a:noFill/>
        </p:spPr>
        <p:txBody>
          <a:bodyPr wrap="square" rtlCol="0">
            <a:spAutoFit/>
          </a:bodyPr>
          <a:lstStyle/>
          <a:p>
            <a:r>
              <a:rPr lang="en-GB" sz="2400" dirty="0">
                <a:highlight>
                  <a:srgbClr val="FFFF00"/>
                </a:highlight>
              </a:rPr>
              <a:t>c)</a:t>
            </a:r>
          </a:p>
        </p:txBody>
      </p:sp>
      <p:sp>
        <p:nvSpPr>
          <p:cNvPr id="13" name="TextBox 12">
            <a:extLst>
              <a:ext uri="{FF2B5EF4-FFF2-40B4-BE49-F238E27FC236}">
                <a16:creationId xmlns:a16="http://schemas.microsoft.com/office/drawing/2014/main" id="{CCD77837-F126-47E4-49C3-DF042E0F79C3}"/>
              </a:ext>
            </a:extLst>
          </p:cNvPr>
          <p:cNvSpPr txBox="1"/>
          <p:nvPr/>
        </p:nvSpPr>
        <p:spPr>
          <a:xfrm>
            <a:off x="522112" y="4488179"/>
            <a:ext cx="471310" cy="461665"/>
          </a:xfrm>
          <a:prstGeom prst="rect">
            <a:avLst/>
          </a:prstGeom>
          <a:noFill/>
        </p:spPr>
        <p:txBody>
          <a:bodyPr wrap="square" rtlCol="0">
            <a:spAutoFit/>
          </a:bodyPr>
          <a:lstStyle/>
          <a:p>
            <a:r>
              <a:rPr lang="en-GB" sz="2400" dirty="0">
                <a:highlight>
                  <a:srgbClr val="FFFF00"/>
                </a:highlight>
              </a:rPr>
              <a:t>d)</a:t>
            </a:r>
          </a:p>
        </p:txBody>
      </p:sp>
      <p:sp>
        <p:nvSpPr>
          <p:cNvPr id="14" name="TextBox 13">
            <a:extLst>
              <a:ext uri="{FF2B5EF4-FFF2-40B4-BE49-F238E27FC236}">
                <a16:creationId xmlns:a16="http://schemas.microsoft.com/office/drawing/2014/main" id="{C9216D01-6D7B-0DF5-9BC7-B9B52D721BB4}"/>
              </a:ext>
            </a:extLst>
          </p:cNvPr>
          <p:cNvSpPr txBox="1"/>
          <p:nvPr/>
        </p:nvSpPr>
        <p:spPr>
          <a:xfrm>
            <a:off x="4494970" y="4469455"/>
            <a:ext cx="471310" cy="461665"/>
          </a:xfrm>
          <a:prstGeom prst="rect">
            <a:avLst/>
          </a:prstGeom>
          <a:noFill/>
        </p:spPr>
        <p:txBody>
          <a:bodyPr wrap="square" rtlCol="0">
            <a:spAutoFit/>
          </a:bodyPr>
          <a:lstStyle/>
          <a:p>
            <a:r>
              <a:rPr lang="en-GB" sz="2400" dirty="0">
                <a:highlight>
                  <a:srgbClr val="FFFF00"/>
                </a:highlight>
              </a:rPr>
              <a:t>e)</a:t>
            </a:r>
          </a:p>
        </p:txBody>
      </p:sp>
      <p:sp>
        <p:nvSpPr>
          <p:cNvPr id="15" name="TextBox 14">
            <a:extLst>
              <a:ext uri="{FF2B5EF4-FFF2-40B4-BE49-F238E27FC236}">
                <a16:creationId xmlns:a16="http://schemas.microsoft.com/office/drawing/2014/main" id="{A8BB754F-E517-8091-080D-1E26B7EC3010}"/>
              </a:ext>
            </a:extLst>
          </p:cNvPr>
          <p:cNvSpPr txBox="1"/>
          <p:nvPr/>
        </p:nvSpPr>
        <p:spPr>
          <a:xfrm>
            <a:off x="8515088" y="4488179"/>
            <a:ext cx="471310" cy="461665"/>
          </a:xfrm>
          <a:prstGeom prst="rect">
            <a:avLst/>
          </a:prstGeom>
          <a:noFill/>
        </p:spPr>
        <p:txBody>
          <a:bodyPr wrap="square" rtlCol="0">
            <a:spAutoFit/>
          </a:bodyPr>
          <a:lstStyle/>
          <a:p>
            <a:r>
              <a:rPr lang="en-GB" sz="2400" dirty="0">
                <a:highlight>
                  <a:srgbClr val="FFFF00"/>
                </a:highlight>
              </a:rPr>
              <a:t> f)</a:t>
            </a:r>
          </a:p>
        </p:txBody>
      </p:sp>
      <p:sp>
        <p:nvSpPr>
          <p:cNvPr id="16" name="Date Placeholder 15">
            <a:extLst>
              <a:ext uri="{FF2B5EF4-FFF2-40B4-BE49-F238E27FC236}">
                <a16:creationId xmlns:a16="http://schemas.microsoft.com/office/drawing/2014/main" id="{BD4E01A1-F5CA-22D8-A52A-8C469E0AB473}"/>
              </a:ext>
            </a:extLst>
          </p:cNvPr>
          <p:cNvSpPr>
            <a:spLocks noGrp="1"/>
          </p:cNvSpPr>
          <p:nvPr>
            <p:ph type="dt" sz="half" idx="10"/>
          </p:nvPr>
        </p:nvSpPr>
        <p:spPr/>
        <p:txBody>
          <a:bodyPr/>
          <a:lstStyle/>
          <a:p>
            <a:fld id="{E389E8A0-C536-4280-B913-ECB76E82773B}" type="datetime1">
              <a:rPr lang="en-GB" smtClean="0"/>
              <a:t>17/09/2023</a:t>
            </a:fld>
            <a:endParaRPr lang="en-GB"/>
          </a:p>
        </p:txBody>
      </p:sp>
      <p:sp>
        <p:nvSpPr>
          <p:cNvPr id="17" name="Slide Number Placeholder 16">
            <a:extLst>
              <a:ext uri="{FF2B5EF4-FFF2-40B4-BE49-F238E27FC236}">
                <a16:creationId xmlns:a16="http://schemas.microsoft.com/office/drawing/2014/main" id="{DCBA0AF5-F420-B696-BA7D-4B74CF06535D}"/>
              </a:ext>
            </a:extLst>
          </p:cNvPr>
          <p:cNvSpPr>
            <a:spLocks noGrp="1"/>
          </p:cNvSpPr>
          <p:nvPr>
            <p:ph type="sldNum" sz="quarter" idx="12"/>
          </p:nvPr>
        </p:nvSpPr>
        <p:spPr>
          <a:xfrm>
            <a:off x="8842331" y="6479056"/>
            <a:ext cx="2743200" cy="365125"/>
          </a:xfrm>
        </p:spPr>
        <p:txBody>
          <a:bodyPr/>
          <a:lstStyle/>
          <a:p>
            <a:fld id="{54B1A98E-C34E-4367-B2C8-2110A10E4C9C}" type="slidenum">
              <a:rPr lang="en-GB" smtClean="0"/>
              <a:t>23</a:t>
            </a:fld>
            <a:endParaRPr lang="en-GB" dirty="0"/>
          </a:p>
        </p:txBody>
      </p:sp>
    </p:spTree>
    <p:extLst>
      <p:ext uri="{BB962C8B-B14F-4D97-AF65-F5344CB8AC3E}">
        <p14:creationId xmlns:p14="http://schemas.microsoft.com/office/powerpoint/2010/main" val="3072352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BEAA7-8BF4-4882-D67A-250622F659DA}"/>
              </a:ext>
            </a:extLst>
          </p:cNvPr>
          <p:cNvSpPr>
            <a:spLocks noGrp="1"/>
          </p:cNvSpPr>
          <p:nvPr>
            <p:ph type="title"/>
          </p:nvPr>
        </p:nvSpPr>
        <p:spPr/>
        <p:txBody>
          <a:bodyPr/>
          <a:lstStyle/>
          <a:p>
            <a:r>
              <a:rPr lang="en-GB" dirty="0"/>
              <a:t>Possible sentences for task 4</a:t>
            </a:r>
          </a:p>
        </p:txBody>
      </p:sp>
      <p:sp>
        <p:nvSpPr>
          <p:cNvPr id="3" name="Content Placeholder 2">
            <a:extLst>
              <a:ext uri="{FF2B5EF4-FFF2-40B4-BE49-F238E27FC236}">
                <a16:creationId xmlns:a16="http://schemas.microsoft.com/office/drawing/2014/main" id="{09CEE360-54DC-2942-F8A7-5FA539B6B527}"/>
              </a:ext>
            </a:extLst>
          </p:cNvPr>
          <p:cNvSpPr>
            <a:spLocks noGrp="1"/>
          </p:cNvSpPr>
          <p:nvPr>
            <p:ph idx="1"/>
          </p:nvPr>
        </p:nvSpPr>
        <p:spPr/>
        <p:txBody>
          <a:bodyPr anchor="ctr"/>
          <a:lstStyle/>
          <a:p>
            <a:pPr marL="514350" indent="-514350">
              <a:buClr>
                <a:schemeClr val="tx1"/>
              </a:buClr>
              <a:buFont typeface="+mj-lt"/>
              <a:buAutoNum type="alphaLcParenR"/>
            </a:pPr>
            <a:r>
              <a:rPr lang="en-GB" sz="3200" dirty="0">
                <a:solidFill>
                  <a:srgbClr val="C00000"/>
                </a:solidFill>
              </a:rPr>
              <a:t>The family </a:t>
            </a:r>
            <a:r>
              <a:rPr lang="en-GB" sz="3200" dirty="0"/>
              <a:t>enjoyed playing with the baby.</a:t>
            </a:r>
          </a:p>
          <a:p>
            <a:pPr marL="514350" indent="-514350">
              <a:buClr>
                <a:schemeClr val="tx1"/>
              </a:buClr>
              <a:buFont typeface="+mj-lt"/>
              <a:buAutoNum type="alphaLcParenR"/>
            </a:pPr>
            <a:r>
              <a:rPr lang="en-GB" sz="3200" dirty="0">
                <a:solidFill>
                  <a:srgbClr val="C00000"/>
                </a:solidFill>
              </a:rPr>
              <a:t>The angel fish </a:t>
            </a:r>
            <a:r>
              <a:rPr lang="en-GB" sz="3200" dirty="0"/>
              <a:t>was trapped in the plastic bottle.</a:t>
            </a:r>
          </a:p>
          <a:p>
            <a:pPr marL="514350" indent="-514350">
              <a:buClr>
                <a:schemeClr val="tx1"/>
              </a:buClr>
              <a:buFont typeface="+mj-lt"/>
              <a:buAutoNum type="alphaLcParenR"/>
            </a:pPr>
            <a:r>
              <a:rPr lang="en-GB" sz="3200" dirty="0">
                <a:solidFill>
                  <a:srgbClr val="C00000"/>
                </a:solidFill>
              </a:rPr>
              <a:t>The white wolf </a:t>
            </a:r>
            <a:r>
              <a:rPr lang="en-GB" sz="3200" dirty="0"/>
              <a:t>attacked the woman in the red dress.</a:t>
            </a:r>
          </a:p>
          <a:p>
            <a:pPr marL="514350" indent="-514350">
              <a:buClr>
                <a:schemeClr val="tx1"/>
              </a:buClr>
              <a:buFont typeface="+mj-lt"/>
              <a:buAutoNum type="alphaLcParenR"/>
            </a:pPr>
            <a:r>
              <a:rPr lang="en-GB" sz="3200" dirty="0">
                <a:solidFill>
                  <a:srgbClr val="C00000"/>
                </a:solidFill>
              </a:rPr>
              <a:t>Ade</a:t>
            </a:r>
            <a:r>
              <a:rPr lang="en-GB" sz="3200" dirty="0"/>
              <a:t> read an interesting chapter.</a:t>
            </a:r>
          </a:p>
          <a:p>
            <a:pPr marL="514350" indent="-514350">
              <a:buClr>
                <a:schemeClr val="tx1"/>
              </a:buClr>
              <a:buFont typeface="+mj-lt"/>
              <a:buAutoNum type="alphaLcParenR"/>
            </a:pPr>
            <a:r>
              <a:rPr lang="en-GB" sz="3200" dirty="0">
                <a:solidFill>
                  <a:srgbClr val="C00000"/>
                </a:solidFill>
              </a:rPr>
              <a:t>The student </a:t>
            </a:r>
            <a:r>
              <a:rPr lang="en-GB" sz="3200" dirty="0"/>
              <a:t>watched a lecture on Teams.</a:t>
            </a:r>
          </a:p>
          <a:p>
            <a:pPr marL="514350" indent="-514350">
              <a:buClr>
                <a:schemeClr val="tx1"/>
              </a:buClr>
              <a:buFont typeface="+mj-lt"/>
              <a:buAutoNum type="alphaLcParenR"/>
            </a:pPr>
            <a:r>
              <a:rPr lang="en-GB" sz="3200" dirty="0">
                <a:solidFill>
                  <a:srgbClr val="C00000"/>
                </a:solidFill>
              </a:rPr>
              <a:t>The scientist</a:t>
            </a:r>
            <a:r>
              <a:rPr lang="en-GB" sz="3200" dirty="0"/>
              <a:t> looked at the virus through a microscope.</a:t>
            </a:r>
          </a:p>
        </p:txBody>
      </p:sp>
      <p:sp>
        <p:nvSpPr>
          <p:cNvPr id="4" name="Date Placeholder 3">
            <a:extLst>
              <a:ext uri="{FF2B5EF4-FFF2-40B4-BE49-F238E27FC236}">
                <a16:creationId xmlns:a16="http://schemas.microsoft.com/office/drawing/2014/main" id="{F5B6AEB4-D7BB-0FD6-BE8E-6FC568A57964}"/>
              </a:ext>
            </a:extLst>
          </p:cNvPr>
          <p:cNvSpPr>
            <a:spLocks noGrp="1"/>
          </p:cNvSpPr>
          <p:nvPr>
            <p:ph type="dt" sz="half" idx="10"/>
          </p:nvPr>
        </p:nvSpPr>
        <p:spPr/>
        <p:txBody>
          <a:bodyPr/>
          <a:lstStyle/>
          <a:p>
            <a:fld id="{B7F4808C-442E-4F77-B347-A7B0463E8F72}" type="datetime1">
              <a:rPr lang="en-GB" smtClean="0"/>
              <a:t>17/09/2023</a:t>
            </a:fld>
            <a:endParaRPr lang="en-GB"/>
          </a:p>
        </p:txBody>
      </p:sp>
      <p:sp>
        <p:nvSpPr>
          <p:cNvPr id="5" name="Slide Number Placeholder 4">
            <a:extLst>
              <a:ext uri="{FF2B5EF4-FFF2-40B4-BE49-F238E27FC236}">
                <a16:creationId xmlns:a16="http://schemas.microsoft.com/office/drawing/2014/main" id="{489D91B3-1F65-BB66-814F-D99548E5E3C3}"/>
              </a:ext>
            </a:extLst>
          </p:cNvPr>
          <p:cNvSpPr>
            <a:spLocks noGrp="1"/>
          </p:cNvSpPr>
          <p:nvPr>
            <p:ph type="sldNum" sz="quarter" idx="12"/>
          </p:nvPr>
        </p:nvSpPr>
        <p:spPr/>
        <p:txBody>
          <a:bodyPr/>
          <a:lstStyle/>
          <a:p>
            <a:fld id="{54B1A98E-C34E-4367-B2C8-2110A10E4C9C}" type="slidenum">
              <a:rPr lang="en-GB" smtClean="0"/>
              <a:t>24</a:t>
            </a:fld>
            <a:endParaRPr lang="en-GB"/>
          </a:p>
        </p:txBody>
      </p:sp>
    </p:spTree>
    <p:extLst>
      <p:ext uri="{BB962C8B-B14F-4D97-AF65-F5344CB8AC3E}">
        <p14:creationId xmlns:p14="http://schemas.microsoft.com/office/powerpoint/2010/main" val="1317921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62F5A-5608-1FFC-5103-D6C619C71249}"/>
              </a:ext>
            </a:extLst>
          </p:cNvPr>
          <p:cNvSpPr>
            <a:spLocks noGrp="1"/>
          </p:cNvSpPr>
          <p:nvPr>
            <p:ph type="title"/>
          </p:nvPr>
        </p:nvSpPr>
        <p:spPr/>
        <p:txBody>
          <a:bodyPr/>
          <a:lstStyle/>
          <a:p>
            <a:r>
              <a:rPr lang="en-GB" dirty="0"/>
              <a:t>Summary</a:t>
            </a:r>
          </a:p>
        </p:txBody>
      </p:sp>
      <p:graphicFrame>
        <p:nvGraphicFramePr>
          <p:cNvPr id="8" name="Content Placeholder 2">
            <a:extLst>
              <a:ext uri="{FF2B5EF4-FFF2-40B4-BE49-F238E27FC236}">
                <a16:creationId xmlns:a16="http://schemas.microsoft.com/office/drawing/2014/main" id="{04671ADF-EFE5-952A-924D-1D995CAD9775}"/>
              </a:ext>
            </a:extLst>
          </p:cNvPr>
          <p:cNvGraphicFramePr>
            <a:graphicFrameLocks noGrp="1"/>
          </p:cNvGraphicFramePr>
          <p:nvPr>
            <p:ph idx="1"/>
            <p:extLst>
              <p:ext uri="{D42A27DB-BD31-4B8C-83A1-F6EECF244321}">
                <p14:modId xmlns:p14="http://schemas.microsoft.com/office/powerpoint/2010/main" val="13018757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445F737A-AFBE-F572-D0B6-705887BC2461}"/>
              </a:ext>
            </a:extLst>
          </p:cNvPr>
          <p:cNvSpPr>
            <a:spLocks noGrp="1"/>
          </p:cNvSpPr>
          <p:nvPr>
            <p:ph type="dt" sz="half" idx="10"/>
          </p:nvPr>
        </p:nvSpPr>
        <p:spPr/>
        <p:txBody>
          <a:bodyPr/>
          <a:lstStyle/>
          <a:p>
            <a:fld id="{635AB4AD-C467-42D9-B5D4-ED956844C86E}" type="datetime1">
              <a:rPr lang="en-GB" smtClean="0"/>
              <a:t>17/09/2023</a:t>
            </a:fld>
            <a:endParaRPr lang="en-GB"/>
          </a:p>
        </p:txBody>
      </p:sp>
      <p:sp>
        <p:nvSpPr>
          <p:cNvPr id="5" name="Slide Number Placeholder 4">
            <a:extLst>
              <a:ext uri="{FF2B5EF4-FFF2-40B4-BE49-F238E27FC236}">
                <a16:creationId xmlns:a16="http://schemas.microsoft.com/office/drawing/2014/main" id="{D2F19018-C2C6-86C8-0D5E-1E17453CD43C}"/>
              </a:ext>
            </a:extLst>
          </p:cNvPr>
          <p:cNvSpPr>
            <a:spLocks noGrp="1"/>
          </p:cNvSpPr>
          <p:nvPr>
            <p:ph type="sldNum" sz="quarter" idx="12"/>
          </p:nvPr>
        </p:nvSpPr>
        <p:spPr/>
        <p:txBody>
          <a:bodyPr/>
          <a:lstStyle/>
          <a:p>
            <a:fld id="{54B1A98E-C34E-4367-B2C8-2110A10E4C9C}" type="slidenum">
              <a:rPr lang="en-GB" smtClean="0"/>
              <a:t>25</a:t>
            </a:fld>
            <a:endParaRPr lang="en-GB"/>
          </a:p>
        </p:txBody>
      </p:sp>
    </p:spTree>
    <p:extLst>
      <p:ext uri="{BB962C8B-B14F-4D97-AF65-F5344CB8AC3E}">
        <p14:creationId xmlns:p14="http://schemas.microsoft.com/office/powerpoint/2010/main" val="38225646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92000"/>
            <a:duotone>
              <a:schemeClr val="accent5">
                <a:shade val="45000"/>
                <a:satMod val="135000"/>
              </a:schemeClr>
              <a:prstClr val="white"/>
            </a:duotone>
            <a:extLst>
              <a:ext uri="{BEBA8EAE-BF5A-486C-A8C5-ECC9F3942E4B}">
                <a14:imgProps xmlns:a14="http://schemas.microsoft.com/office/drawing/2010/main">
                  <a14:imgLayer r:embed="rId4">
                    <a14:imgEffect>
                      <a14:sharpenSoften amount="50000"/>
                    </a14:imgEffect>
                  </a14:imgLayer>
                </a14:imgProps>
              </a:ext>
              <a:ext uri="{837473B0-CC2E-450A-ABE3-18F120FF3D39}">
                <a1611:picAttrSrcUrl xmlns:a1611="http://schemas.microsoft.com/office/drawing/2016/11/main" r:id="rId5"/>
              </a:ext>
            </a:extLst>
          </a:blip>
          <a:srcRect/>
          <a:stretch>
            <a:fillRect l="39000" t="-9000" r="-16000" b="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E80A9-DB80-56D4-C6C6-C57B9C1466B4}"/>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DD4102C-D435-7C5E-877E-DD3A1DC12209}"/>
              </a:ext>
            </a:extLst>
          </p:cNvPr>
          <p:cNvSpPr>
            <a:spLocks noGrp="1"/>
          </p:cNvSpPr>
          <p:nvPr>
            <p:ph idx="1"/>
          </p:nvPr>
        </p:nvSpPr>
        <p:spPr/>
        <p:txBody>
          <a:bodyPr anchor="ctr"/>
          <a:lstStyle/>
          <a:p>
            <a:r>
              <a:rPr lang="en-GB" sz="3600" strike="sngStrike" dirty="0"/>
              <a:t>What is a declarative sentence?</a:t>
            </a:r>
          </a:p>
          <a:p>
            <a:r>
              <a:rPr lang="en-GB" sz="3600" strike="sngStrike" dirty="0"/>
              <a:t>What is the function of a declarative sentence?</a:t>
            </a:r>
          </a:p>
          <a:p>
            <a:r>
              <a:rPr lang="en-GB" sz="3600" strike="sngStrike" dirty="0"/>
              <a:t>How to form a declarative sentence: subject and predicate.</a:t>
            </a:r>
          </a:p>
          <a:p>
            <a:r>
              <a:rPr lang="en-GB" sz="3600" strike="sngStrike" dirty="0"/>
              <a:t>Capital letters and full stops.</a:t>
            </a:r>
          </a:p>
          <a:p>
            <a:r>
              <a:rPr lang="en-GB" sz="3600" strike="sngStrike" dirty="0"/>
              <a:t>Exercises</a:t>
            </a:r>
          </a:p>
          <a:p>
            <a:pPr>
              <a:buFont typeface="Wingdings" panose="05000000000000000000" pitchFamily="2" charset="2"/>
              <a:buChar char="ü"/>
            </a:pPr>
            <a:r>
              <a:rPr lang="en-GB" sz="3600" dirty="0">
                <a:highlight>
                  <a:srgbClr val="FFFF00"/>
                </a:highlight>
              </a:rPr>
              <a:t>Feedback form</a:t>
            </a:r>
          </a:p>
        </p:txBody>
      </p:sp>
      <p:sp>
        <p:nvSpPr>
          <p:cNvPr id="4" name="Date Placeholder 3">
            <a:extLst>
              <a:ext uri="{FF2B5EF4-FFF2-40B4-BE49-F238E27FC236}">
                <a16:creationId xmlns:a16="http://schemas.microsoft.com/office/drawing/2014/main" id="{A80672FB-B249-89F9-2103-561F80501072}"/>
              </a:ext>
            </a:extLst>
          </p:cNvPr>
          <p:cNvSpPr>
            <a:spLocks noGrp="1"/>
          </p:cNvSpPr>
          <p:nvPr>
            <p:ph type="dt" sz="half" idx="10"/>
          </p:nvPr>
        </p:nvSpPr>
        <p:spPr/>
        <p:txBody>
          <a:bodyPr/>
          <a:lstStyle/>
          <a:p>
            <a:fld id="{E0622086-5DF5-4C03-90F4-9751CC627100}" type="datetime1">
              <a:rPr lang="en-GB" smtClean="0"/>
              <a:t>17/09/2023</a:t>
            </a:fld>
            <a:endParaRPr lang="en-GB"/>
          </a:p>
        </p:txBody>
      </p:sp>
      <p:sp>
        <p:nvSpPr>
          <p:cNvPr id="5" name="Slide Number Placeholder 4">
            <a:extLst>
              <a:ext uri="{FF2B5EF4-FFF2-40B4-BE49-F238E27FC236}">
                <a16:creationId xmlns:a16="http://schemas.microsoft.com/office/drawing/2014/main" id="{33294AD1-DEE8-5FE1-9906-45BC8FEE051F}"/>
              </a:ext>
            </a:extLst>
          </p:cNvPr>
          <p:cNvSpPr>
            <a:spLocks noGrp="1"/>
          </p:cNvSpPr>
          <p:nvPr>
            <p:ph type="sldNum" sz="quarter" idx="12"/>
          </p:nvPr>
        </p:nvSpPr>
        <p:spPr/>
        <p:txBody>
          <a:bodyPr/>
          <a:lstStyle/>
          <a:p>
            <a:fld id="{54B1A98E-C34E-4367-B2C8-2110A10E4C9C}" type="slidenum">
              <a:rPr lang="en-GB" smtClean="0"/>
              <a:t>26</a:t>
            </a:fld>
            <a:endParaRPr lang="en-GB"/>
          </a:p>
        </p:txBody>
      </p:sp>
    </p:spTree>
    <p:extLst>
      <p:ext uri="{BB962C8B-B14F-4D97-AF65-F5344CB8AC3E}">
        <p14:creationId xmlns:p14="http://schemas.microsoft.com/office/powerpoint/2010/main" val="34787669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81D44-4956-C682-0AD6-EA71423876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3031B5-FFE4-67D6-05B5-2022569CC386}"/>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BB7DC786-10AC-D541-986B-7811F70B54D3}"/>
              </a:ext>
            </a:extLst>
          </p:cNvPr>
          <p:cNvSpPr>
            <a:spLocks noGrp="1"/>
          </p:cNvSpPr>
          <p:nvPr>
            <p:ph type="dt" sz="half" idx="10"/>
          </p:nvPr>
        </p:nvSpPr>
        <p:spPr/>
        <p:txBody>
          <a:bodyPr/>
          <a:lstStyle/>
          <a:p>
            <a:fld id="{4DE73938-C44E-4B9C-B73D-263FA9CB02C7}" type="datetime1">
              <a:rPr lang="en-GB" smtClean="0"/>
              <a:t>17/09/2023</a:t>
            </a:fld>
            <a:endParaRPr lang="en-GB"/>
          </a:p>
        </p:txBody>
      </p:sp>
      <p:sp>
        <p:nvSpPr>
          <p:cNvPr id="5" name="Slide Number Placeholder 4">
            <a:extLst>
              <a:ext uri="{FF2B5EF4-FFF2-40B4-BE49-F238E27FC236}">
                <a16:creationId xmlns:a16="http://schemas.microsoft.com/office/drawing/2014/main" id="{1F0A0307-FA4D-C2E8-A459-5D1922F5AD79}"/>
              </a:ext>
            </a:extLst>
          </p:cNvPr>
          <p:cNvSpPr>
            <a:spLocks noGrp="1"/>
          </p:cNvSpPr>
          <p:nvPr>
            <p:ph type="sldNum" sz="quarter" idx="12"/>
          </p:nvPr>
        </p:nvSpPr>
        <p:spPr/>
        <p:txBody>
          <a:bodyPr/>
          <a:lstStyle/>
          <a:p>
            <a:fld id="{54B1A98E-C34E-4367-B2C8-2110A10E4C9C}" type="slidenum">
              <a:rPr lang="en-GB" smtClean="0"/>
              <a:t>27</a:t>
            </a:fld>
            <a:endParaRPr lang="en-GB"/>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Add-in 6" title="Forms">
                <a:extLst>
                  <a:ext uri="{FF2B5EF4-FFF2-40B4-BE49-F238E27FC236}">
                    <a16:creationId xmlns:a16="http://schemas.microsoft.com/office/drawing/2014/main" id="{390B1F00-7DCF-173F-B9AA-B13E6DFCE0CA}"/>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7" name="Add-in 6" title="Forms">
                <a:extLst>
                  <a:ext uri="{FF2B5EF4-FFF2-40B4-BE49-F238E27FC236}">
                    <a16:creationId xmlns:a16="http://schemas.microsoft.com/office/drawing/2014/main" id="{390B1F00-7DCF-173F-B9AA-B13E6DFCE0CA}"/>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11" name="Add-in 10" title="Forms">
                <a:extLst>
                  <a:ext uri="{FF2B5EF4-FFF2-40B4-BE49-F238E27FC236}">
                    <a16:creationId xmlns:a16="http://schemas.microsoft.com/office/drawing/2014/main" id="{6260CCE4-B69B-0E27-50CC-AC72A0FF0992}"/>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5"/>
              </a:graphicData>
            </a:graphic>
          </p:graphicFrame>
        </mc:Choice>
        <mc:Fallback>
          <p:pic>
            <p:nvPicPr>
              <p:cNvPr id="11" name="Add-in 10" title="Forms">
                <a:extLst>
                  <a:ext uri="{FF2B5EF4-FFF2-40B4-BE49-F238E27FC236}">
                    <a16:creationId xmlns:a16="http://schemas.microsoft.com/office/drawing/2014/main" id="{6260CCE4-B69B-0E27-50CC-AC72A0FF0992}"/>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544657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8">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F230D6C-A83E-4D84-904B-038047AE4ECC}">
  <we:reference id="3e0fcce7-415c-4081-926c-b4e449c650e4" version="1.1.0.0" store="EXCatalog" storeType="EXCatalog"/>
  <we:alternateReferences>
    <we:reference id="WA200004709" version="1.1.0.0" store="en-GB"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2BA527D6-8228-49B1-BE65-11A873047CF0}">
  <we:reference id="wa104381526" version="1.0.0.2" store="en-US" storeType="OMEX"/>
  <we:alternateReferences>
    <we:reference id="WA104381526" version="1.0.0.2" store="WA104381526" storeType="OMEX"/>
  </we:alternateReferences>
  <we:properties>
    <we:property name="FormID" value="&quot;-REPTm4EBUWcuNshUjEeIT_rfeZu-qhFhAz6rCemLjVUMzBKUFJBRzRMNjU0NTM5VFpQU1BTSUxHTy4u#selectmode&quot;"/>
  </we:properties>
  <we:bindings/>
  <we:snapshot xmlns:r="http://schemas.openxmlformats.org/officeDocument/2006/relationships"/>
</we:webextension>
</file>

<file path=ppt/webextensions/webextension3.xml><?xml version="1.0" encoding="utf-8"?>
<we:webextension xmlns:we="http://schemas.microsoft.com/office/webextensions/webextension/2010/11" id="{28B5D790-E7D4-4E67-87E6-A52C3908CEF7}">
  <we:reference id="wa104381526" version="1.0.0.2" store="en-US" storeType="OMEX"/>
  <we:alternateReferences>
    <we:reference id="WA104381526" version="1.0.0.2" store="WA104381526" storeType="OMEX"/>
  </we:alternateReferences>
  <we:properties>
    <we:property name="FormID" value="&quot;-REPTm4EBUWcuNshUjEeIT_rfeZu-qhFhAz6rCemLjVUMzBKUFJBRzRMNjU0NTM5VFpQU1BTSUxHTy4u&quot;"/>
    <we:property name="FormMode" value="&quot;DesignTime&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616</TotalTime>
  <Words>2063</Words>
  <Application>Microsoft Office PowerPoint</Application>
  <PresentationFormat>Widescreen</PresentationFormat>
  <Paragraphs>299</Paragraphs>
  <Slides>27</Slides>
  <Notes>15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27</vt:i4>
      </vt:variant>
    </vt:vector>
  </HeadingPairs>
  <TitlesOfParts>
    <vt:vector size="36" baseType="lpstr">
      <vt:lpstr>AkkuratPro</vt:lpstr>
      <vt:lpstr>Myriad Pro</vt:lpstr>
      <vt:lpstr>Arial</vt:lpstr>
      <vt:lpstr>Calibri</vt:lpstr>
      <vt:lpstr>Calibri Light</vt:lpstr>
      <vt:lpstr>Helvetica</vt:lpstr>
      <vt:lpstr>Wingdings</vt:lpstr>
      <vt:lpstr>Office Theme</vt:lpstr>
      <vt:lpstr>1_20140311PresentationUWTSDTemplate</vt:lpstr>
      <vt:lpstr> UWTSD London  English Language support tutorials </vt:lpstr>
      <vt:lpstr>Guide to the lecture text</vt:lpstr>
      <vt:lpstr>Contents</vt:lpstr>
      <vt:lpstr>Contents</vt:lpstr>
      <vt:lpstr>What is a declarative sentence?</vt:lpstr>
      <vt:lpstr>What is a declarative sentence?</vt:lpstr>
      <vt:lpstr>Contents</vt:lpstr>
      <vt:lpstr>What is the function of a declarative sentence?</vt:lpstr>
      <vt:lpstr>Critical thinking moment</vt:lpstr>
      <vt:lpstr>Contents</vt:lpstr>
      <vt:lpstr>How to form a declarative sentence</vt:lpstr>
      <vt:lpstr>How to form a declarative sentence</vt:lpstr>
      <vt:lpstr>Note: Predicate includes the verb</vt:lpstr>
      <vt:lpstr>Contents</vt:lpstr>
      <vt:lpstr>Forming a declarative sentence</vt:lpstr>
      <vt:lpstr>Contents</vt:lpstr>
      <vt:lpstr>Task 1: recognise subject and predicate</vt:lpstr>
      <vt:lpstr>Task 1: recognise subject and predicate</vt:lpstr>
      <vt:lpstr>Task 1: recognise subject and predicate</vt:lpstr>
      <vt:lpstr>Task 2: recognise subject and predicate</vt:lpstr>
      <vt:lpstr>Task 2: recognise subject and predicate</vt:lpstr>
      <vt:lpstr>Task 3. Writing a declarative sentence</vt:lpstr>
      <vt:lpstr>Task 4: Practise writing declarative sentences</vt:lpstr>
      <vt:lpstr>Possible sentences for task 4</vt:lpstr>
      <vt:lpstr>Summary</vt:lpstr>
      <vt:lpstr>Contents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D'Elia</dc:creator>
  <cp:lastModifiedBy>Samuel D'Elia</cp:lastModifiedBy>
  <cp:revision>2</cp:revision>
  <dcterms:created xsi:type="dcterms:W3CDTF">2023-08-04T08:11:05Z</dcterms:created>
  <dcterms:modified xsi:type="dcterms:W3CDTF">2023-09-17T09:10:35Z</dcterms:modified>
</cp:coreProperties>
</file>