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4"/>
  </p:sldMasterIdLst>
  <p:sldIdLst>
    <p:sldId id="256" r:id="rId5"/>
    <p:sldId id="257" r:id="rId6"/>
    <p:sldId id="261" r:id="rId7"/>
    <p:sldId id="259" r:id="rId8"/>
    <p:sldId id="258" r:id="rId9"/>
    <p:sldId id="260"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63" d="100"/>
          <a:sy n="63" d="100"/>
        </p:scale>
        <p:origin x="80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4/10/2023</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940313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4/10/2023</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3218840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4/10/2023</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156971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4/10/2023</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102565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4/10/2023</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6856956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4/10/2023</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8703649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4/10/2023</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497107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4/10/2023</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59024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4/10/2023</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2948472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4/10/2023</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658863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4/10/2023</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5468138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4/10/2023</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6383806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4/10/2023</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3150555738"/>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06" r:id="rId6"/>
    <p:sldLayoutId id="2147483701" r:id="rId7"/>
    <p:sldLayoutId id="2147483702" r:id="rId8"/>
    <p:sldLayoutId id="2147483703" r:id="rId9"/>
    <p:sldLayoutId id="2147483704" r:id="rId10"/>
    <p:sldLayoutId id="2147483705" r:id="rId11"/>
    <p:sldLayoutId id="2147483707"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8">
            <a:extLst>
              <a:ext uri="{FF2B5EF4-FFF2-40B4-BE49-F238E27FC236}">
                <a16:creationId xmlns:a16="http://schemas.microsoft.com/office/drawing/2014/main" id="{8F187B58-3857-4454-9C70-EFB475976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3" descr="Multicolored smoke gradient">
            <a:extLst>
              <a:ext uri="{FF2B5EF4-FFF2-40B4-BE49-F238E27FC236}">
                <a16:creationId xmlns:a16="http://schemas.microsoft.com/office/drawing/2014/main" id="{F7E57464-FB30-9407-EC89-B6169636C28E}"/>
              </a:ext>
            </a:extLst>
          </p:cNvPr>
          <p:cNvPicPr>
            <a:picLocks noChangeAspect="1"/>
          </p:cNvPicPr>
          <p:nvPr/>
        </p:nvPicPr>
        <p:blipFill rotWithShape="1">
          <a:blip r:embed="rId2"/>
          <a:srcRect t="8107" b="7624"/>
          <a:stretch/>
        </p:blipFill>
        <p:spPr>
          <a:xfrm>
            <a:off x="-3028" y="91450"/>
            <a:ext cx="12191980" cy="6857990"/>
          </a:xfrm>
          <a:prstGeom prst="rect">
            <a:avLst/>
          </a:prstGeom>
        </p:spPr>
      </p:pic>
      <p:sp>
        <p:nvSpPr>
          <p:cNvPr id="36" name="Freeform: Shape 10">
            <a:extLst>
              <a:ext uri="{FF2B5EF4-FFF2-40B4-BE49-F238E27FC236}">
                <a16:creationId xmlns:a16="http://schemas.microsoft.com/office/drawing/2014/main" id="{4C5418A4-3935-49EA-B51C-5DDCBFAA3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8056" y="2813365"/>
            <a:ext cx="7450687" cy="3406460"/>
          </a:xfrm>
          <a:custGeom>
            <a:avLst/>
            <a:gdLst>
              <a:gd name="connsiteX0" fmla="*/ 6457914 w 7450687"/>
              <a:gd name="connsiteY0" fmla="*/ 0 h 3406460"/>
              <a:gd name="connsiteX1" fmla="*/ 6844288 w 7450687"/>
              <a:gd name="connsiteY1" fmla="*/ 233492 h 3406460"/>
              <a:gd name="connsiteX2" fmla="*/ 7386323 w 7450687"/>
              <a:gd name="connsiteY2" fmla="*/ 717155 h 3406460"/>
              <a:gd name="connsiteX3" fmla="*/ 7430798 w 7450687"/>
              <a:gd name="connsiteY3" fmla="*/ 1809564 h 3406460"/>
              <a:gd name="connsiteX4" fmla="*/ 7013848 w 7450687"/>
              <a:gd name="connsiteY4" fmla="*/ 3104890 h 3406460"/>
              <a:gd name="connsiteX5" fmla="*/ 6569101 w 7450687"/>
              <a:gd name="connsiteY5" fmla="*/ 3402314 h 3406460"/>
              <a:gd name="connsiteX6" fmla="*/ 3683807 w 7450687"/>
              <a:gd name="connsiteY6" fmla="*/ 3341162 h 3406460"/>
              <a:gd name="connsiteX7" fmla="*/ 1704683 w 7450687"/>
              <a:gd name="connsiteY7" fmla="*/ 2860279 h 3406460"/>
              <a:gd name="connsiteX8" fmla="*/ 2010446 w 7450687"/>
              <a:gd name="connsiteY8" fmla="*/ 2801907 h 3406460"/>
              <a:gd name="connsiteX9" fmla="*/ 1273834 w 7450687"/>
              <a:gd name="connsiteY9" fmla="*/ 2674041 h 3406460"/>
              <a:gd name="connsiteX10" fmla="*/ 1315530 w 7450687"/>
              <a:gd name="connsiteY10" fmla="*/ 2657363 h 3406460"/>
              <a:gd name="connsiteX11" fmla="*/ 1234919 w 7450687"/>
              <a:gd name="connsiteY11" fmla="*/ 2590651 h 3406460"/>
              <a:gd name="connsiteX12" fmla="*/ 904138 w 7450687"/>
              <a:gd name="connsiteY12" fmla="*/ 2485024 h 3406460"/>
              <a:gd name="connsiteX13" fmla="*/ 1315530 w 7450687"/>
              <a:gd name="connsiteY13" fmla="*/ 2307126 h 3406460"/>
              <a:gd name="connsiteX14" fmla="*/ 851326 w 7450687"/>
              <a:gd name="connsiteY14" fmla="*/ 2065294 h 3406460"/>
              <a:gd name="connsiteX15" fmla="*/ 615053 w 7450687"/>
              <a:gd name="connsiteY15" fmla="*/ 2006921 h 3406460"/>
              <a:gd name="connsiteX16" fmla="*/ 1393361 w 7450687"/>
              <a:gd name="connsiteY16" fmla="*/ 1703937 h 3406460"/>
              <a:gd name="connsiteX17" fmla="*/ 131391 w 7450687"/>
              <a:gd name="connsiteY17" fmla="*/ 1553835 h 3406460"/>
              <a:gd name="connsiteX18" fmla="*/ 234239 w 7450687"/>
              <a:gd name="connsiteY18" fmla="*/ 1492682 h 3406460"/>
              <a:gd name="connsiteX19" fmla="*/ 1018105 w 7450687"/>
              <a:gd name="connsiteY19" fmla="*/ 1509360 h 3406460"/>
              <a:gd name="connsiteX20" fmla="*/ 1148750 w 7450687"/>
              <a:gd name="connsiteY20" fmla="*/ 1462106 h 3406460"/>
              <a:gd name="connsiteX21" fmla="*/ 1018105 w 7450687"/>
              <a:gd name="connsiteY21" fmla="*/ 1387055 h 3406460"/>
              <a:gd name="connsiteX22" fmla="*/ 509426 w 7450687"/>
              <a:gd name="connsiteY22" fmla="*/ 1331461 h 3406460"/>
              <a:gd name="connsiteX23" fmla="*/ 376002 w 7450687"/>
              <a:gd name="connsiteY23" fmla="*/ 1206376 h 3406460"/>
              <a:gd name="connsiteX24" fmla="*/ 150849 w 7450687"/>
              <a:gd name="connsiteY24" fmla="*/ 1061833 h 3406460"/>
              <a:gd name="connsiteX25" fmla="*/ 306510 w 7450687"/>
              <a:gd name="connsiteY25" fmla="*/ 942308 h 3406460"/>
              <a:gd name="connsiteX26" fmla="*/ 53560 w 7450687"/>
              <a:gd name="connsiteY26" fmla="*/ 764409 h 3406460"/>
              <a:gd name="connsiteX27" fmla="*/ 125832 w 7450687"/>
              <a:gd name="connsiteY27" fmla="*/ 530917 h 3406460"/>
              <a:gd name="connsiteX28" fmla="*/ 551121 w 7450687"/>
              <a:gd name="connsiteY28" fmla="*/ 475324 h 3406460"/>
              <a:gd name="connsiteX29" fmla="*/ 1120952 w 7450687"/>
              <a:gd name="connsiteY29" fmla="*/ 394713 h 3406460"/>
              <a:gd name="connsiteX30" fmla="*/ 1693564 w 7450687"/>
              <a:gd name="connsiteY30" fmla="*/ 325221 h 3406460"/>
              <a:gd name="connsiteX31" fmla="*/ 2266175 w 7450687"/>
              <a:gd name="connsiteY31" fmla="*/ 325221 h 3406460"/>
              <a:gd name="connsiteX32" fmla="*/ 2430177 w 7450687"/>
              <a:gd name="connsiteY32" fmla="*/ 330781 h 3406460"/>
              <a:gd name="connsiteX33" fmla="*/ 2432956 w 7450687"/>
              <a:gd name="connsiteY33" fmla="*/ 330781 h 3406460"/>
              <a:gd name="connsiteX34" fmla="*/ 3144551 w 7450687"/>
              <a:gd name="connsiteY34" fmla="*/ 355798 h 3406460"/>
              <a:gd name="connsiteX35" fmla="*/ 3408619 w 7450687"/>
              <a:gd name="connsiteY35" fmla="*/ 358577 h 3406460"/>
              <a:gd name="connsiteX36" fmla="*/ 3981231 w 7450687"/>
              <a:gd name="connsiteY36" fmla="*/ 361357 h 3406460"/>
              <a:gd name="connsiteX37" fmla="*/ 4551063 w 7450687"/>
              <a:gd name="connsiteY37" fmla="*/ 350238 h 3406460"/>
              <a:gd name="connsiteX38" fmla="*/ 5129233 w 7450687"/>
              <a:gd name="connsiteY38" fmla="*/ 316882 h 3406460"/>
              <a:gd name="connsiteX39" fmla="*/ 5699065 w 7450687"/>
              <a:gd name="connsiteY39" fmla="*/ 272407 h 3406460"/>
              <a:gd name="connsiteX40" fmla="*/ 6063202 w 7450687"/>
              <a:gd name="connsiteY40" fmla="*/ 172339 h 3406460"/>
              <a:gd name="connsiteX41" fmla="*/ 6457914 w 7450687"/>
              <a:gd name="connsiteY41" fmla="*/ 0 h 3406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450687" h="3406460">
                <a:moveTo>
                  <a:pt x="6457914" y="0"/>
                </a:moveTo>
                <a:cubicBezTo>
                  <a:pt x="6560763" y="125085"/>
                  <a:pt x="6713644" y="161221"/>
                  <a:pt x="6844288" y="233492"/>
                </a:cubicBezTo>
                <a:cubicBezTo>
                  <a:pt x="6972153" y="289086"/>
                  <a:pt x="7336289" y="611527"/>
                  <a:pt x="7386323" y="717155"/>
                </a:cubicBezTo>
                <a:cubicBezTo>
                  <a:pt x="7475273" y="900613"/>
                  <a:pt x="7453035" y="1573293"/>
                  <a:pt x="7430798" y="1809564"/>
                </a:cubicBezTo>
                <a:cubicBezTo>
                  <a:pt x="7347408" y="2398855"/>
                  <a:pt x="7041645" y="3077093"/>
                  <a:pt x="7013848" y="3104890"/>
                </a:cubicBezTo>
                <a:cubicBezTo>
                  <a:pt x="6924899" y="3085432"/>
                  <a:pt x="6721983" y="3391196"/>
                  <a:pt x="6569101" y="3402314"/>
                </a:cubicBezTo>
                <a:cubicBezTo>
                  <a:pt x="6407881" y="3413434"/>
                  <a:pt x="4039604" y="3405095"/>
                  <a:pt x="3683807" y="3341162"/>
                </a:cubicBezTo>
                <a:cubicBezTo>
                  <a:pt x="1749158" y="2988144"/>
                  <a:pt x="1704683" y="2860279"/>
                  <a:pt x="1704683" y="2860279"/>
                </a:cubicBezTo>
                <a:cubicBezTo>
                  <a:pt x="1704683" y="2860279"/>
                  <a:pt x="1910378" y="2835262"/>
                  <a:pt x="2010446" y="2801907"/>
                </a:cubicBezTo>
                <a:cubicBezTo>
                  <a:pt x="1865904" y="2799126"/>
                  <a:pt x="1296072" y="2693500"/>
                  <a:pt x="1273834" y="2674041"/>
                </a:cubicBezTo>
                <a:cubicBezTo>
                  <a:pt x="1284954" y="2668482"/>
                  <a:pt x="1301632" y="2662923"/>
                  <a:pt x="1315530" y="2657363"/>
                </a:cubicBezTo>
                <a:cubicBezTo>
                  <a:pt x="1284954" y="2640686"/>
                  <a:pt x="1259936" y="2621228"/>
                  <a:pt x="1234919" y="2590651"/>
                </a:cubicBezTo>
                <a:cubicBezTo>
                  <a:pt x="1154309" y="2487804"/>
                  <a:pt x="1018105" y="2523940"/>
                  <a:pt x="904138" y="2485024"/>
                </a:cubicBezTo>
                <a:cubicBezTo>
                  <a:pt x="976410" y="2268210"/>
                  <a:pt x="1168208" y="2348820"/>
                  <a:pt x="1315530" y="2307126"/>
                </a:cubicBezTo>
                <a:cubicBezTo>
                  <a:pt x="929156" y="2179260"/>
                  <a:pt x="1004207" y="2112548"/>
                  <a:pt x="851326" y="2065294"/>
                </a:cubicBezTo>
                <a:cubicBezTo>
                  <a:pt x="659528" y="2006921"/>
                  <a:pt x="615053" y="2006921"/>
                  <a:pt x="615053" y="2006921"/>
                </a:cubicBezTo>
                <a:cubicBezTo>
                  <a:pt x="840206" y="1829023"/>
                  <a:pt x="1109834" y="2020820"/>
                  <a:pt x="1393361" y="1703937"/>
                </a:cubicBezTo>
                <a:cubicBezTo>
                  <a:pt x="1120952" y="1659463"/>
                  <a:pt x="306510" y="1637225"/>
                  <a:pt x="131391" y="1553835"/>
                </a:cubicBezTo>
                <a:cubicBezTo>
                  <a:pt x="198103" y="1584411"/>
                  <a:pt x="203663" y="1492682"/>
                  <a:pt x="234239" y="1492682"/>
                </a:cubicBezTo>
                <a:cubicBezTo>
                  <a:pt x="492748" y="1489903"/>
                  <a:pt x="756816" y="1542717"/>
                  <a:pt x="1018105" y="1509360"/>
                </a:cubicBezTo>
                <a:cubicBezTo>
                  <a:pt x="1065359" y="1506581"/>
                  <a:pt x="1140411" y="1531597"/>
                  <a:pt x="1148750" y="1462106"/>
                </a:cubicBezTo>
                <a:cubicBezTo>
                  <a:pt x="1157088" y="1375936"/>
                  <a:pt x="1059800" y="1395394"/>
                  <a:pt x="1018105" y="1387055"/>
                </a:cubicBezTo>
                <a:cubicBezTo>
                  <a:pt x="848545" y="1359258"/>
                  <a:pt x="681766" y="1348140"/>
                  <a:pt x="509426" y="1331461"/>
                </a:cubicBezTo>
                <a:cubicBezTo>
                  <a:pt x="437155" y="1323122"/>
                  <a:pt x="348206" y="1339800"/>
                  <a:pt x="376002" y="1206376"/>
                </a:cubicBezTo>
                <a:cubicBezTo>
                  <a:pt x="353764" y="1078512"/>
                  <a:pt x="220341" y="1122986"/>
                  <a:pt x="150849" y="1061833"/>
                </a:cubicBezTo>
                <a:cubicBezTo>
                  <a:pt x="184205" y="989562"/>
                  <a:pt x="278714" y="1039597"/>
                  <a:pt x="306510" y="942308"/>
                </a:cubicBezTo>
                <a:cubicBezTo>
                  <a:pt x="173086" y="972884"/>
                  <a:pt x="186985" y="761630"/>
                  <a:pt x="53560" y="764409"/>
                </a:cubicBezTo>
                <a:cubicBezTo>
                  <a:pt x="-57626" y="639324"/>
                  <a:pt x="22984" y="578171"/>
                  <a:pt x="125832" y="530917"/>
                </a:cubicBezTo>
                <a:cubicBezTo>
                  <a:pt x="259256" y="472544"/>
                  <a:pt x="406578" y="486442"/>
                  <a:pt x="551121" y="475324"/>
                </a:cubicBezTo>
                <a:cubicBezTo>
                  <a:pt x="742919" y="450306"/>
                  <a:pt x="926376" y="391934"/>
                  <a:pt x="1120952" y="394713"/>
                </a:cubicBezTo>
                <a:cubicBezTo>
                  <a:pt x="1304411" y="336340"/>
                  <a:pt x="1507326" y="400272"/>
                  <a:pt x="1693564" y="325221"/>
                </a:cubicBezTo>
                <a:cubicBezTo>
                  <a:pt x="1882582" y="325221"/>
                  <a:pt x="2074379" y="325221"/>
                  <a:pt x="2266175" y="325221"/>
                </a:cubicBezTo>
                <a:cubicBezTo>
                  <a:pt x="2321770" y="328001"/>
                  <a:pt x="2374582" y="328001"/>
                  <a:pt x="2430177" y="330781"/>
                </a:cubicBezTo>
                <a:cubicBezTo>
                  <a:pt x="2430177" y="330781"/>
                  <a:pt x="2432956" y="330781"/>
                  <a:pt x="2432956" y="330781"/>
                </a:cubicBezTo>
                <a:cubicBezTo>
                  <a:pt x="2672008" y="339120"/>
                  <a:pt x="2908279" y="344679"/>
                  <a:pt x="3144551" y="355798"/>
                </a:cubicBezTo>
                <a:cubicBezTo>
                  <a:pt x="3233500" y="355798"/>
                  <a:pt x="3319670" y="358577"/>
                  <a:pt x="3408619" y="358577"/>
                </a:cubicBezTo>
                <a:cubicBezTo>
                  <a:pt x="3597637" y="372475"/>
                  <a:pt x="3789434" y="380814"/>
                  <a:pt x="3981231" y="361357"/>
                </a:cubicBezTo>
                <a:cubicBezTo>
                  <a:pt x="4173028" y="378035"/>
                  <a:pt x="4359266" y="366917"/>
                  <a:pt x="4551063" y="350238"/>
                </a:cubicBezTo>
                <a:cubicBezTo>
                  <a:pt x="4745639" y="369696"/>
                  <a:pt x="4937437" y="341899"/>
                  <a:pt x="5129233" y="316882"/>
                </a:cubicBezTo>
                <a:cubicBezTo>
                  <a:pt x="5321031" y="328001"/>
                  <a:pt x="5512828" y="328001"/>
                  <a:pt x="5699065" y="272407"/>
                </a:cubicBezTo>
                <a:cubicBezTo>
                  <a:pt x="5840829" y="333560"/>
                  <a:pt x="5910321" y="133424"/>
                  <a:pt x="6063202" y="172339"/>
                </a:cubicBezTo>
                <a:cubicBezTo>
                  <a:pt x="6216084" y="214035"/>
                  <a:pt x="6324491" y="55593"/>
                  <a:pt x="6457914" y="0"/>
                </a:cubicBezTo>
                <a:close/>
              </a:path>
            </a:pathLst>
          </a:custGeom>
          <a:solidFill>
            <a:schemeClr val="bg1">
              <a:alpha val="8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A81846C-997C-2387-6160-44C07BD30A09}"/>
              </a:ext>
            </a:extLst>
          </p:cNvPr>
          <p:cNvSpPr>
            <a:spLocks noGrp="1"/>
          </p:cNvSpPr>
          <p:nvPr>
            <p:ph type="ctrTitle"/>
          </p:nvPr>
        </p:nvSpPr>
        <p:spPr>
          <a:xfrm>
            <a:off x="0" y="3843345"/>
            <a:ext cx="9509760" cy="2376480"/>
          </a:xfrm>
        </p:spPr>
        <p:txBody>
          <a:bodyPr anchor="b">
            <a:normAutofit fontScale="90000"/>
          </a:bodyPr>
          <a:lstStyle/>
          <a:p>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student: Tantou Sisay</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Student number: 2121741</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lecturer: Rebecca  Stewart</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module code: BMSW4003</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Assessment title why do we use technology to collaborate at UWTSD</a:t>
            </a:r>
          </a:p>
        </p:txBody>
      </p:sp>
    </p:spTree>
    <p:extLst>
      <p:ext uri="{BB962C8B-B14F-4D97-AF65-F5344CB8AC3E}">
        <p14:creationId xmlns:p14="http://schemas.microsoft.com/office/powerpoint/2010/main" val="27176120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35A87-B065-4782-481C-0329F10321CB}"/>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EB767364-AFEA-838D-7059-5D2DA7BF7831}"/>
              </a:ext>
            </a:extLst>
          </p:cNvPr>
          <p:cNvSpPr>
            <a:spLocks noGrp="1"/>
          </p:cNvSpPr>
          <p:nvPr>
            <p:ph idx="1"/>
          </p:nvPr>
        </p:nvSpPr>
        <p:spPr/>
        <p:txBody>
          <a:bodyPr/>
          <a:lstStyle/>
          <a:p>
            <a:r>
              <a:rPr lang="en-GB" dirty="0"/>
              <a:t>In this presentation I will be presenting a research project proposal  on which digital tool is most commonly  used for collaboration at UWTSD.</a:t>
            </a:r>
          </a:p>
        </p:txBody>
      </p:sp>
    </p:spTree>
    <p:extLst>
      <p:ext uri="{BB962C8B-B14F-4D97-AF65-F5344CB8AC3E}">
        <p14:creationId xmlns:p14="http://schemas.microsoft.com/office/powerpoint/2010/main" val="8287777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E3A52-CF62-FEC4-CC2C-0ECBDCFD3645}"/>
              </a:ext>
            </a:extLst>
          </p:cNvPr>
          <p:cNvSpPr>
            <a:spLocks noGrp="1"/>
          </p:cNvSpPr>
          <p:nvPr>
            <p:ph type="title"/>
          </p:nvPr>
        </p:nvSpPr>
        <p:spPr>
          <a:xfrm>
            <a:off x="838200" y="314325"/>
            <a:ext cx="10515600" cy="1325563"/>
          </a:xfrm>
        </p:spPr>
        <p:txBody>
          <a:bodyPr/>
          <a:lstStyle/>
          <a:p>
            <a:r>
              <a:rPr lang="en-GB" dirty="0"/>
              <a:t>lit</a:t>
            </a:r>
          </a:p>
        </p:txBody>
      </p:sp>
      <p:sp>
        <p:nvSpPr>
          <p:cNvPr id="3" name="Content Placeholder 2">
            <a:extLst>
              <a:ext uri="{FF2B5EF4-FFF2-40B4-BE49-F238E27FC236}">
                <a16:creationId xmlns:a16="http://schemas.microsoft.com/office/drawing/2014/main" id="{6398BBE2-F0A9-430A-977B-F9312955E1D4}"/>
              </a:ext>
            </a:extLst>
          </p:cNvPr>
          <p:cNvSpPr>
            <a:spLocks noGrp="1"/>
          </p:cNvSpPr>
          <p:nvPr>
            <p:ph idx="1"/>
          </p:nvPr>
        </p:nvSpPr>
        <p:spPr/>
        <p:txBody>
          <a:bodyPr>
            <a:normAutofit/>
          </a:bodyPr>
          <a:lstStyle/>
          <a:p>
            <a:endParaRPr lang="en-GB" sz="1800" dirty="0"/>
          </a:p>
          <a:p>
            <a:r>
              <a:rPr lang="en-GB" sz="1800" dirty="0"/>
              <a:t>Which digital tool is most commonly used for collaboration at UWTSD</a:t>
            </a:r>
          </a:p>
          <a:p>
            <a:pPr marL="0" indent="0">
              <a:buNone/>
            </a:pPr>
            <a:endParaRPr lang="en-GB" sz="1800" dirty="0"/>
          </a:p>
          <a:p>
            <a:r>
              <a:rPr lang="en-GB" sz="1800" dirty="0"/>
              <a:t>The UWTSD uses various tools for collaborative work, such as, Microsoft Teams, and Microsoft word. Microsoft Teams is a digital hub that brings conversations, content, and apps together in one place. It is a platform where teachers can create collaborative classrooms, connect in professional learning communities, and communicate with school staff – all from a single experience in Office 365 Education.(Anon., 2023).These are commonly used in educational institutions to share documents, communicate, and collaborate. The faculty and students can also use these tools to work together.</a:t>
            </a:r>
          </a:p>
        </p:txBody>
      </p:sp>
    </p:spTree>
    <p:extLst>
      <p:ext uri="{BB962C8B-B14F-4D97-AF65-F5344CB8AC3E}">
        <p14:creationId xmlns:p14="http://schemas.microsoft.com/office/powerpoint/2010/main" val="35005807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4D2E6-C5DC-D073-3694-D32F40F0B9AB}"/>
              </a:ext>
            </a:extLst>
          </p:cNvPr>
          <p:cNvSpPr>
            <a:spLocks noGrp="1"/>
          </p:cNvSpPr>
          <p:nvPr>
            <p:ph type="title"/>
          </p:nvPr>
        </p:nvSpPr>
        <p:spPr/>
        <p:txBody>
          <a:bodyPr/>
          <a:lstStyle/>
          <a:p>
            <a:r>
              <a:rPr lang="en-GB" dirty="0"/>
              <a:t>My questions to ask: </a:t>
            </a:r>
          </a:p>
        </p:txBody>
      </p:sp>
      <p:graphicFrame>
        <p:nvGraphicFramePr>
          <p:cNvPr id="4" name="Table 4">
            <a:extLst>
              <a:ext uri="{FF2B5EF4-FFF2-40B4-BE49-F238E27FC236}">
                <a16:creationId xmlns:a16="http://schemas.microsoft.com/office/drawing/2014/main" id="{5AF624B4-DD63-1E04-4F25-04FF08261B37}"/>
              </a:ext>
            </a:extLst>
          </p:cNvPr>
          <p:cNvGraphicFramePr>
            <a:graphicFrameLocks noGrp="1"/>
          </p:cNvGraphicFramePr>
          <p:nvPr>
            <p:ph idx="1"/>
            <p:extLst>
              <p:ext uri="{D42A27DB-BD31-4B8C-83A1-F6EECF244321}">
                <p14:modId xmlns:p14="http://schemas.microsoft.com/office/powerpoint/2010/main" val="3694881527"/>
              </p:ext>
            </p:extLst>
          </p:nvPr>
        </p:nvGraphicFramePr>
        <p:xfrm>
          <a:off x="741680" y="2183766"/>
          <a:ext cx="2484122" cy="370840"/>
        </p:xfrm>
        <a:graphic>
          <a:graphicData uri="http://schemas.openxmlformats.org/drawingml/2006/table">
            <a:tbl>
              <a:tblPr firstRow="1" bandRow="1">
                <a:tableStyleId>{5C22544A-7EE6-4342-B048-85BDC9FD1C3A}</a:tableStyleId>
              </a:tblPr>
              <a:tblGrid>
                <a:gridCol w="2484122">
                  <a:extLst>
                    <a:ext uri="{9D8B030D-6E8A-4147-A177-3AD203B41FA5}">
                      <a16:colId xmlns:a16="http://schemas.microsoft.com/office/drawing/2014/main" val="648665679"/>
                    </a:ext>
                  </a:extLst>
                </a:gridCol>
              </a:tblGrid>
              <a:tr h="370840">
                <a:tc>
                  <a:txBody>
                    <a:bodyPr/>
                    <a:lstStyle/>
                    <a:p>
                      <a:r>
                        <a:rPr lang="en-GB" sz="1200" dirty="0">
                          <a:solidFill>
                            <a:schemeClr val="tx1"/>
                          </a:solidFill>
                        </a:rPr>
                        <a:t>Strongly Agree</a:t>
                      </a:r>
                    </a:p>
                  </a:txBody>
                  <a:tcPr>
                    <a:solidFill>
                      <a:schemeClr val="bg1"/>
                    </a:solidFill>
                  </a:tcPr>
                </a:tc>
                <a:extLst>
                  <a:ext uri="{0D108BD9-81ED-4DB2-BD59-A6C34878D82A}">
                    <a16:rowId xmlns:a16="http://schemas.microsoft.com/office/drawing/2014/main" val="3793875998"/>
                  </a:ext>
                </a:extLst>
              </a:tr>
            </a:tbl>
          </a:graphicData>
        </a:graphic>
      </p:graphicFrame>
      <p:graphicFrame>
        <p:nvGraphicFramePr>
          <p:cNvPr id="5" name="Table 5">
            <a:extLst>
              <a:ext uri="{FF2B5EF4-FFF2-40B4-BE49-F238E27FC236}">
                <a16:creationId xmlns:a16="http://schemas.microsoft.com/office/drawing/2014/main" id="{334222FD-8C5C-91F5-E61E-261ABA489352}"/>
              </a:ext>
            </a:extLst>
          </p:cNvPr>
          <p:cNvGraphicFramePr>
            <a:graphicFrameLocks noGrp="1"/>
          </p:cNvGraphicFramePr>
          <p:nvPr>
            <p:extLst>
              <p:ext uri="{D42A27DB-BD31-4B8C-83A1-F6EECF244321}">
                <p14:modId xmlns:p14="http://schemas.microsoft.com/office/powerpoint/2010/main" val="4155691199"/>
              </p:ext>
            </p:extLst>
          </p:nvPr>
        </p:nvGraphicFramePr>
        <p:xfrm>
          <a:off x="2895600" y="2205992"/>
          <a:ext cx="8127999" cy="27432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2624475486"/>
                    </a:ext>
                  </a:extLst>
                </a:gridCol>
                <a:gridCol w="2709333">
                  <a:extLst>
                    <a:ext uri="{9D8B030D-6E8A-4147-A177-3AD203B41FA5}">
                      <a16:colId xmlns:a16="http://schemas.microsoft.com/office/drawing/2014/main" val="2888621516"/>
                    </a:ext>
                  </a:extLst>
                </a:gridCol>
                <a:gridCol w="2709333">
                  <a:extLst>
                    <a:ext uri="{9D8B030D-6E8A-4147-A177-3AD203B41FA5}">
                      <a16:colId xmlns:a16="http://schemas.microsoft.com/office/drawing/2014/main" val="1120437147"/>
                    </a:ext>
                  </a:extLst>
                </a:gridCol>
              </a:tblGrid>
              <a:tr h="245534">
                <a:tc>
                  <a:txBody>
                    <a:bodyPr/>
                    <a:lstStyle/>
                    <a:p>
                      <a:r>
                        <a:rPr lang="en-GB" sz="1200" dirty="0">
                          <a:solidFill>
                            <a:schemeClr val="tx1"/>
                          </a:solidFill>
                        </a:rPr>
                        <a:t>Agree</a:t>
                      </a:r>
                    </a:p>
                  </a:txBody>
                  <a:tcPr>
                    <a:solidFill>
                      <a:schemeClr val="bg1"/>
                    </a:solidFill>
                  </a:tcPr>
                </a:tc>
                <a:tc>
                  <a:txBody>
                    <a:bodyPr/>
                    <a:lstStyle/>
                    <a:p>
                      <a:r>
                        <a:rPr lang="en-GB" sz="1200" dirty="0">
                          <a:solidFill>
                            <a:schemeClr val="tx1"/>
                          </a:solidFill>
                        </a:rPr>
                        <a:t>Disagree</a:t>
                      </a:r>
                    </a:p>
                  </a:txBody>
                  <a:tcPr>
                    <a:solidFill>
                      <a:schemeClr val="bg1"/>
                    </a:solidFill>
                  </a:tcPr>
                </a:tc>
                <a:tc>
                  <a:txBody>
                    <a:bodyPr/>
                    <a:lstStyle/>
                    <a:p>
                      <a:r>
                        <a:rPr lang="en-GB" sz="1200" dirty="0">
                          <a:solidFill>
                            <a:schemeClr val="tx1"/>
                          </a:solidFill>
                        </a:rPr>
                        <a:t>Strongly Disagree</a:t>
                      </a:r>
                    </a:p>
                  </a:txBody>
                  <a:tcPr>
                    <a:solidFill>
                      <a:schemeClr val="bg1"/>
                    </a:solidFill>
                  </a:tcPr>
                </a:tc>
                <a:extLst>
                  <a:ext uri="{0D108BD9-81ED-4DB2-BD59-A6C34878D82A}">
                    <a16:rowId xmlns:a16="http://schemas.microsoft.com/office/drawing/2014/main" val="233007380"/>
                  </a:ext>
                </a:extLst>
              </a:tr>
            </a:tbl>
          </a:graphicData>
        </a:graphic>
      </p:graphicFrame>
      <p:graphicFrame>
        <p:nvGraphicFramePr>
          <p:cNvPr id="6" name="Table 6">
            <a:extLst>
              <a:ext uri="{FF2B5EF4-FFF2-40B4-BE49-F238E27FC236}">
                <a16:creationId xmlns:a16="http://schemas.microsoft.com/office/drawing/2014/main" id="{78DEC09B-F617-C315-7078-67F4D246C1D1}"/>
              </a:ext>
            </a:extLst>
          </p:cNvPr>
          <p:cNvGraphicFramePr>
            <a:graphicFrameLocks noGrp="1"/>
          </p:cNvGraphicFramePr>
          <p:nvPr>
            <p:extLst>
              <p:ext uri="{D42A27DB-BD31-4B8C-83A1-F6EECF244321}">
                <p14:modId xmlns:p14="http://schemas.microsoft.com/office/powerpoint/2010/main" val="2477417907"/>
              </p:ext>
            </p:extLst>
          </p:nvPr>
        </p:nvGraphicFramePr>
        <p:xfrm>
          <a:off x="396240" y="1789750"/>
          <a:ext cx="6593840" cy="365760"/>
        </p:xfrm>
        <a:graphic>
          <a:graphicData uri="http://schemas.openxmlformats.org/drawingml/2006/table">
            <a:tbl>
              <a:tblPr firstRow="1" bandRow="1">
                <a:tableStyleId>{5C22544A-7EE6-4342-B048-85BDC9FD1C3A}</a:tableStyleId>
              </a:tblPr>
              <a:tblGrid>
                <a:gridCol w="6593840">
                  <a:extLst>
                    <a:ext uri="{9D8B030D-6E8A-4147-A177-3AD203B41FA5}">
                      <a16:colId xmlns:a16="http://schemas.microsoft.com/office/drawing/2014/main" val="2144904362"/>
                    </a:ext>
                  </a:extLst>
                </a:gridCol>
              </a:tblGrid>
              <a:tr h="160334">
                <a:tc>
                  <a:txBody>
                    <a:bodyPr/>
                    <a:lstStyle/>
                    <a:p>
                      <a:r>
                        <a:rPr lang="en-GB" dirty="0">
                          <a:solidFill>
                            <a:schemeClr val="tx1"/>
                          </a:solidFill>
                        </a:rPr>
                        <a:t>1</a:t>
                      </a:r>
                      <a:r>
                        <a:rPr lang="en-GB" sz="1400" dirty="0">
                          <a:solidFill>
                            <a:schemeClr val="tx1"/>
                          </a:solidFill>
                        </a:rPr>
                        <a:t>)   I use MS Teams most frequently to collaborate with others </a:t>
                      </a:r>
                    </a:p>
                  </a:txBody>
                  <a:tcPr>
                    <a:solidFill>
                      <a:schemeClr val="bg1"/>
                    </a:solidFill>
                  </a:tcPr>
                </a:tc>
                <a:extLst>
                  <a:ext uri="{0D108BD9-81ED-4DB2-BD59-A6C34878D82A}">
                    <a16:rowId xmlns:a16="http://schemas.microsoft.com/office/drawing/2014/main" val="2188304967"/>
                  </a:ext>
                </a:extLst>
              </a:tr>
            </a:tbl>
          </a:graphicData>
        </a:graphic>
      </p:graphicFrame>
      <p:graphicFrame>
        <p:nvGraphicFramePr>
          <p:cNvPr id="7" name="Table 7">
            <a:extLst>
              <a:ext uri="{FF2B5EF4-FFF2-40B4-BE49-F238E27FC236}">
                <a16:creationId xmlns:a16="http://schemas.microsoft.com/office/drawing/2014/main" id="{B48164F7-A0FF-9878-DF4E-C7E1A8CC7EEE}"/>
              </a:ext>
            </a:extLst>
          </p:cNvPr>
          <p:cNvGraphicFramePr>
            <a:graphicFrameLocks noGrp="1"/>
          </p:cNvGraphicFramePr>
          <p:nvPr>
            <p:extLst>
              <p:ext uri="{D42A27DB-BD31-4B8C-83A1-F6EECF244321}">
                <p14:modId xmlns:p14="http://schemas.microsoft.com/office/powerpoint/2010/main" val="402579272"/>
              </p:ext>
            </p:extLst>
          </p:nvPr>
        </p:nvGraphicFramePr>
        <p:xfrm>
          <a:off x="838200" y="4184966"/>
          <a:ext cx="9845040" cy="370840"/>
        </p:xfrm>
        <a:graphic>
          <a:graphicData uri="http://schemas.openxmlformats.org/drawingml/2006/table">
            <a:tbl>
              <a:tblPr firstRow="1" bandRow="1">
                <a:tableStyleId>{5C22544A-7EE6-4342-B048-85BDC9FD1C3A}</a:tableStyleId>
              </a:tblPr>
              <a:tblGrid>
                <a:gridCol w="2461260">
                  <a:extLst>
                    <a:ext uri="{9D8B030D-6E8A-4147-A177-3AD203B41FA5}">
                      <a16:colId xmlns:a16="http://schemas.microsoft.com/office/drawing/2014/main" val="614504002"/>
                    </a:ext>
                  </a:extLst>
                </a:gridCol>
                <a:gridCol w="2461260">
                  <a:extLst>
                    <a:ext uri="{9D8B030D-6E8A-4147-A177-3AD203B41FA5}">
                      <a16:colId xmlns:a16="http://schemas.microsoft.com/office/drawing/2014/main" val="4189653486"/>
                    </a:ext>
                  </a:extLst>
                </a:gridCol>
                <a:gridCol w="2461260">
                  <a:extLst>
                    <a:ext uri="{9D8B030D-6E8A-4147-A177-3AD203B41FA5}">
                      <a16:colId xmlns:a16="http://schemas.microsoft.com/office/drawing/2014/main" val="2527450542"/>
                    </a:ext>
                  </a:extLst>
                </a:gridCol>
                <a:gridCol w="2461260">
                  <a:extLst>
                    <a:ext uri="{9D8B030D-6E8A-4147-A177-3AD203B41FA5}">
                      <a16:colId xmlns:a16="http://schemas.microsoft.com/office/drawing/2014/main" val="2628700498"/>
                    </a:ext>
                  </a:extLst>
                </a:gridCol>
              </a:tblGrid>
              <a:tr h="370840">
                <a:tc>
                  <a:txBody>
                    <a:bodyPr/>
                    <a:lstStyle/>
                    <a:p>
                      <a:r>
                        <a:rPr lang="en-GB" sz="1200" dirty="0">
                          <a:solidFill>
                            <a:schemeClr val="tx1"/>
                          </a:solidFill>
                        </a:rPr>
                        <a:t>Strongly agree</a:t>
                      </a:r>
                    </a:p>
                  </a:txBody>
                  <a:tcPr>
                    <a:solidFill>
                      <a:schemeClr val="bg1"/>
                    </a:solidFill>
                  </a:tcPr>
                </a:tc>
                <a:tc>
                  <a:txBody>
                    <a:bodyPr/>
                    <a:lstStyle/>
                    <a:p>
                      <a:r>
                        <a:rPr lang="en-GB" sz="1200" dirty="0">
                          <a:solidFill>
                            <a:schemeClr val="tx1"/>
                          </a:solidFill>
                        </a:rPr>
                        <a:t>agree</a:t>
                      </a:r>
                    </a:p>
                  </a:txBody>
                  <a:tcPr>
                    <a:solidFill>
                      <a:schemeClr val="bg1"/>
                    </a:solidFill>
                  </a:tcPr>
                </a:tc>
                <a:tc>
                  <a:txBody>
                    <a:bodyPr/>
                    <a:lstStyle/>
                    <a:p>
                      <a:r>
                        <a:rPr lang="en-GB" sz="1200" dirty="0">
                          <a:solidFill>
                            <a:schemeClr val="tx1"/>
                          </a:solidFill>
                        </a:rPr>
                        <a:t>Disagree</a:t>
                      </a:r>
                    </a:p>
                  </a:txBody>
                  <a:tcPr>
                    <a:solidFill>
                      <a:schemeClr val="bg1"/>
                    </a:solidFill>
                  </a:tcPr>
                </a:tc>
                <a:tc>
                  <a:txBody>
                    <a:bodyPr/>
                    <a:lstStyle/>
                    <a:p>
                      <a:r>
                        <a:rPr lang="en-GB" sz="1200" dirty="0">
                          <a:solidFill>
                            <a:schemeClr val="tx1"/>
                          </a:solidFill>
                        </a:rPr>
                        <a:t>Strongly Disagree</a:t>
                      </a:r>
                    </a:p>
                  </a:txBody>
                  <a:tcPr>
                    <a:solidFill>
                      <a:schemeClr val="bg1"/>
                    </a:solidFill>
                  </a:tcPr>
                </a:tc>
                <a:extLst>
                  <a:ext uri="{0D108BD9-81ED-4DB2-BD59-A6C34878D82A}">
                    <a16:rowId xmlns:a16="http://schemas.microsoft.com/office/drawing/2014/main" val="2175266808"/>
                  </a:ext>
                </a:extLst>
              </a:tr>
            </a:tbl>
          </a:graphicData>
        </a:graphic>
      </p:graphicFrame>
      <p:graphicFrame>
        <p:nvGraphicFramePr>
          <p:cNvPr id="8" name="Table 8">
            <a:extLst>
              <a:ext uri="{FF2B5EF4-FFF2-40B4-BE49-F238E27FC236}">
                <a16:creationId xmlns:a16="http://schemas.microsoft.com/office/drawing/2014/main" id="{62DD7047-0718-50C0-1287-8D01ABBCA27E}"/>
              </a:ext>
            </a:extLst>
          </p:cNvPr>
          <p:cNvGraphicFramePr>
            <a:graphicFrameLocks noGrp="1"/>
          </p:cNvGraphicFramePr>
          <p:nvPr>
            <p:extLst>
              <p:ext uri="{D42A27DB-BD31-4B8C-83A1-F6EECF244321}">
                <p14:modId xmlns:p14="http://schemas.microsoft.com/office/powerpoint/2010/main" val="1605327553"/>
              </p:ext>
            </p:extLst>
          </p:nvPr>
        </p:nvGraphicFramePr>
        <p:xfrm>
          <a:off x="323851" y="3553780"/>
          <a:ext cx="8128000" cy="370840"/>
        </p:xfrm>
        <a:graphic>
          <a:graphicData uri="http://schemas.openxmlformats.org/drawingml/2006/table">
            <a:tbl>
              <a:tblPr firstRow="1" bandRow="1">
                <a:tableStyleId>{5C22544A-7EE6-4342-B048-85BDC9FD1C3A}</a:tableStyleId>
              </a:tblPr>
              <a:tblGrid>
                <a:gridCol w="8128000">
                  <a:extLst>
                    <a:ext uri="{9D8B030D-6E8A-4147-A177-3AD203B41FA5}">
                      <a16:colId xmlns:a16="http://schemas.microsoft.com/office/drawing/2014/main" val="3535385798"/>
                    </a:ext>
                  </a:extLst>
                </a:gridCol>
              </a:tblGrid>
              <a:tr h="370840">
                <a:tc>
                  <a:txBody>
                    <a:bodyPr/>
                    <a:lstStyle/>
                    <a:p>
                      <a:r>
                        <a:rPr lang="en-GB" dirty="0">
                          <a:solidFill>
                            <a:schemeClr val="tx1"/>
                          </a:solidFill>
                        </a:rPr>
                        <a:t>2</a:t>
                      </a:r>
                      <a:r>
                        <a:rPr lang="en-GB" sz="1200" dirty="0">
                          <a:solidFill>
                            <a:schemeClr val="tx1"/>
                          </a:solidFill>
                        </a:rPr>
                        <a:t>)  I use range of different digital tools to collaborate with peers</a:t>
                      </a:r>
                    </a:p>
                  </a:txBody>
                  <a:tcPr>
                    <a:solidFill>
                      <a:schemeClr val="bg1"/>
                    </a:solidFill>
                  </a:tcPr>
                </a:tc>
                <a:extLst>
                  <a:ext uri="{0D108BD9-81ED-4DB2-BD59-A6C34878D82A}">
                    <a16:rowId xmlns:a16="http://schemas.microsoft.com/office/drawing/2014/main" val="3896123246"/>
                  </a:ext>
                </a:extLst>
              </a:tr>
            </a:tbl>
          </a:graphicData>
        </a:graphic>
      </p:graphicFrame>
      <p:graphicFrame>
        <p:nvGraphicFramePr>
          <p:cNvPr id="9" name="Table 9">
            <a:extLst>
              <a:ext uri="{FF2B5EF4-FFF2-40B4-BE49-F238E27FC236}">
                <a16:creationId xmlns:a16="http://schemas.microsoft.com/office/drawing/2014/main" id="{A7C85EC7-769D-7BFB-65F9-D3B74B29BD8A}"/>
              </a:ext>
            </a:extLst>
          </p:cNvPr>
          <p:cNvGraphicFramePr>
            <a:graphicFrameLocks noGrp="1"/>
          </p:cNvGraphicFramePr>
          <p:nvPr>
            <p:extLst>
              <p:ext uri="{D42A27DB-BD31-4B8C-83A1-F6EECF244321}">
                <p14:modId xmlns:p14="http://schemas.microsoft.com/office/powerpoint/2010/main" val="908092219"/>
              </p:ext>
            </p:extLst>
          </p:nvPr>
        </p:nvGraphicFramePr>
        <p:xfrm>
          <a:off x="505462" y="2663510"/>
          <a:ext cx="3982720" cy="365760"/>
        </p:xfrm>
        <a:graphic>
          <a:graphicData uri="http://schemas.openxmlformats.org/drawingml/2006/table">
            <a:tbl>
              <a:tblPr firstRow="1" bandRow="1">
                <a:tableStyleId>{5C22544A-7EE6-4342-B048-85BDC9FD1C3A}</a:tableStyleId>
              </a:tblPr>
              <a:tblGrid>
                <a:gridCol w="3982720">
                  <a:extLst>
                    <a:ext uri="{9D8B030D-6E8A-4147-A177-3AD203B41FA5}">
                      <a16:colId xmlns:a16="http://schemas.microsoft.com/office/drawing/2014/main" val="3333049667"/>
                    </a:ext>
                  </a:extLst>
                </a:gridCol>
              </a:tblGrid>
              <a:tr h="216746">
                <a:tc>
                  <a:txBody>
                    <a:bodyPr/>
                    <a:lstStyle/>
                    <a:p>
                      <a:r>
                        <a:rPr lang="en-GB" dirty="0">
                          <a:solidFill>
                            <a:schemeClr val="tx1"/>
                          </a:solidFill>
                        </a:rPr>
                        <a:t>(</a:t>
                      </a:r>
                      <a:r>
                        <a:rPr lang="en-GB" sz="1200" dirty="0">
                          <a:solidFill>
                            <a:schemeClr val="tx1"/>
                          </a:solidFill>
                        </a:rPr>
                        <a:t>circle one response)</a:t>
                      </a:r>
                    </a:p>
                  </a:txBody>
                  <a:tcPr>
                    <a:solidFill>
                      <a:schemeClr val="bg1"/>
                    </a:solidFill>
                  </a:tcPr>
                </a:tc>
                <a:extLst>
                  <a:ext uri="{0D108BD9-81ED-4DB2-BD59-A6C34878D82A}">
                    <a16:rowId xmlns:a16="http://schemas.microsoft.com/office/drawing/2014/main" val="1061261106"/>
                  </a:ext>
                </a:extLst>
              </a:tr>
            </a:tbl>
          </a:graphicData>
        </a:graphic>
      </p:graphicFrame>
      <p:graphicFrame>
        <p:nvGraphicFramePr>
          <p:cNvPr id="10" name="Table 10">
            <a:extLst>
              <a:ext uri="{FF2B5EF4-FFF2-40B4-BE49-F238E27FC236}">
                <a16:creationId xmlns:a16="http://schemas.microsoft.com/office/drawing/2014/main" id="{E7CE45C0-B5E8-AE1E-A484-C0E11F787A3A}"/>
              </a:ext>
            </a:extLst>
          </p:cNvPr>
          <p:cNvGraphicFramePr>
            <a:graphicFrameLocks noGrp="1"/>
          </p:cNvGraphicFramePr>
          <p:nvPr>
            <p:extLst>
              <p:ext uri="{D42A27DB-BD31-4B8C-83A1-F6EECF244321}">
                <p14:modId xmlns:p14="http://schemas.microsoft.com/office/powerpoint/2010/main" val="1949162598"/>
              </p:ext>
            </p:extLst>
          </p:nvPr>
        </p:nvGraphicFramePr>
        <p:xfrm>
          <a:off x="553724" y="4642484"/>
          <a:ext cx="3342640" cy="365760"/>
        </p:xfrm>
        <a:graphic>
          <a:graphicData uri="http://schemas.openxmlformats.org/drawingml/2006/table">
            <a:tbl>
              <a:tblPr firstRow="1" bandRow="1">
                <a:tableStyleId>{5C22544A-7EE6-4342-B048-85BDC9FD1C3A}</a:tableStyleId>
              </a:tblPr>
              <a:tblGrid>
                <a:gridCol w="3342640">
                  <a:extLst>
                    <a:ext uri="{9D8B030D-6E8A-4147-A177-3AD203B41FA5}">
                      <a16:colId xmlns:a16="http://schemas.microsoft.com/office/drawing/2014/main" val="778511378"/>
                    </a:ext>
                  </a:extLst>
                </a:gridCol>
              </a:tblGrid>
              <a:tr h="345328">
                <a:tc>
                  <a:txBody>
                    <a:bodyPr/>
                    <a:lstStyle/>
                    <a:p>
                      <a:r>
                        <a:rPr lang="en-GB" dirty="0">
                          <a:solidFill>
                            <a:schemeClr val="tx1"/>
                          </a:solidFill>
                        </a:rPr>
                        <a:t>(</a:t>
                      </a:r>
                      <a:r>
                        <a:rPr lang="en-GB" sz="1200" dirty="0">
                          <a:solidFill>
                            <a:schemeClr val="tx1"/>
                          </a:solidFill>
                        </a:rPr>
                        <a:t>circle one response )</a:t>
                      </a:r>
                    </a:p>
                  </a:txBody>
                  <a:tcPr>
                    <a:solidFill>
                      <a:schemeClr val="bg1"/>
                    </a:solidFill>
                  </a:tcPr>
                </a:tc>
                <a:extLst>
                  <a:ext uri="{0D108BD9-81ED-4DB2-BD59-A6C34878D82A}">
                    <a16:rowId xmlns:a16="http://schemas.microsoft.com/office/drawing/2014/main" val="4014824896"/>
                  </a:ext>
                </a:extLst>
              </a:tr>
            </a:tbl>
          </a:graphicData>
        </a:graphic>
      </p:graphicFrame>
      <p:graphicFrame>
        <p:nvGraphicFramePr>
          <p:cNvPr id="11" name="Table 11">
            <a:extLst>
              <a:ext uri="{FF2B5EF4-FFF2-40B4-BE49-F238E27FC236}">
                <a16:creationId xmlns:a16="http://schemas.microsoft.com/office/drawing/2014/main" id="{FAF10B30-E586-F60A-CBAE-90E71D871E40}"/>
              </a:ext>
            </a:extLst>
          </p:cNvPr>
          <p:cNvGraphicFramePr>
            <a:graphicFrameLocks noGrp="1"/>
          </p:cNvGraphicFramePr>
          <p:nvPr>
            <p:extLst>
              <p:ext uri="{D42A27DB-BD31-4B8C-83A1-F6EECF244321}">
                <p14:modId xmlns:p14="http://schemas.microsoft.com/office/powerpoint/2010/main" val="4199936177"/>
              </p:ext>
            </p:extLst>
          </p:nvPr>
        </p:nvGraphicFramePr>
        <p:xfrm>
          <a:off x="553724" y="5869940"/>
          <a:ext cx="10259060" cy="370840"/>
        </p:xfrm>
        <a:graphic>
          <a:graphicData uri="http://schemas.openxmlformats.org/drawingml/2006/table">
            <a:tbl>
              <a:tblPr firstRow="1" bandRow="1">
                <a:tableStyleId>{5C22544A-7EE6-4342-B048-85BDC9FD1C3A}</a:tableStyleId>
              </a:tblPr>
              <a:tblGrid>
                <a:gridCol w="2564765">
                  <a:extLst>
                    <a:ext uri="{9D8B030D-6E8A-4147-A177-3AD203B41FA5}">
                      <a16:colId xmlns:a16="http://schemas.microsoft.com/office/drawing/2014/main" val="3897806447"/>
                    </a:ext>
                  </a:extLst>
                </a:gridCol>
                <a:gridCol w="2564765">
                  <a:extLst>
                    <a:ext uri="{9D8B030D-6E8A-4147-A177-3AD203B41FA5}">
                      <a16:colId xmlns:a16="http://schemas.microsoft.com/office/drawing/2014/main" val="3109373616"/>
                    </a:ext>
                  </a:extLst>
                </a:gridCol>
                <a:gridCol w="2564765">
                  <a:extLst>
                    <a:ext uri="{9D8B030D-6E8A-4147-A177-3AD203B41FA5}">
                      <a16:colId xmlns:a16="http://schemas.microsoft.com/office/drawing/2014/main" val="692468637"/>
                    </a:ext>
                  </a:extLst>
                </a:gridCol>
                <a:gridCol w="2564765">
                  <a:extLst>
                    <a:ext uri="{9D8B030D-6E8A-4147-A177-3AD203B41FA5}">
                      <a16:colId xmlns:a16="http://schemas.microsoft.com/office/drawing/2014/main" val="686361452"/>
                    </a:ext>
                  </a:extLst>
                </a:gridCol>
              </a:tblGrid>
              <a:tr h="370840">
                <a:tc>
                  <a:txBody>
                    <a:bodyPr/>
                    <a:lstStyle/>
                    <a:p>
                      <a:r>
                        <a:rPr lang="en-GB" sz="1400" dirty="0">
                          <a:solidFill>
                            <a:schemeClr val="tx1"/>
                          </a:solidFill>
                        </a:rPr>
                        <a:t>Strongly Agree</a:t>
                      </a:r>
                    </a:p>
                  </a:txBody>
                  <a:tcPr>
                    <a:solidFill>
                      <a:schemeClr val="bg1"/>
                    </a:solidFill>
                  </a:tcPr>
                </a:tc>
                <a:tc>
                  <a:txBody>
                    <a:bodyPr/>
                    <a:lstStyle/>
                    <a:p>
                      <a:r>
                        <a:rPr lang="en-GB" sz="1400" dirty="0">
                          <a:solidFill>
                            <a:schemeClr val="tx1"/>
                          </a:solidFill>
                        </a:rPr>
                        <a:t>Agree</a:t>
                      </a:r>
                    </a:p>
                  </a:txBody>
                  <a:tcPr>
                    <a:solidFill>
                      <a:schemeClr val="bg1"/>
                    </a:solidFill>
                  </a:tcPr>
                </a:tc>
                <a:tc>
                  <a:txBody>
                    <a:bodyPr/>
                    <a:lstStyle/>
                    <a:p>
                      <a:r>
                        <a:rPr lang="en-GB" sz="1400" dirty="0">
                          <a:solidFill>
                            <a:schemeClr val="tx1"/>
                          </a:solidFill>
                        </a:rPr>
                        <a:t>Disagree</a:t>
                      </a:r>
                    </a:p>
                  </a:txBody>
                  <a:tcPr>
                    <a:solidFill>
                      <a:schemeClr val="bg1"/>
                    </a:solidFill>
                  </a:tcPr>
                </a:tc>
                <a:tc>
                  <a:txBody>
                    <a:bodyPr/>
                    <a:lstStyle/>
                    <a:p>
                      <a:r>
                        <a:rPr lang="en-GB" sz="1400" dirty="0">
                          <a:solidFill>
                            <a:schemeClr val="tx1"/>
                          </a:solidFill>
                        </a:rPr>
                        <a:t>Strongly Disagree</a:t>
                      </a:r>
                    </a:p>
                  </a:txBody>
                  <a:tcPr>
                    <a:solidFill>
                      <a:schemeClr val="bg1"/>
                    </a:solidFill>
                  </a:tcPr>
                </a:tc>
                <a:extLst>
                  <a:ext uri="{0D108BD9-81ED-4DB2-BD59-A6C34878D82A}">
                    <a16:rowId xmlns:a16="http://schemas.microsoft.com/office/drawing/2014/main" val="2277341957"/>
                  </a:ext>
                </a:extLst>
              </a:tr>
            </a:tbl>
          </a:graphicData>
        </a:graphic>
      </p:graphicFrame>
      <p:graphicFrame>
        <p:nvGraphicFramePr>
          <p:cNvPr id="12" name="Table 12">
            <a:extLst>
              <a:ext uri="{FF2B5EF4-FFF2-40B4-BE49-F238E27FC236}">
                <a16:creationId xmlns:a16="http://schemas.microsoft.com/office/drawing/2014/main" id="{09EF79F1-5D1A-3651-E5F6-E7C52FBDAC50}"/>
              </a:ext>
            </a:extLst>
          </p:cNvPr>
          <p:cNvGraphicFramePr>
            <a:graphicFrameLocks noGrp="1"/>
          </p:cNvGraphicFramePr>
          <p:nvPr>
            <p:extLst>
              <p:ext uri="{D42A27DB-BD31-4B8C-83A1-F6EECF244321}">
                <p14:modId xmlns:p14="http://schemas.microsoft.com/office/powerpoint/2010/main" val="1142439857"/>
              </p:ext>
            </p:extLst>
          </p:nvPr>
        </p:nvGraphicFramePr>
        <p:xfrm>
          <a:off x="223520" y="5381942"/>
          <a:ext cx="9804400" cy="370840"/>
        </p:xfrm>
        <a:graphic>
          <a:graphicData uri="http://schemas.openxmlformats.org/drawingml/2006/table">
            <a:tbl>
              <a:tblPr firstRow="1" bandRow="1">
                <a:tableStyleId>{5C22544A-7EE6-4342-B048-85BDC9FD1C3A}</a:tableStyleId>
              </a:tblPr>
              <a:tblGrid>
                <a:gridCol w="9804400">
                  <a:extLst>
                    <a:ext uri="{9D8B030D-6E8A-4147-A177-3AD203B41FA5}">
                      <a16:colId xmlns:a16="http://schemas.microsoft.com/office/drawing/2014/main" val="288095704"/>
                    </a:ext>
                  </a:extLst>
                </a:gridCol>
              </a:tblGrid>
              <a:tr h="370840">
                <a:tc>
                  <a:txBody>
                    <a:bodyPr/>
                    <a:lstStyle/>
                    <a:p>
                      <a:r>
                        <a:rPr lang="en-GB" dirty="0"/>
                        <a:t>I</a:t>
                      </a:r>
                      <a:r>
                        <a:rPr lang="en-GB" dirty="0">
                          <a:solidFill>
                            <a:schemeClr val="tx1"/>
                          </a:solidFill>
                        </a:rPr>
                        <a:t>3) </a:t>
                      </a:r>
                      <a:r>
                        <a:rPr lang="en-GB" sz="1200" dirty="0">
                          <a:solidFill>
                            <a:schemeClr val="tx1"/>
                          </a:solidFill>
                        </a:rPr>
                        <a:t>I use both MS Teams and the OneDrive equally often when working with others </a:t>
                      </a:r>
                      <a:endParaRPr lang="en-GB" sz="1200" dirty="0"/>
                    </a:p>
                  </a:txBody>
                  <a:tcPr>
                    <a:solidFill>
                      <a:schemeClr val="bg1"/>
                    </a:solidFill>
                  </a:tcPr>
                </a:tc>
                <a:extLst>
                  <a:ext uri="{0D108BD9-81ED-4DB2-BD59-A6C34878D82A}">
                    <a16:rowId xmlns:a16="http://schemas.microsoft.com/office/drawing/2014/main" val="109700282"/>
                  </a:ext>
                </a:extLst>
              </a:tr>
            </a:tbl>
          </a:graphicData>
        </a:graphic>
      </p:graphicFrame>
      <p:graphicFrame>
        <p:nvGraphicFramePr>
          <p:cNvPr id="13" name="Table 13">
            <a:extLst>
              <a:ext uri="{FF2B5EF4-FFF2-40B4-BE49-F238E27FC236}">
                <a16:creationId xmlns:a16="http://schemas.microsoft.com/office/drawing/2014/main" id="{613E1EC3-6BD4-354D-6B79-A270584DA8C3}"/>
              </a:ext>
            </a:extLst>
          </p:cNvPr>
          <p:cNvGraphicFramePr>
            <a:graphicFrameLocks noGrp="1"/>
          </p:cNvGraphicFramePr>
          <p:nvPr>
            <p:extLst>
              <p:ext uri="{D42A27DB-BD31-4B8C-83A1-F6EECF244321}">
                <p14:modId xmlns:p14="http://schemas.microsoft.com/office/powerpoint/2010/main" val="1390935756"/>
              </p:ext>
            </p:extLst>
          </p:nvPr>
        </p:nvGraphicFramePr>
        <p:xfrm>
          <a:off x="535942" y="6396038"/>
          <a:ext cx="4064000" cy="36576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1186849326"/>
                    </a:ext>
                  </a:extLst>
                </a:gridCol>
              </a:tblGrid>
              <a:tr h="364062">
                <a:tc>
                  <a:txBody>
                    <a:bodyPr/>
                    <a:lstStyle/>
                    <a:p>
                      <a:r>
                        <a:rPr lang="en-GB" dirty="0">
                          <a:solidFill>
                            <a:schemeClr val="tx1"/>
                          </a:solidFill>
                        </a:rPr>
                        <a:t>( </a:t>
                      </a:r>
                      <a:r>
                        <a:rPr lang="en-GB" sz="1100" dirty="0">
                          <a:solidFill>
                            <a:schemeClr val="tx1"/>
                          </a:solidFill>
                        </a:rPr>
                        <a:t>circle one response )</a:t>
                      </a:r>
                    </a:p>
                  </a:txBody>
                  <a:tcPr>
                    <a:solidFill>
                      <a:schemeClr val="bg1"/>
                    </a:solidFill>
                  </a:tcPr>
                </a:tc>
                <a:extLst>
                  <a:ext uri="{0D108BD9-81ED-4DB2-BD59-A6C34878D82A}">
                    <a16:rowId xmlns:a16="http://schemas.microsoft.com/office/drawing/2014/main" val="2158715222"/>
                  </a:ext>
                </a:extLst>
              </a:tr>
            </a:tbl>
          </a:graphicData>
        </a:graphic>
      </p:graphicFrame>
    </p:spTree>
    <p:extLst>
      <p:ext uri="{BB962C8B-B14F-4D97-AF65-F5344CB8AC3E}">
        <p14:creationId xmlns:p14="http://schemas.microsoft.com/office/powerpoint/2010/main" val="37422272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BEECA-8ADF-081E-1224-7ED8636E473C}"/>
              </a:ext>
            </a:extLst>
          </p:cNvPr>
          <p:cNvSpPr>
            <a:spLocks noGrp="1"/>
          </p:cNvSpPr>
          <p:nvPr>
            <p:ph type="title"/>
          </p:nvPr>
        </p:nvSpPr>
        <p:spPr/>
        <p:txBody>
          <a:bodyPr/>
          <a:lstStyle/>
          <a:p>
            <a:r>
              <a:rPr lang="en-GB" dirty="0"/>
              <a:t>Hypothesis</a:t>
            </a:r>
          </a:p>
        </p:txBody>
      </p:sp>
      <p:sp>
        <p:nvSpPr>
          <p:cNvPr id="3" name="Content Placeholder 2">
            <a:extLst>
              <a:ext uri="{FF2B5EF4-FFF2-40B4-BE49-F238E27FC236}">
                <a16:creationId xmlns:a16="http://schemas.microsoft.com/office/drawing/2014/main" id="{188D6154-4113-0204-6403-6DF31A854C58}"/>
              </a:ext>
            </a:extLst>
          </p:cNvPr>
          <p:cNvSpPr>
            <a:spLocks noGrp="1"/>
          </p:cNvSpPr>
          <p:nvPr>
            <p:ph idx="1"/>
          </p:nvPr>
        </p:nvSpPr>
        <p:spPr/>
        <p:txBody>
          <a:bodyPr/>
          <a:lstStyle/>
          <a:p>
            <a:r>
              <a:rPr lang="en-GB" dirty="0"/>
              <a:t>The most popular tool that is most commonly used to collaborate at </a:t>
            </a:r>
            <a:r>
              <a:rPr lang="en-GB" dirty="0" err="1"/>
              <a:t>uwtsd</a:t>
            </a:r>
            <a:r>
              <a:rPr lang="en-GB" dirty="0"/>
              <a:t> is Microsoft team </a:t>
            </a:r>
          </a:p>
        </p:txBody>
      </p:sp>
    </p:spTree>
    <p:extLst>
      <p:ext uri="{BB962C8B-B14F-4D97-AF65-F5344CB8AC3E}">
        <p14:creationId xmlns:p14="http://schemas.microsoft.com/office/powerpoint/2010/main" val="34037822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29887-D1B7-7D9E-C945-EB517AD73072}"/>
              </a:ext>
            </a:extLst>
          </p:cNvPr>
          <p:cNvSpPr>
            <a:spLocks noGrp="1"/>
          </p:cNvSpPr>
          <p:nvPr>
            <p:ph type="title"/>
          </p:nvPr>
        </p:nvSpPr>
        <p:spPr/>
        <p:txBody>
          <a:bodyPr/>
          <a:lstStyle/>
          <a:p>
            <a:r>
              <a:rPr lang="en-GB" dirty="0"/>
              <a:t>Reference </a:t>
            </a:r>
          </a:p>
        </p:txBody>
      </p:sp>
      <p:sp>
        <p:nvSpPr>
          <p:cNvPr id="3" name="Content Placeholder 2">
            <a:extLst>
              <a:ext uri="{FF2B5EF4-FFF2-40B4-BE49-F238E27FC236}">
                <a16:creationId xmlns:a16="http://schemas.microsoft.com/office/drawing/2014/main" id="{29808D23-9EF7-EA80-1E23-1DF0521513B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291160756"/>
      </p:ext>
    </p:extLst>
  </p:cSld>
  <p:clrMapOvr>
    <a:masterClrMapping/>
  </p:clrMapOvr>
</p:sld>
</file>

<file path=ppt/theme/theme1.xml><?xml version="1.0" encoding="utf-8"?>
<a:theme xmlns:a="http://schemas.openxmlformats.org/drawingml/2006/main" name="BrushVTI">
  <a:themeElements>
    <a:clrScheme name="AnalogousFromDarkSeedLeftStep">
      <a:dk1>
        <a:srgbClr val="000000"/>
      </a:dk1>
      <a:lt1>
        <a:srgbClr val="FFFFFF"/>
      </a:lt1>
      <a:dk2>
        <a:srgbClr val="1A212E"/>
      </a:dk2>
      <a:lt2>
        <a:srgbClr val="F0F3F1"/>
      </a:lt2>
      <a:accent1>
        <a:srgbClr val="E729A7"/>
      </a:accent1>
      <a:accent2>
        <a:srgbClr val="C517D5"/>
      </a:accent2>
      <a:accent3>
        <a:srgbClr val="8829E7"/>
      </a:accent3>
      <a:accent4>
        <a:srgbClr val="3E30D9"/>
      </a:accent4>
      <a:accent5>
        <a:srgbClr val="2968E7"/>
      </a:accent5>
      <a:accent6>
        <a:srgbClr val="17A5D5"/>
      </a:accent6>
      <a:hlink>
        <a:srgbClr val="3F54BF"/>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7" ma:contentTypeDescription="Create a new document." ma:contentTypeScope="" ma:versionID="e9d5ea4abcc1068c1b493ab85af4bad9">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1c49a33be64e47e5e90fd0cc375b245c"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Props1.xml><?xml version="1.0" encoding="utf-8"?>
<ds:datastoreItem xmlns:ds="http://schemas.openxmlformats.org/officeDocument/2006/customXml" ds:itemID="{52A42B49-F018-427F-8679-F2313CFECB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35C4FE2-641F-4169-B9DC-0CAAE604DC1B}">
  <ds:schemaRefs>
    <ds:schemaRef ds:uri="http://schemas.microsoft.com/sharepoint/v3/contenttype/forms"/>
  </ds:schemaRefs>
</ds:datastoreItem>
</file>

<file path=customXml/itemProps3.xml><?xml version="1.0" encoding="utf-8"?>
<ds:datastoreItem xmlns:ds="http://schemas.openxmlformats.org/officeDocument/2006/customXml" ds:itemID="{581CAC88-747F-422D-A300-EA256D56CB4F}">
  <ds:schemaRefs>
    <ds:schemaRef ds:uri="4eb0a523-77d0-454a-93a8-50ca111d3c44"/>
    <ds:schemaRef ds:uri="http://www.w3.org/XML/1998/namespace"/>
    <ds:schemaRef ds:uri="http://schemas.microsoft.com/office/2006/metadata/properties"/>
    <ds:schemaRef ds:uri="http://purl.org/dc/elements/1.1/"/>
    <ds:schemaRef ds:uri="http://schemas.microsoft.com/office/infopath/2007/PartnerControls"/>
    <ds:schemaRef ds:uri="http://schemas.microsoft.com/office/2006/documentManagement/types"/>
    <ds:schemaRef ds:uri="http://purl.org/dc/dcmitype/"/>
    <ds:schemaRef ds:uri="http://purl.org/dc/terms/"/>
    <ds:schemaRef ds:uri="0e7fbce4-8ae7-4085-8b0a-9efa4c7cae6d"/>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otalTime>3773</TotalTime>
  <Words>272</Words>
  <Application>Microsoft Office PowerPoint</Application>
  <PresentationFormat>Widescreen</PresentationFormat>
  <Paragraphs>30</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Century Gothic</vt:lpstr>
      <vt:lpstr>Elephant</vt:lpstr>
      <vt:lpstr>BrushVTI</vt:lpstr>
      <vt:lpstr>  student: Tantou Sisay Student number: 2121741 lecturer: Rebecca  Stewart module code: BMSW4003  Assessment title why do we use technology to collaborate at UWTSD</vt:lpstr>
      <vt:lpstr>INTRODUCTION </vt:lpstr>
      <vt:lpstr>lit</vt:lpstr>
      <vt:lpstr>My questions to ask: </vt:lpstr>
      <vt:lpstr>Hypothesis</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student: Tantou Sisay Student number: 2121741 lecturer: Rebecca  Stewart module code: BMSW4003  Assessment title why do we use technology to collaborate at UWTSD</dc:title>
  <dc:creator>tantou sisay</dc:creator>
  <cp:lastModifiedBy>tantou sisay</cp:lastModifiedBy>
  <cp:revision>1</cp:revision>
  <dcterms:created xsi:type="dcterms:W3CDTF">2023-04-10T17:00:57Z</dcterms:created>
  <dcterms:modified xsi:type="dcterms:W3CDTF">2023-04-13T07:54:20Z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