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65" r:id="rId3"/>
    <p:sldId id="261" r:id="rId4"/>
    <p:sldId id="257" r:id="rId5"/>
    <p:sldId id="258" r:id="rId6"/>
    <p:sldId id="259" r:id="rId7"/>
    <p:sldId id="264" r:id="rId8"/>
    <p:sldId id="267" r:id="rId9"/>
    <p:sldId id="268" r:id="rId10"/>
    <p:sldId id="260" r:id="rId11"/>
    <p:sldId id="271" r:id="rId12"/>
    <p:sldId id="272" r:id="rId13"/>
    <p:sldId id="273" r:id="rId14"/>
    <p:sldId id="274" r:id="rId15"/>
    <p:sldId id="263" r:id="rId16"/>
    <p:sldId id="270" r:id="rId17"/>
    <p:sldId id="262" r:id="rId18"/>
    <p:sldId id="266" r:id="rId19"/>
    <p:sldId id="26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1902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56199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800360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58705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53784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437483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96293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73912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97096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2121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2/27/2024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451323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2/27/2024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4742682"/>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jpeg"/><Relationship Id="rId12" Type="http://schemas.openxmlformats.org/officeDocument/2006/relationships/image" Target="../media/image16.jpeg"/><Relationship Id="rId2" Type="http://schemas.openxmlformats.org/officeDocument/2006/relationships/image" Target="../media/image6.jpeg"/><Relationship Id="rId16" Type="http://schemas.openxmlformats.org/officeDocument/2006/relationships/image" Target="../media/image20.jpeg"/><Relationship Id="rId1" Type="http://schemas.openxmlformats.org/officeDocument/2006/relationships/slideLayout" Target="../slideLayouts/slideLayout6.xml"/><Relationship Id="rId6" Type="http://schemas.openxmlformats.org/officeDocument/2006/relationships/image" Target="../media/image10.jpeg"/><Relationship Id="rId11" Type="http://schemas.openxmlformats.org/officeDocument/2006/relationships/image" Target="../media/image15.png"/><Relationship Id="rId5" Type="http://schemas.openxmlformats.org/officeDocument/2006/relationships/image" Target="../media/image9.jpeg"/><Relationship Id="rId15" Type="http://schemas.openxmlformats.org/officeDocument/2006/relationships/image" Target="../media/image19.jpeg"/><Relationship Id="rId10" Type="http://schemas.openxmlformats.org/officeDocument/2006/relationships/image" Target="../media/image14.png"/><Relationship Id="rId4" Type="http://schemas.openxmlformats.org/officeDocument/2006/relationships/image" Target="../media/image8.jpeg"/><Relationship Id="rId9" Type="http://schemas.openxmlformats.org/officeDocument/2006/relationships/image" Target="../media/image13.png"/><Relationship Id="rId14"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jpeg"/><Relationship Id="rId3" Type="http://schemas.openxmlformats.org/officeDocument/2006/relationships/image" Target="../media/image22.png"/><Relationship Id="rId7" Type="http://schemas.openxmlformats.org/officeDocument/2006/relationships/image" Target="../media/image26.jpeg"/><Relationship Id="rId12" Type="http://schemas.openxmlformats.org/officeDocument/2006/relationships/image" Target="../media/image31.jpeg"/><Relationship Id="rId2" Type="http://schemas.openxmlformats.org/officeDocument/2006/relationships/image" Target="../media/image21.png"/><Relationship Id="rId1" Type="http://schemas.openxmlformats.org/officeDocument/2006/relationships/slideLayout" Target="../slideLayouts/slideLayout6.xml"/><Relationship Id="rId6" Type="http://schemas.openxmlformats.org/officeDocument/2006/relationships/image" Target="../media/image25.jpeg"/><Relationship Id="rId11" Type="http://schemas.openxmlformats.org/officeDocument/2006/relationships/image" Target="../media/image30.jpeg"/><Relationship Id="rId5" Type="http://schemas.openxmlformats.org/officeDocument/2006/relationships/image" Target="../media/image24.jpeg"/><Relationship Id="rId10" Type="http://schemas.openxmlformats.org/officeDocument/2006/relationships/image" Target="../media/image29.png"/><Relationship Id="rId4" Type="http://schemas.openxmlformats.org/officeDocument/2006/relationships/image" Target="../media/image23.jpeg"/><Relationship Id="rId9" Type="http://schemas.openxmlformats.org/officeDocument/2006/relationships/image" Target="../media/image28.jpeg"/></Relationships>
</file>

<file path=ppt/slides/_rels/slide9.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jpeg"/><Relationship Id="rId2" Type="http://schemas.openxmlformats.org/officeDocument/2006/relationships/image" Target="../media/image33.jpeg"/><Relationship Id="rId1" Type="http://schemas.openxmlformats.org/officeDocument/2006/relationships/slideLayout" Target="../slideLayouts/slideLayout7.xml"/><Relationship Id="rId6" Type="http://schemas.openxmlformats.org/officeDocument/2006/relationships/image" Target="../media/image37.jpeg"/><Relationship Id="rId11" Type="http://schemas.openxmlformats.org/officeDocument/2006/relationships/image" Target="../media/image42.jpeg"/><Relationship Id="rId5" Type="http://schemas.openxmlformats.org/officeDocument/2006/relationships/image" Target="../media/image36.jpeg"/><Relationship Id="rId10" Type="http://schemas.openxmlformats.org/officeDocument/2006/relationships/image" Target="../media/image41.jpeg"/><Relationship Id="rId4" Type="http://schemas.openxmlformats.org/officeDocument/2006/relationships/image" Target="../media/image35.jpeg"/><Relationship Id="rId9" Type="http://schemas.openxmlformats.org/officeDocument/2006/relationships/image" Target="../media/image40.png"/></Relationships>
</file>

<file path=ppt/slides/_rels/slide1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6.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kierra.fandom.com/wiki/Fire_Magic" TargetMode="External"/><Relationship Id="rId3" Type="http://schemas.openxmlformats.org/officeDocument/2006/relationships/hyperlink" Target="https://bestiacollars.com/steel-collar-3-159" TargetMode="External"/><Relationship Id="rId7" Type="http://schemas.openxmlformats.org/officeDocument/2006/relationships/hyperlink" Target="https://civitai.com/models/126899/nature-magic-grimoire" TargetMode="External"/><Relationship Id="rId12" Type="http://schemas.openxmlformats.org/officeDocument/2006/relationships/hyperlink" Target="https://shirecorn.tumblr.com/post/717523220765474816" TargetMode="External"/><Relationship Id="rId2" Type="http://schemas.openxmlformats.org/officeDocument/2006/relationships/hyperlink" Target="https://www.etsy.com/uk/listing/665652121/crescent-moon-choker-thick-black-velvet" TargetMode="External"/><Relationship Id="rId1" Type="http://schemas.openxmlformats.org/officeDocument/2006/relationships/slideLayout" Target="../slideLayouts/slideLayout6.xml"/><Relationship Id="rId6" Type="http://schemas.openxmlformats.org/officeDocument/2006/relationships/hyperlink" Target="https://jamesalexanderclothing.co.uk/ladies-sheepskin-slippers/" TargetMode="External"/><Relationship Id="rId11" Type="http://schemas.openxmlformats.org/officeDocument/2006/relationships/hyperlink" Target="https://www.artstation.com/artwork/JlQdnR" TargetMode="External"/><Relationship Id="rId5" Type="http://schemas.openxmlformats.org/officeDocument/2006/relationships/hyperlink" Target="https://www.dancedirect.com/tu001-1st-position-classic-tutu-8-layers%5bAccessed" TargetMode="External"/><Relationship Id="rId10" Type="http://schemas.openxmlformats.org/officeDocument/2006/relationships/hyperlink" Target="https://secret-rp.fandom.com/wiki/Magic_Combinations" TargetMode="External"/><Relationship Id="rId4" Type="http://schemas.openxmlformats.org/officeDocument/2006/relationships/hyperlink" Target="https://www.ebay.co.uk/b/bn_7024937765" TargetMode="External"/><Relationship Id="rId9" Type="http://schemas.openxmlformats.org/officeDocument/2006/relationships/hyperlink" Target="https://stock.adobe.com/uk/images/lightning-magic-and-bright-light-effects-vector-illustration-isolated-on-transparent-background/263685980"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athenacoaching.com.au/how-to-spot-brave-leaders-in-your-team/" TargetMode="External"/><Relationship Id="rId13" Type="http://schemas.openxmlformats.org/officeDocument/2006/relationships/hyperlink" Target="https://dictionary.langeek.co/en/word/88072?entry=helpful" TargetMode="External"/><Relationship Id="rId3" Type="http://schemas.openxmlformats.org/officeDocument/2006/relationships/hyperlink" Target="https://fiction-taxonomy.fandom.com/wiki/Hippocampus_(Mythology" TargetMode="External"/><Relationship Id="rId7" Type="http://schemas.openxmlformats.org/officeDocument/2006/relationships/hyperlink" Target="https://mns.edu.eg/curious-child/" TargetMode="External"/><Relationship Id="rId12" Type="http://schemas.openxmlformats.org/officeDocument/2006/relationships/hyperlink" Target="https://en.ac-illust.com/clip-art/24358515/evil-person" TargetMode="External"/><Relationship Id="rId17" Type="http://schemas.openxmlformats.org/officeDocument/2006/relationships/hyperlink" Target="https://www.freepik.com/premium-vector/gender-symbol-transgender-signs-sexual-orientation-vector_29244010.htm" TargetMode="External"/><Relationship Id="rId2" Type="http://schemas.openxmlformats.org/officeDocument/2006/relationships/hyperlink" Target="https://www.pinterest.co.uk/pin/phoenix-by-maxprint--725361083754843939/" TargetMode="External"/><Relationship Id="rId16" Type="http://schemas.openxmlformats.org/officeDocument/2006/relationships/hyperlink" Target="https://www.freepik.com/premium-vector/gender-symbol-demigirl-signs-sexual-orientation-vector_29243912.htm" TargetMode="External"/><Relationship Id="rId1" Type="http://schemas.openxmlformats.org/officeDocument/2006/relationships/slideLayout" Target="../slideLayouts/slideLayout7.xml"/><Relationship Id="rId6" Type="http://schemas.openxmlformats.org/officeDocument/2006/relationships/hyperlink" Target="https://www.freepik.com/free-photos-vectors/female-figure-drawing" TargetMode="External"/><Relationship Id="rId11" Type="http://schemas.openxmlformats.org/officeDocument/2006/relationships/hyperlink" Target="https://www.freepik.com/premium-ai-image/silhouette-mysterious-man-front-old-graveyard-halloween-night_56825068.htm" TargetMode="External"/><Relationship Id="rId5" Type="http://schemas.openxmlformats.org/officeDocument/2006/relationships/hyperlink" Target="https://www.ancient-origins.net/myths-legends/ancient-origins-legendary-griffin-001693#google_vignette" TargetMode="External"/><Relationship Id="rId15" Type="http://schemas.openxmlformats.org/officeDocument/2006/relationships/hyperlink" Target="https://www.pinterest.co.uk/pin/nonbinary-symbol-sticker-for-sale-by-graepe--756464068661890468/%5bAccessed" TargetMode="External"/><Relationship Id="rId10" Type="http://schemas.openxmlformats.org/officeDocument/2006/relationships/hyperlink" Target="https://ourkindredcats.com/how-to-make-a-skittish-cat-less-fearful/" TargetMode="External"/><Relationship Id="rId4" Type="http://schemas.openxmlformats.org/officeDocument/2006/relationships/hyperlink" Target="https://www.legendsofamerica.com/wy-jackalope/" TargetMode="External"/><Relationship Id="rId9" Type="http://schemas.openxmlformats.org/officeDocument/2006/relationships/hyperlink" Target="https://www.verywellmind.com/characteristics-of-heroism-2795943" TargetMode="External"/><Relationship Id="rId14" Type="http://schemas.openxmlformats.org/officeDocument/2006/relationships/hyperlink" Target="https://www.flaticon.com/free-icon/cisgender_2620698"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nichegamer.com/shapeshifting-puzzle-game-lost-ember-launches-november-22/" TargetMode="External"/><Relationship Id="rId3" Type="http://schemas.openxmlformats.org/officeDocument/2006/relationships/hyperlink" Target="https://store.steampowered.com/app/1213700/Spirit_of_the_North/%5bAccessed" TargetMode="External"/><Relationship Id="rId7" Type="http://schemas.openxmlformats.org/officeDocument/2006/relationships/hyperlink" Target="https://japaneseonimasks.com/blogs/magazine/what-is-kitsune" TargetMode="External"/><Relationship Id="rId2" Type="http://schemas.openxmlformats.org/officeDocument/2006/relationships/hyperlink" Target="https://youtu.be/vo7CPfVu7MY%5bAccessed" TargetMode="External"/><Relationship Id="rId1" Type="http://schemas.openxmlformats.org/officeDocument/2006/relationships/slideLayout" Target="../slideLayouts/slideLayout6.xml"/><Relationship Id="rId6" Type="http://schemas.openxmlformats.org/officeDocument/2006/relationships/hyperlink" Target="https://www.youtube.com/watch?app=desktop&amp;v=uGOtlvfDz28%5bAccessed" TargetMode="External"/><Relationship Id="rId5" Type="http://schemas.openxmlformats.org/officeDocument/2006/relationships/hyperlink" Target="https://www.playstation.com/en-gb/games/goat-simulator-3/%5bAccessed" TargetMode="External"/><Relationship Id="rId4" Type="http://schemas.openxmlformats.org/officeDocument/2006/relationships/hyperlink" Target="https://mythus.fandom.com/wiki/Kitsune?file=Prince_Hanzoku_terrorised_by_a_nine-_tailed_fox.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C8B37023-4D0E-2071-3417-A8CAAD1A1681}"/>
              </a:ext>
            </a:extLst>
          </p:cNvPr>
          <p:cNvPicPr>
            <a:picLocks noChangeAspect="1"/>
          </p:cNvPicPr>
          <p:nvPr/>
        </p:nvPicPr>
        <p:blipFill rotWithShape="1">
          <a:blip r:embed="rId2"/>
          <a:srcRect t="1623" r="-2" b="-2"/>
          <a:stretch/>
        </p:blipFill>
        <p:spPr>
          <a:xfrm>
            <a:off x="20" y="10"/>
            <a:ext cx="12191980" cy="6857990"/>
          </a:xfrm>
          <a:prstGeom prst="rect">
            <a:avLst/>
          </a:prstGeom>
        </p:spPr>
      </p:pic>
      <p:sp>
        <p:nvSpPr>
          <p:cNvPr id="27"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8561" y="1066800"/>
            <a:ext cx="3931320" cy="2267193"/>
          </a:xfrm>
        </p:spPr>
        <p:txBody>
          <a:bodyPr>
            <a:normAutofit/>
          </a:bodyPr>
          <a:lstStyle/>
          <a:p>
            <a:pPr>
              <a:lnSpc>
                <a:spcPct val="100000"/>
              </a:lnSpc>
            </a:pPr>
            <a:r>
              <a:rPr lang="en-GB" sz="1800"/>
              <a:t>Changemakers Creativity and Value Creation(Character Design)</a:t>
            </a:r>
          </a:p>
        </p:txBody>
      </p:sp>
      <p:sp>
        <p:nvSpPr>
          <p:cNvPr id="3" name="Subtitle 2"/>
          <p:cNvSpPr>
            <a:spLocks noGrp="1"/>
          </p:cNvSpPr>
          <p:nvPr>
            <p:ph type="subTitle" idx="1"/>
          </p:nvPr>
        </p:nvSpPr>
        <p:spPr>
          <a:xfrm>
            <a:off x="1048561" y="4327781"/>
            <a:ext cx="3931321" cy="1033669"/>
          </a:xfrm>
        </p:spPr>
        <p:txBody>
          <a:bodyPr vert="horz" lIns="91440" tIns="45720" rIns="91440" bIns="45720" rtlCol="0">
            <a:normAutofit/>
          </a:bodyPr>
          <a:lstStyle/>
          <a:p>
            <a:r>
              <a:rPr lang="en-GB" dirty="0"/>
              <a:t>Kathrine Williams-Kirby</a:t>
            </a:r>
          </a:p>
        </p:txBody>
      </p:sp>
      <p:grpSp>
        <p:nvGrpSpPr>
          <p:cNvPr id="28" name="Group 27">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29" name="Rectangle 28">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2D28-3EF4-418B-EED4-5FBAF362C872}"/>
              </a:ext>
            </a:extLst>
          </p:cNvPr>
          <p:cNvSpPr>
            <a:spLocks noGrp="1"/>
          </p:cNvSpPr>
          <p:nvPr>
            <p:ph type="title"/>
          </p:nvPr>
        </p:nvSpPr>
        <p:spPr>
          <a:xfrm>
            <a:off x="193254" y="274044"/>
            <a:ext cx="3304143" cy="636658"/>
          </a:xfrm>
        </p:spPr>
        <p:txBody>
          <a:bodyPr/>
          <a:lstStyle/>
          <a:p>
            <a:r>
              <a:rPr lang="en-US" u="sng" dirty="0"/>
              <a:t>Table of Contents</a:t>
            </a:r>
          </a:p>
        </p:txBody>
      </p:sp>
      <p:sp>
        <p:nvSpPr>
          <p:cNvPr id="3" name="Content Placeholder 2">
            <a:extLst>
              <a:ext uri="{FF2B5EF4-FFF2-40B4-BE49-F238E27FC236}">
                <a16:creationId xmlns:a16="http://schemas.microsoft.com/office/drawing/2014/main" id="{86A82313-E2B6-4DCF-94C7-6A657FDEADCE}"/>
              </a:ext>
            </a:extLst>
          </p:cNvPr>
          <p:cNvSpPr>
            <a:spLocks noGrp="1"/>
          </p:cNvSpPr>
          <p:nvPr>
            <p:ph idx="1"/>
          </p:nvPr>
        </p:nvSpPr>
        <p:spPr>
          <a:xfrm>
            <a:off x="321784" y="1023494"/>
            <a:ext cx="3037902" cy="3969342"/>
          </a:xfrm>
        </p:spPr>
        <p:txBody>
          <a:bodyPr vert="horz" lIns="91440" tIns="45720" rIns="91440" bIns="45720" rtlCol="0" anchor="t">
            <a:normAutofit lnSpcReduction="10000"/>
          </a:bodyPr>
          <a:lstStyle/>
          <a:p>
            <a:pPr marL="342900" indent="-342900">
              <a:buFont typeface="Calibri"/>
              <a:buChar char="-"/>
            </a:pPr>
            <a:r>
              <a:rPr lang="en-US" dirty="0"/>
              <a:t>Mind Map</a:t>
            </a:r>
          </a:p>
          <a:p>
            <a:pPr marL="342900" indent="-342900">
              <a:buFont typeface="Calibri"/>
              <a:buChar char="-"/>
            </a:pPr>
            <a:r>
              <a:rPr lang="en-US" dirty="0"/>
              <a:t>Mood Board 1</a:t>
            </a:r>
          </a:p>
          <a:p>
            <a:pPr marL="342900" indent="-342900">
              <a:buFont typeface="Calibri"/>
              <a:buChar char="-"/>
            </a:pPr>
            <a:r>
              <a:rPr lang="en-US" dirty="0"/>
              <a:t>Mood Board 2</a:t>
            </a:r>
          </a:p>
          <a:p>
            <a:pPr marL="342900" indent="-342900">
              <a:buFont typeface="Calibri"/>
              <a:buChar char="-"/>
            </a:pPr>
            <a:r>
              <a:rPr lang="en-US" dirty="0"/>
              <a:t>Mood Board 3</a:t>
            </a:r>
          </a:p>
          <a:p>
            <a:pPr marL="342900" indent="-342900">
              <a:buFont typeface="Calibri"/>
              <a:buChar char="-"/>
            </a:pPr>
            <a:r>
              <a:rPr lang="en-US" dirty="0"/>
              <a:t>Mood board Images</a:t>
            </a:r>
          </a:p>
          <a:p>
            <a:pPr marL="342900" indent="-342900">
              <a:buFont typeface="Calibri"/>
              <a:buChar char="-"/>
            </a:pPr>
            <a:r>
              <a:rPr lang="en-US" dirty="0"/>
              <a:t>Initial Designs 1-5</a:t>
            </a:r>
          </a:p>
          <a:p>
            <a:pPr marL="342900" indent="-342900">
              <a:buFont typeface="Calibri"/>
              <a:buChar char="-"/>
            </a:pPr>
            <a:r>
              <a:rPr lang="en-US" dirty="0"/>
              <a:t>Inspirations to Project</a:t>
            </a:r>
          </a:p>
          <a:p>
            <a:pPr marL="342900" indent="-342900">
              <a:buFont typeface="Calibri"/>
              <a:buChar char="-"/>
            </a:pPr>
            <a:r>
              <a:rPr lang="en-US" dirty="0"/>
              <a:t>Write Up</a:t>
            </a:r>
          </a:p>
          <a:p>
            <a:pPr marL="342900" indent="-342900">
              <a:buFont typeface="Calibri"/>
              <a:buChar char="-"/>
            </a:pPr>
            <a:r>
              <a:rPr lang="en-US" dirty="0"/>
              <a:t>Bibliography    </a:t>
            </a:r>
          </a:p>
        </p:txBody>
      </p:sp>
      <p:sp>
        <p:nvSpPr>
          <p:cNvPr id="4" name="Rectangle 3">
            <a:extLst>
              <a:ext uri="{FF2B5EF4-FFF2-40B4-BE49-F238E27FC236}">
                <a16:creationId xmlns:a16="http://schemas.microsoft.com/office/drawing/2014/main" id="{547A5D8F-8CF9-E674-345C-437ABBF83B9B}"/>
              </a:ext>
            </a:extLst>
          </p:cNvPr>
          <p:cNvSpPr/>
          <p:nvPr/>
        </p:nvSpPr>
        <p:spPr>
          <a:xfrm>
            <a:off x="289918" y="1023407"/>
            <a:ext cx="2790940" cy="4002796"/>
          </a:xfrm>
          <a:prstGeom prst="rect">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4311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0D6A1-43FD-97AB-0855-6CF0E0B02850}"/>
              </a:ext>
            </a:extLst>
          </p:cNvPr>
          <p:cNvSpPr>
            <a:spLocks noGrp="1"/>
          </p:cNvSpPr>
          <p:nvPr>
            <p:ph type="title"/>
          </p:nvPr>
        </p:nvSpPr>
        <p:spPr>
          <a:xfrm>
            <a:off x="4082485" y="179846"/>
            <a:ext cx="3542841" cy="808325"/>
          </a:xfrm>
        </p:spPr>
        <p:txBody>
          <a:bodyPr>
            <a:normAutofit/>
          </a:bodyPr>
          <a:lstStyle/>
          <a:p>
            <a:r>
              <a:rPr lang="en-GB" sz="4400" u="sng" dirty="0"/>
              <a:t>Mind Map</a:t>
            </a:r>
          </a:p>
        </p:txBody>
      </p:sp>
      <p:pic>
        <p:nvPicPr>
          <p:cNvPr id="6" name="Content Placeholder 5" descr="A diagram of a character mind&#10;&#10;Description automatically generated">
            <a:extLst>
              <a:ext uri="{FF2B5EF4-FFF2-40B4-BE49-F238E27FC236}">
                <a16:creationId xmlns:a16="http://schemas.microsoft.com/office/drawing/2014/main" id="{CBA8A190-77F3-60E2-8EF9-8CDE1CFD36E5}"/>
              </a:ext>
            </a:extLst>
          </p:cNvPr>
          <p:cNvPicPr>
            <a:picLocks noGrp="1" noChangeAspect="1"/>
          </p:cNvPicPr>
          <p:nvPr>
            <p:ph idx="1"/>
          </p:nvPr>
        </p:nvPicPr>
        <p:blipFill>
          <a:blip r:embed="rId2"/>
          <a:stretch>
            <a:fillRect/>
          </a:stretch>
        </p:blipFill>
        <p:spPr>
          <a:xfrm>
            <a:off x="1030000" y="904144"/>
            <a:ext cx="9636240" cy="5585149"/>
          </a:xfrm>
        </p:spPr>
      </p:pic>
    </p:spTree>
    <p:extLst>
      <p:ext uri="{BB962C8B-B14F-4D97-AF65-F5344CB8AC3E}">
        <p14:creationId xmlns:p14="http://schemas.microsoft.com/office/powerpoint/2010/main" val="2561210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22E02-C37F-073F-4400-085E915EB466}"/>
              </a:ext>
            </a:extLst>
          </p:cNvPr>
          <p:cNvSpPr>
            <a:spLocks noGrp="1"/>
          </p:cNvSpPr>
          <p:nvPr>
            <p:ph type="title"/>
          </p:nvPr>
        </p:nvSpPr>
        <p:spPr>
          <a:xfrm>
            <a:off x="3521203" y="-2509"/>
            <a:ext cx="3871587" cy="1006654"/>
          </a:xfrm>
        </p:spPr>
        <p:txBody>
          <a:bodyPr>
            <a:normAutofit/>
          </a:bodyPr>
          <a:lstStyle/>
          <a:p>
            <a:r>
              <a:rPr lang="en-GB" sz="4800" u="sng" dirty="0"/>
              <a:t>Mood board 1</a:t>
            </a:r>
          </a:p>
        </p:txBody>
      </p:sp>
      <p:pic>
        <p:nvPicPr>
          <p:cNvPr id="3" name="Picture 2">
            <a:extLst>
              <a:ext uri="{FF2B5EF4-FFF2-40B4-BE49-F238E27FC236}">
                <a16:creationId xmlns:a16="http://schemas.microsoft.com/office/drawing/2014/main" id="{8C63D5AB-D5E7-8C89-DB29-C1E93EBEA99B}"/>
              </a:ext>
            </a:extLst>
          </p:cNvPr>
          <p:cNvPicPr>
            <a:picLocks noChangeAspect="1"/>
          </p:cNvPicPr>
          <p:nvPr/>
        </p:nvPicPr>
        <p:blipFill>
          <a:blip r:embed="rId2"/>
          <a:stretch>
            <a:fillRect/>
          </a:stretch>
        </p:blipFill>
        <p:spPr>
          <a:xfrm>
            <a:off x="1339347" y="861818"/>
            <a:ext cx="7996471" cy="5753370"/>
          </a:xfrm>
          <a:prstGeom prst="rect">
            <a:avLst/>
          </a:prstGeom>
        </p:spPr>
      </p:pic>
    </p:spTree>
    <p:extLst>
      <p:ext uri="{BB962C8B-B14F-4D97-AF65-F5344CB8AC3E}">
        <p14:creationId xmlns:p14="http://schemas.microsoft.com/office/powerpoint/2010/main" val="84882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D72C7F-5BC3-6376-BBA2-460FD3A564E1}"/>
              </a:ext>
            </a:extLst>
          </p:cNvPr>
          <p:cNvSpPr txBox="1"/>
          <p:nvPr/>
        </p:nvSpPr>
        <p:spPr>
          <a:xfrm>
            <a:off x="3272588" y="133284"/>
            <a:ext cx="41941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u="sng" dirty="0">
                <a:solidFill>
                  <a:srgbClr val="223A3C"/>
                </a:solidFill>
              </a:rPr>
              <a:t>Mood board 2</a:t>
            </a:r>
            <a:endParaRPr lang="en-GB" dirty="0"/>
          </a:p>
        </p:txBody>
      </p:sp>
      <p:pic>
        <p:nvPicPr>
          <p:cNvPr id="2" name="Picture 1" descr="A collage of different clothing items&#10;&#10;Description automatically generated">
            <a:extLst>
              <a:ext uri="{FF2B5EF4-FFF2-40B4-BE49-F238E27FC236}">
                <a16:creationId xmlns:a16="http://schemas.microsoft.com/office/drawing/2014/main" id="{D8236E2C-89F2-64F2-082D-E561D2284C38}"/>
              </a:ext>
            </a:extLst>
          </p:cNvPr>
          <p:cNvPicPr>
            <a:picLocks noChangeAspect="1"/>
          </p:cNvPicPr>
          <p:nvPr/>
        </p:nvPicPr>
        <p:blipFill>
          <a:blip r:embed="rId2"/>
          <a:stretch>
            <a:fillRect/>
          </a:stretch>
        </p:blipFill>
        <p:spPr>
          <a:xfrm>
            <a:off x="1307658" y="835911"/>
            <a:ext cx="8051681" cy="5798644"/>
          </a:xfrm>
          <a:prstGeom prst="rect">
            <a:avLst/>
          </a:prstGeom>
        </p:spPr>
      </p:pic>
    </p:spTree>
    <p:extLst>
      <p:ext uri="{BB962C8B-B14F-4D97-AF65-F5344CB8AC3E}">
        <p14:creationId xmlns:p14="http://schemas.microsoft.com/office/powerpoint/2010/main" val="221218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B87B7D-7952-A71D-0EEE-038015FEC4E4}"/>
              </a:ext>
            </a:extLst>
          </p:cNvPr>
          <p:cNvSpPr>
            <a:spLocks noGrp="1"/>
          </p:cNvSpPr>
          <p:nvPr>
            <p:ph type="title"/>
          </p:nvPr>
        </p:nvSpPr>
        <p:spPr>
          <a:xfrm>
            <a:off x="3323083" y="186639"/>
            <a:ext cx="3902902" cy="860517"/>
          </a:xfrm>
        </p:spPr>
        <p:txBody>
          <a:bodyPr/>
          <a:lstStyle/>
          <a:p>
            <a:r>
              <a:rPr lang="en-GB" sz="4800" u="sng" dirty="0">
                <a:ea typeface="+mj-lt"/>
                <a:cs typeface="+mj-lt"/>
              </a:rPr>
              <a:t>Mood board 3</a:t>
            </a:r>
            <a:endParaRPr lang="en-US" dirty="0"/>
          </a:p>
        </p:txBody>
      </p:sp>
      <p:sp>
        <p:nvSpPr>
          <p:cNvPr id="8" name="TextBox 7">
            <a:extLst>
              <a:ext uri="{FF2B5EF4-FFF2-40B4-BE49-F238E27FC236}">
                <a16:creationId xmlns:a16="http://schemas.microsoft.com/office/drawing/2014/main" id="{15A579CD-80D7-F510-45D7-5034FB6C9908}"/>
              </a:ext>
            </a:extLst>
          </p:cNvPr>
          <p:cNvSpPr txBox="1"/>
          <p:nvPr/>
        </p:nvSpPr>
        <p:spPr>
          <a:xfrm>
            <a:off x="4844716" y="282942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endParaRPr lang="en-US" dirty="0"/>
          </a:p>
        </p:txBody>
      </p:sp>
      <p:pic>
        <p:nvPicPr>
          <p:cNvPr id="2" name="Picture 1">
            <a:extLst>
              <a:ext uri="{FF2B5EF4-FFF2-40B4-BE49-F238E27FC236}">
                <a16:creationId xmlns:a16="http://schemas.microsoft.com/office/drawing/2014/main" id="{25D57B60-E1E0-E530-8907-4282BE4662D7}"/>
              </a:ext>
            </a:extLst>
          </p:cNvPr>
          <p:cNvPicPr>
            <a:picLocks noChangeAspect="1"/>
          </p:cNvPicPr>
          <p:nvPr/>
        </p:nvPicPr>
        <p:blipFill>
          <a:blip r:embed="rId2"/>
          <a:stretch>
            <a:fillRect/>
          </a:stretch>
        </p:blipFill>
        <p:spPr>
          <a:xfrm>
            <a:off x="1747797" y="980426"/>
            <a:ext cx="7663405" cy="5513407"/>
          </a:xfrm>
          <a:prstGeom prst="rect">
            <a:avLst/>
          </a:prstGeom>
        </p:spPr>
      </p:pic>
    </p:spTree>
    <p:extLst>
      <p:ext uri="{BB962C8B-B14F-4D97-AF65-F5344CB8AC3E}">
        <p14:creationId xmlns:p14="http://schemas.microsoft.com/office/powerpoint/2010/main" val="3260498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7749-1F88-1BEB-468B-A84E5AD6E31A}"/>
              </a:ext>
            </a:extLst>
          </p:cNvPr>
          <p:cNvSpPr>
            <a:spLocks noGrp="1"/>
          </p:cNvSpPr>
          <p:nvPr>
            <p:ph type="title"/>
          </p:nvPr>
        </p:nvSpPr>
        <p:spPr>
          <a:xfrm>
            <a:off x="190460" y="220481"/>
            <a:ext cx="3516683" cy="594008"/>
          </a:xfrm>
        </p:spPr>
        <p:txBody>
          <a:bodyPr>
            <a:normAutofit fontScale="90000"/>
          </a:bodyPr>
          <a:lstStyle/>
          <a:p>
            <a:r>
              <a:rPr lang="en-GB" u="sng" err="1"/>
              <a:t>Moodboard</a:t>
            </a:r>
            <a:r>
              <a:rPr lang="en-GB" u="sng" dirty="0"/>
              <a:t> Images</a:t>
            </a:r>
          </a:p>
        </p:txBody>
      </p:sp>
      <p:pic>
        <p:nvPicPr>
          <p:cNvPr id="3" name="Picture 2" descr="Crescent moon choker, thick black velvet choker with large silver moon charm, gothic choker, witchy choker, 2 cm wide, 3/4 inch image 1">
            <a:extLst>
              <a:ext uri="{FF2B5EF4-FFF2-40B4-BE49-F238E27FC236}">
                <a16:creationId xmlns:a16="http://schemas.microsoft.com/office/drawing/2014/main" id="{C14B84D6-B053-DA8B-D719-B62C8AFEE14F}"/>
              </a:ext>
            </a:extLst>
          </p:cNvPr>
          <p:cNvPicPr>
            <a:picLocks noChangeAspect="1"/>
          </p:cNvPicPr>
          <p:nvPr/>
        </p:nvPicPr>
        <p:blipFill>
          <a:blip r:embed="rId2"/>
          <a:stretch>
            <a:fillRect/>
          </a:stretch>
        </p:blipFill>
        <p:spPr>
          <a:xfrm>
            <a:off x="186093" y="798552"/>
            <a:ext cx="2158653" cy="1724144"/>
          </a:xfrm>
          <a:prstGeom prst="rect">
            <a:avLst/>
          </a:prstGeom>
        </p:spPr>
      </p:pic>
      <p:sp>
        <p:nvSpPr>
          <p:cNvPr id="5" name="TextBox 4">
            <a:extLst>
              <a:ext uri="{FF2B5EF4-FFF2-40B4-BE49-F238E27FC236}">
                <a16:creationId xmlns:a16="http://schemas.microsoft.com/office/drawing/2014/main" id="{FABC096D-4FE3-DFF8-97EB-F0648EB3E946}"/>
              </a:ext>
            </a:extLst>
          </p:cNvPr>
          <p:cNvSpPr txBox="1"/>
          <p:nvPr/>
        </p:nvSpPr>
        <p:spPr>
          <a:xfrm>
            <a:off x="159633" y="2524849"/>
            <a:ext cx="20965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Moon Necklace[1]</a:t>
            </a:r>
          </a:p>
        </p:txBody>
      </p:sp>
      <p:pic>
        <p:nvPicPr>
          <p:cNvPr id="6" name="Picture 5" descr="A group of colorful bows&#10;&#10;Description automatically generated">
            <a:extLst>
              <a:ext uri="{FF2B5EF4-FFF2-40B4-BE49-F238E27FC236}">
                <a16:creationId xmlns:a16="http://schemas.microsoft.com/office/drawing/2014/main" id="{2209AE5D-A59E-7A0C-D1CE-74ECD3E1119E}"/>
              </a:ext>
            </a:extLst>
          </p:cNvPr>
          <p:cNvPicPr>
            <a:picLocks noChangeAspect="1"/>
          </p:cNvPicPr>
          <p:nvPr/>
        </p:nvPicPr>
        <p:blipFill>
          <a:blip r:embed="rId3"/>
          <a:stretch>
            <a:fillRect/>
          </a:stretch>
        </p:blipFill>
        <p:spPr>
          <a:xfrm>
            <a:off x="2393066" y="776107"/>
            <a:ext cx="2013994" cy="1756217"/>
          </a:xfrm>
          <a:prstGeom prst="rect">
            <a:avLst/>
          </a:prstGeom>
        </p:spPr>
      </p:pic>
      <p:sp>
        <p:nvSpPr>
          <p:cNvPr id="7" name="TextBox 6">
            <a:extLst>
              <a:ext uri="{FF2B5EF4-FFF2-40B4-BE49-F238E27FC236}">
                <a16:creationId xmlns:a16="http://schemas.microsoft.com/office/drawing/2014/main" id="{ED1F75D8-296F-CC17-D088-93B8728E1BA6}"/>
              </a:ext>
            </a:extLst>
          </p:cNvPr>
          <p:cNvSpPr txBox="1"/>
          <p:nvPr/>
        </p:nvSpPr>
        <p:spPr>
          <a:xfrm>
            <a:off x="2447803" y="2523160"/>
            <a:ext cx="1523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Bowtie[2]</a:t>
            </a:r>
          </a:p>
        </p:txBody>
      </p:sp>
      <p:pic>
        <p:nvPicPr>
          <p:cNvPr id="8" name="Picture 7" descr="dog collar with spikes">
            <a:extLst>
              <a:ext uri="{FF2B5EF4-FFF2-40B4-BE49-F238E27FC236}">
                <a16:creationId xmlns:a16="http://schemas.microsoft.com/office/drawing/2014/main" id="{B46875AA-D94C-4982-F680-DCE1918557A5}"/>
              </a:ext>
            </a:extLst>
          </p:cNvPr>
          <p:cNvPicPr>
            <a:picLocks noChangeAspect="1"/>
          </p:cNvPicPr>
          <p:nvPr/>
        </p:nvPicPr>
        <p:blipFill>
          <a:blip r:embed="rId4"/>
          <a:stretch>
            <a:fillRect/>
          </a:stretch>
        </p:blipFill>
        <p:spPr>
          <a:xfrm>
            <a:off x="4406097" y="810781"/>
            <a:ext cx="2289858" cy="1657930"/>
          </a:xfrm>
          <a:prstGeom prst="rect">
            <a:avLst/>
          </a:prstGeom>
        </p:spPr>
      </p:pic>
      <p:sp>
        <p:nvSpPr>
          <p:cNvPr id="9" name="TextBox 8">
            <a:extLst>
              <a:ext uri="{FF2B5EF4-FFF2-40B4-BE49-F238E27FC236}">
                <a16:creationId xmlns:a16="http://schemas.microsoft.com/office/drawing/2014/main" id="{8F2F062C-7796-7DE4-9BEE-502F566BA6EC}"/>
              </a:ext>
            </a:extLst>
          </p:cNvPr>
          <p:cNvSpPr txBox="1"/>
          <p:nvPr/>
        </p:nvSpPr>
        <p:spPr>
          <a:xfrm>
            <a:off x="4409351" y="2542813"/>
            <a:ext cx="1686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Spiked Collar[3]</a:t>
            </a:r>
          </a:p>
        </p:txBody>
      </p:sp>
      <p:pic>
        <p:nvPicPr>
          <p:cNvPr id="10" name="Picture 9" descr="Green jade pendant necklace silver for women, Oval, Green necklace, Green gemstone necklace, Jade pendant, Handmade jewelry gift for her image 1">
            <a:extLst>
              <a:ext uri="{FF2B5EF4-FFF2-40B4-BE49-F238E27FC236}">
                <a16:creationId xmlns:a16="http://schemas.microsoft.com/office/drawing/2014/main" id="{04DBE623-41AD-64AB-5CE9-24002CABA033}"/>
              </a:ext>
            </a:extLst>
          </p:cNvPr>
          <p:cNvPicPr>
            <a:picLocks noChangeAspect="1"/>
          </p:cNvPicPr>
          <p:nvPr/>
        </p:nvPicPr>
        <p:blipFill>
          <a:blip r:embed="rId5"/>
          <a:stretch>
            <a:fillRect/>
          </a:stretch>
        </p:blipFill>
        <p:spPr>
          <a:xfrm>
            <a:off x="6759615" y="836847"/>
            <a:ext cx="2424897" cy="1615446"/>
          </a:xfrm>
          <a:prstGeom prst="rect">
            <a:avLst/>
          </a:prstGeom>
        </p:spPr>
      </p:pic>
      <p:sp>
        <p:nvSpPr>
          <p:cNvPr id="11" name="TextBox 10">
            <a:extLst>
              <a:ext uri="{FF2B5EF4-FFF2-40B4-BE49-F238E27FC236}">
                <a16:creationId xmlns:a16="http://schemas.microsoft.com/office/drawing/2014/main" id="{46FF554D-135F-1777-0EAC-3267B9C95B6F}"/>
              </a:ext>
            </a:extLst>
          </p:cNvPr>
          <p:cNvSpPr txBox="1"/>
          <p:nvPr/>
        </p:nvSpPr>
        <p:spPr>
          <a:xfrm>
            <a:off x="6761905" y="2465648"/>
            <a:ext cx="18560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Opal Necklace[4]</a:t>
            </a:r>
          </a:p>
        </p:txBody>
      </p:sp>
      <p:pic>
        <p:nvPicPr>
          <p:cNvPr id="12" name="Picture 11" descr="Kanzashi cherry blossom Sakura flower hair clip barrette with tassels / geisha yukata hair clips/ light pink image 1">
            <a:extLst>
              <a:ext uri="{FF2B5EF4-FFF2-40B4-BE49-F238E27FC236}">
                <a16:creationId xmlns:a16="http://schemas.microsoft.com/office/drawing/2014/main" id="{7D31EDD8-35CD-6E2A-36B5-A6D5D9F4E169}"/>
              </a:ext>
            </a:extLst>
          </p:cNvPr>
          <p:cNvPicPr>
            <a:picLocks noChangeAspect="1"/>
          </p:cNvPicPr>
          <p:nvPr/>
        </p:nvPicPr>
        <p:blipFill>
          <a:blip r:embed="rId6"/>
          <a:stretch>
            <a:fillRect/>
          </a:stretch>
        </p:blipFill>
        <p:spPr>
          <a:xfrm>
            <a:off x="9238526" y="745602"/>
            <a:ext cx="1749706" cy="1720769"/>
          </a:xfrm>
          <a:prstGeom prst="rect">
            <a:avLst/>
          </a:prstGeom>
        </p:spPr>
      </p:pic>
      <p:sp>
        <p:nvSpPr>
          <p:cNvPr id="13" name="TextBox 12">
            <a:extLst>
              <a:ext uri="{FF2B5EF4-FFF2-40B4-BE49-F238E27FC236}">
                <a16:creationId xmlns:a16="http://schemas.microsoft.com/office/drawing/2014/main" id="{78CAF288-98E8-9490-0625-D1909CD9D068}"/>
              </a:ext>
            </a:extLst>
          </p:cNvPr>
          <p:cNvSpPr txBox="1"/>
          <p:nvPr/>
        </p:nvSpPr>
        <p:spPr>
          <a:xfrm>
            <a:off x="9238527" y="2474570"/>
            <a:ext cx="19236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Sakura Hair clip[5]</a:t>
            </a:r>
          </a:p>
        </p:txBody>
      </p:sp>
      <p:pic>
        <p:nvPicPr>
          <p:cNvPr id="14" name="Picture 13" descr="The St Edward’s Crown (Buckingham Palace/PA)">
            <a:extLst>
              <a:ext uri="{FF2B5EF4-FFF2-40B4-BE49-F238E27FC236}">
                <a16:creationId xmlns:a16="http://schemas.microsoft.com/office/drawing/2014/main" id="{79E2929C-62F2-DFF5-9BD7-C68F4C9B4F5F}"/>
              </a:ext>
            </a:extLst>
          </p:cNvPr>
          <p:cNvPicPr>
            <a:picLocks noChangeAspect="1"/>
          </p:cNvPicPr>
          <p:nvPr/>
        </p:nvPicPr>
        <p:blipFill>
          <a:blip r:embed="rId7"/>
          <a:stretch>
            <a:fillRect/>
          </a:stretch>
        </p:blipFill>
        <p:spPr>
          <a:xfrm>
            <a:off x="190982" y="2842549"/>
            <a:ext cx="1904036" cy="1279003"/>
          </a:xfrm>
          <a:prstGeom prst="rect">
            <a:avLst/>
          </a:prstGeom>
        </p:spPr>
      </p:pic>
      <p:sp>
        <p:nvSpPr>
          <p:cNvPr id="15" name="TextBox 14">
            <a:extLst>
              <a:ext uri="{FF2B5EF4-FFF2-40B4-BE49-F238E27FC236}">
                <a16:creationId xmlns:a16="http://schemas.microsoft.com/office/drawing/2014/main" id="{8D2AF41D-0DB4-EBF2-27A9-A13723AF5E62}"/>
              </a:ext>
            </a:extLst>
          </p:cNvPr>
          <p:cNvSpPr txBox="1"/>
          <p:nvPr/>
        </p:nvSpPr>
        <p:spPr>
          <a:xfrm>
            <a:off x="188812" y="4152417"/>
            <a:ext cx="11563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Crown[6]</a:t>
            </a:r>
          </a:p>
        </p:txBody>
      </p:sp>
      <p:pic>
        <p:nvPicPr>
          <p:cNvPr id="16" name="Picture 15" descr="A heart shaped sunglasses on a pink and blue background&#10;&#10;Description automatically generated">
            <a:extLst>
              <a:ext uri="{FF2B5EF4-FFF2-40B4-BE49-F238E27FC236}">
                <a16:creationId xmlns:a16="http://schemas.microsoft.com/office/drawing/2014/main" id="{FF080AB1-5FF6-F7A2-D863-61611CC490F1}"/>
              </a:ext>
            </a:extLst>
          </p:cNvPr>
          <p:cNvPicPr>
            <a:picLocks noChangeAspect="1"/>
          </p:cNvPicPr>
          <p:nvPr/>
        </p:nvPicPr>
        <p:blipFill>
          <a:blip r:embed="rId8"/>
          <a:stretch>
            <a:fillRect/>
          </a:stretch>
        </p:blipFill>
        <p:spPr>
          <a:xfrm>
            <a:off x="2475355" y="2888426"/>
            <a:ext cx="1145292" cy="1302997"/>
          </a:xfrm>
          <a:prstGeom prst="rect">
            <a:avLst/>
          </a:prstGeom>
        </p:spPr>
      </p:pic>
      <p:sp>
        <p:nvSpPr>
          <p:cNvPr id="17" name="TextBox 16">
            <a:extLst>
              <a:ext uri="{FF2B5EF4-FFF2-40B4-BE49-F238E27FC236}">
                <a16:creationId xmlns:a16="http://schemas.microsoft.com/office/drawing/2014/main" id="{AC9A917D-A92E-DD8E-9E1A-FBB2A261E434}"/>
              </a:ext>
            </a:extLst>
          </p:cNvPr>
          <p:cNvSpPr txBox="1"/>
          <p:nvPr/>
        </p:nvSpPr>
        <p:spPr>
          <a:xfrm>
            <a:off x="2447201" y="4228134"/>
            <a:ext cx="12575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Glasses[7]</a:t>
            </a:r>
          </a:p>
        </p:txBody>
      </p:sp>
      <p:pic>
        <p:nvPicPr>
          <p:cNvPr id="18" name="Picture 17" descr="A straw hat on a stand&#10;&#10;Description automatically generated">
            <a:extLst>
              <a:ext uri="{FF2B5EF4-FFF2-40B4-BE49-F238E27FC236}">
                <a16:creationId xmlns:a16="http://schemas.microsoft.com/office/drawing/2014/main" id="{4EEE85B8-E2E3-F8BC-6EBC-D2C4E90A34B9}"/>
              </a:ext>
            </a:extLst>
          </p:cNvPr>
          <p:cNvPicPr>
            <a:picLocks noChangeAspect="1"/>
          </p:cNvPicPr>
          <p:nvPr/>
        </p:nvPicPr>
        <p:blipFill>
          <a:blip r:embed="rId9"/>
          <a:stretch>
            <a:fillRect/>
          </a:stretch>
        </p:blipFill>
        <p:spPr>
          <a:xfrm>
            <a:off x="3698894" y="2912419"/>
            <a:ext cx="1292869" cy="1245364"/>
          </a:xfrm>
          <a:prstGeom prst="rect">
            <a:avLst/>
          </a:prstGeom>
        </p:spPr>
      </p:pic>
      <p:sp>
        <p:nvSpPr>
          <p:cNvPr id="19" name="TextBox 18">
            <a:extLst>
              <a:ext uri="{FF2B5EF4-FFF2-40B4-BE49-F238E27FC236}">
                <a16:creationId xmlns:a16="http://schemas.microsoft.com/office/drawing/2014/main" id="{F3F1B5A7-4E43-F11A-C890-89EA80DE02CE}"/>
              </a:ext>
            </a:extLst>
          </p:cNvPr>
          <p:cNvSpPr txBox="1"/>
          <p:nvPr/>
        </p:nvSpPr>
        <p:spPr>
          <a:xfrm>
            <a:off x="3830014" y="4228979"/>
            <a:ext cx="14640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Sunhat[8]</a:t>
            </a:r>
          </a:p>
        </p:txBody>
      </p:sp>
      <p:pic>
        <p:nvPicPr>
          <p:cNvPr id="20" name="Picture 19" descr="A group of women in tutu&#10;&#10;Description automatically generated">
            <a:extLst>
              <a:ext uri="{FF2B5EF4-FFF2-40B4-BE49-F238E27FC236}">
                <a16:creationId xmlns:a16="http://schemas.microsoft.com/office/drawing/2014/main" id="{1DD4A4BD-21CC-D793-15B8-2FCFCF09298D}"/>
              </a:ext>
            </a:extLst>
          </p:cNvPr>
          <p:cNvPicPr>
            <a:picLocks noChangeAspect="1"/>
          </p:cNvPicPr>
          <p:nvPr/>
        </p:nvPicPr>
        <p:blipFill>
          <a:blip r:embed="rId10"/>
          <a:stretch>
            <a:fillRect/>
          </a:stretch>
        </p:blipFill>
        <p:spPr>
          <a:xfrm>
            <a:off x="5133913" y="2914891"/>
            <a:ext cx="1297210" cy="1307940"/>
          </a:xfrm>
          <a:prstGeom prst="rect">
            <a:avLst/>
          </a:prstGeom>
        </p:spPr>
      </p:pic>
      <p:sp>
        <p:nvSpPr>
          <p:cNvPr id="21" name="TextBox 20">
            <a:extLst>
              <a:ext uri="{FF2B5EF4-FFF2-40B4-BE49-F238E27FC236}">
                <a16:creationId xmlns:a16="http://schemas.microsoft.com/office/drawing/2014/main" id="{607FBAF6-8689-43C9-1066-771ACF5EF0B8}"/>
              </a:ext>
            </a:extLst>
          </p:cNvPr>
          <p:cNvSpPr txBox="1"/>
          <p:nvPr/>
        </p:nvSpPr>
        <p:spPr>
          <a:xfrm>
            <a:off x="5134215" y="4266597"/>
            <a:ext cx="11946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Tutu[9]</a:t>
            </a:r>
          </a:p>
        </p:txBody>
      </p:sp>
      <p:pic>
        <p:nvPicPr>
          <p:cNvPr id="22" name="Picture 21" descr="main product photo">
            <a:extLst>
              <a:ext uri="{FF2B5EF4-FFF2-40B4-BE49-F238E27FC236}">
                <a16:creationId xmlns:a16="http://schemas.microsoft.com/office/drawing/2014/main" id="{69C3D2AD-2497-103A-0577-34F66B174ECD}"/>
              </a:ext>
            </a:extLst>
          </p:cNvPr>
          <p:cNvPicPr>
            <a:picLocks noChangeAspect="1"/>
          </p:cNvPicPr>
          <p:nvPr/>
        </p:nvPicPr>
        <p:blipFill>
          <a:blip r:embed="rId11"/>
          <a:stretch>
            <a:fillRect/>
          </a:stretch>
        </p:blipFill>
        <p:spPr>
          <a:xfrm>
            <a:off x="6479894" y="2829045"/>
            <a:ext cx="1547150" cy="1537504"/>
          </a:xfrm>
          <a:prstGeom prst="rect">
            <a:avLst/>
          </a:prstGeom>
        </p:spPr>
      </p:pic>
      <p:sp>
        <p:nvSpPr>
          <p:cNvPr id="23" name="TextBox 22">
            <a:extLst>
              <a:ext uri="{FF2B5EF4-FFF2-40B4-BE49-F238E27FC236}">
                <a16:creationId xmlns:a16="http://schemas.microsoft.com/office/drawing/2014/main" id="{5D1B746F-31B8-0D90-0CC1-23131C55AED8}"/>
              </a:ext>
            </a:extLst>
          </p:cNvPr>
          <p:cNvSpPr txBox="1"/>
          <p:nvPr/>
        </p:nvSpPr>
        <p:spPr>
          <a:xfrm>
            <a:off x="6648811" y="4305300"/>
            <a:ext cx="13144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Jumper[10]</a:t>
            </a:r>
          </a:p>
        </p:txBody>
      </p:sp>
      <p:pic>
        <p:nvPicPr>
          <p:cNvPr id="24" name="Picture 23" descr="Handmade Detailed Full Cotton Victorian Lace Umbrella Parasol Gift or Decoration, Wedding Gift, White, Black or Beige White">
            <a:extLst>
              <a:ext uri="{FF2B5EF4-FFF2-40B4-BE49-F238E27FC236}">
                <a16:creationId xmlns:a16="http://schemas.microsoft.com/office/drawing/2014/main" id="{C2B9CB9E-7CDD-1EE1-DC38-3B3B1B9A9146}"/>
              </a:ext>
            </a:extLst>
          </p:cNvPr>
          <p:cNvPicPr>
            <a:picLocks noChangeAspect="1"/>
          </p:cNvPicPr>
          <p:nvPr/>
        </p:nvPicPr>
        <p:blipFill>
          <a:blip r:embed="rId12"/>
          <a:stretch>
            <a:fillRect/>
          </a:stretch>
        </p:blipFill>
        <p:spPr>
          <a:xfrm>
            <a:off x="8148577" y="2999641"/>
            <a:ext cx="1286719" cy="1263832"/>
          </a:xfrm>
          <a:prstGeom prst="rect">
            <a:avLst/>
          </a:prstGeom>
        </p:spPr>
      </p:pic>
      <p:sp>
        <p:nvSpPr>
          <p:cNvPr id="25" name="TextBox 24">
            <a:extLst>
              <a:ext uri="{FF2B5EF4-FFF2-40B4-BE49-F238E27FC236}">
                <a16:creationId xmlns:a16="http://schemas.microsoft.com/office/drawing/2014/main" id="{727CEA78-8ACD-F358-7EE2-B2B2A90FA323}"/>
              </a:ext>
            </a:extLst>
          </p:cNvPr>
          <p:cNvSpPr txBox="1"/>
          <p:nvPr/>
        </p:nvSpPr>
        <p:spPr>
          <a:xfrm>
            <a:off x="8115902" y="4343157"/>
            <a:ext cx="15346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Parasol[11]</a:t>
            </a:r>
          </a:p>
        </p:txBody>
      </p:sp>
      <p:pic>
        <p:nvPicPr>
          <p:cNvPr id="26" name="Picture 25" descr="Party Hat Blue Small">
            <a:extLst>
              <a:ext uri="{FF2B5EF4-FFF2-40B4-BE49-F238E27FC236}">
                <a16:creationId xmlns:a16="http://schemas.microsoft.com/office/drawing/2014/main" id="{4F05BE10-088D-66D7-9AD7-228DFC8E9A8E}"/>
              </a:ext>
            </a:extLst>
          </p:cNvPr>
          <p:cNvPicPr>
            <a:picLocks noChangeAspect="1"/>
          </p:cNvPicPr>
          <p:nvPr/>
        </p:nvPicPr>
        <p:blipFill>
          <a:blip r:embed="rId13"/>
          <a:stretch>
            <a:fillRect/>
          </a:stretch>
        </p:blipFill>
        <p:spPr>
          <a:xfrm>
            <a:off x="9527892" y="2771170"/>
            <a:ext cx="1691834" cy="1662898"/>
          </a:xfrm>
          <a:prstGeom prst="rect">
            <a:avLst/>
          </a:prstGeom>
        </p:spPr>
      </p:pic>
      <p:sp>
        <p:nvSpPr>
          <p:cNvPr id="27" name="TextBox 26">
            <a:extLst>
              <a:ext uri="{FF2B5EF4-FFF2-40B4-BE49-F238E27FC236}">
                <a16:creationId xmlns:a16="http://schemas.microsoft.com/office/drawing/2014/main" id="{25CAF10F-2ABF-4075-86E2-04B4D58F2EA6}"/>
              </a:ext>
            </a:extLst>
          </p:cNvPr>
          <p:cNvSpPr txBox="1"/>
          <p:nvPr/>
        </p:nvSpPr>
        <p:spPr>
          <a:xfrm>
            <a:off x="9657505" y="4455046"/>
            <a:ext cx="15335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Party hat[12]</a:t>
            </a:r>
          </a:p>
        </p:txBody>
      </p:sp>
      <p:pic>
        <p:nvPicPr>
          <p:cNvPr id="4" name="Picture 3" descr="A cartoon of a hooded figure&#10;&#10;Description automatically generated">
            <a:extLst>
              <a:ext uri="{FF2B5EF4-FFF2-40B4-BE49-F238E27FC236}">
                <a16:creationId xmlns:a16="http://schemas.microsoft.com/office/drawing/2014/main" id="{62B9D6C7-11AC-7846-606B-DD83532749D5}"/>
              </a:ext>
            </a:extLst>
          </p:cNvPr>
          <p:cNvPicPr>
            <a:picLocks noChangeAspect="1"/>
          </p:cNvPicPr>
          <p:nvPr/>
        </p:nvPicPr>
        <p:blipFill>
          <a:blip r:embed="rId14"/>
          <a:stretch>
            <a:fillRect/>
          </a:stretch>
        </p:blipFill>
        <p:spPr>
          <a:xfrm>
            <a:off x="163868" y="4576716"/>
            <a:ext cx="1524213" cy="1524213"/>
          </a:xfrm>
          <a:prstGeom prst="rect">
            <a:avLst/>
          </a:prstGeom>
        </p:spPr>
      </p:pic>
      <p:sp>
        <p:nvSpPr>
          <p:cNvPr id="28" name="TextBox 27">
            <a:extLst>
              <a:ext uri="{FF2B5EF4-FFF2-40B4-BE49-F238E27FC236}">
                <a16:creationId xmlns:a16="http://schemas.microsoft.com/office/drawing/2014/main" id="{9C4D6B9E-3C8B-C94E-8F8F-53677A38232C}"/>
              </a:ext>
            </a:extLst>
          </p:cNvPr>
          <p:cNvSpPr txBox="1"/>
          <p:nvPr/>
        </p:nvSpPr>
        <p:spPr>
          <a:xfrm>
            <a:off x="284423" y="6114446"/>
            <a:ext cx="12904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Cloak[13]</a:t>
            </a:r>
          </a:p>
        </p:txBody>
      </p:sp>
      <p:pic>
        <p:nvPicPr>
          <p:cNvPr id="29" name="Picture 28" descr="Tube Friendship Bracelets Adjustable String Bracelet Minimalist Festival Band Everyday Wristband Twisted Design Neon Colours image 1">
            <a:extLst>
              <a:ext uri="{FF2B5EF4-FFF2-40B4-BE49-F238E27FC236}">
                <a16:creationId xmlns:a16="http://schemas.microsoft.com/office/drawing/2014/main" id="{38FC23D8-46AA-6233-8940-9040BB802F2D}"/>
              </a:ext>
            </a:extLst>
          </p:cNvPr>
          <p:cNvPicPr>
            <a:picLocks noChangeAspect="1"/>
          </p:cNvPicPr>
          <p:nvPr/>
        </p:nvPicPr>
        <p:blipFill>
          <a:blip r:embed="rId15"/>
          <a:stretch>
            <a:fillRect/>
          </a:stretch>
        </p:blipFill>
        <p:spPr>
          <a:xfrm>
            <a:off x="1801792" y="4642411"/>
            <a:ext cx="1576086" cy="1576086"/>
          </a:xfrm>
          <a:prstGeom prst="rect">
            <a:avLst/>
          </a:prstGeom>
        </p:spPr>
      </p:pic>
      <p:sp>
        <p:nvSpPr>
          <p:cNvPr id="30" name="TextBox 29">
            <a:extLst>
              <a:ext uri="{FF2B5EF4-FFF2-40B4-BE49-F238E27FC236}">
                <a16:creationId xmlns:a16="http://schemas.microsoft.com/office/drawing/2014/main" id="{7B22E476-2D0F-A257-A511-83C92AB9FF80}"/>
              </a:ext>
            </a:extLst>
          </p:cNvPr>
          <p:cNvSpPr txBox="1"/>
          <p:nvPr/>
        </p:nvSpPr>
        <p:spPr>
          <a:xfrm>
            <a:off x="1686045" y="6295904"/>
            <a:ext cx="2355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Friendship Bracelet[14]</a:t>
            </a:r>
          </a:p>
        </p:txBody>
      </p:sp>
      <p:pic>
        <p:nvPicPr>
          <p:cNvPr id="31" name="Picture 30" descr="A person wearing pink slippers&#10;&#10;Description automatically generated">
            <a:extLst>
              <a:ext uri="{FF2B5EF4-FFF2-40B4-BE49-F238E27FC236}">
                <a16:creationId xmlns:a16="http://schemas.microsoft.com/office/drawing/2014/main" id="{A6393A49-78A8-10FD-7A67-0323D21216AF}"/>
              </a:ext>
            </a:extLst>
          </p:cNvPr>
          <p:cNvPicPr>
            <a:picLocks noChangeAspect="1"/>
          </p:cNvPicPr>
          <p:nvPr/>
        </p:nvPicPr>
        <p:blipFill>
          <a:blip r:embed="rId16"/>
          <a:stretch>
            <a:fillRect/>
          </a:stretch>
        </p:blipFill>
        <p:spPr>
          <a:xfrm>
            <a:off x="4107619" y="4602865"/>
            <a:ext cx="1121673" cy="1713053"/>
          </a:xfrm>
          <a:prstGeom prst="rect">
            <a:avLst/>
          </a:prstGeom>
        </p:spPr>
      </p:pic>
      <p:sp>
        <p:nvSpPr>
          <p:cNvPr id="32" name="TextBox 31">
            <a:extLst>
              <a:ext uri="{FF2B5EF4-FFF2-40B4-BE49-F238E27FC236}">
                <a16:creationId xmlns:a16="http://schemas.microsoft.com/office/drawing/2014/main" id="{280001C4-61B7-B1B3-4BE6-1E728F81398C}"/>
              </a:ext>
            </a:extLst>
          </p:cNvPr>
          <p:cNvSpPr txBox="1"/>
          <p:nvPr/>
        </p:nvSpPr>
        <p:spPr>
          <a:xfrm>
            <a:off x="4105275" y="6276974"/>
            <a:ext cx="16097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Slippers[15]</a:t>
            </a:r>
          </a:p>
        </p:txBody>
      </p:sp>
    </p:spTree>
    <p:extLst>
      <p:ext uri="{BB962C8B-B14F-4D97-AF65-F5344CB8AC3E}">
        <p14:creationId xmlns:p14="http://schemas.microsoft.com/office/powerpoint/2010/main" val="498840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een tree with a light coming out of it&#10;&#10;Description automatically generated">
            <a:extLst>
              <a:ext uri="{FF2B5EF4-FFF2-40B4-BE49-F238E27FC236}">
                <a16:creationId xmlns:a16="http://schemas.microsoft.com/office/drawing/2014/main" id="{9F4C14C1-B5AA-4908-70B0-D0E127607F26}"/>
              </a:ext>
            </a:extLst>
          </p:cNvPr>
          <p:cNvPicPr>
            <a:picLocks noChangeAspect="1"/>
          </p:cNvPicPr>
          <p:nvPr/>
        </p:nvPicPr>
        <p:blipFill>
          <a:blip r:embed="rId2"/>
          <a:stretch>
            <a:fillRect/>
          </a:stretch>
        </p:blipFill>
        <p:spPr>
          <a:xfrm>
            <a:off x="242706" y="214191"/>
            <a:ext cx="1626967" cy="1693642"/>
          </a:xfrm>
          <a:prstGeom prst="rect">
            <a:avLst/>
          </a:prstGeom>
        </p:spPr>
      </p:pic>
      <p:sp>
        <p:nvSpPr>
          <p:cNvPr id="4" name="TextBox 3">
            <a:extLst>
              <a:ext uri="{FF2B5EF4-FFF2-40B4-BE49-F238E27FC236}">
                <a16:creationId xmlns:a16="http://schemas.microsoft.com/office/drawing/2014/main" id="{71BFA409-13DF-8482-9BE0-91F17B0DB2A9}"/>
              </a:ext>
            </a:extLst>
          </p:cNvPr>
          <p:cNvSpPr txBox="1"/>
          <p:nvPr/>
        </p:nvSpPr>
        <p:spPr>
          <a:xfrm>
            <a:off x="188690" y="1913681"/>
            <a:ext cx="18614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Forest Magic[16]</a:t>
            </a:r>
          </a:p>
        </p:txBody>
      </p:sp>
      <p:pic>
        <p:nvPicPr>
          <p:cNvPr id="5" name="Picture 4" descr="A fire on a black background&#10;&#10;Description automatically generated">
            <a:extLst>
              <a:ext uri="{FF2B5EF4-FFF2-40B4-BE49-F238E27FC236}">
                <a16:creationId xmlns:a16="http://schemas.microsoft.com/office/drawing/2014/main" id="{DBE9A84D-0C6C-C6B9-8929-530A84307E89}"/>
              </a:ext>
            </a:extLst>
          </p:cNvPr>
          <p:cNvPicPr>
            <a:picLocks noChangeAspect="1"/>
          </p:cNvPicPr>
          <p:nvPr/>
        </p:nvPicPr>
        <p:blipFill>
          <a:blip r:embed="rId3"/>
          <a:stretch>
            <a:fillRect/>
          </a:stretch>
        </p:blipFill>
        <p:spPr>
          <a:xfrm>
            <a:off x="1981200" y="209550"/>
            <a:ext cx="1733550" cy="1733550"/>
          </a:xfrm>
          <a:prstGeom prst="rect">
            <a:avLst/>
          </a:prstGeom>
        </p:spPr>
      </p:pic>
      <p:sp>
        <p:nvSpPr>
          <p:cNvPr id="6" name="TextBox 5">
            <a:extLst>
              <a:ext uri="{FF2B5EF4-FFF2-40B4-BE49-F238E27FC236}">
                <a16:creationId xmlns:a16="http://schemas.microsoft.com/office/drawing/2014/main" id="{D65492A0-5EDF-16BC-AAA2-906B28ACB94F}"/>
              </a:ext>
            </a:extLst>
          </p:cNvPr>
          <p:cNvSpPr txBox="1"/>
          <p:nvPr/>
        </p:nvSpPr>
        <p:spPr>
          <a:xfrm>
            <a:off x="2114550" y="1981199"/>
            <a:ext cx="1600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Fire Magic[17]</a:t>
            </a:r>
          </a:p>
        </p:txBody>
      </p:sp>
      <p:pic>
        <p:nvPicPr>
          <p:cNvPr id="7" name="Picture 6" descr="Lightning. Magic and bright light effects. Vector Illustration isolated on transparent background">
            <a:extLst>
              <a:ext uri="{FF2B5EF4-FFF2-40B4-BE49-F238E27FC236}">
                <a16:creationId xmlns:a16="http://schemas.microsoft.com/office/drawing/2014/main" id="{C4C4C56C-B742-CCA6-A84E-3EDD777745FC}"/>
              </a:ext>
            </a:extLst>
          </p:cNvPr>
          <p:cNvPicPr>
            <a:picLocks noChangeAspect="1"/>
          </p:cNvPicPr>
          <p:nvPr/>
        </p:nvPicPr>
        <p:blipFill>
          <a:blip r:embed="rId4"/>
          <a:stretch>
            <a:fillRect/>
          </a:stretch>
        </p:blipFill>
        <p:spPr>
          <a:xfrm>
            <a:off x="3848100" y="209550"/>
            <a:ext cx="1733550" cy="1733550"/>
          </a:xfrm>
          <a:prstGeom prst="rect">
            <a:avLst/>
          </a:prstGeom>
        </p:spPr>
      </p:pic>
      <p:sp>
        <p:nvSpPr>
          <p:cNvPr id="8" name="TextBox 7">
            <a:extLst>
              <a:ext uri="{FF2B5EF4-FFF2-40B4-BE49-F238E27FC236}">
                <a16:creationId xmlns:a16="http://schemas.microsoft.com/office/drawing/2014/main" id="{93B978EA-50CC-EF1C-2627-6E04315BD3CA}"/>
              </a:ext>
            </a:extLst>
          </p:cNvPr>
          <p:cNvSpPr txBox="1"/>
          <p:nvPr/>
        </p:nvSpPr>
        <p:spPr>
          <a:xfrm>
            <a:off x="3752849" y="1981200"/>
            <a:ext cx="2133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Lightning Magic[18]</a:t>
            </a:r>
          </a:p>
        </p:txBody>
      </p:sp>
      <p:pic>
        <p:nvPicPr>
          <p:cNvPr id="9" name="Picture 8" descr="A book with glowing light coming out of it&#10;&#10;Description automatically generated">
            <a:extLst>
              <a:ext uri="{FF2B5EF4-FFF2-40B4-BE49-F238E27FC236}">
                <a16:creationId xmlns:a16="http://schemas.microsoft.com/office/drawing/2014/main" id="{0E77AD18-3867-DAF4-5338-713E92B6815B}"/>
              </a:ext>
            </a:extLst>
          </p:cNvPr>
          <p:cNvPicPr>
            <a:picLocks noChangeAspect="1"/>
          </p:cNvPicPr>
          <p:nvPr/>
        </p:nvPicPr>
        <p:blipFill>
          <a:blip r:embed="rId5"/>
          <a:stretch>
            <a:fillRect/>
          </a:stretch>
        </p:blipFill>
        <p:spPr>
          <a:xfrm>
            <a:off x="6096000" y="180975"/>
            <a:ext cx="1390650" cy="2076450"/>
          </a:xfrm>
          <a:prstGeom prst="rect">
            <a:avLst/>
          </a:prstGeom>
        </p:spPr>
      </p:pic>
      <p:sp>
        <p:nvSpPr>
          <p:cNvPr id="10" name="TextBox 9">
            <a:extLst>
              <a:ext uri="{FF2B5EF4-FFF2-40B4-BE49-F238E27FC236}">
                <a16:creationId xmlns:a16="http://schemas.microsoft.com/office/drawing/2014/main" id="{22598F8A-64E7-8C31-2617-C6986976866C}"/>
              </a:ext>
            </a:extLst>
          </p:cNvPr>
          <p:cNvSpPr txBox="1"/>
          <p:nvPr/>
        </p:nvSpPr>
        <p:spPr>
          <a:xfrm>
            <a:off x="6038849" y="2257425"/>
            <a:ext cx="15430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Air Magic[19]</a:t>
            </a:r>
          </a:p>
        </p:txBody>
      </p:sp>
      <p:pic>
        <p:nvPicPr>
          <p:cNvPr id="2" name="Picture 1" descr="The Deer Spirit">
            <a:extLst>
              <a:ext uri="{FF2B5EF4-FFF2-40B4-BE49-F238E27FC236}">
                <a16:creationId xmlns:a16="http://schemas.microsoft.com/office/drawing/2014/main" id="{E185F095-6302-488A-4890-3F7ABC267576}"/>
              </a:ext>
            </a:extLst>
          </p:cNvPr>
          <p:cNvPicPr>
            <a:picLocks noChangeAspect="1"/>
          </p:cNvPicPr>
          <p:nvPr/>
        </p:nvPicPr>
        <p:blipFill>
          <a:blip r:embed="rId6"/>
          <a:stretch>
            <a:fillRect/>
          </a:stretch>
        </p:blipFill>
        <p:spPr>
          <a:xfrm>
            <a:off x="7579489" y="303956"/>
            <a:ext cx="2743200" cy="1543050"/>
          </a:xfrm>
          <a:prstGeom prst="rect">
            <a:avLst/>
          </a:prstGeom>
        </p:spPr>
      </p:pic>
      <p:sp>
        <p:nvSpPr>
          <p:cNvPr id="11" name="TextBox 10">
            <a:extLst>
              <a:ext uri="{FF2B5EF4-FFF2-40B4-BE49-F238E27FC236}">
                <a16:creationId xmlns:a16="http://schemas.microsoft.com/office/drawing/2014/main" id="{7CEF98C1-FF37-ED87-68A3-17A8BE0806C5}"/>
              </a:ext>
            </a:extLst>
          </p:cNvPr>
          <p:cNvSpPr txBox="1"/>
          <p:nvPr/>
        </p:nvSpPr>
        <p:spPr>
          <a:xfrm>
            <a:off x="7610353" y="1883780"/>
            <a:ext cx="26860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Spirit Magic[20]</a:t>
            </a:r>
          </a:p>
        </p:txBody>
      </p:sp>
      <p:pic>
        <p:nvPicPr>
          <p:cNvPr id="12" name="Picture 11" descr="image">
            <a:extLst>
              <a:ext uri="{FF2B5EF4-FFF2-40B4-BE49-F238E27FC236}">
                <a16:creationId xmlns:a16="http://schemas.microsoft.com/office/drawing/2014/main" id="{73457E70-970E-93AD-6E33-A38F268F2F8A}"/>
              </a:ext>
            </a:extLst>
          </p:cNvPr>
          <p:cNvPicPr>
            <a:picLocks noChangeAspect="1"/>
          </p:cNvPicPr>
          <p:nvPr/>
        </p:nvPicPr>
        <p:blipFill>
          <a:blip r:embed="rId7"/>
          <a:stretch>
            <a:fillRect/>
          </a:stretch>
        </p:blipFill>
        <p:spPr>
          <a:xfrm>
            <a:off x="219919" y="2294239"/>
            <a:ext cx="1653251" cy="1575040"/>
          </a:xfrm>
          <a:prstGeom prst="rect">
            <a:avLst/>
          </a:prstGeom>
        </p:spPr>
      </p:pic>
      <p:sp>
        <p:nvSpPr>
          <p:cNvPr id="13" name="TextBox 12">
            <a:extLst>
              <a:ext uri="{FF2B5EF4-FFF2-40B4-BE49-F238E27FC236}">
                <a16:creationId xmlns:a16="http://schemas.microsoft.com/office/drawing/2014/main" id="{3C090312-3E22-1BA3-D72D-5796E05479A7}"/>
              </a:ext>
            </a:extLst>
          </p:cNvPr>
          <p:cNvSpPr txBox="1"/>
          <p:nvPr/>
        </p:nvSpPr>
        <p:spPr>
          <a:xfrm>
            <a:off x="257537" y="3894158"/>
            <a:ext cx="16097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Kirin[21]</a:t>
            </a:r>
          </a:p>
        </p:txBody>
      </p:sp>
      <p:pic>
        <p:nvPicPr>
          <p:cNvPr id="14" name="Picture 13" descr="A black bird with red and blue wings and a circle of fire&#10;&#10;Description automatically generated">
            <a:extLst>
              <a:ext uri="{FF2B5EF4-FFF2-40B4-BE49-F238E27FC236}">
                <a16:creationId xmlns:a16="http://schemas.microsoft.com/office/drawing/2014/main" id="{6E17C0EC-833F-7545-E47D-0B7E60F951D7}"/>
              </a:ext>
            </a:extLst>
          </p:cNvPr>
          <p:cNvPicPr>
            <a:picLocks noChangeAspect="1"/>
          </p:cNvPicPr>
          <p:nvPr/>
        </p:nvPicPr>
        <p:blipFill>
          <a:blip r:embed="rId8"/>
          <a:stretch>
            <a:fillRect/>
          </a:stretch>
        </p:blipFill>
        <p:spPr>
          <a:xfrm>
            <a:off x="2117383" y="2291666"/>
            <a:ext cx="1243918" cy="1647707"/>
          </a:xfrm>
          <a:prstGeom prst="rect">
            <a:avLst/>
          </a:prstGeom>
        </p:spPr>
      </p:pic>
      <p:sp>
        <p:nvSpPr>
          <p:cNvPr id="15" name="TextBox 14">
            <a:extLst>
              <a:ext uri="{FF2B5EF4-FFF2-40B4-BE49-F238E27FC236}">
                <a16:creationId xmlns:a16="http://schemas.microsoft.com/office/drawing/2014/main" id="{5BE37328-EEA1-F7DB-D277-8DA230E64186}"/>
              </a:ext>
            </a:extLst>
          </p:cNvPr>
          <p:cNvSpPr txBox="1"/>
          <p:nvPr/>
        </p:nvSpPr>
        <p:spPr>
          <a:xfrm>
            <a:off x="1982043" y="3980968"/>
            <a:ext cx="1468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Pheonix[22]</a:t>
            </a:r>
          </a:p>
        </p:txBody>
      </p:sp>
      <p:pic>
        <p:nvPicPr>
          <p:cNvPr id="16" name="Picture 15" descr="Thought to be a myth by many, the jackalope is alleged to actually exists in remote areas of Wyoming.">
            <a:extLst>
              <a:ext uri="{FF2B5EF4-FFF2-40B4-BE49-F238E27FC236}">
                <a16:creationId xmlns:a16="http://schemas.microsoft.com/office/drawing/2014/main" id="{4A434443-F01A-8BED-94E3-4F3698ACB7DF}"/>
              </a:ext>
            </a:extLst>
          </p:cNvPr>
          <p:cNvPicPr>
            <a:picLocks noChangeAspect="1"/>
          </p:cNvPicPr>
          <p:nvPr/>
        </p:nvPicPr>
        <p:blipFill>
          <a:blip r:embed="rId9"/>
          <a:stretch>
            <a:fillRect/>
          </a:stretch>
        </p:blipFill>
        <p:spPr>
          <a:xfrm>
            <a:off x="5332071" y="2546953"/>
            <a:ext cx="2010137" cy="1358981"/>
          </a:xfrm>
          <a:prstGeom prst="rect">
            <a:avLst/>
          </a:prstGeom>
        </p:spPr>
      </p:pic>
      <p:sp>
        <p:nvSpPr>
          <p:cNvPr id="17" name="TextBox 16">
            <a:extLst>
              <a:ext uri="{FF2B5EF4-FFF2-40B4-BE49-F238E27FC236}">
                <a16:creationId xmlns:a16="http://schemas.microsoft.com/office/drawing/2014/main" id="{E2C0ED22-A28B-9AD2-D12D-DEA00454278C}"/>
              </a:ext>
            </a:extLst>
          </p:cNvPr>
          <p:cNvSpPr txBox="1"/>
          <p:nvPr/>
        </p:nvSpPr>
        <p:spPr>
          <a:xfrm>
            <a:off x="5328694" y="3982776"/>
            <a:ext cx="15741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Jackalope[24]</a:t>
            </a:r>
          </a:p>
        </p:txBody>
      </p:sp>
      <p:pic>
        <p:nvPicPr>
          <p:cNvPr id="18" name="Picture 17" descr="A sea creature jumping out of water&#10;&#10;Description automatically generated">
            <a:extLst>
              <a:ext uri="{FF2B5EF4-FFF2-40B4-BE49-F238E27FC236}">
                <a16:creationId xmlns:a16="http://schemas.microsoft.com/office/drawing/2014/main" id="{78FF355D-C13E-DFF4-D3B9-98D11FF389C0}"/>
              </a:ext>
            </a:extLst>
          </p:cNvPr>
          <p:cNvPicPr>
            <a:picLocks noChangeAspect="1"/>
          </p:cNvPicPr>
          <p:nvPr/>
        </p:nvPicPr>
        <p:blipFill>
          <a:blip r:embed="rId10"/>
          <a:stretch>
            <a:fillRect/>
          </a:stretch>
        </p:blipFill>
        <p:spPr>
          <a:xfrm>
            <a:off x="3623358" y="2358643"/>
            <a:ext cx="1685082" cy="1561980"/>
          </a:xfrm>
          <a:prstGeom prst="rect">
            <a:avLst/>
          </a:prstGeom>
        </p:spPr>
      </p:pic>
      <p:sp>
        <p:nvSpPr>
          <p:cNvPr id="19" name="TextBox 18">
            <a:extLst>
              <a:ext uri="{FF2B5EF4-FFF2-40B4-BE49-F238E27FC236}">
                <a16:creationId xmlns:a16="http://schemas.microsoft.com/office/drawing/2014/main" id="{52DEEFDE-3326-F784-5253-4EBADB457C85}"/>
              </a:ext>
            </a:extLst>
          </p:cNvPr>
          <p:cNvSpPr txBox="1"/>
          <p:nvPr/>
        </p:nvSpPr>
        <p:spPr>
          <a:xfrm>
            <a:off x="3620706" y="3931774"/>
            <a:ext cx="16097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Hippocampus[23]</a:t>
            </a:r>
          </a:p>
        </p:txBody>
      </p:sp>
      <p:pic>
        <p:nvPicPr>
          <p:cNvPr id="20" name="Picture 19" descr="Griffin">
            <a:extLst>
              <a:ext uri="{FF2B5EF4-FFF2-40B4-BE49-F238E27FC236}">
                <a16:creationId xmlns:a16="http://schemas.microsoft.com/office/drawing/2014/main" id="{318AD005-B308-11BB-B0CB-86339769371F}"/>
              </a:ext>
            </a:extLst>
          </p:cNvPr>
          <p:cNvPicPr>
            <a:picLocks noChangeAspect="1"/>
          </p:cNvPicPr>
          <p:nvPr/>
        </p:nvPicPr>
        <p:blipFill>
          <a:blip r:embed="rId11"/>
          <a:stretch>
            <a:fillRect/>
          </a:stretch>
        </p:blipFill>
        <p:spPr>
          <a:xfrm>
            <a:off x="7386577" y="2547606"/>
            <a:ext cx="2010137" cy="1319090"/>
          </a:xfrm>
          <a:prstGeom prst="rect">
            <a:avLst/>
          </a:prstGeom>
        </p:spPr>
      </p:pic>
      <p:sp>
        <p:nvSpPr>
          <p:cNvPr id="21" name="TextBox 20">
            <a:extLst>
              <a:ext uri="{FF2B5EF4-FFF2-40B4-BE49-F238E27FC236}">
                <a16:creationId xmlns:a16="http://schemas.microsoft.com/office/drawing/2014/main" id="{283E85E6-01B7-A389-4264-9F597609A969}"/>
              </a:ext>
            </a:extLst>
          </p:cNvPr>
          <p:cNvSpPr txBox="1"/>
          <p:nvPr/>
        </p:nvSpPr>
        <p:spPr>
          <a:xfrm>
            <a:off x="7391279" y="3904405"/>
            <a:ext cx="13155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Griffin[25]</a:t>
            </a:r>
          </a:p>
        </p:txBody>
      </p:sp>
      <p:pic>
        <p:nvPicPr>
          <p:cNvPr id="22" name="Picture 21" descr="Free vector sketch collection of fashion models">
            <a:extLst>
              <a:ext uri="{FF2B5EF4-FFF2-40B4-BE49-F238E27FC236}">
                <a16:creationId xmlns:a16="http://schemas.microsoft.com/office/drawing/2014/main" id="{EA18B4AA-6D0E-D33B-18F7-68F9F6B67B28}"/>
              </a:ext>
            </a:extLst>
          </p:cNvPr>
          <p:cNvPicPr>
            <a:picLocks noChangeAspect="1"/>
          </p:cNvPicPr>
          <p:nvPr/>
        </p:nvPicPr>
        <p:blipFill>
          <a:blip r:embed="rId12"/>
          <a:stretch>
            <a:fillRect/>
          </a:stretch>
        </p:blipFill>
        <p:spPr>
          <a:xfrm>
            <a:off x="9537538" y="2438165"/>
            <a:ext cx="2289859" cy="1499390"/>
          </a:xfrm>
          <a:prstGeom prst="rect">
            <a:avLst/>
          </a:prstGeom>
        </p:spPr>
      </p:pic>
      <p:sp>
        <p:nvSpPr>
          <p:cNvPr id="23" name="TextBox 22">
            <a:extLst>
              <a:ext uri="{FF2B5EF4-FFF2-40B4-BE49-F238E27FC236}">
                <a16:creationId xmlns:a16="http://schemas.microsoft.com/office/drawing/2014/main" id="{A98FF5F8-BA21-928E-6406-BC6FCFA3C7D0}"/>
              </a:ext>
            </a:extLst>
          </p:cNvPr>
          <p:cNvSpPr txBox="1"/>
          <p:nvPr/>
        </p:nvSpPr>
        <p:spPr>
          <a:xfrm>
            <a:off x="9533801" y="3980003"/>
            <a:ext cx="1366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Human[26]</a:t>
            </a:r>
          </a:p>
        </p:txBody>
      </p:sp>
      <p:pic>
        <p:nvPicPr>
          <p:cNvPr id="24" name="Picture 23" descr="curious child">
            <a:extLst>
              <a:ext uri="{FF2B5EF4-FFF2-40B4-BE49-F238E27FC236}">
                <a16:creationId xmlns:a16="http://schemas.microsoft.com/office/drawing/2014/main" id="{40A1D2D2-5DCF-E4FF-3C50-114C722A4096}"/>
              </a:ext>
            </a:extLst>
          </p:cNvPr>
          <p:cNvPicPr>
            <a:picLocks noChangeAspect="1"/>
          </p:cNvPicPr>
          <p:nvPr/>
        </p:nvPicPr>
        <p:blipFill>
          <a:blip r:embed="rId13"/>
          <a:stretch>
            <a:fillRect/>
          </a:stretch>
        </p:blipFill>
        <p:spPr>
          <a:xfrm>
            <a:off x="239210" y="4384032"/>
            <a:ext cx="1817226" cy="1041481"/>
          </a:xfrm>
          <a:prstGeom prst="rect">
            <a:avLst/>
          </a:prstGeom>
        </p:spPr>
      </p:pic>
      <p:sp>
        <p:nvSpPr>
          <p:cNvPr id="25" name="TextBox 24">
            <a:extLst>
              <a:ext uri="{FF2B5EF4-FFF2-40B4-BE49-F238E27FC236}">
                <a16:creationId xmlns:a16="http://schemas.microsoft.com/office/drawing/2014/main" id="{5912A5BA-7EA6-AF3E-36F1-DAE09FC5D51B}"/>
              </a:ext>
            </a:extLst>
          </p:cNvPr>
          <p:cNvSpPr txBox="1"/>
          <p:nvPr/>
        </p:nvSpPr>
        <p:spPr>
          <a:xfrm>
            <a:off x="217868" y="5446490"/>
            <a:ext cx="17716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Curious[27]</a:t>
            </a:r>
          </a:p>
        </p:txBody>
      </p:sp>
    </p:spTree>
    <p:extLst>
      <p:ext uri="{BB962C8B-B14F-4D97-AF65-F5344CB8AC3E}">
        <p14:creationId xmlns:p14="http://schemas.microsoft.com/office/powerpoint/2010/main" val="1699782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rave leaders">
            <a:extLst>
              <a:ext uri="{FF2B5EF4-FFF2-40B4-BE49-F238E27FC236}">
                <a16:creationId xmlns:a16="http://schemas.microsoft.com/office/drawing/2014/main" id="{D9B727B9-7E5A-9B41-DDCC-B849D0844E7B}"/>
              </a:ext>
            </a:extLst>
          </p:cNvPr>
          <p:cNvPicPr>
            <a:picLocks noChangeAspect="1"/>
          </p:cNvPicPr>
          <p:nvPr/>
        </p:nvPicPr>
        <p:blipFill>
          <a:blip r:embed="rId2"/>
          <a:stretch>
            <a:fillRect/>
          </a:stretch>
        </p:blipFill>
        <p:spPr>
          <a:xfrm>
            <a:off x="190440" y="215217"/>
            <a:ext cx="2416335" cy="1585490"/>
          </a:xfrm>
          <a:prstGeom prst="rect">
            <a:avLst/>
          </a:prstGeom>
        </p:spPr>
      </p:pic>
      <p:sp>
        <p:nvSpPr>
          <p:cNvPr id="3" name="TextBox 2">
            <a:extLst>
              <a:ext uri="{FF2B5EF4-FFF2-40B4-BE49-F238E27FC236}">
                <a16:creationId xmlns:a16="http://schemas.microsoft.com/office/drawing/2014/main" id="{9EA3A219-19CA-8FCF-5841-F9AA846E8D56}"/>
              </a:ext>
            </a:extLst>
          </p:cNvPr>
          <p:cNvSpPr txBox="1"/>
          <p:nvPr/>
        </p:nvSpPr>
        <p:spPr>
          <a:xfrm>
            <a:off x="228840" y="1846764"/>
            <a:ext cx="22097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Brave[28]</a:t>
            </a:r>
          </a:p>
        </p:txBody>
      </p:sp>
      <p:pic>
        <p:nvPicPr>
          <p:cNvPr id="6" name="Picture 5" descr="A person in a red garment flying with one hand up&#10;&#10;Description automatically generated">
            <a:extLst>
              <a:ext uri="{FF2B5EF4-FFF2-40B4-BE49-F238E27FC236}">
                <a16:creationId xmlns:a16="http://schemas.microsoft.com/office/drawing/2014/main" id="{AF7FCFED-CFAA-0860-C18B-5F6F387A942A}"/>
              </a:ext>
            </a:extLst>
          </p:cNvPr>
          <p:cNvPicPr>
            <a:picLocks noChangeAspect="1"/>
          </p:cNvPicPr>
          <p:nvPr/>
        </p:nvPicPr>
        <p:blipFill>
          <a:blip r:embed="rId3"/>
          <a:stretch>
            <a:fillRect/>
          </a:stretch>
        </p:blipFill>
        <p:spPr>
          <a:xfrm>
            <a:off x="2700338" y="171450"/>
            <a:ext cx="2257425" cy="1676400"/>
          </a:xfrm>
          <a:prstGeom prst="rect">
            <a:avLst/>
          </a:prstGeom>
        </p:spPr>
      </p:pic>
      <p:sp>
        <p:nvSpPr>
          <p:cNvPr id="7" name="TextBox 6">
            <a:extLst>
              <a:ext uri="{FF2B5EF4-FFF2-40B4-BE49-F238E27FC236}">
                <a16:creationId xmlns:a16="http://schemas.microsoft.com/office/drawing/2014/main" id="{8D650487-07D4-AE7E-38B7-849682BF74DB}"/>
              </a:ext>
            </a:extLst>
          </p:cNvPr>
          <p:cNvSpPr txBox="1"/>
          <p:nvPr/>
        </p:nvSpPr>
        <p:spPr>
          <a:xfrm>
            <a:off x="2705100" y="1876424"/>
            <a:ext cx="1371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Heroic[29]</a:t>
            </a:r>
          </a:p>
        </p:txBody>
      </p:sp>
      <p:pic>
        <p:nvPicPr>
          <p:cNvPr id="8" name="Picture 7" descr="gray skittish cat with his back up">
            <a:extLst>
              <a:ext uri="{FF2B5EF4-FFF2-40B4-BE49-F238E27FC236}">
                <a16:creationId xmlns:a16="http://schemas.microsoft.com/office/drawing/2014/main" id="{8B206F7B-18A5-C2A7-63B2-EEA00B9049E2}"/>
              </a:ext>
            </a:extLst>
          </p:cNvPr>
          <p:cNvPicPr>
            <a:picLocks noChangeAspect="1"/>
          </p:cNvPicPr>
          <p:nvPr/>
        </p:nvPicPr>
        <p:blipFill>
          <a:blip r:embed="rId4"/>
          <a:stretch>
            <a:fillRect/>
          </a:stretch>
        </p:blipFill>
        <p:spPr>
          <a:xfrm>
            <a:off x="5007092" y="169411"/>
            <a:ext cx="2463566" cy="1632853"/>
          </a:xfrm>
          <a:prstGeom prst="rect">
            <a:avLst/>
          </a:prstGeom>
        </p:spPr>
      </p:pic>
      <p:sp>
        <p:nvSpPr>
          <p:cNvPr id="9" name="TextBox 8">
            <a:extLst>
              <a:ext uri="{FF2B5EF4-FFF2-40B4-BE49-F238E27FC236}">
                <a16:creationId xmlns:a16="http://schemas.microsoft.com/office/drawing/2014/main" id="{61860A78-1BC6-4714-CE3B-DC612CEE91BF}"/>
              </a:ext>
            </a:extLst>
          </p:cNvPr>
          <p:cNvSpPr txBox="1"/>
          <p:nvPr/>
        </p:nvSpPr>
        <p:spPr>
          <a:xfrm>
            <a:off x="5124450" y="1847849"/>
            <a:ext cx="22288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Skittish[30]</a:t>
            </a:r>
          </a:p>
        </p:txBody>
      </p:sp>
      <p:pic>
        <p:nvPicPr>
          <p:cNvPr id="10" name="Picture 9" descr="Silhouette mysterious man in front of old graveyard at Halloween night">
            <a:extLst>
              <a:ext uri="{FF2B5EF4-FFF2-40B4-BE49-F238E27FC236}">
                <a16:creationId xmlns:a16="http://schemas.microsoft.com/office/drawing/2014/main" id="{8AD860D0-696D-A4DD-76B0-1BF260DB34C0}"/>
              </a:ext>
            </a:extLst>
          </p:cNvPr>
          <p:cNvPicPr>
            <a:picLocks noChangeAspect="1"/>
          </p:cNvPicPr>
          <p:nvPr/>
        </p:nvPicPr>
        <p:blipFill>
          <a:blip r:embed="rId5"/>
          <a:stretch>
            <a:fillRect/>
          </a:stretch>
        </p:blipFill>
        <p:spPr>
          <a:xfrm>
            <a:off x="7562850" y="171450"/>
            <a:ext cx="1628775" cy="1628775"/>
          </a:xfrm>
          <a:prstGeom prst="rect">
            <a:avLst/>
          </a:prstGeom>
        </p:spPr>
      </p:pic>
      <p:sp>
        <p:nvSpPr>
          <p:cNvPr id="11" name="TextBox 10">
            <a:extLst>
              <a:ext uri="{FF2B5EF4-FFF2-40B4-BE49-F238E27FC236}">
                <a16:creationId xmlns:a16="http://schemas.microsoft.com/office/drawing/2014/main" id="{EBDEAD85-AB5B-D791-D38C-01FC5E51353B}"/>
              </a:ext>
            </a:extLst>
          </p:cNvPr>
          <p:cNvSpPr txBox="1"/>
          <p:nvPr/>
        </p:nvSpPr>
        <p:spPr>
          <a:xfrm>
            <a:off x="7591425" y="1847849"/>
            <a:ext cx="1695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Mysterious[31]</a:t>
            </a:r>
          </a:p>
        </p:txBody>
      </p:sp>
      <p:pic>
        <p:nvPicPr>
          <p:cNvPr id="12" name="Picture 11" descr="evil person, villain, bad, crime, JPG, PNG and EPS">
            <a:extLst>
              <a:ext uri="{FF2B5EF4-FFF2-40B4-BE49-F238E27FC236}">
                <a16:creationId xmlns:a16="http://schemas.microsoft.com/office/drawing/2014/main" id="{0E0EF614-F75C-B85E-8BCE-7628BFDD8185}"/>
              </a:ext>
            </a:extLst>
          </p:cNvPr>
          <p:cNvPicPr>
            <a:picLocks noChangeAspect="1"/>
          </p:cNvPicPr>
          <p:nvPr/>
        </p:nvPicPr>
        <p:blipFill>
          <a:blip r:embed="rId6"/>
          <a:stretch>
            <a:fillRect/>
          </a:stretch>
        </p:blipFill>
        <p:spPr>
          <a:xfrm>
            <a:off x="9458325" y="170693"/>
            <a:ext cx="2409824" cy="1801738"/>
          </a:xfrm>
          <a:prstGeom prst="rect">
            <a:avLst/>
          </a:prstGeom>
        </p:spPr>
      </p:pic>
      <p:sp>
        <p:nvSpPr>
          <p:cNvPr id="13" name="TextBox 12">
            <a:extLst>
              <a:ext uri="{FF2B5EF4-FFF2-40B4-BE49-F238E27FC236}">
                <a16:creationId xmlns:a16="http://schemas.microsoft.com/office/drawing/2014/main" id="{0CA0693A-27F8-B10D-F905-5AA8E20C444C}"/>
              </a:ext>
            </a:extLst>
          </p:cNvPr>
          <p:cNvSpPr txBox="1"/>
          <p:nvPr/>
        </p:nvSpPr>
        <p:spPr>
          <a:xfrm>
            <a:off x="9505950" y="2000249"/>
            <a:ext cx="2133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Evil[32]</a:t>
            </a:r>
          </a:p>
        </p:txBody>
      </p:sp>
      <p:pic>
        <p:nvPicPr>
          <p:cNvPr id="4" name="Picture 3" descr="helpful definition and meaning">
            <a:extLst>
              <a:ext uri="{FF2B5EF4-FFF2-40B4-BE49-F238E27FC236}">
                <a16:creationId xmlns:a16="http://schemas.microsoft.com/office/drawing/2014/main" id="{17EBCFA7-E810-51DF-0EBB-734ED831C6C0}"/>
              </a:ext>
            </a:extLst>
          </p:cNvPr>
          <p:cNvPicPr>
            <a:picLocks noChangeAspect="1"/>
          </p:cNvPicPr>
          <p:nvPr/>
        </p:nvPicPr>
        <p:blipFill>
          <a:blip r:embed="rId7"/>
          <a:stretch>
            <a:fillRect/>
          </a:stretch>
        </p:blipFill>
        <p:spPr>
          <a:xfrm>
            <a:off x="229565" y="2283492"/>
            <a:ext cx="1807580" cy="1422915"/>
          </a:xfrm>
          <a:prstGeom prst="rect">
            <a:avLst/>
          </a:prstGeom>
        </p:spPr>
      </p:pic>
      <p:sp>
        <p:nvSpPr>
          <p:cNvPr id="5" name="TextBox 4">
            <a:extLst>
              <a:ext uri="{FF2B5EF4-FFF2-40B4-BE49-F238E27FC236}">
                <a16:creationId xmlns:a16="http://schemas.microsoft.com/office/drawing/2014/main" id="{ACE060A2-AF65-5254-3018-B586435CE253}"/>
              </a:ext>
            </a:extLst>
          </p:cNvPr>
          <p:cNvSpPr txBox="1"/>
          <p:nvPr/>
        </p:nvSpPr>
        <p:spPr>
          <a:xfrm>
            <a:off x="188932" y="3780701"/>
            <a:ext cx="13144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Helpful[33]</a:t>
            </a:r>
          </a:p>
        </p:txBody>
      </p:sp>
      <p:pic>
        <p:nvPicPr>
          <p:cNvPr id="14" name="Picture 13" descr="A blue and pink symbol with a male and female symbol&#10;&#10;Description automatically generated">
            <a:extLst>
              <a:ext uri="{FF2B5EF4-FFF2-40B4-BE49-F238E27FC236}">
                <a16:creationId xmlns:a16="http://schemas.microsoft.com/office/drawing/2014/main" id="{FD35B7B7-0C79-2D68-4934-79DF20AF639A}"/>
              </a:ext>
            </a:extLst>
          </p:cNvPr>
          <p:cNvPicPr>
            <a:picLocks noChangeAspect="1"/>
          </p:cNvPicPr>
          <p:nvPr/>
        </p:nvPicPr>
        <p:blipFill>
          <a:blip r:embed="rId8"/>
          <a:stretch>
            <a:fillRect/>
          </a:stretch>
        </p:blipFill>
        <p:spPr>
          <a:xfrm>
            <a:off x="2283165" y="2281055"/>
            <a:ext cx="1741870" cy="1543533"/>
          </a:xfrm>
          <a:prstGeom prst="rect">
            <a:avLst/>
          </a:prstGeom>
        </p:spPr>
      </p:pic>
      <p:sp>
        <p:nvSpPr>
          <p:cNvPr id="15" name="TextBox 14">
            <a:extLst>
              <a:ext uri="{FF2B5EF4-FFF2-40B4-BE49-F238E27FC236}">
                <a16:creationId xmlns:a16="http://schemas.microsoft.com/office/drawing/2014/main" id="{A65C6D15-EABD-C455-4012-09B50FD3B4C0}"/>
              </a:ext>
            </a:extLst>
          </p:cNvPr>
          <p:cNvSpPr txBox="1"/>
          <p:nvPr/>
        </p:nvSpPr>
        <p:spPr>
          <a:xfrm>
            <a:off x="2324220" y="3894278"/>
            <a:ext cx="1600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Cingender</a:t>
            </a:r>
            <a:r>
              <a:rPr lang="en-GB" dirty="0"/>
              <a:t>[34]</a:t>
            </a:r>
          </a:p>
        </p:txBody>
      </p:sp>
      <p:pic>
        <p:nvPicPr>
          <p:cNvPr id="16" name="Picture 15" descr="A symbol with a yellow star and black and white stripes&#10;&#10;Description automatically generated">
            <a:extLst>
              <a:ext uri="{FF2B5EF4-FFF2-40B4-BE49-F238E27FC236}">
                <a16:creationId xmlns:a16="http://schemas.microsoft.com/office/drawing/2014/main" id="{38599AF1-8120-0463-99AA-FD3940D2820D}"/>
              </a:ext>
            </a:extLst>
          </p:cNvPr>
          <p:cNvPicPr>
            <a:picLocks noChangeAspect="1"/>
          </p:cNvPicPr>
          <p:nvPr/>
        </p:nvPicPr>
        <p:blipFill>
          <a:blip r:embed="rId9"/>
          <a:stretch>
            <a:fillRect/>
          </a:stretch>
        </p:blipFill>
        <p:spPr>
          <a:xfrm>
            <a:off x="4413148" y="2184721"/>
            <a:ext cx="1089347" cy="1591520"/>
          </a:xfrm>
          <a:prstGeom prst="rect">
            <a:avLst/>
          </a:prstGeom>
        </p:spPr>
      </p:pic>
      <p:sp>
        <p:nvSpPr>
          <p:cNvPr id="17" name="TextBox 16">
            <a:extLst>
              <a:ext uri="{FF2B5EF4-FFF2-40B4-BE49-F238E27FC236}">
                <a16:creationId xmlns:a16="http://schemas.microsoft.com/office/drawing/2014/main" id="{C364BAAD-F9BB-1F7C-D454-C358593FB096}"/>
              </a:ext>
            </a:extLst>
          </p:cNvPr>
          <p:cNvSpPr txBox="1"/>
          <p:nvPr/>
        </p:nvSpPr>
        <p:spPr>
          <a:xfrm>
            <a:off x="4229100" y="3777808"/>
            <a:ext cx="1794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Non-binary[35]</a:t>
            </a:r>
          </a:p>
        </p:txBody>
      </p:sp>
      <p:pic>
        <p:nvPicPr>
          <p:cNvPr id="18" name="Picture 17" descr="Gender symbol demigirl signs of sexual orientation vector">
            <a:extLst>
              <a:ext uri="{FF2B5EF4-FFF2-40B4-BE49-F238E27FC236}">
                <a16:creationId xmlns:a16="http://schemas.microsoft.com/office/drawing/2014/main" id="{5EFC47C6-4E1E-0121-9B49-E77D6AA94270}"/>
              </a:ext>
            </a:extLst>
          </p:cNvPr>
          <p:cNvPicPr>
            <a:picLocks noChangeAspect="1"/>
          </p:cNvPicPr>
          <p:nvPr/>
        </p:nvPicPr>
        <p:blipFill>
          <a:blip r:embed="rId10"/>
          <a:stretch>
            <a:fillRect/>
          </a:stretch>
        </p:blipFill>
        <p:spPr>
          <a:xfrm>
            <a:off x="6094070" y="2375703"/>
            <a:ext cx="1605023" cy="1595378"/>
          </a:xfrm>
          <a:prstGeom prst="rect">
            <a:avLst/>
          </a:prstGeom>
        </p:spPr>
      </p:pic>
      <p:sp>
        <p:nvSpPr>
          <p:cNvPr id="19" name="TextBox 18">
            <a:extLst>
              <a:ext uri="{FF2B5EF4-FFF2-40B4-BE49-F238E27FC236}">
                <a16:creationId xmlns:a16="http://schemas.microsoft.com/office/drawing/2014/main" id="{D7050DEB-5271-3FCB-3ED9-DB3EAEEADE8D}"/>
              </a:ext>
            </a:extLst>
          </p:cNvPr>
          <p:cNvSpPr txBox="1"/>
          <p:nvPr/>
        </p:nvSpPr>
        <p:spPr>
          <a:xfrm>
            <a:off x="6125900" y="3979762"/>
            <a:ext cx="17906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Demi-Girl[36]</a:t>
            </a:r>
          </a:p>
        </p:txBody>
      </p:sp>
      <p:pic>
        <p:nvPicPr>
          <p:cNvPr id="20" name="Picture 19" descr="Gender symbol transgender signs of sexual orientation vector">
            <a:extLst>
              <a:ext uri="{FF2B5EF4-FFF2-40B4-BE49-F238E27FC236}">
                <a16:creationId xmlns:a16="http://schemas.microsoft.com/office/drawing/2014/main" id="{9BFA215A-48AB-9CEA-114B-C1FAC360DF44}"/>
              </a:ext>
            </a:extLst>
          </p:cNvPr>
          <p:cNvPicPr>
            <a:picLocks noChangeAspect="1"/>
          </p:cNvPicPr>
          <p:nvPr/>
        </p:nvPicPr>
        <p:blipFill>
          <a:blip r:embed="rId11"/>
          <a:stretch>
            <a:fillRect/>
          </a:stretch>
        </p:blipFill>
        <p:spPr>
          <a:xfrm>
            <a:off x="7753108" y="2288894"/>
            <a:ext cx="1855808" cy="1855808"/>
          </a:xfrm>
          <a:prstGeom prst="rect">
            <a:avLst/>
          </a:prstGeom>
        </p:spPr>
      </p:pic>
      <p:sp>
        <p:nvSpPr>
          <p:cNvPr id="21" name="TextBox 20">
            <a:extLst>
              <a:ext uri="{FF2B5EF4-FFF2-40B4-BE49-F238E27FC236}">
                <a16:creationId xmlns:a16="http://schemas.microsoft.com/office/drawing/2014/main" id="{83F35988-62C2-E8F6-5D60-FBD249FDDEA4}"/>
              </a:ext>
            </a:extLst>
          </p:cNvPr>
          <p:cNvSpPr txBox="1"/>
          <p:nvPr/>
        </p:nvSpPr>
        <p:spPr>
          <a:xfrm>
            <a:off x="7752265" y="4142409"/>
            <a:ext cx="1759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Transgender[37]</a:t>
            </a:r>
          </a:p>
        </p:txBody>
      </p:sp>
    </p:spTree>
    <p:extLst>
      <p:ext uri="{BB962C8B-B14F-4D97-AF65-F5344CB8AC3E}">
        <p14:creationId xmlns:p14="http://schemas.microsoft.com/office/powerpoint/2010/main" val="1096403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0" name="Rectangle 19">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C893E2-5B84-6DBC-2CC2-100D0E343F9F}"/>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600" u="sng" kern="1200" cap="all" spc="390" baseline="0">
                <a:solidFill>
                  <a:schemeClr val="tx2"/>
                </a:solidFill>
                <a:latin typeface="+mj-lt"/>
                <a:ea typeface="+mj-ea"/>
                <a:cs typeface="+mj-cs"/>
              </a:rPr>
              <a:t>Initial Designs(First Design)</a:t>
            </a:r>
          </a:p>
        </p:txBody>
      </p:sp>
      <p:pic>
        <p:nvPicPr>
          <p:cNvPr id="3" name="Picture 2" descr="A black and white drawing of a cartoon animal&#10;&#10;Description automatically generated">
            <a:extLst>
              <a:ext uri="{FF2B5EF4-FFF2-40B4-BE49-F238E27FC236}">
                <a16:creationId xmlns:a16="http://schemas.microsoft.com/office/drawing/2014/main" id="{CACE0872-3C6F-78FD-6071-AB9990A51EC8}"/>
              </a:ext>
            </a:extLst>
          </p:cNvPr>
          <p:cNvPicPr>
            <a:picLocks noChangeAspect="1"/>
          </p:cNvPicPr>
          <p:nvPr/>
        </p:nvPicPr>
        <p:blipFill>
          <a:blip r:embed="rId2"/>
          <a:stretch>
            <a:fillRect/>
          </a:stretch>
        </p:blipFill>
        <p:spPr>
          <a:xfrm>
            <a:off x="5170026" y="1051659"/>
            <a:ext cx="6600511" cy="4754679"/>
          </a:xfrm>
          <a:prstGeom prst="rect">
            <a:avLst/>
          </a:prstGeom>
        </p:spPr>
      </p:pic>
    </p:spTree>
    <p:extLst>
      <p:ext uri="{BB962C8B-B14F-4D97-AF65-F5344CB8AC3E}">
        <p14:creationId xmlns:p14="http://schemas.microsoft.com/office/powerpoint/2010/main" val="2677914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614421"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6FB5E-2854-904A-36E5-4DA72627C52D}"/>
              </a:ext>
            </a:extLst>
          </p:cNvPr>
          <p:cNvSpPr>
            <a:spLocks noGrp="1"/>
          </p:cNvSpPr>
          <p:nvPr>
            <p:ph type="title"/>
          </p:nvPr>
        </p:nvSpPr>
        <p:spPr>
          <a:xfrm>
            <a:off x="1082340" y="1066800"/>
            <a:ext cx="3931320" cy="2267193"/>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Second Initial Design</a:t>
            </a:r>
          </a:p>
        </p:txBody>
      </p:sp>
      <p:pic>
        <p:nvPicPr>
          <p:cNvPr id="3" name="Picture 2" descr="A black and white picture of a cartoon dragon&#10;&#10;Description automatically generated">
            <a:extLst>
              <a:ext uri="{FF2B5EF4-FFF2-40B4-BE49-F238E27FC236}">
                <a16:creationId xmlns:a16="http://schemas.microsoft.com/office/drawing/2014/main" id="{F20702F8-8D8A-75C9-B31C-0D43F8DF3E2F}"/>
              </a:ext>
            </a:extLst>
          </p:cNvPr>
          <p:cNvPicPr>
            <a:picLocks noChangeAspect="1"/>
          </p:cNvPicPr>
          <p:nvPr/>
        </p:nvPicPr>
        <p:blipFill>
          <a:blip r:embed="rId2"/>
          <a:stretch>
            <a:fillRect/>
          </a:stretch>
        </p:blipFill>
        <p:spPr>
          <a:xfrm>
            <a:off x="5493134" y="1065484"/>
            <a:ext cx="6192011" cy="4466346"/>
          </a:xfrm>
          <a:prstGeom prst="rect">
            <a:avLst/>
          </a:prstGeom>
        </p:spPr>
      </p:pic>
      <p:grpSp>
        <p:nvGrpSpPr>
          <p:cNvPr id="19" name="Group 18">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3871114"/>
            <a:ext cx="867485" cy="115439"/>
            <a:chOff x="8910933" y="1861308"/>
            <a:chExt cx="867485" cy="115439"/>
          </a:xfrm>
        </p:grpSpPr>
        <p:sp>
          <p:nvSpPr>
            <p:cNvPr id="20" name="Rectangle 19">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16370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0" name="Rectangle 19">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A8BCC91-D879-0322-6B13-B6CD152BDC50}"/>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Third Initial Design</a:t>
            </a:r>
          </a:p>
        </p:txBody>
      </p:sp>
      <p:pic>
        <p:nvPicPr>
          <p:cNvPr id="3" name="Picture 2" descr="A black and white drawing of a cartoon bird&#10;&#10;Description automatically generated">
            <a:extLst>
              <a:ext uri="{FF2B5EF4-FFF2-40B4-BE49-F238E27FC236}">
                <a16:creationId xmlns:a16="http://schemas.microsoft.com/office/drawing/2014/main" id="{75BDCB05-185A-63D3-08D1-65B728CB1B0D}"/>
              </a:ext>
            </a:extLst>
          </p:cNvPr>
          <p:cNvPicPr>
            <a:picLocks noChangeAspect="1"/>
          </p:cNvPicPr>
          <p:nvPr/>
        </p:nvPicPr>
        <p:blipFill>
          <a:blip r:embed="rId2"/>
          <a:stretch>
            <a:fillRect/>
          </a:stretch>
        </p:blipFill>
        <p:spPr>
          <a:xfrm>
            <a:off x="5218253" y="1148115"/>
            <a:ext cx="6243625" cy="4494249"/>
          </a:xfrm>
          <a:prstGeom prst="rect">
            <a:avLst/>
          </a:prstGeom>
        </p:spPr>
      </p:pic>
    </p:spTree>
    <p:extLst>
      <p:ext uri="{BB962C8B-B14F-4D97-AF65-F5344CB8AC3E}">
        <p14:creationId xmlns:p14="http://schemas.microsoft.com/office/powerpoint/2010/main" val="666839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0" name="Rectangle 19">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75FE288-C3A2-F21A-B2BB-EAC61E37D938}"/>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800" cap="all" spc="390" dirty="0"/>
              <a:t>Forth</a:t>
            </a:r>
            <a:r>
              <a:rPr lang="en-US" sz="2800" kern="1200" cap="all" spc="390" baseline="0" dirty="0">
                <a:latin typeface="+mj-lt"/>
                <a:ea typeface="+mj-ea"/>
                <a:cs typeface="+mj-cs"/>
              </a:rPr>
              <a:t> Initial Design</a:t>
            </a:r>
          </a:p>
        </p:txBody>
      </p:sp>
      <p:pic>
        <p:nvPicPr>
          <p:cNvPr id="3" name="Picture 2" descr="A black and white picture of a cartoon animal&#10;&#10;Description automatically generated">
            <a:extLst>
              <a:ext uri="{FF2B5EF4-FFF2-40B4-BE49-F238E27FC236}">
                <a16:creationId xmlns:a16="http://schemas.microsoft.com/office/drawing/2014/main" id="{F7452D3F-0EA3-0C3B-09EF-456B30315BC4}"/>
              </a:ext>
            </a:extLst>
          </p:cNvPr>
          <p:cNvPicPr>
            <a:picLocks noChangeAspect="1"/>
          </p:cNvPicPr>
          <p:nvPr/>
        </p:nvPicPr>
        <p:blipFill>
          <a:blip r:embed="rId2"/>
          <a:stretch>
            <a:fillRect/>
          </a:stretch>
        </p:blipFill>
        <p:spPr>
          <a:xfrm>
            <a:off x="5227899" y="1032369"/>
            <a:ext cx="6513701" cy="4687160"/>
          </a:xfrm>
          <a:prstGeom prst="rect">
            <a:avLst/>
          </a:prstGeom>
        </p:spPr>
      </p:pic>
    </p:spTree>
    <p:extLst>
      <p:ext uri="{BB962C8B-B14F-4D97-AF65-F5344CB8AC3E}">
        <p14:creationId xmlns:p14="http://schemas.microsoft.com/office/powerpoint/2010/main" val="1825061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0" name="Rectangle 19">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7ACF75F-878B-5E41-F3B1-C553E5A40CB6}"/>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Fifth Initial Design </a:t>
            </a:r>
          </a:p>
        </p:txBody>
      </p:sp>
      <p:pic>
        <p:nvPicPr>
          <p:cNvPr id="3" name="Picture 2" descr="A black and white image of a cartoon animal&#10;&#10;Description automatically generated">
            <a:extLst>
              <a:ext uri="{FF2B5EF4-FFF2-40B4-BE49-F238E27FC236}">
                <a16:creationId xmlns:a16="http://schemas.microsoft.com/office/drawing/2014/main" id="{ECDF58A2-04D3-398D-D025-44E0C5B22F39}"/>
              </a:ext>
            </a:extLst>
          </p:cNvPr>
          <p:cNvPicPr>
            <a:picLocks noChangeAspect="1"/>
          </p:cNvPicPr>
          <p:nvPr/>
        </p:nvPicPr>
        <p:blipFill>
          <a:blip r:embed="rId2"/>
          <a:stretch>
            <a:fillRect/>
          </a:stretch>
        </p:blipFill>
        <p:spPr>
          <a:xfrm>
            <a:off x="5166987" y="1166879"/>
            <a:ext cx="6456488" cy="4649503"/>
          </a:xfrm>
          <a:prstGeom prst="rect">
            <a:avLst/>
          </a:prstGeom>
        </p:spPr>
      </p:pic>
    </p:spTree>
    <p:extLst>
      <p:ext uri="{BB962C8B-B14F-4D97-AF65-F5344CB8AC3E}">
        <p14:creationId xmlns:p14="http://schemas.microsoft.com/office/powerpoint/2010/main" val="3183833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C1C50-F6D9-8E6B-BFF6-9C8828C71923}"/>
              </a:ext>
            </a:extLst>
          </p:cNvPr>
          <p:cNvSpPr>
            <a:spLocks noGrp="1"/>
          </p:cNvSpPr>
          <p:nvPr>
            <p:ph type="title"/>
          </p:nvPr>
        </p:nvSpPr>
        <p:spPr>
          <a:xfrm>
            <a:off x="151878" y="181105"/>
            <a:ext cx="10134600" cy="683065"/>
          </a:xfrm>
        </p:spPr>
        <p:txBody>
          <a:bodyPr>
            <a:normAutofit fontScale="90000"/>
          </a:bodyPr>
          <a:lstStyle/>
          <a:p>
            <a:r>
              <a:rPr lang="en-GB" u="sng" dirty="0"/>
              <a:t>I</a:t>
            </a:r>
            <a:r>
              <a:rPr lang="en-GB" sz="4400" u="sng" dirty="0"/>
              <a:t>nspirations for Project</a:t>
            </a:r>
          </a:p>
        </p:txBody>
      </p:sp>
      <p:pic>
        <p:nvPicPr>
          <p:cNvPr id="5" name="Picture 4" descr="Lost Ember Ingame screenshot with wolf in canyon">
            <a:extLst>
              <a:ext uri="{FF2B5EF4-FFF2-40B4-BE49-F238E27FC236}">
                <a16:creationId xmlns:a16="http://schemas.microsoft.com/office/drawing/2014/main" id="{D7D81FCE-5BCD-6037-E8C4-5940E8D0AB52}"/>
              </a:ext>
            </a:extLst>
          </p:cNvPr>
          <p:cNvPicPr>
            <a:picLocks noChangeAspect="1"/>
          </p:cNvPicPr>
          <p:nvPr/>
        </p:nvPicPr>
        <p:blipFill>
          <a:blip r:embed="rId2"/>
          <a:stretch>
            <a:fillRect/>
          </a:stretch>
        </p:blipFill>
        <p:spPr>
          <a:xfrm>
            <a:off x="215030" y="945762"/>
            <a:ext cx="3672212" cy="2064613"/>
          </a:xfrm>
          <a:prstGeom prst="rect">
            <a:avLst/>
          </a:prstGeom>
        </p:spPr>
      </p:pic>
      <p:sp>
        <p:nvSpPr>
          <p:cNvPr id="6" name="TextBox 5">
            <a:extLst>
              <a:ext uri="{FF2B5EF4-FFF2-40B4-BE49-F238E27FC236}">
                <a16:creationId xmlns:a16="http://schemas.microsoft.com/office/drawing/2014/main" id="{534D958D-ACDE-0E27-6597-18AC5BED6B8F}"/>
              </a:ext>
            </a:extLst>
          </p:cNvPr>
          <p:cNvSpPr txBox="1"/>
          <p:nvPr/>
        </p:nvSpPr>
        <p:spPr>
          <a:xfrm>
            <a:off x="114820" y="3006246"/>
            <a:ext cx="2682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[38] Lost Ember</a:t>
            </a:r>
          </a:p>
        </p:txBody>
      </p:sp>
      <p:pic>
        <p:nvPicPr>
          <p:cNvPr id="7" name="Picture 6" descr="A fox looking at a wolf&#10;&#10;Description automatically generated">
            <a:extLst>
              <a:ext uri="{FF2B5EF4-FFF2-40B4-BE49-F238E27FC236}">
                <a16:creationId xmlns:a16="http://schemas.microsoft.com/office/drawing/2014/main" id="{41DE60CE-0EF9-1D06-2DD9-4027CBD0CFA4}"/>
              </a:ext>
            </a:extLst>
          </p:cNvPr>
          <p:cNvPicPr>
            <a:picLocks noChangeAspect="1"/>
          </p:cNvPicPr>
          <p:nvPr/>
        </p:nvPicPr>
        <p:blipFill>
          <a:blip r:embed="rId3"/>
          <a:stretch>
            <a:fillRect/>
          </a:stretch>
        </p:blipFill>
        <p:spPr>
          <a:xfrm>
            <a:off x="3920647" y="961213"/>
            <a:ext cx="4350705" cy="2054585"/>
          </a:xfrm>
          <a:prstGeom prst="rect">
            <a:avLst/>
          </a:prstGeom>
        </p:spPr>
      </p:pic>
      <p:sp>
        <p:nvSpPr>
          <p:cNvPr id="8" name="TextBox 7">
            <a:extLst>
              <a:ext uri="{FF2B5EF4-FFF2-40B4-BE49-F238E27FC236}">
                <a16:creationId xmlns:a16="http://schemas.microsoft.com/office/drawing/2014/main" id="{70A031FC-4FF2-4429-785C-E437B46E3F4F}"/>
              </a:ext>
            </a:extLst>
          </p:cNvPr>
          <p:cNvSpPr txBox="1"/>
          <p:nvPr/>
        </p:nvSpPr>
        <p:spPr>
          <a:xfrm>
            <a:off x="3830876" y="3006247"/>
            <a:ext cx="29436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[39] Spirit of the north</a:t>
            </a:r>
          </a:p>
        </p:txBody>
      </p:sp>
      <p:pic>
        <p:nvPicPr>
          <p:cNvPr id="9" name="Picture 8" descr="A painting of a person fighting a person&#10;&#10;Description automatically generated">
            <a:extLst>
              <a:ext uri="{FF2B5EF4-FFF2-40B4-BE49-F238E27FC236}">
                <a16:creationId xmlns:a16="http://schemas.microsoft.com/office/drawing/2014/main" id="{9B6330D6-B92F-56E2-D2F9-FAE9FAC5425B}"/>
              </a:ext>
            </a:extLst>
          </p:cNvPr>
          <p:cNvPicPr>
            <a:picLocks noChangeAspect="1"/>
          </p:cNvPicPr>
          <p:nvPr/>
        </p:nvPicPr>
        <p:blipFill>
          <a:blip r:embed="rId4"/>
          <a:stretch>
            <a:fillRect/>
          </a:stretch>
        </p:blipFill>
        <p:spPr>
          <a:xfrm>
            <a:off x="8639507" y="526093"/>
            <a:ext cx="2084138" cy="3164911"/>
          </a:xfrm>
          <a:prstGeom prst="rect">
            <a:avLst/>
          </a:prstGeom>
        </p:spPr>
      </p:pic>
      <p:sp>
        <p:nvSpPr>
          <p:cNvPr id="11" name="TextBox 10">
            <a:extLst>
              <a:ext uri="{FF2B5EF4-FFF2-40B4-BE49-F238E27FC236}">
                <a16:creationId xmlns:a16="http://schemas.microsoft.com/office/drawing/2014/main" id="{43476BE8-73A8-72BB-BA90-0EAE280452DD}"/>
              </a:ext>
            </a:extLst>
          </p:cNvPr>
          <p:cNvSpPr txBox="1"/>
          <p:nvPr/>
        </p:nvSpPr>
        <p:spPr>
          <a:xfrm>
            <a:off x="8601205" y="3695178"/>
            <a:ext cx="26722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[40] Kitsune Mythology</a:t>
            </a:r>
          </a:p>
        </p:txBody>
      </p:sp>
      <p:pic>
        <p:nvPicPr>
          <p:cNvPr id="3" name="Picture 2" descr="Goat Simulator 3 - PS5 Games | PlayStation (UK)">
            <a:extLst>
              <a:ext uri="{FF2B5EF4-FFF2-40B4-BE49-F238E27FC236}">
                <a16:creationId xmlns:a16="http://schemas.microsoft.com/office/drawing/2014/main" id="{E16F09FC-A4AF-3D27-389C-5BCA9DA7B5CA}"/>
              </a:ext>
            </a:extLst>
          </p:cNvPr>
          <p:cNvPicPr>
            <a:picLocks noChangeAspect="1"/>
          </p:cNvPicPr>
          <p:nvPr/>
        </p:nvPicPr>
        <p:blipFill>
          <a:blip r:embed="rId5"/>
          <a:stretch>
            <a:fillRect/>
          </a:stretch>
        </p:blipFill>
        <p:spPr>
          <a:xfrm>
            <a:off x="215030" y="3570962"/>
            <a:ext cx="2169091" cy="2179529"/>
          </a:xfrm>
          <a:prstGeom prst="rect">
            <a:avLst/>
          </a:prstGeom>
        </p:spPr>
      </p:pic>
      <p:sp>
        <p:nvSpPr>
          <p:cNvPr id="4" name="TextBox 3">
            <a:extLst>
              <a:ext uri="{FF2B5EF4-FFF2-40B4-BE49-F238E27FC236}">
                <a16:creationId xmlns:a16="http://schemas.microsoft.com/office/drawing/2014/main" id="{94703ECD-97C3-968A-A9F6-FBD2959732DF}"/>
              </a:ext>
            </a:extLst>
          </p:cNvPr>
          <p:cNvSpPr txBox="1"/>
          <p:nvPr/>
        </p:nvSpPr>
        <p:spPr>
          <a:xfrm>
            <a:off x="156575" y="5751534"/>
            <a:ext cx="2160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[41] Goat simulator 3</a:t>
            </a:r>
          </a:p>
        </p:txBody>
      </p:sp>
      <p:pic>
        <p:nvPicPr>
          <p:cNvPr id="10" name="Picture 9" descr="Fer.al First Official Trailer - YouTube">
            <a:extLst>
              <a:ext uri="{FF2B5EF4-FFF2-40B4-BE49-F238E27FC236}">
                <a16:creationId xmlns:a16="http://schemas.microsoft.com/office/drawing/2014/main" id="{4A3C6568-E550-A425-45B0-CE7F82BB6464}"/>
              </a:ext>
            </a:extLst>
          </p:cNvPr>
          <p:cNvPicPr>
            <a:picLocks noChangeAspect="1"/>
          </p:cNvPicPr>
          <p:nvPr/>
        </p:nvPicPr>
        <p:blipFill>
          <a:blip r:embed="rId6"/>
          <a:stretch>
            <a:fillRect/>
          </a:stretch>
        </p:blipFill>
        <p:spPr>
          <a:xfrm>
            <a:off x="2417524" y="3576050"/>
            <a:ext cx="3411254" cy="1918830"/>
          </a:xfrm>
          <a:prstGeom prst="rect">
            <a:avLst/>
          </a:prstGeom>
        </p:spPr>
      </p:pic>
      <p:sp>
        <p:nvSpPr>
          <p:cNvPr id="13" name="TextBox 12">
            <a:extLst>
              <a:ext uri="{FF2B5EF4-FFF2-40B4-BE49-F238E27FC236}">
                <a16:creationId xmlns:a16="http://schemas.microsoft.com/office/drawing/2014/main" id="{A44262BC-C706-0FE4-3344-C99B21BCC9F1}"/>
              </a:ext>
            </a:extLst>
          </p:cNvPr>
          <p:cNvSpPr txBox="1"/>
          <p:nvPr/>
        </p:nvSpPr>
        <p:spPr>
          <a:xfrm>
            <a:off x="2421698" y="5490576"/>
            <a:ext cx="13674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[42] Fer.al</a:t>
            </a:r>
          </a:p>
        </p:txBody>
      </p:sp>
    </p:spTree>
    <p:extLst>
      <p:ext uri="{BB962C8B-B14F-4D97-AF65-F5344CB8AC3E}">
        <p14:creationId xmlns:p14="http://schemas.microsoft.com/office/powerpoint/2010/main" val="2329953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179EB-4D4F-FC9C-DDDA-413E4AF06F52}"/>
              </a:ext>
            </a:extLst>
          </p:cNvPr>
          <p:cNvSpPr>
            <a:spLocks noGrp="1"/>
          </p:cNvSpPr>
          <p:nvPr>
            <p:ph type="title"/>
          </p:nvPr>
        </p:nvSpPr>
        <p:spPr>
          <a:xfrm>
            <a:off x="208827" y="260912"/>
            <a:ext cx="10134600" cy="545781"/>
          </a:xfrm>
        </p:spPr>
        <p:txBody>
          <a:bodyPr>
            <a:normAutofit fontScale="90000"/>
          </a:bodyPr>
          <a:lstStyle/>
          <a:p>
            <a:r>
              <a:rPr lang="en-GB" u="sng" dirty="0"/>
              <a:t>Write Up</a:t>
            </a:r>
          </a:p>
        </p:txBody>
      </p:sp>
      <p:sp>
        <p:nvSpPr>
          <p:cNvPr id="3" name="TextBox 2">
            <a:extLst>
              <a:ext uri="{FF2B5EF4-FFF2-40B4-BE49-F238E27FC236}">
                <a16:creationId xmlns:a16="http://schemas.microsoft.com/office/drawing/2014/main" id="{D05AFBE5-BEAE-250C-0F2E-FF43164925B2}"/>
              </a:ext>
            </a:extLst>
          </p:cNvPr>
          <p:cNvSpPr txBox="1"/>
          <p:nvPr/>
        </p:nvSpPr>
        <p:spPr>
          <a:xfrm>
            <a:off x="208102" y="769836"/>
            <a:ext cx="11777721"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cs typeface="Calibri"/>
              </a:rPr>
              <a:t>When creating a character for my assignment, I decided to create a mind map to enhance my creativity, as well as give me a clear understanding on what type of character I want to achieve and create. I decided that I would mostly focus on animalistic characters, as well as base my ideas on different types of mythology. </a:t>
            </a:r>
            <a:endParaRPr lang="en-US" dirty="0"/>
          </a:p>
          <a:p>
            <a:endParaRPr lang="en-GB"/>
          </a:p>
          <a:p>
            <a:r>
              <a:rPr lang="en-GB" sz="1200" dirty="0">
                <a:latin typeface="Calibri"/>
                <a:cs typeface="Calibri"/>
              </a:rPr>
              <a:t>When designing my mood board, I decided to focus on one type of creature known as a Kitsune, the reason being is because I felt like having too many different ideas in mind would slow down development, however, I decided to use different animals for certain miscellaneous ideas, therefore giving more development on the character,  making them feel more unique. I wanted to express different ideas and merge them into one for a more creative experience. I looked at kitsune mythology  to research the type of character I wanted to base it on. I decided to look for abilities and traits to make creating the character much easier.</a:t>
            </a:r>
          </a:p>
          <a:p>
            <a:endParaRPr lang="en-GB"/>
          </a:p>
          <a:p>
            <a:r>
              <a:rPr lang="en-GB" sz="1200" dirty="0">
                <a:latin typeface="Calibri"/>
                <a:cs typeface="Calibri"/>
              </a:rPr>
              <a:t>For the other mood boards, I thought of different ideas such as clothing, when doing so, I mostly did female clothing, however looking back on the research, I found out that the type of character can be either male or female, so I should have researched a bit more, despite most sources saying that Kitsunes can shapeshift into females. I  wanted to give my character different genders and some different abilities, to differentiate my character from other sources, while  still being like the source material, and add different types of elements, </a:t>
            </a:r>
            <a:r>
              <a:rPr lang="en-GB" sz="1200" dirty="0" err="1">
                <a:latin typeface="Calibri"/>
                <a:cs typeface="Calibri"/>
              </a:rPr>
              <a:t>e.g</a:t>
            </a:r>
            <a:r>
              <a:rPr lang="en-GB" sz="1200" dirty="0">
                <a:latin typeface="Calibri"/>
                <a:cs typeface="Calibri"/>
              </a:rPr>
              <a:t> fire, water, </a:t>
            </a:r>
            <a:r>
              <a:rPr lang="en-GB" sz="1200" dirty="0" err="1">
                <a:latin typeface="Calibri"/>
                <a:cs typeface="Calibri"/>
              </a:rPr>
              <a:t>ect</a:t>
            </a:r>
            <a:r>
              <a:rPr lang="en-GB" sz="1200" dirty="0">
                <a:latin typeface="Calibri"/>
                <a:cs typeface="Calibri"/>
              </a:rPr>
              <a:t>, as well as personalities, sexuality, gender.</a:t>
            </a:r>
          </a:p>
          <a:p>
            <a:endParaRPr lang="en-GB"/>
          </a:p>
          <a:p>
            <a:r>
              <a:rPr lang="en-GB" sz="1200" dirty="0">
                <a:latin typeface="Calibri"/>
                <a:cs typeface="Calibri"/>
              </a:rPr>
              <a:t>For my initial designs, I have mostly created my character to have different elements associated with them, as well as possible making them a hybrid breed.  I find having multiple elements to a character makes them more original, and interesting. I think this is a good idea, since it allows the character to be more imaginative,  possibly express more personality, with other traits. While I wanted to give the characters a certain charm, made them feel like they’re not too out of place, while having traits that are like what they usually have, </a:t>
            </a:r>
            <a:r>
              <a:rPr lang="en-GB" sz="1200" dirty="0" err="1">
                <a:latin typeface="Calibri"/>
                <a:cs typeface="Calibri"/>
              </a:rPr>
              <a:t>e.g</a:t>
            </a:r>
            <a:r>
              <a:rPr lang="en-GB" sz="1200" dirty="0">
                <a:latin typeface="Calibri"/>
                <a:cs typeface="Calibri"/>
              </a:rPr>
              <a:t> possession and shapeshifting.[43] I tried to make the designs interesting, and add more charm to them, for example, hybrid creatures.</a:t>
            </a:r>
            <a:endParaRPr lang="en-GB" dirty="0"/>
          </a:p>
          <a:p>
            <a:endParaRPr lang="en-GB"/>
          </a:p>
          <a:p>
            <a:r>
              <a:rPr lang="en-GB" sz="1200" dirty="0">
                <a:latin typeface="Calibri"/>
                <a:cs typeface="Calibri"/>
              </a:rPr>
              <a:t>As far as inspirations for the project, I researched video games that involved being a certain animal, this is because I wanted my character to be the protagonist or side character of a game or possible a film. I think this is a good idea, due to being able to give the character more personality. This  ties in with the initial designs because I have added some aspects from the video games into my design. One example of this is Spirit of the north, and Lost Ember. These games both have a mythical feel to them, and also shapeshifting.[44] </a:t>
            </a:r>
          </a:p>
          <a:p>
            <a:endParaRPr lang="en-GB"/>
          </a:p>
          <a:p>
            <a:r>
              <a:rPr lang="en-GB" sz="1200" dirty="0">
                <a:latin typeface="Calibri"/>
                <a:cs typeface="Calibri"/>
              </a:rPr>
              <a:t>To Conclude, I’m happy with how my character ideas turned, what I would do for next time is research possible new design ideas, as well as character traits in order to continue improving and expanding ideas for  the future. although I could have added more aspects with my character designs to give them more of appeal to them.</a:t>
            </a:r>
          </a:p>
          <a:p>
            <a:endParaRPr lang="en-GB" sz="1400" dirty="0"/>
          </a:p>
        </p:txBody>
      </p:sp>
    </p:spTree>
    <p:extLst>
      <p:ext uri="{BB962C8B-B14F-4D97-AF65-F5344CB8AC3E}">
        <p14:creationId xmlns:p14="http://schemas.microsoft.com/office/powerpoint/2010/main" val="1288102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4D945-22DA-83DB-72ED-B2D5CC4492E9}"/>
              </a:ext>
            </a:extLst>
          </p:cNvPr>
          <p:cNvSpPr>
            <a:spLocks noGrp="1"/>
          </p:cNvSpPr>
          <p:nvPr>
            <p:ph type="title"/>
          </p:nvPr>
        </p:nvSpPr>
        <p:spPr>
          <a:xfrm>
            <a:off x="150953" y="174102"/>
            <a:ext cx="10134600" cy="632591"/>
          </a:xfrm>
        </p:spPr>
        <p:txBody>
          <a:bodyPr/>
          <a:lstStyle/>
          <a:p>
            <a:r>
              <a:rPr lang="en-GB" dirty="0"/>
              <a:t>Bibliography</a:t>
            </a:r>
          </a:p>
        </p:txBody>
      </p:sp>
      <p:sp>
        <p:nvSpPr>
          <p:cNvPr id="3" name="TextBox 2">
            <a:extLst>
              <a:ext uri="{FF2B5EF4-FFF2-40B4-BE49-F238E27FC236}">
                <a16:creationId xmlns:a16="http://schemas.microsoft.com/office/drawing/2014/main" id="{F0C48085-D6AB-C987-67A1-0D157B040262}"/>
              </a:ext>
            </a:extLst>
          </p:cNvPr>
          <p:cNvSpPr txBox="1"/>
          <p:nvPr/>
        </p:nvSpPr>
        <p:spPr>
          <a:xfrm>
            <a:off x="219624" y="847224"/>
            <a:ext cx="11515333" cy="116339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[1]"</a:t>
            </a:r>
            <a:r>
              <a:rPr lang="en-GB" sz="1400" dirty="0">
                <a:ea typeface="+mn-lt"/>
                <a:cs typeface="+mn-lt"/>
              </a:rPr>
              <a:t>Etsy", Etsy, 2024,[Online], Available:</a:t>
            </a:r>
            <a:r>
              <a:rPr lang="en-GB" sz="1400" dirty="0">
                <a:ea typeface="+mn-lt"/>
                <a:cs typeface="+mn-lt"/>
                <a:hlinkClick r:id="rId2"/>
              </a:rPr>
              <a:t>https://www.etsy.com/uk/listing/665652121/crescent-moon-choker-thick-black-velvet</a:t>
            </a:r>
            <a:r>
              <a:rPr lang="en-GB" sz="1400" dirty="0">
                <a:ea typeface="+mn-lt"/>
                <a:cs typeface="+mn-lt"/>
              </a:rPr>
              <a:t>[Accessed 17/02/2024]</a:t>
            </a:r>
            <a:endParaRPr lang="en-GB" sz="1600" dirty="0">
              <a:ea typeface="+mn-lt"/>
              <a:cs typeface="+mn-lt"/>
            </a:endParaRPr>
          </a:p>
          <a:p>
            <a:r>
              <a:rPr lang="en-GB" sz="1400" dirty="0">
                <a:ea typeface="+mn-lt"/>
                <a:cs typeface="+mn-lt"/>
              </a:rPr>
              <a:t>[2]"Fancy Bowties", Etsy, 2024,[Online], </a:t>
            </a:r>
            <a:r>
              <a:rPr lang="en-GB" sz="1400" dirty="0" err="1">
                <a:ea typeface="+mn-lt"/>
                <a:cs typeface="+mn-lt"/>
              </a:rPr>
              <a:t>Available:https</a:t>
            </a:r>
            <a:r>
              <a:rPr lang="en-GB" sz="1400" dirty="0">
                <a:ea typeface="+mn-lt"/>
                <a:cs typeface="+mn-lt"/>
              </a:rPr>
              <a:t>://www.etsy.com/market/fancy_bowties[Accessed 17/04/2024]</a:t>
            </a:r>
          </a:p>
          <a:p>
            <a:r>
              <a:rPr lang="en-GB" sz="1400" dirty="0">
                <a:ea typeface="+mn-lt"/>
                <a:cs typeface="+mn-lt"/>
              </a:rPr>
              <a:t>[3]"Steel Collar", Bestiacollars.com, 2020,[Online], Available:</a:t>
            </a:r>
            <a:r>
              <a:rPr lang="en-GB" sz="1400" dirty="0">
                <a:latin typeface="Times New Roman"/>
                <a:ea typeface="+mn-lt"/>
                <a:cs typeface="Times New Roman"/>
                <a:hlinkClick r:id="rId3"/>
              </a:rPr>
              <a:t>https://bestiacollars.com/steel-collar-3-159</a:t>
            </a:r>
            <a:r>
              <a:rPr lang="en-GB" sz="1400" dirty="0">
                <a:latin typeface="Times New Roman"/>
                <a:ea typeface="+mn-lt"/>
                <a:cs typeface="Times New Roman"/>
              </a:rPr>
              <a:t>[Accessed 17/04/2024]</a:t>
            </a:r>
          </a:p>
          <a:p>
            <a:r>
              <a:rPr lang="en-GB" sz="1400" dirty="0">
                <a:latin typeface="Times New Roman"/>
                <a:ea typeface="+mn-lt"/>
                <a:cs typeface="Times New Roman"/>
              </a:rPr>
              <a:t>[4]"Etsy", Etsy, 2024,[Online], </a:t>
            </a:r>
            <a:r>
              <a:rPr lang="en-GB" sz="1400" dirty="0" err="1">
                <a:latin typeface="Times New Roman"/>
                <a:ea typeface="+mn-lt"/>
                <a:cs typeface="Times New Roman"/>
              </a:rPr>
              <a:t>Available:</a:t>
            </a:r>
            <a:r>
              <a:rPr lang="en-GB" sz="1400" dirty="0" err="1">
                <a:ea typeface="+mn-lt"/>
                <a:cs typeface="+mn-lt"/>
              </a:rPr>
              <a:t>https</a:t>
            </a:r>
            <a:r>
              <a:rPr lang="en-GB" sz="1400" dirty="0">
                <a:ea typeface="+mn-lt"/>
                <a:cs typeface="+mn-lt"/>
              </a:rPr>
              <a:t>://www.etsy.com/listing/1073372504/green-jade-pendant-necklace-silver-for[Accessed 17/02/2024]</a:t>
            </a:r>
          </a:p>
          <a:p>
            <a:r>
              <a:rPr lang="en-GB" sz="1400" dirty="0">
                <a:ea typeface="+mn-lt"/>
                <a:cs typeface="+mn-lt"/>
              </a:rPr>
              <a:t>[5]"Etsy", Etsy, 2024,[Online], </a:t>
            </a:r>
            <a:r>
              <a:rPr lang="en-GB" sz="1400" dirty="0" err="1">
                <a:ea typeface="+mn-lt"/>
                <a:cs typeface="+mn-lt"/>
              </a:rPr>
              <a:t>Available:https</a:t>
            </a:r>
            <a:r>
              <a:rPr lang="en-GB" sz="1400" dirty="0">
                <a:ea typeface="+mn-lt"/>
                <a:cs typeface="+mn-lt"/>
              </a:rPr>
              <a:t>://www.etsy.com/listing/1418419258/kanzashi-cherry-blossom-sakura-flower[Accessed 17/02/2024]</a:t>
            </a:r>
          </a:p>
          <a:p>
            <a:r>
              <a:rPr lang="en-GB" sz="1400" dirty="0">
                <a:ea typeface="+mn-lt"/>
                <a:cs typeface="+mn-lt"/>
              </a:rPr>
              <a:t>[6]"St Edward’s Crown to be re-sized for King ahead of coronation", N. Lloyd, 2022,[Online], </a:t>
            </a:r>
            <a:r>
              <a:rPr lang="en-GB" sz="1400" dirty="0" err="1">
                <a:ea typeface="+mn-lt"/>
                <a:cs typeface="+mn-lt"/>
              </a:rPr>
              <a:t>Available:https</a:t>
            </a:r>
            <a:r>
              <a:rPr lang="en-GB" sz="1400" dirty="0">
                <a:ea typeface="+mn-lt"/>
                <a:cs typeface="+mn-lt"/>
              </a:rPr>
              <a:t>://www.independent.co.uk/news/uk/buckingham-palace-crown-jewels-charles-iii-english-british-b2238429.html[Accessed 17/02/2024]</a:t>
            </a:r>
          </a:p>
          <a:p>
            <a:r>
              <a:rPr lang="en-GB" sz="1400" dirty="0">
                <a:ea typeface="+mn-lt"/>
                <a:cs typeface="+mn-lt"/>
              </a:rPr>
              <a:t>[7]"Shein", Shein,[Online], </a:t>
            </a:r>
            <a:r>
              <a:rPr lang="en-GB" sz="1400" dirty="0" err="1">
                <a:ea typeface="+mn-lt"/>
                <a:cs typeface="+mn-lt"/>
              </a:rPr>
              <a:t>Available:https</a:t>
            </a:r>
            <a:r>
              <a:rPr lang="en-GB" sz="1400" dirty="0">
                <a:ea typeface="+mn-lt"/>
                <a:cs typeface="+mn-lt"/>
              </a:rPr>
              <a:t>://m.shein.com/</a:t>
            </a:r>
            <a:r>
              <a:rPr lang="en-GB" sz="1400" dirty="0" err="1">
                <a:ea typeface="+mn-lt"/>
                <a:cs typeface="+mn-lt"/>
              </a:rPr>
              <a:t>asia</a:t>
            </a:r>
            <a:r>
              <a:rPr lang="en-GB" sz="1400" dirty="0">
                <a:ea typeface="+mn-lt"/>
                <a:cs typeface="+mn-lt"/>
              </a:rPr>
              <a:t>/null-p-19752135-cat-2071.html?lang=</a:t>
            </a:r>
            <a:r>
              <a:rPr lang="en-GB" sz="1400" dirty="0" err="1">
                <a:ea typeface="+mn-lt"/>
                <a:cs typeface="+mn-lt"/>
              </a:rPr>
              <a:t>asiako</a:t>
            </a:r>
            <a:r>
              <a:rPr lang="en-GB" sz="1400" dirty="0">
                <a:ea typeface="+mn-lt"/>
                <a:cs typeface="+mn-lt"/>
              </a:rPr>
              <a:t>[Accessed 17/02/2024]</a:t>
            </a:r>
          </a:p>
          <a:p>
            <a:r>
              <a:rPr lang="en-GB" sz="1400" dirty="0">
                <a:ea typeface="+mn-lt"/>
                <a:cs typeface="+mn-lt"/>
              </a:rPr>
              <a:t>[8]"Sunhats", Ebay, 2024,[Online], Available:</a:t>
            </a:r>
            <a:r>
              <a:rPr lang="en-GB" sz="1400" dirty="0">
                <a:ea typeface="+mn-lt"/>
                <a:cs typeface="+mn-lt"/>
                <a:hlinkClick r:id="rId4"/>
              </a:rPr>
              <a:t>https://www.ebay.co.uk/b/bn_7024937765</a:t>
            </a:r>
            <a:r>
              <a:rPr lang="en-GB" sz="1400" dirty="0">
                <a:ea typeface="+mn-lt"/>
                <a:cs typeface="+mn-lt"/>
              </a:rPr>
              <a:t>[Accessed 17/02.2024]</a:t>
            </a:r>
          </a:p>
          <a:p>
            <a:r>
              <a:rPr lang="en-GB" sz="1400" dirty="0">
                <a:ea typeface="+mn-lt"/>
                <a:cs typeface="+mn-lt"/>
              </a:rPr>
              <a:t>[9]"1ST POSITION CLASSIC TUTU (8 LAYERS)", </a:t>
            </a:r>
            <a:r>
              <a:rPr lang="en-GB" sz="1400" dirty="0" err="1">
                <a:ea typeface="+mn-lt"/>
                <a:cs typeface="+mn-lt"/>
              </a:rPr>
              <a:t>DanceDirect</a:t>
            </a:r>
            <a:r>
              <a:rPr lang="en-GB" sz="1400" dirty="0">
                <a:ea typeface="+mn-lt"/>
                <a:cs typeface="+mn-lt"/>
              </a:rPr>
              <a:t>, 2024,[Online], Available: </a:t>
            </a:r>
            <a:r>
              <a:rPr lang="en-GB" sz="1400" dirty="0">
                <a:ea typeface="+mn-lt"/>
                <a:cs typeface="+mn-lt"/>
                <a:hlinkClick r:id="rId5"/>
              </a:rPr>
              <a:t>https://www.dancedirect.com/tu001-1st-position-classic-tutu-8-layers[Accessed</a:t>
            </a:r>
            <a:r>
              <a:rPr lang="en-GB" sz="1400" dirty="0">
                <a:ea typeface="+mn-lt"/>
                <a:cs typeface="+mn-lt"/>
              </a:rPr>
              <a:t> 17/02/2024]</a:t>
            </a:r>
          </a:p>
          <a:p>
            <a:r>
              <a:rPr lang="en-GB" sz="1400" dirty="0">
                <a:ea typeface="+mn-lt"/>
                <a:cs typeface="+mn-lt"/>
              </a:rPr>
              <a:t>[10]"billy jumper", Nature baby,[Online], </a:t>
            </a:r>
            <a:r>
              <a:rPr lang="en-GB" sz="1400" dirty="0" err="1">
                <a:ea typeface="+mn-lt"/>
                <a:cs typeface="+mn-lt"/>
              </a:rPr>
              <a:t>Available:https</a:t>
            </a:r>
            <a:r>
              <a:rPr lang="en-GB" sz="1400" dirty="0">
                <a:ea typeface="+mn-lt"/>
                <a:cs typeface="+mn-lt"/>
              </a:rPr>
              <a:t>://www.naturebaby.co.uk/billy-jumper-nb1189-oatmeal-marl-sky-blue-stripe[Accessed 17/02/2024]</a:t>
            </a:r>
          </a:p>
          <a:p>
            <a:r>
              <a:rPr lang="en-GB" sz="1400" dirty="0">
                <a:ea typeface="+mn-lt"/>
                <a:cs typeface="+mn-lt"/>
              </a:rPr>
              <a:t>[11]"Etsy", Etsy, 2024,[Online], </a:t>
            </a:r>
            <a:r>
              <a:rPr lang="en-GB" sz="1400" dirty="0" err="1">
                <a:ea typeface="+mn-lt"/>
                <a:cs typeface="+mn-lt"/>
              </a:rPr>
              <a:t>Available:https</a:t>
            </a:r>
            <a:r>
              <a:rPr lang="en-GB" sz="1400" dirty="0">
                <a:ea typeface="+mn-lt"/>
                <a:cs typeface="+mn-lt"/>
              </a:rPr>
              <a:t>://www.etsy.com/uk/listing/1006381743/handmade-detailed-full-cotton-victorian[Accessed 17/02/2024]</a:t>
            </a:r>
          </a:p>
          <a:p>
            <a:r>
              <a:rPr lang="en-GB" sz="1400" dirty="0">
                <a:ea typeface="+mn-lt"/>
                <a:cs typeface="+mn-lt"/>
              </a:rPr>
              <a:t>[12]"Party Hat Blue Small", Kibbles &amp; Biscuits, 2024,[Online], </a:t>
            </a:r>
            <a:r>
              <a:rPr lang="en-GB" sz="1400" dirty="0" err="1">
                <a:ea typeface="+mn-lt"/>
                <a:cs typeface="+mn-lt"/>
              </a:rPr>
              <a:t>Available:https</a:t>
            </a:r>
            <a:r>
              <a:rPr lang="en-GB" sz="1400" dirty="0">
                <a:ea typeface="+mn-lt"/>
                <a:cs typeface="+mn-lt"/>
              </a:rPr>
              <a:t>://www.kibblesandbiscuits.com/products/party-hat-blue-small[Accessed 17/02.2024]</a:t>
            </a:r>
          </a:p>
          <a:p>
            <a:r>
              <a:rPr lang="en-GB" sz="1400" dirty="0">
                <a:ea typeface="+mn-lt"/>
                <a:cs typeface="+mn-lt"/>
              </a:rPr>
              <a:t>[13]"Covert Cloak", Serebii.net, 2024,[Online], </a:t>
            </a:r>
            <a:r>
              <a:rPr lang="en-GB" sz="1400" dirty="0" err="1">
                <a:ea typeface="+mn-lt"/>
                <a:cs typeface="+mn-lt"/>
              </a:rPr>
              <a:t>Available:https</a:t>
            </a:r>
            <a:r>
              <a:rPr lang="en-GB" sz="1400" dirty="0">
                <a:ea typeface="+mn-lt"/>
                <a:cs typeface="+mn-lt"/>
              </a:rPr>
              <a:t>://www.serebii.net/itemdex/covertcloak.shtml[Accessed 17/02/2024]</a:t>
            </a:r>
          </a:p>
          <a:p>
            <a:r>
              <a:rPr lang="en-GB" sz="1400" dirty="0">
                <a:ea typeface="+mn-lt"/>
                <a:cs typeface="+mn-lt"/>
              </a:rPr>
              <a:t>[14]"Etsy", Etsy, 2024,[Online], </a:t>
            </a:r>
            <a:r>
              <a:rPr lang="en-GB" sz="1400" dirty="0" err="1">
                <a:ea typeface="+mn-lt"/>
                <a:cs typeface="+mn-lt"/>
              </a:rPr>
              <a:t>Available:https</a:t>
            </a:r>
            <a:r>
              <a:rPr lang="en-GB" sz="1400" dirty="0">
                <a:ea typeface="+mn-lt"/>
                <a:cs typeface="+mn-lt"/>
              </a:rPr>
              <a:t>://www.etsy.com/uk/listing/1335953707/tube-friendship-bracelets-adjustable[Accessed 17/02/2024]</a:t>
            </a:r>
          </a:p>
          <a:p>
            <a:r>
              <a:rPr lang="en-GB" sz="1400" dirty="0">
                <a:ea typeface="+mn-lt"/>
                <a:cs typeface="+mn-lt"/>
              </a:rPr>
              <a:t>[15]"</a:t>
            </a:r>
            <a:r>
              <a:rPr lang="en-GB" sz="1400" dirty="0">
                <a:solidFill>
                  <a:srgbClr val="000000"/>
                </a:solidFill>
              </a:rPr>
              <a:t>Ladies Sheepskin Slippers", James Alexander, 2024,[Online], Available:</a:t>
            </a:r>
            <a:r>
              <a:rPr lang="en-GB" sz="1400" dirty="0">
                <a:solidFill>
                  <a:srgbClr val="000000"/>
                </a:solidFill>
                <a:ea typeface="+mn-lt"/>
                <a:cs typeface="+mn-lt"/>
                <a:hlinkClick r:id="rId6"/>
              </a:rPr>
              <a:t>https://jamesalexanderclothing.co.uk/ladies-sheepskin-slippers/</a:t>
            </a:r>
            <a:r>
              <a:rPr lang="en-GB" sz="1400" dirty="0">
                <a:solidFill>
                  <a:srgbClr val="000000"/>
                </a:solidFill>
                <a:ea typeface="+mn-lt"/>
                <a:cs typeface="+mn-lt"/>
              </a:rPr>
              <a:t>[Accessed 17/02/2024]</a:t>
            </a:r>
            <a:endParaRPr lang="en-GB" sz="2400" dirty="0">
              <a:solidFill>
                <a:srgbClr val="545454"/>
              </a:solidFill>
            </a:endParaRPr>
          </a:p>
          <a:p>
            <a:r>
              <a:rPr lang="en-GB" sz="1400" dirty="0">
                <a:solidFill>
                  <a:srgbClr val="000000"/>
                </a:solidFill>
                <a:ea typeface="+mn-lt"/>
                <a:cs typeface="+mn-lt"/>
              </a:rPr>
              <a:t>[16]"</a:t>
            </a:r>
            <a:r>
              <a:rPr lang="en-GB" sz="1400" dirty="0">
                <a:solidFill>
                  <a:srgbClr val="000000"/>
                </a:solidFill>
              </a:rPr>
              <a:t>Nature Magic – Grimoire", </a:t>
            </a:r>
            <a:r>
              <a:rPr lang="en-GB" sz="1400" dirty="0" err="1">
                <a:solidFill>
                  <a:srgbClr val="000000"/>
                </a:solidFill>
              </a:rPr>
              <a:t>Civitai</a:t>
            </a:r>
            <a:r>
              <a:rPr lang="en-GB" sz="1400" dirty="0">
                <a:solidFill>
                  <a:srgbClr val="000000"/>
                </a:solidFill>
              </a:rPr>
              <a:t>, 2023,[Online], Available:</a:t>
            </a:r>
            <a:r>
              <a:rPr lang="en-GB" sz="1400" dirty="0">
                <a:solidFill>
                  <a:srgbClr val="000000"/>
                </a:solidFill>
                <a:ea typeface="+mn-lt"/>
                <a:cs typeface="+mn-lt"/>
                <a:hlinkClick r:id="rId7"/>
              </a:rPr>
              <a:t>https://civitai.com/models/126899/nature-magic-grimoire</a:t>
            </a:r>
            <a:r>
              <a:rPr lang="en-GB" sz="1400" dirty="0">
                <a:solidFill>
                  <a:srgbClr val="000000"/>
                </a:solidFill>
                <a:ea typeface="+mn-lt"/>
                <a:cs typeface="+mn-lt"/>
              </a:rPr>
              <a:t>[Accessed 17/02/2024]</a:t>
            </a:r>
            <a:endParaRPr lang="en-GB" sz="2600" b="1" dirty="0">
              <a:solidFill>
                <a:srgbClr val="C1C2C5"/>
              </a:solidFill>
              <a:ea typeface="+mn-lt"/>
              <a:cs typeface="+mn-lt"/>
            </a:endParaRPr>
          </a:p>
          <a:p>
            <a:r>
              <a:rPr lang="en-GB" sz="1400" dirty="0">
                <a:solidFill>
                  <a:srgbClr val="000000"/>
                </a:solidFill>
              </a:rPr>
              <a:t>[17]" Fire Magic", Kierra </a:t>
            </a:r>
            <a:r>
              <a:rPr lang="en-GB" sz="1400" dirty="0" err="1">
                <a:solidFill>
                  <a:srgbClr val="000000"/>
                </a:solidFill>
              </a:rPr>
              <a:t>Wikia</a:t>
            </a:r>
            <a:r>
              <a:rPr lang="en-GB" sz="1400" dirty="0">
                <a:solidFill>
                  <a:srgbClr val="000000"/>
                </a:solidFill>
              </a:rPr>
              <a:t>,[Online], Available:</a:t>
            </a:r>
            <a:r>
              <a:rPr lang="en-GB" sz="1400" dirty="0">
                <a:solidFill>
                  <a:srgbClr val="000000"/>
                </a:solidFill>
                <a:ea typeface="+mn-lt"/>
                <a:cs typeface="+mn-lt"/>
                <a:hlinkClick r:id="rId8"/>
              </a:rPr>
              <a:t>https://kierra.fandom.com/wiki/Fire_Magic</a:t>
            </a:r>
            <a:r>
              <a:rPr lang="en-GB" sz="1400" dirty="0">
                <a:solidFill>
                  <a:srgbClr val="000000"/>
                </a:solidFill>
                <a:ea typeface="+mn-lt"/>
                <a:cs typeface="+mn-lt"/>
              </a:rPr>
              <a:t>[Accessed 17/02/2024]</a:t>
            </a:r>
          </a:p>
          <a:p>
            <a:r>
              <a:rPr lang="en-GB" sz="1400" dirty="0">
                <a:solidFill>
                  <a:srgbClr val="000000"/>
                </a:solidFill>
                <a:ea typeface="+mn-lt"/>
                <a:cs typeface="+mn-lt"/>
              </a:rPr>
              <a:t>[18]"</a:t>
            </a:r>
            <a:r>
              <a:rPr lang="en-GB" sz="1400" dirty="0">
                <a:solidFill>
                  <a:srgbClr val="000000"/>
                </a:solidFill>
              </a:rPr>
              <a:t>Lightning. Magic and bright light effects. Vector Illustration isolated on transparent background" Ihor, 2024,[Online], Available:</a:t>
            </a:r>
            <a:r>
              <a:rPr lang="en-GB" sz="1400" dirty="0">
                <a:solidFill>
                  <a:srgbClr val="000000"/>
                </a:solidFill>
                <a:ea typeface="+mn-lt"/>
                <a:cs typeface="+mn-lt"/>
                <a:hlinkClick r:id="rId9"/>
              </a:rPr>
              <a:t>https://stock.adobe.com/uk/images/lightning-magic-and-bright-light-effects-vector-illustration-isolated-on-transparent-background/263685980</a:t>
            </a:r>
            <a:r>
              <a:rPr lang="en-GB" sz="1400" dirty="0">
                <a:solidFill>
                  <a:srgbClr val="000000"/>
                </a:solidFill>
                <a:ea typeface="+mn-lt"/>
                <a:cs typeface="+mn-lt"/>
              </a:rPr>
              <a:t>[Accessed 17/02/2024]</a:t>
            </a:r>
            <a:endParaRPr lang="en-GB" sz="1600" dirty="0">
              <a:solidFill>
                <a:srgbClr val="707070"/>
              </a:solidFill>
              <a:ea typeface="+mn-lt"/>
              <a:cs typeface="+mn-lt"/>
            </a:endParaRPr>
          </a:p>
          <a:p>
            <a:r>
              <a:rPr lang="en-GB" sz="1400" dirty="0">
                <a:solidFill>
                  <a:srgbClr val="000000"/>
                </a:solidFill>
                <a:ea typeface="+mn-lt"/>
                <a:cs typeface="+mn-lt"/>
              </a:rPr>
              <a:t>[19]"Magic Combinations", Secret RP Wiki, [Online], Available:</a:t>
            </a:r>
            <a:r>
              <a:rPr lang="en-GB" sz="1400" dirty="0">
                <a:solidFill>
                  <a:srgbClr val="000000"/>
                </a:solidFill>
                <a:ea typeface="+mn-lt"/>
                <a:cs typeface="+mn-lt"/>
                <a:hlinkClick r:id="rId10"/>
              </a:rPr>
              <a:t>https://secret-rp.fandom.com/wiki/Magic_Combinations</a:t>
            </a:r>
            <a:r>
              <a:rPr lang="en-GB" sz="1400" dirty="0">
                <a:solidFill>
                  <a:srgbClr val="000000"/>
                </a:solidFill>
                <a:ea typeface="+mn-lt"/>
                <a:cs typeface="+mn-lt"/>
              </a:rPr>
              <a:t>[Accessed 17/02/2024]</a:t>
            </a:r>
          </a:p>
          <a:p>
            <a:r>
              <a:rPr lang="en-GB" sz="1400" dirty="0">
                <a:solidFill>
                  <a:srgbClr val="000000"/>
                </a:solidFill>
                <a:ea typeface="+mn-lt"/>
                <a:cs typeface="+mn-lt"/>
              </a:rPr>
              <a:t>[20]" The Deer Spirit", A. </a:t>
            </a:r>
            <a:r>
              <a:rPr lang="en-GB" sz="1400" dirty="0" err="1">
                <a:solidFill>
                  <a:srgbClr val="000000"/>
                </a:solidFill>
                <a:ea typeface="+mn-lt"/>
                <a:cs typeface="+mn-lt"/>
              </a:rPr>
              <a:t>Krayem</a:t>
            </a:r>
            <a:r>
              <a:rPr lang="en-GB" sz="1400" dirty="0">
                <a:solidFill>
                  <a:srgbClr val="000000"/>
                </a:solidFill>
                <a:ea typeface="+mn-lt"/>
                <a:cs typeface="+mn-lt"/>
              </a:rPr>
              <a:t>, 2020,[Online], Available:</a:t>
            </a:r>
            <a:r>
              <a:rPr lang="en-GB" sz="1400" dirty="0">
                <a:solidFill>
                  <a:srgbClr val="000000"/>
                </a:solidFill>
                <a:ea typeface="+mn-lt"/>
                <a:cs typeface="+mn-lt"/>
                <a:hlinkClick r:id="rId11"/>
              </a:rPr>
              <a:t>https://www.artstation.com/artwork/JlQdnR</a:t>
            </a:r>
            <a:r>
              <a:rPr lang="en-GB" sz="1400" dirty="0">
                <a:solidFill>
                  <a:srgbClr val="000000"/>
                </a:solidFill>
                <a:ea typeface="+mn-lt"/>
                <a:cs typeface="+mn-lt"/>
              </a:rPr>
              <a:t>[Accessed 18/02/2024]</a:t>
            </a:r>
          </a:p>
          <a:p>
            <a:r>
              <a:rPr lang="en-GB" sz="1400" dirty="0">
                <a:solidFill>
                  <a:srgbClr val="000000"/>
                </a:solidFill>
                <a:ea typeface="+mn-lt"/>
                <a:cs typeface="+mn-lt"/>
              </a:rPr>
              <a:t>[21]"Good drawings of bad horses", </a:t>
            </a:r>
            <a:r>
              <a:rPr lang="en-GB" sz="1400" dirty="0" err="1">
                <a:solidFill>
                  <a:srgbClr val="000000"/>
                </a:solidFill>
                <a:ea typeface="+mn-lt"/>
                <a:cs typeface="+mn-lt"/>
              </a:rPr>
              <a:t>Shirecorn</a:t>
            </a:r>
            <a:r>
              <a:rPr lang="en-GB" sz="1400" dirty="0">
                <a:solidFill>
                  <a:srgbClr val="000000"/>
                </a:solidFill>
                <a:ea typeface="+mn-lt"/>
                <a:cs typeface="+mn-lt"/>
              </a:rPr>
              <a:t>, [Online] Available:</a:t>
            </a:r>
            <a:r>
              <a:rPr lang="en-GB" sz="1400" dirty="0">
                <a:solidFill>
                  <a:srgbClr val="000000"/>
                </a:solidFill>
                <a:ea typeface="+mn-lt"/>
                <a:cs typeface="+mn-lt"/>
                <a:hlinkClick r:id="rId12"/>
              </a:rPr>
              <a:t>https://shirecorn.tumblr.com/post/717523220765474816</a:t>
            </a:r>
            <a:r>
              <a:rPr lang="en-GB" sz="1400" dirty="0">
                <a:solidFill>
                  <a:srgbClr val="000000"/>
                </a:solidFill>
                <a:ea typeface="+mn-lt"/>
                <a:cs typeface="+mn-lt"/>
              </a:rPr>
              <a:t>[Accessed 18/02/2024]</a:t>
            </a:r>
          </a:p>
          <a:p>
            <a:endParaRPr lang="en-GB" sz="1400" dirty="0">
              <a:solidFill>
                <a:srgbClr val="000000"/>
              </a:solidFill>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latin typeface="Bembo"/>
              <a:ea typeface="+mn-lt"/>
              <a:cs typeface="Segoe UI"/>
            </a:endParaRPr>
          </a:p>
          <a:p>
            <a:endParaRPr lang="en-GB" sz="1400" dirty="0">
              <a:ea typeface="+mn-lt"/>
              <a:cs typeface="Segoe UI"/>
            </a:endParaRPr>
          </a:p>
          <a:p>
            <a:endParaRPr lang="en-GB" sz="1400" dirty="0">
              <a:ea typeface="+mn-lt"/>
              <a:cs typeface="Segoe UI"/>
            </a:endParaRPr>
          </a:p>
          <a:p>
            <a:endParaRPr lang="en-GB" sz="1400" dirty="0">
              <a:ea typeface="+mn-lt"/>
              <a:cs typeface="Segoe UI"/>
            </a:endParaRPr>
          </a:p>
          <a:p>
            <a:endParaRPr lang="en-GB" sz="1400" dirty="0">
              <a:ea typeface="+mn-lt"/>
              <a:cs typeface="Segoe UI"/>
            </a:endParaRPr>
          </a:p>
          <a:p>
            <a:endParaRPr lang="en-GB" sz="1400" dirty="0">
              <a:ea typeface="+mn-lt"/>
              <a:cs typeface="Segoe UI"/>
            </a:endParaRPr>
          </a:p>
          <a:p>
            <a:endParaRPr lang="en-GB" sz="1400" dirty="0">
              <a:ea typeface="+mn-lt"/>
              <a:cs typeface="Segoe UI"/>
            </a:endParaRPr>
          </a:p>
          <a:p>
            <a:endParaRPr lang="en-GB" sz="1400" dirty="0">
              <a:ea typeface="+mn-lt"/>
              <a:cs typeface="Segoe UI"/>
            </a:endParaRPr>
          </a:p>
          <a:p>
            <a:endParaRPr lang="en-GB" sz="1400" dirty="0">
              <a:ea typeface="+mn-lt"/>
              <a:cs typeface="Segoe UI"/>
            </a:endParaRPr>
          </a:p>
          <a:p>
            <a:endParaRPr lang="en-GB" sz="1400" dirty="0">
              <a:ea typeface="+mn-lt"/>
              <a:cs typeface="Segoe UI"/>
            </a:endParaRPr>
          </a:p>
          <a:p>
            <a:endParaRPr lang="en-US" sz="1400" dirty="0">
              <a:ea typeface="+mn-lt"/>
              <a:cs typeface="Segoe UI"/>
            </a:endParaRPr>
          </a:p>
          <a:p>
            <a:endParaRPr lang="en-US" sz="1400" dirty="0">
              <a:ea typeface="+mn-lt"/>
              <a:cs typeface="+mn-lt"/>
            </a:endParaRPr>
          </a:p>
          <a:p>
            <a:endParaRPr lang="en-US" sz="1400" dirty="0">
              <a:ea typeface="+mn-lt"/>
              <a:cs typeface="+mn-lt"/>
            </a:endParaRPr>
          </a:p>
          <a:p>
            <a:endParaRPr lang="en-US" sz="1400" dirty="0">
              <a:ea typeface="+mn-lt"/>
              <a:cs typeface="+mn-lt"/>
            </a:endParaRPr>
          </a:p>
          <a:p>
            <a:endParaRPr lang="en-US" sz="1400" dirty="0">
              <a:ea typeface="+mn-lt"/>
              <a:cs typeface="+mn-lt"/>
            </a:endParaRPr>
          </a:p>
          <a:p>
            <a:endParaRPr lang="en-US" sz="1400" dirty="0">
              <a:ea typeface="+mn-lt"/>
              <a:cs typeface="+mn-lt"/>
            </a:endParaRPr>
          </a:p>
          <a:p>
            <a:endParaRPr lang="en-US" sz="1400" dirty="0">
              <a:ea typeface="+mn-lt"/>
              <a:cs typeface="+mn-lt"/>
            </a:endParaRPr>
          </a:p>
          <a:p>
            <a:endParaRPr lang="en-US" sz="1400"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58396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04EAEC-E564-ED23-37E7-23D28789FB69}"/>
              </a:ext>
            </a:extLst>
          </p:cNvPr>
          <p:cNvSpPr txBox="1"/>
          <p:nvPr/>
        </p:nvSpPr>
        <p:spPr>
          <a:xfrm>
            <a:off x="218350" y="228237"/>
            <a:ext cx="11582399" cy="108645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[22]"Pheonix", </a:t>
            </a:r>
            <a:r>
              <a:rPr lang="en-GB" sz="1400" dirty="0" err="1"/>
              <a:t>Maxprint</a:t>
            </a:r>
            <a:r>
              <a:rPr lang="en-GB" sz="1400" dirty="0"/>
              <a:t>,[Online], Available:</a:t>
            </a:r>
            <a:r>
              <a:rPr lang="en-GB" sz="1400" dirty="0">
                <a:ea typeface="+mn-lt"/>
                <a:cs typeface="+mn-lt"/>
                <a:hlinkClick r:id="rId2"/>
              </a:rPr>
              <a:t>https://www.pinterest.co.uk/pin/phoenix-by-maxprint--725361083754843939/</a:t>
            </a:r>
            <a:r>
              <a:rPr lang="en-GB" sz="1400" dirty="0">
                <a:ea typeface="+mn-lt"/>
                <a:cs typeface="+mn-lt"/>
              </a:rPr>
              <a:t>[Accessed 18/02/2024]</a:t>
            </a:r>
            <a:endParaRPr lang="en-GB">
              <a:ea typeface="+mn-lt"/>
              <a:cs typeface="+mn-lt"/>
            </a:endParaRPr>
          </a:p>
          <a:p>
            <a:r>
              <a:rPr lang="en-GB" sz="1400" dirty="0">
                <a:ea typeface="+mn-lt"/>
                <a:cs typeface="+mn-lt"/>
              </a:rPr>
              <a:t>[23]"Hippocampus (Mythology)", Fiction </a:t>
            </a:r>
            <a:r>
              <a:rPr lang="en-GB" sz="1400" dirty="0" err="1">
                <a:ea typeface="+mn-lt"/>
                <a:cs typeface="+mn-lt"/>
              </a:rPr>
              <a:t>Taxomony</a:t>
            </a:r>
            <a:r>
              <a:rPr lang="en-GB" sz="1400" dirty="0">
                <a:ea typeface="+mn-lt"/>
                <a:cs typeface="+mn-lt"/>
              </a:rPr>
              <a:t> Wiki",[Online], Available:</a:t>
            </a:r>
            <a:r>
              <a:rPr lang="en-GB" sz="1400" dirty="0">
                <a:ea typeface="+mn-lt"/>
                <a:cs typeface="+mn-lt"/>
                <a:hlinkClick r:id="rId3"/>
              </a:rPr>
              <a:t>https://fiction-taxonomy.fandom.com/wiki/Hippocampus_(Mythology</a:t>
            </a:r>
            <a:r>
              <a:rPr lang="en-GB" sz="1400" dirty="0">
                <a:ea typeface="+mn-lt"/>
                <a:cs typeface="+mn-lt"/>
              </a:rPr>
              <a:t>)[Accessed 18/02/2024]</a:t>
            </a:r>
          </a:p>
          <a:p>
            <a:r>
              <a:rPr lang="en-GB" sz="1400" dirty="0">
                <a:ea typeface="+mn-lt"/>
                <a:cs typeface="+mn-lt"/>
              </a:rPr>
              <a:t>[24]"</a:t>
            </a:r>
            <a:r>
              <a:rPr lang="en-GB" sz="1400" dirty="0">
                <a:solidFill>
                  <a:srgbClr val="000000"/>
                </a:solidFill>
              </a:rPr>
              <a:t>Jackalopes of Wyoming – Myth or Reality?", Legends of America, 2024,[Online], Available:</a:t>
            </a:r>
            <a:r>
              <a:rPr lang="en-GB" sz="1400" dirty="0">
                <a:solidFill>
                  <a:srgbClr val="000000"/>
                </a:solidFill>
                <a:ea typeface="+mn-lt"/>
                <a:cs typeface="+mn-lt"/>
                <a:hlinkClick r:id="rId4"/>
              </a:rPr>
              <a:t>https://www.legendsofamerica.com/wy-jackalope/</a:t>
            </a:r>
            <a:r>
              <a:rPr lang="en-GB" sz="1400" dirty="0">
                <a:solidFill>
                  <a:srgbClr val="000000"/>
                </a:solidFill>
                <a:ea typeface="+mn-lt"/>
                <a:cs typeface="+mn-lt"/>
              </a:rPr>
              <a:t>[Accessed 18/02/2024]</a:t>
            </a:r>
          </a:p>
          <a:p>
            <a:r>
              <a:rPr lang="en-GB" sz="1400" dirty="0">
                <a:solidFill>
                  <a:srgbClr val="000000"/>
                </a:solidFill>
                <a:ea typeface="+mn-lt"/>
                <a:cs typeface="+mn-lt"/>
              </a:rPr>
              <a:t>[25]"The ancient origins of the legendary griffin", </a:t>
            </a:r>
            <a:r>
              <a:rPr lang="en-GB" sz="1400" dirty="0" err="1">
                <a:solidFill>
                  <a:srgbClr val="000000"/>
                </a:solidFill>
                <a:ea typeface="+mn-lt"/>
                <a:cs typeface="+mn-lt"/>
              </a:rPr>
              <a:t>Anchient</a:t>
            </a:r>
            <a:r>
              <a:rPr lang="en-GB" sz="1400" dirty="0">
                <a:solidFill>
                  <a:srgbClr val="000000"/>
                </a:solidFill>
                <a:ea typeface="+mn-lt"/>
                <a:cs typeface="+mn-lt"/>
              </a:rPr>
              <a:t> Origins", 2014,[Online], Available:</a:t>
            </a:r>
            <a:r>
              <a:rPr lang="en-GB" sz="1400" dirty="0">
                <a:solidFill>
                  <a:srgbClr val="000000"/>
                </a:solidFill>
                <a:ea typeface="+mn-lt"/>
                <a:cs typeface="+mn-lt"/>
                <a:hlinkClick r:id="rId5"/>
              </a:rPr>
              <a:t>https://www.ancient-origins.net/myths-legends/ancient-origins-legendary-griffin-001693#google_vignette</a:t>
            </a:r>
            <a:r>
              <a:rPr lang="en-GB" sz="1400" dirty="0">
                <a:solidFill>
                  <a:srgbClr val="000000"/>
                </a:solidFill>
                <a:ea typeface="+mn-lt"/>
                <a:cs typeface="+mn-lt"/>
              </a:rPr>
              <a:t>[Accessed 18/02/2024]</a:t>
            </a:r>
          </a:p>
          <a:p>
            <a:r>
              <a:rPr lang="en-GB" sz="1400" dirty="0">
                <a:solidFill>
                  <a:srgbClr val="000000"/>
                </a:solidFill>
                <a:ea typeface="+mn-lt"/>
                <a:cs typeface="+mn-lt"/>
              </a:rPr>
              <a:t>[26]"Female Figure Drawing Images", </a:t>
            </a:r>
            <a:r>
              <a:rPr lang="en-GB" sz="1400" dirty="0" err="1">
                <a:solidFill>
                  <a:srgbClr val="000000"/>
                </a:solidFill>
                <a:ea typeface="+mn-lt"/>
                <a:cs typeface="+mn-lt"/>
              </a:rPr>
              <a:t>Freepik</a:t>
            </a:r>
            <a:r>
              <a:rPr lang="en-GB" sz="1400" dirty="0">
                <a:solidFill>
                  <a:srgbClr val="000000"/>
                </a:solidFill>
                <a:ea typeface="+mn-lt"/>
                <a:cs typeface="+mn-lt"/>
              </a:rPr>
              <a:t>, 2024,[Online], Available:</a:t>
            </a:r>
            <a:r>
              <a:rPr lang="en-GB" sz="1400" dirty="0">
                <a:solidFill>
                  <a:srgbClr val="000000"/>
                </a:solidFill>
                <a:ea typeface="+mn-lt"/>
                <a:cs typeface="+mn-lt"/>
                <a:hlinkClick r:id="rId6"/>
              </a:rPr>
              <a:t>https://www.freepik.com/free-photos-vectors/female-figure-drawing</a:t>
            </a:r>
            <a:r>
              <a:rPr lang="en-GB" sz="1400" dirty="0">
                <a:solidFill>
                  <a:srgbClr val="000000"/>
                </a:solidFill>
                <a:ea typeface="+mn-lt"/>
                <a:cs typeface="+mn-lt"/>
              </a:rPr>
              <a:t>[Accessed 18/02/2024]</a:t>
            </a:r>
          </a:p>
          <a:p>
            <a:r>
              <a:rPr lang="en-GB" sz="1400" dirty="0">
                <a:solidFill>
                  <a:srgbClr val="000000"/>
                </a:solidFill>
                <a:ea typeface="+mn-lt"/>
                <a:cs typeface="+mn-lt"/>
              </a:rPr>
              <a:t>[27]"</a:t>
            </a:r>
            <a:r>
              <a:rPr lang="en-GB" sz="1400" dirty="0">
                <a:solidFill>
                  <a:srgbClr val="000000"/>
                </a:solidFill>
                <a:latin typeface="Bembo"/>
                <a:ea typeface="Lato"/>
                <a:cs typeface="Lato"/>
              </a:rPr>
              <a:t>Encouraging Your Curious Child to Think Outside the Box", Maardi Narmer School, 2024,[Online], Available:</a:t>
            </a:r>
            <a:r>
              <a:rPr lang="en-GB" sz="1400" dirty="0">
                <a:solidFill>
                  <a:srgbClr val="000000"/>
                </a:solidFill>
                <a:ea typeface="+mn-lt"/>
                <a:cs typeface="+mn-lt"/>
                <a:hlinkClick r:id="rId7"/>
              </a:rPr>
              <a:t>https://mns.edu.eg/curious-child/</a:t>
            </a:r>
            <a:r>
              <a:rPr lang="en-GB" sz="1400" dirty="0">
                <a:solidFill>
                  <a:srgbClr val="000000"/>
                </a:solidFill>
                <a:ea typeface="+mn-lt"/>
                <a:cs typeface="+mn-lt"/>
              </a:rPr>
              <a:t>[Accessed 18/02/2024]</a:t>
            </a:r>
            <a:endParaRPr lang="en-GB" dirty="0"/>
          </a:p>
          <a:p>
            <a:r>
              <a:rPr lang="en-GB" sz="1400" dirty="0">
                <a:solidFill>
                  <a:srgbClr val="000000"/>
                </a:solidFill>
                <a:ea typeface="+mn-lt"/>
                <a:cs typeface="+mn-lt"/>
              </a:rPr>
              <a:t>[28]"</a:t>
            </a:r>
            <a:r>
              <a:rPr lang="en-GB" sz="1400" dirty="0" err="1">
                <a:solidFill>
                  <a:srgbClr val="000000"/>
                </a:solidFill>
                <a:ea typeface="+mn-lt"/>
                <a:cs typeface="+mn-lt"/>
              </a:rPr>
              <a:t>athena</a:t>
            </a:r>
            <a:r>
              <a:rPr lang="en-GB" sz="1400" dirty="0">
                <a:solidFill>
                  <a:srgbClr val="000000"/>
                </a:solidFill>
                <a:ea typeface="+mn-lt"/>
                <a:cs typeface="+mn-lt"/>
              </a:rPr>
              <a:t> Leadership Academy", </a:t>
            </a:r>
            <a:r>
              <a:rPr lang="en-GB" sz="1400" dirty="0" err="1">
                <a:solidFill>
                  <a:srgbClr val="000000"/>
                </a:solidFill>
                <a:ea typeface="+mn-lt"/>
                <a:cs typeface="+mn-lt"/>
              </a:rPr>
              <a:t>AthenaCouching</a:t>
            </a:r>
            <a:r>
              <a:rPr lang="en-GB" sz="1400" dirty="0">
                <a:solidFill>
                  <a:srgbClr val="000000"/>
                </a:solidFill>
                <a:ea typeface="+mn-lt"/>
                <a:cs typeface="+mn-lt"/>
              </a:rPr>
              <a:t>, 2024,[Online], Available:</a:t>
            </a:r>
            <a:r>
              <a:rPr lang="en-GB" sz="1400" dirty="0">
                <a:solidFill>
                  <a:srgbClr val="000000"/>
                </a:solidFill>
                <a:ea typeface="+mn-lt"/>
                <a:cs typeface="+mn-lt"/>
                <a:hlinkClick r:id="rId8"/>
              </a:rPr>
              <a:t>https://www.athenacoaching.com.au/how-to-spot-brave-leaders-in-your-team/</a:t>
            </a:r>
            <a:r>
              <a:rPr lang="en-GB" sz="1400" dirty="0">
                <a:solidFill>
                  <a:srgbClr val="000000"/>
                </a:solidFill>
                <a:ea typeface="+mn-lt"/>
                <a:cs typeface="+mn-lt"/>
              </a:rPr>
              <a:t>[Accessed 18/02/2024]</a:t>
            </a:r>
          </a:p>
          <a:p>
            <a:r>
              <a:rPr lang="en-GB" sz="1400" dirty="0">
                <a:solidFill>
                  <a:srgbClr val="000000"/>
                </a:solidFill>
                <a:ea typeface="+mn-lt"/>
                <a:cs typeface="+mn-lt"/>
              </a:rPr>
              <a:t>[29]"What Makes a Person Heroic?", K. Cherry, 2023,[Online], Available:</a:t>
            </a:r>
            <a:r>
              <a:rPr lang="en-GB" sz="1400" dirty="0">
                <a:solidFill>
                  <a:srgbClr val="000000"/>
                </a:solidFill>
                <a:ea typeface="+mn-lt"/>
                <a:cs typeface="+mn-lt"/>
                <a:hlinkClick r:id="rId9"/>
              </a:rPr>
              <a:t>https://www.verywellmind.com/characteristics-of-heroism-2795943</a:t>
            </a:r>
            <a:r>
              <a:rPr lang="en-GB" sz="1400" dirty="0">
                <a:solidFill>
                  <a:srgbClr val="000000"/>
                </a:solidFill>
                <a:ea typeface="+mn-lt"/>
                <a:cs typeface="+mn-lt"/>
              </a:rPr>
              <a:t>[Accessed 18/02/2024]</a:t>
            </a:r>
          </a:p>
          <a:p>
            <a:r>
              <a:rPr lang="en-GB" sz="1400" dirty="0">
                <a:solidFill>
                  <a:srgbClr val="000000"/>
                </a:solidFill>
                <a:ea typeface="+mn-lt"/>
                <a:cs typeface="+mn-lt"/>
              </a:rPr>
              <a:t>[30]"How to make a skittish cat less fearful?", B. Tiss, 2018,[Online], Available:</a:t>
            </a:r>
            <a:r>
              <a:rPr lang="en-GB" sz="1400" dirty="0">
                <a:solidFill>
                  <a:srgbClr val="000000"/>
                </a:solidFill>
                <a:ea typeface="+mn-lt"/>
                <a:cs typeface="+mn-lt"/>
                <a:hlinkClick r:id="rId10"/>
              </a:rPr>
              <a:t>https://ourkindredcats.com/how-to-make-a-skittish-cat-less-fearful/</a:t>
            </a:r>
            <a:r>
              <a:rPr lang="en-GB" sz="1400" dirty="0">
                <a:solidFill>
                  <a:srgbClr val="000000"/>
                </a:solidFill>
                <a:ea typeface="+mn-lt"/>
                <a:cs typeface="+mn-lt"/>
              </a:rPr>
              <a:t>[Accessed 18/02/2024]</a:t>
            </a:r>
          </a:p>
          <a:p>
            <a:r>
              <a:rPr lang="en-GB" sz="1400" dirty="0">
                <a:solidFill>
                  <a:srgbClr val="000000"/>
                </a:solidFill>
                <a:ea typeface="+mn-lt"/>
                <a:cs typeface="+mn-lt"/>
              </a:rPr>
              <a:t>[31]"Silhouette mysterious man in front of old graveyard at Halloween night", </a:t>
            </a:r>
            <a:r>
              <a:rPr lang="en-GB" sz="1400" dirty="0" err="1">
                <a:solidFill>
                  <a:srgbClr val="000000"/>
                </a:solidFill>
                <a:ea typeface="+mn-lt"/>
                <a:cs typeface="+mn-lt"/>
              </a:rPr>
              <a:t>romansigaev</a:t>
            </a:r>
            <a:r>
              <a:rPr lang="en-GB" sz="1400" dirty="0">
                <a:solidFill>
                  <a:srgbClr val="000000"/>
                </a:solidFill>
                <a:ea typeface="+mn-lt"/>
                <a:cs typeface="+mn-lt"/>
              </a:rPr>
              <a:t>, 2024,[Online], Available:</a:t>
            </a:r>
            <a:r>
              <a:rPr lang="en-GB" sz="1400" dirty="0">
                <a:solidFill>
                  <a:srgbClr val="000000"/>
                </a:solidFill>
                <a:ea typeface="+mn-lt"/>
                <a:cs typeface="+mn-lt"/>
                <a:hlinkClick r:id="rId11"/>
              </a:rPr>
              <a:t>https://www.freepik.com/premium-ai-image/silhouette-mysterious-man-front-old-graveyard-halloween-night_56825068.htm</a:t>
            </a:r>
            <a:r>
              <a:rPr lang="en-GB" sz="1400" dirty="0">
                <a:solidFill>
                  <a:srgbClr val="000000"/>
                </a:solidFill>
                <a:ea typeface="+mn-lt"/>
                <a:cs typeface="+mn-lt"/>
              </a:rPr>
              <a:t>[Accessed 18/02/2024]</a:t>
            </a:r>
          </a:p>
          <a:p>
            <a:r>
              <a:rPr lang="en-GB" sz="1400" dirty="0">
                <a:solidFill>
                  <a:srgbClr val="000000"/>
                </a:solidFill>
                <a:ea typeface="+mn-lt"/>
                <a:cs typeface="+mn-lt"/>
              </a:rPr>
              <a:t>[32]"Free illustrations and vector art: evil person", </a:t>
            </a:r>
            <a:r>
              <a:rPr lang="en-GB" sz="1400" dirty="0" err="1">
                <a:solidFill>
                  <a:srgbClr val="000000"/>
                </a:solidFill>
                <a:ea typeface="+mn-lt"/>
                <a:cs typeface="+mn-lt"/>
              </a:rPr>
              <a:t>Illust</a:t>
            </a:r>
            <a:r>
              <a:rPr lang="en-GB" sz="1400" dirty="0">
                <a:solidFill>
                  <a:srgbClr val="000000"/>
                </a:solidFill>
                <a:ea typeface="+mn-lt"/>
                <a:cs typeface="+mn-lt"/>
              </a:rPr>
              <a:t> AC, 2024,[Online], Available:</a:t>
            </a:r>
            <a:r>
              <a:rPr lang="en-GB" sz="1400" dirty="0">
                <a:solidFill>
                  <a:srgbClr val="000000"/>
                </a:solidFill>
                <a:ea typeface="+mn-lt"/>
                <a:cs typeface="+mn-lt"/>
                <a:hlinkClick r:id="rId12"/>
              </a:rPr>
              <a:t>https://en.ac-illust.com/clip-art/24358515/evil-person</a:t>
            </a:r>
            <a:r>
              <a:rPr lang="en-GB" sz="1400" dirty="0">
                <a:solidFill>
                  <a:srgbClr val="000000"/>
                </a:solidFill>
                <a:ea typeface="+mn-lt"/>
                <a:cs typeface="+mn-lt"/>
              </a:rPr>
              <a:t>[Accessed 18/02/2024]</a:t>
            </a:r>
          </a:p>
          <a:p>
            <a:r>
              <a:rPr lang="en-GB" sz="1400" dirty="0">
                <a:solidFill>
                  <a:srgbClr val="000000"/>
                </a:solidFill>
                <a:ea typeface="+mn-lt"/>
                <a:cs typeface="+mn-lt"/>
              </a:rPr>
              <a:t>[33]"helpful", </a:t>
            </a:r>
            <a:r>
              <a:rPr lang="en-GB" sz="1400" dirty="0" err="1">
                <a:solidFill>
                  <a:srgbClr val="000000"/>
                </a:solidFill>
                <a:ea typeface="+mn-lt"/>
                <a:cs typeface="+mn-lt"/>
              </a:rPr>
              <a:t>LanGeek</a:t>
            </a:r>
            <a:r>
              <a:rPr lang="en-GB" sz="1400" dirty="0">
                <a:solidFill>
                  <a:srgbClr val="000000"/>
                </a:solidFill>
                <a:ea typeface="+mn-lt"/>
                <a:cs typeface="+mn-lt"/>
              </a:rPr>
              <a:t> Dictionary, 2020,[Online], Available:</a:t>
            </a:r>
            <a:r>
              <a:rPr lang="en-GB" sz="1400" dirty="0">
                <a:solidFill>
                  <a:srgbClr val="000000"/>
                </a:solidFill>
                <a:ea typeface="+mn-lt"/>
                <a:cs typeface="+mn-lt"/>
                <a:hlinkClick r:id="rId13"/>
              </a:rPr>
              <a:t>https://dictionary.langeek.co/en/word/88072?entry=helpful</a:t>
            </a:r>
            <a:r>
              <a:rPr lang="en-GB" sz="1400" dirty="0">
                <a:solidFill>
                  <a:srgbClr val="000000"/>
                </a:solidFill>
                <a:ea typeface="+mn-lt"/>
                <a:cs typeface="+mn-lt"/>
              </a:rPr>
              <a:t>[Accessed 18/02/2024]</a:t>
            </a:r>
          </a:p>
          <a:p>
            <a:r>
              <a:rPr lang="en-GB" sz="1400" dirty="0">
                <a:solidFill>
                  <a:srgbClr val="000000"/>
                </a:solidFill>
                <a:ea typeface="+mn-lt"/>
                <a:cs typeface="+mn-lt"/>
              </a:rPr>
              <a:t>[34]"Cisgender free icon", </a:t>
            </a:r>
            <a:r>
              <a:rPr lang="en-GB" sz="1400" dirty="0" err="1">
                <a:solidFill>
                  <a:srgbClr val="000000"/>
                </a:solidFill>
                <a:ea typeface="+mn-lt"/>
                <a:cs typeface="+mn-lt"/>
              </a:rPr>
              <a:t>Flaticon</a:t>
            </a:r>
            <a:r>
              <a:rPr lang="en-GB" sz="1400" dirty="0">
                <a:solidFill>
                  <a:srgbClr val="000000"/>
                </a:solidFill>
                <a:ea typeface="+mn-lt"/>
                <a:cs typeface="+mn-lt"/>
              </a:rPr>
              <a:t>, 2024,[Online], Available:</a:t>
            </a:r>
            <a:r>
              <a:rPr lang="en-GB" sz="1400" dirty="0">
                <a:solidFill>
                  <a:srgbClr val="000000"/>
                </a:solidFill>
                <a:ea typeface="+mn-lt"/>
                <a:cs typeface="+mn-lt"/>
                <a:hlinkClick r:id="rId14"/>
              </a:rPr>
              <a:t>https://www.flaticon.com/free-icon/cisgender_2620698</a:t>
            </a:r>
            <a:r>
              <a:rPr lang="en-GB" sz="1400" dirty="0">
                <a:solidFill>
                  <a:srgbClr val="000000"/>
                </a:solidFill>
                <a:ea typeface="+mn-lt"/>
                <a:cs typeface="+mn-lt"/>
              </a:rPr>
              <a:t>[Accessed 18/02/2024]</a:t>
            </a:r>
          </a:p>
          <a:p>
            <a:r>
              <a:rPr lang="en-GB" sz="1400" dirty="0">
                <a:solidFill>
                  <a:srgbClr val="000000"/>
                </a:solidFill>
                <a:ea typeface="+mn-lt"/>
                <a:cs typeface="+mn-lt"/>
              </a:rPr>
              <a:t>[35]"Nonbinary Symbol Sticker by </a:t>
            </a:r>
            <a:r>
              <a:rPr lang="en-GB" sz="1400" dirty="0" err="1">
                <a:solidFill>
                  <a:srgbClr val="000000"/>
                </a:solidFill>
                <a:ea typeface="+mn-lt"/>
                <a:cs typeface="+mn-lt"/>
              </a:rPr>
              <a:t>Graepe</a:t>
            </a:r>
            <a:r>
              <a:rPr lang="en-GB" sz="1400" dirty="0">
                <a:solidFill>
                  <a:srgbClr val="000000"/>
                </a:solidFill>
                <a:ea typeface="+mn-lt"/>
                <a:cs typeface="+mn-lt"/>
              </a:rPr>
              <a:t>", Redbubble, [Online], Available: </a:t>
            </a:r>
            <a:r>
              <a:rPr lang="en-GB" sz="1400" dirty="0">
                <a:solidFill>
                  <a:srgbClr val="000000"/>
                </a:solidFill>
                <a:ea typeface="+mn-lt"/>
                <a:cs typeface="+mn-lt"/>
                <a:hlinkClick r:id="rId15"/>
              </a:rPr>
              <a:t>https://www.pinterest.co.uk/pin/nonbinary-symbol-sticker-for-sale-by-graepe--756464068661890468/[Accessed</a:t>
            </a:r>
            <a:r>
              <a:rPr lang="en-GB" sz="1400" dirty="0">
                <a:solidFill>
                  <a:srgbClr val="000000"/>
                </a:solidFill>
                <a:ea typeface="+mn-lt"/>
                <a:cs typeface="+mn-lt"/>
              </a:rPr>
              <a:t> 18/02/2024]</a:t>
            </a:r>
          </a:p>
          <a:p>
            <a:r>
              <a:rPr lang="en-GB" sz="1400" dirty="0">
                <a:solidFill>
                  <a:srgbClr val="000000"/>
                </a:solidFill>
                <a:ea typeface="+mn-lt"/>
                <a:cs typeface="+mn-lt"/>
              </a:rPr>
              <a:t>[36]"Demigirl", </a:t>
            </a:r>
            <a:r>
              <a:rPr lang="en-GB" sz="1400" dirty="0" err="1">
                <a:solidFill>
                  <a:srgbClr val="000000"/>
                </a:solidFill>
                <a:ea typeface="+mn-lt"/>
                <a:cs typeface="+mn-lt"/>
              </a:rPr>
              <a:t>Freepik</a:t>
            </a:r>
            <a:r>
              <a:rPr lang="en-GB" sz="1400" dirty="0">
                <a:solidFill>
                  <a:srgbClr val="000000"/>
                </a:solidFill>
                <a:ea typeface="+mn-lt"/>
                <a:cs typeface="+mn-lt"/>
              </a:rPr>
              <a:t>, 2024,[Online], Available:</a:t>
            </a:r>
            <a:r>
              <a:rPr lang="en-GB" sz="1400" dirty="0">
                <a:solidFill>
                  <a:srgbClr val="000000"/>
                </a:solidFill>
                <a:ea typeface="+mn-lt"/>
                <a:cs typeface="+mn-lt"/>
                <a:hlinkClick r:id="rId16"/>
              </a:rPr>
              <a:t>https://www.freepik.com/premium-vector/gender-symbol-demigirl-signs-sexual-orientation-vector_29243912.htm</a:t>
            </a:r>
            <a:r>
              <a:rPr lang="en-GB" sz="1400" dirty="0">
                <a:solidFill>
                  <a:srgbClr val="000000"/>
                </a:solidFill>
                <a:ea typeface="+mn-lt"/>
                <a:cs typeface="+mn-lt"/>
              </a:rPr>
              <a:t>[Accessed 18/02/2024]</a:t>
            </a:r>
          </a:p>
          <a:p>
            <a:r>
              <a:rPr lang="en-GB" sz="1400" dirty="0">
                <a:ea typeface="+mn-lt"/>
                <a:cs typeface="+mn-lt"/>
              </a:rPr>
              <a:t>[37]"Transgender", </a:t>
            </a:r>
            <a:r>
              <a:rPr lang="en-GB" sz="1400" dirty="0" err="1">
                <a:ea typeface="+mn-lt"/>
                <a:cs typeface="+mn-lt"/>
              </a:rPr>
              <a:t>Freepik</a:t>
            </a:r>
            <a:r>
              <a:rPr lang="en-GB" sz="1400" dirty="0">
                <a:ea typeface="+mn-lt"/>
                <a:cs typeface="+mn-lt"/>
              </a:rPr>
              <a:t>, 2024,[Online], Available:</a:t>
            </a:r>
            <a:r>
              <a:rPr lang="en-GB" sz="1400" dirty="0">
                <a:ea typeface="+mn-lt"/>
                <a:cs typeface="+mn-lt"/>
                <a:hlinkClick r:id="rId17"/>
              </a:rPr>
              <a:t>https://www.freepik.com/premium-vector/gender-symbol-transgender-signs-sexual-orientation-vector_29244010.htm</a:t>
            </a:r>
            <a:r>
              <a:rPr lang="en-GB" sz="1400" dirty="0">
                <a:ea typeface="+mn-lt"/>
                <a:cs typeface="+mn-lt"/>
              </a:rPr>
              <a:t>[Accessed 18/02/2024]</a:t>
            </a: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a:p>
            <a:endParaRPr lang="en-GB" sz="1400" dirty="0">
              <a:ea typeface="+mn-lt"/>
              <a:cs typeface="+mn-lt"/>
            </a:endParaRPr>
          </a:p>
        </p:txBody>
      </p:sp>
    </p:spTree>
    <p:extLst>
      <p:ext uri="{BB962C8B-B14F-4D97-AF65-F5344CB8AC3E}">
        <p14:creationId xmlns:p14="http://schemas.microsoft.com/office/powerpoint/2010/main" val="3277970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2E92D7-4BE4-6ADA-18EA-136CB8DB95A7}"/>
              </a:ext>
            </a:extLst>
          </p:cNvPr>
          <p:cNvSpPr txBox="1"/>
          <p:nvPr/>
        </p:nvSpPr>
        <p:spPr>
          <a:xfrm>
            <a:off x="181337" y="219919"/>
            <a:ext cx="1168464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Segoe UI"/>
              </a:rPr>
              <a:t>[38]" Lost Ember - Official Game Trailer", Mooneye Studios, 2020,[Online], Available: </a:t>
            </a:r>
            <a:r>
              <a:rPr lang="en-US" sz="1400" u="sng" dirty="0">
                <a:solidFill>
                  <a:srgbClr val="309192"/>
                </a:solidFill>
                <a:cs typeface="Segoe UI"/>
                <a:hlinkClick r:id="rId2"/>
              </a:rPr>
              <a:t>https://youtu.be/vo7CPfVu7MY[Accessed</a:t>
            </a:r>
            <a:r>
              <a:rPr lang="en-US" sz="1400" dirty="0">
                <a:cs typeface="Segoe UI"/>
              </a:rPr>
              <a:t> 10/02/2024]</a:t>
            </a:r>
            <a:r>
              <a:rPr lang="en-US" sz="1400" dirty="0">
                <a:solidFill>
                  <a:srgbClr val="808080"/>
                </a:solidFill>
                <a:cs typeface="Segoe UI"/>
              </a:rPr>
              <a:t>​</a:t>
            </a:r>
            <a:r>
              <a:rPr lang="en-US" sz="1400" dirty="0">
                <a:cs typeface="Segoe UI"/>
              </a:rPr>
              <a:t>​</a:t>
            </a:r>
          </a:p>
          <a:p>
            <a:r>
              <a:rPr lang="en-US" sz="1400" dirty="0">
                <a:cs typeface="Segoe UI"/>
              </a:rPr>
              <a:t>[39]"Spirit of the North", Steam, 2020,[Online], Available: </a:t>
            </a:r>
            <a:r>
              <a:rPr lang="en-US" sz="1400" u="sng" dirty="0">
                <a:solidFill>
                  <a:srgbClr val="309192"/>
                </a:solidFill>
                <a:cs typeface="Segoe UI"/>
                <a:hlinkClick r:id="rId3"/>
              </a:rPr>
              <a:t>https://store.steampowered.com/app/1213700/Spirit_of_the_North/[Accessed</a:t>
            </a:r>
            <a:r>
              <a:rPr lang="en-US" sz="1400" dirty="0">
                <a:cs typeface="Segoe UI"/>
              </a:rPr>
              <a:t> 10/02/2024]</a:t>
            </a:r>
            <a:r>
              <a:rPr lang="en-US" sz="1400" dirty="0">
                <a:solidFill>
                  <a:srgbClr val="808080"/>
                </a:solidFill>
                <a:cs typeface="Segoe UI"/>
              </a:rPr>
              <a:t>​</a:t>
            </a:r>
            <a:r>
              <a:rPr lang="en-US" sz="1400" dirty="0">
                <a:cs typeface="Segoe UI"/>
              </a:rPr>
              <a:t>​</a:t>
            </a:r>
          </a:p>
          <a:p>
            <a:r>
              <a:rPr lang="en-US" sz="1400" dirty="0">
                <a:cs typeface="Segoe UI"/>
              </a:rPr>
              <a:t>[40]"Kitsune", Myth and Folklore Wiki, [Online], Available:</a:t>
            </a:r>
            <a:r>
              <a:rPr lang="en-US" sz="1400" u="sng" dirty="0">
                <a:solidFill>
                  <a:srgbClr val="309192"/>
                </a:solidFill>
                <a:cs typeface="Segoe UI"/>
                <a:hlinkClick r:id="rId4"/>
              </a:rPr>
              <a:t>https://mythus.fandom.com/wiki/Kitsune?file=Prince_Hanzoku_terrorised_by_a_nine-_tailed_fox.jpg</a:t>
            </a:r>
            <a:r>
              <a:rPr lang="en-US" sz="1400" dirty="0">
                <a:cs typeface="Segoe UI"/>
              </a:rPr>
              <a:t>[Accessed 10/02/2024]</a:t>
            </a:r>
            <a:r>
              <a:rPr lang="en-US" sz="1400" dirty="0">
                <a:solidFill>
                  <a:srgbClr val="808080"/>
                </a:solidFill>
                <a:cs typeface="Segoe UI"/>
              </a:rPr>
              <a:t>​</a:t>
            </a:r>
            <a:r>
              <a:rPr lang="en-US" sz="1400" dirty="0">
                <a:cs typeface="Segoe UI"/>
              </a:rPr>
              <a:t>​</a:t>
            </a:r>
          </a:p>
          <a:p>
            <a:r>
              <a:rPr lang="en-US" sz="1400" dirty="0">
                <a:cs typeface="Segoe UI"/>
              </a:rPr>
              <a:t>[41]"Goat simulator 3", Sony, 2024,[Online], Available: </a:t>
            </a:r>
            <a:r>
              <a:rPr lang="en-US" sz="1400" u="sng" dirty="0">
                <a:solidFill>
                  <a:srgbClr val="309192"/>
                </a:solidFill>
                <a:cs typeface="Segoe UI"/>
                <a:hlinkClick r:id="rId5"/>
              </a:rPr>
              <a:t>https://www.playstation.com/en-gb/games/goat-simulator-3/[Accessed</a:t>
            </a:r>
            <a:r>
              <a:rPr lang="en-US" sz="1400" dirty="0">
                <a:cs typeface="Segoe UI"/>
              </a:rPr>
              <a:t> 10/02/2024]</a:t>
            </a:r>
            <a:r>
              <a:rPr lang="en-US" sz="1400" dirty="0">
                <a:solidFill>
                  <a:srgbClr val="808080"/>
                </a:solidFill>
                <a:cs typeface="Segoe UI"/>
              </a:rPr>
              <a:t>​</a:t>
            </a:r>
            <a:r>
              <a:rPr lang="en-US" sz="1400" dirty="0">
                <a:cs typeface="Segoe UI"/>
              </a:rPr>
              <a:t>​</a:t>
            </a:r>
          </a:p>
          <a:p>
            <a:r>
              <a:rPr lang="en-US" sz="1400" dirty="0">
                <a:cs typeface="Segoe UI"/>
              </a:rPr>
              <a:t>[42]"Fer.al First Official Trailer", Feral, 2020,[Online], Available: </a:t>
            </a:r>
            <a:r>
              <a:rPr lang="en-US" sz="1400" u="sng" dirty="0">
                <a:solidFill>
                  <a:srgbClr val="309192"/>
                </a:solidFill>
                <a:cs typeface="Segoe UI"/>
                <a:hlinkClick r:id="rId6"/>
              </a:rPr>
              <a:t>https://www.youtube.com/watch?app=desktop&amp;v=uGOtlvfDz28[Accessed</a:t>
            </a:r>
            <a:r>
              <a:rPr lang="en-US" sz="1400" dirty="0">
                <a:cs typeface="Segoe UI"/>
              </a:rPr>
              <a:t> 10/02/2024]</a:t>
            </a:r>
            <a:r>
              <a:rPr lang="en-US" sz="1400" dirty="0">
                <a:solidFill>
                  <a:srgbClr val="808080"/>
                </a:solidFill>
                <a:cs typeface="Segoe UI"/>
              </a:rPr>
              <a:t>​</a:t>
            </a:r>
            <a:r>
              <a:rPr lang="en-US" sz="1400" dirty="0">
                <a:cs typeface="Segoe UI"/>
              </a:rPr>
              <a:t>​</a:t>
            </a:r>
          </a:p>
          <a:p>
            <a:r>
              <a:rPr lang="en-US" sz="1400" dirty="0">
                <a:cs typeface="Segoe UI"/>
              </a:rPr>
              <a:t>[43]"</a:t>
            </a:r>
            <a:r>
              <a:rPr lang="en-US" sz="1400" dirty="0">
                <a:ea typeface="+mn-lt"/>
                <a:cs typeface="Segoe UI"/>
              </a:rPr>
              <a:t>What is Kitsune? Types – Tales &amp; </a:t>
            </a:r>
            <a:r>
              <a:rPr lang="en-US" sz="1400" dirty="0" err="1">
                <a:ea typeface="+mn-lt"/>
                <a:cs typeface="Segoe UI"/>
              </a:rPr>
              <a:t>Everyting</a:t>
            </a:r>
            <a:r>
              <a:rPr lang="en-US" sz="1400" dirty="0">
                <a:ea typeface="+mn-lt"/>
                <a:cs typeface="Segoe UI"/>
              </a:rPr>
              <a:t> You Need To Know", Japanese Oni Masks, 2024,[Online], Available:</a:t>
            </a:r>
            <a:r>
              <a:rPr lang="en-US" sz="1400" dirty="0">
                <a:ea typeface="+mn-lt"/>
                <a:cs typeface="Segoe UI"/>
                <a:hlinkClick r:id="rId7"/>
              </a:rPr>
              <a:t>https</a:t>
            </a:r>
            <a:r>
              <a:rPr lang="en-US" sz="1400" dirty="0">
                <a:ea typeface="+mn-lt"/>
                <a:cs typeface="+mn-lt"/>
                <a:hlinkClick r:id="rId7"/>
              </a:rPr>
              <a:t>://japaneseonimasks.com/blogs/magazine/what-is-kitsune</a:t>
            </a:r>
            <a:r>
              <a:rPr lang="en-US" sz="1400" dirty="0">
                <a:ea typeface="+mn-lt"/>
                <a:cs typeface="+mn-lt"/>
              </a:rPr>
              <a:t>[Accessed 19/02/2024]</a:t>
            </a:r>
            <a:endParaRPr lang="en-US" sz="1400" dirty="0">
              <a:cs typeface="Segoe UI"/>
            </a:endParaRPr>
          </a:p>
          <a:p>
            <a:r>
              <a:rPr lang="en-US" sz="1400">
                <a:ea typeface="+mn-lt"/>
                <a:cs typeface="+mn-lt"/>
              </a:rPr>
              <a:t>[44]” Shapeshifting Puzzle Game “Lost Ember” Launches November 22</a:t>
            </a:r>
            <a:r>
              <a:rPr lang="en-US" sz="1400" dirty="0">
                <a:ea typeface="+mn-lt"/>
                <a:cs typeface="+mn-lt"/>
                <a:hlinkClick r:id="rId8"/>
              </a:rPr>
              <a:t>”, F. Streva, 201,[Online], Available:https://nichegamer.com/shapeshifting-puzzle-game-lost-ember-launches-november-22/</a:t>
            </a:r>
            <a:r>
              <a:rPr lang="en-US" sz="1400">
                <a:ea typeface="+mn-lt"/>
                <a:cs typeface="+mn-lt"/>
              </a:rPr>
              <a:t>[Accessed 21/02/2024]</a:t>
            </a:r>
            <a:endParaRPr lang="en-US"/>
          </a:p>
          <a:p>
            <a:endParaRPr lang="en-US" sz="1400" dirty="0">
              <a:ea typeface="+mn-lt"/>
              <a:cs typeface="+mn-lt"/>
            </a:endParaRPr>
          </a:p>
          <a:p>
            <a:endParaRPr lang="en-US" sz="1400" dirty="0">
              <a:ea typeface="+mn-lt"/>
              <a:cs typeface="+mn-lt"/>
            </a:endParaRPr>
          </a:p>
        </p:txBody>
      </p:sp>
    </p:spTree>
    <p:extLst>
      <p:ext uri="{BB962C8B-B14F-4D97-AF65-F5344CB8AC3E}">
        <p14:creationId xmlns:p14="http://schemas.microsoft.com/office/powerpoint/2010/main" val="2599178407"/>
      </p:ext>
    </p:extLst>
  </p:cSld>
  <p:clrMapOvr>
    <a:masterClrMapping/>
  </p:clrMapOvr>
</p:sld>
</file>

<file path=ppt/theme/theme1.xml><?xml version="1.0" encoding="utf-8"?>
<a:theme xmlns:a="http://schemas.openxmlformats.org/drawingml/2006/main" name="AdornVTI">
  <a:themeElements>
    <a:clrScheme name="AnalogousFromRegularSeedRightStep">
      <a:dk1>
        <a:srgbClr val="000000"/>
      </a:dk1>
      <a:lt1>
        <a:srgbClr val="FFFFFF"/>
      </a:lt1>
      <a:dk2>
        <a:srgbClr val="223A3C"/>
      </a:dk2>
      <a:lt2>
        <a:srgbClr val="E2E8E8"/>
      </a:lt2>
      <a:accent1>
        <a:srgbClr val="E72B29"/>
      </a:accent1>
      <a:accent2>
        <a:srgbClr val="D56917"/>
      </a:accent2>
      <a:accent3>
        <a:srgbClr val="B9A221"/>
      </a:accent3>
      <a:accent4>
        <a:srgbClr val="88B213"/>
      </a:accent4>
      <a:accent5>
        <a:srgbClr val="52BA21"/>
      </a:accent5>
      <a:accent6>
        <a:srgbClr val="15BD25"/>
      </a:accent6>
      <a:hlink>
        <a:srgbClr val="309192"/>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TotalTime>8</TotalTime>
  <Words>2369</Words>
  <Application>Microsoft Office PowerPoint</Application>
  <PresentationFormat>Widescreen</PresentationFormat>
  <Paragraphs>165</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Bembo</vt:lpstr>
      <vt:lpstr>Calibri</vt:lpstr>
      <vt:lpstr>Segoe UI</vt:lpstr>
      <vt:lpstr>Times New Roman</vt:lpstr>
      <vt:lpstr>AdornVTI</vt:lpstr>
      <vt:lpstr>Changemakers Creativity and Value Creation(Character Design)</vt:lpstr>
      <vt:lpstr>Table of Contents</vt:lpstr>
      <vt:lpstr>Mind Map</vt:lpstr>
      <vt:lpstr>Mood board 1</vt:lpstr>
      <vt:lpstr>PowerPoint Presentation</vt:lpstr>
      <vt:lpstr>Mood board 3</vt:lpstr>
      <vt:lpstr>Moodboard Images</vt:lpstr>
      <vt:lpstr>PowerPoint Presentation</vt:lpstr>
      <vt:lpstr>PowerPoint Presentation</vt:lpstr>
      <vt:lpstr>Initial Designs(First Design)</vt:lpstr>
      <vt:lpstr>Second Initial Design</vt:lpstr>
      <vt:lpstr>Third Initial Design</vt:lpstr>
      <vt:lpstr>Forth Initial Design</vt:lpstr>
      <vt:lpstr>Fifth Initial Design </vt:lpstr>
      <vt:lpstr>Inspirations for Project</vt:lpstr>
      <vt:lpstr>Write Up</vt:lpstr>
      <vt:lpstr>Bibliography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Kathrine</dc:creator>
  <cp:lastModifiedBy>Kathrine Williams-Kirby</cp:lastModifiedBy>
  <cp:revision>1274</cp:revision>
  <dcterms:created xsi:type="dcterms:W3CDTF">2024-02-02T15:33:56Z</dcterms:created>
  <dcterms:modified xsi:type="dcterms:W3CDTF">2024-02-27T18:07:45Z</dcterms:modified>
</cp:coreProperties>
</file>