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9" r:id="rId1"/>
  </p:sldMasterIdLst>
  <p:notesMasterIdLst>
    <p:notesMasterId r:id="rId15"/>
  </p:notesMasterIdLst>
  <p:sldIdLst>
    <p:sldId id="256" r:id="rId2"/>
    <p:sldId id="257" r:id="rId3"/>
    <p:sldId id="265" r:id="rId4"/>
    <p:sldId id="268" r:id="rId5"/>
    <p:sldId id="258" r:id="rId6"/>
    <p:sldId id="259" r:id="rId7"/>
    <p:sldId id="269" r:id="rId8"/>
    <p:sldId id="260" r:id="rId9"/>
    <p:sldId id="261" r:id="rId10"/>
    <p:sldId id="262" r:id="rId11"/>
    <p:sldId id="266" r:id="rId12"/>
    <p:sldId id="267" r:id="rId13"/>
    <p:sldId id="26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72970" autoAdjust="0"/>
  </p:normalViewPr>
  <p:slideViewPr>
    <p:cSldViewPr snapToGrid="0" showGuides="1">
      <p:cViewPr varScale="1">
        <p:scale>
          <a:sx n="58" d="100"/>
          <a:sy n="58" d="100"/>
        </p:scale>
        <p:origin x="833" y="41"/>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ABBA53E2-283D-4DC7-BC7A-57E4483234C9}" type="datetimeFigureOut">
              <a:rPr lang="en-IN"/>
              <a:pPr>
                <a:defRPr/>
              </a:pPr>
              <a:t>19-04-2022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IN"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IN" noProof="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CDE81E37-54B0-47E0-8210-47C38D75DF7F}" type="slidenum">
              <a:rPr lang="en-IN"/>
              <a:pPr>
                <a:defRPr/>
              </a:pPr>
              <a:t>‹#›</a:t>
            </a:fld>
            <a:endParaRPr lang="en-I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50C1594A-3660-47FF-A0E5-F9FD39DA4B9B}" type="slidenum">
              <a:rPr lang="en-IN" altLang="en-US" smtClean="0">
                <a:latin typeface="Calibri" panose="020F0502020204030204" pitchFamily="34" charset="0"/>
              </a:rPr>
              <a:pPr fontAlgn="base">
                <a:spcBef>
                  <a:spcPct val="0"/>
                </a:spcBef>
                <a:spcAft>
                  <a:spcPct val="0"/>
                </a:spcAft>
              </a:pPr>
              <a:t>1</a:t>
            </a:fld>
            <a:endParaRPr lang="en-IN"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DE81E37-54B0-47E0-8210-47C38D75DF7F}" type="slidenum">
              <a:rPr lang="en-IN" smtClean="0"/>
              <a:pPr>
                <a:defRPr/>
              </a:pPr>
              <a:t>3</a:t>
            </a:fld>
            <a:endParaRPr lang="en-IN"/>
          </a:p>
        </p:txBody>
      </p:sp>
    </p:spTree>
    <p:extLst>
      <p:ext uri="{BB962C8B-B14F-4D97-AF65-F5344CB8AC3E}">
        <p14:creationId xmlns:p14="http://schemas.microsoft.com/office/powerpoint/2010/main" val="3037504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DE81E37-54B0-47E0-8210-47C38D75DF7F}" type="slidenum">
              <a:rPr lang="en-IN" smtClean="0"/>
              <a:pPr>
                <a:defRPr/>
              </a:pPr>
              <a:t>4</a:t>
            </a:fld>
            <a:endParaRPr lang="en-IN"/>
          </a:p>
        </p:txBody>
      </p:sp>
    </p:spTree>
    <p:extLst>
      <p:ext uri="{BB962C8B-B14F-4D97-AF65-F5344CB8AC3E}">
        <p14:creationId xmlns:p14="http://schemas.microsoft.com/office/powerpoint/2010/main" val="2354336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Such process consists of different stages and the key stages within the process involves accumulation, arranging and evaluating the information or the data for the purpose of increasing the level of knowledge or getting effective understanding regarding the issues or the topics. It is considered as a review for describing, predicting, explaining, controlling as well as monitoring the criteria that has been observed. The process of research includes both quantitative and the qualitative approach for the procedure of collecting the information and the inductive as well as deductive approach for analysing the information. This is very significant for every field in order to identify the data regarding the products as well as services. The concept of research then in turn facilitates in increasing the performance of business in a favourable and direct way. There are a large number of reasons for conducting the research that will assist an organisation in recognising the new and potential market share, understanding the current customers, setting pragmatic objectives along with the development of the productive strategies of the marketing and addressing the challenges that are concerned with business as well as identification of the new opportunities of business and many more. There are also 3 key objectives of research and these include exploratory, descriptive as well as explanatory. Such objectives facilitate in accomplishing full project in an effective, efficient and systematic way.</a:t>
            </a:r>
            <a:endParaRPr lang="en-US" sz="1200" kern="1200" dirty="0">
              <a:solidFill>
                <a:schemeClr val="tx1"/>
              </a:solidFill>
              <a:effectLst/>
              <a:latin typeface="+mn-lt"/>
              <a:ea typeface="+mn-ea"/>
              <a:cs typeface="+mn-cs"/>
            </a:endParaRPr>
          </a:p>
          <a:p>
            <a:endParaRPr lang="en-IN" altLang="en-US" dirty="0"/>
          </a:p>
        </p:txBody>
      </p:sp>
      <p:sp>
        <p:nvSpPr>
          <p:cNvPr id="215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85FC8E58-8A0C-4436-9198-04466F82E683}" type="slidenum">
              <a:rPr lang="en-IN" altLang="en-US" smtClean="0">
                <a:latin typeface="Calibri" panose="020F0502020204030204" pitchFamily="34" charset="0"/>
              </a:rPr>
              <a:pPr fontAlgn="base">
                <a:spcBef>
                  <a:spcPct val="0"/>
                </a:spcBef>
                <a:spcAft>
                  <a:spcPct val="0"/>
                </a:spcAft>
              </a:pPr>
              <a:t>5</a:t>
            </a:fld>
            <a:endParaRPr lang="en-IN"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Quantitative method under </a:t>
            </a:r>
            <a:r>
              <a:rPr lang="en-GB" sz="1200" kern="1200" dirty="0" err="1">
                <a:solidFill>
                  <a:schemeClr val="tx1"/>
                </a:solidFill>
                <a:effectLst/>
                <a:latin typeface="+mn-lt"/>
                <a:ea typeface="+mn-ea"/>
                <a:cs typeface="+mn-cs"/>
              </a:rPr>
              <a:t>Rusell</a:t>
            </a:r>
            <a:r>
              <a:rPr lang="en-GB" sz="1200" kern="1200" dirty="0">
                <a:solidFill>
                  <a:schemeClr val="tx1"/>
                </a:solidFill>
                <a:effectLst/>
                <a:latin typeface="+mn-lt"/>
                <a:ea typeface="+mn-ea"/>
                <a:cs typeface="+mn-cs"/>
              </a:rPr>
              <a:t> approach consists of different types of methodologies that </a:t>
            </a:r>
            <a:r>
              <a:rPr lang="en-GB" sz="1200" kern="1200" dirty="0" err="1">
                <a:solidFill>
                  <a:schemeClr val="tx1"/>
                </a:solidFill>
                <a:effectLst/>
                <a:latin typeface="+mn-lt"/>
                <a:ea typeface="+mn-ea"/>
                <a:cs typeface="+mn-cs"/>
              </a:rPr>
              <a:t>inlcude</a:t>
            </a:r>
            <a:r>
              <a:rPr lang="en-GB" sz="1200" kern="1200" dirty="0">
                <a:solidFill>
                  <a:schemeClr val="tx1"/>
                </a:solidFill>
                <a:effectLst/>
                <a:latin typeface="+mn-lt"/>
                <a:ea typeface="+mn-ea"/>
                <a:cs typeface="+mn-cs"/>
              </a:rPr>
              <a:t> positivism, deductive and many more. Such methodologies help the researcher in meeting specific objectives and goals of the study in an effective manner. Qualitative method under the </a:t>
            </a:r>
            <a:r>
              <a:rPr lang="en-GB" sz="1200" kern="1200" dirty="0" err="1">
                <a:solidFill>
                  <a:schemeClr val="tx1"/>
                </a:solidFill>
                <a:effectLst/>
                <a:latin typeface="+mn-lt"/>
                <a:ea typeface="+mn-ea"/>
                <a:cs typeface="+mn-cs"/>
              </a:rPr>
              <a:t>Rusell</a:t>
            </a:r>
            <a:r>
              <a:rPr lang="en-GB" sz="1200" kern="1200" dirty="0">
                <a:solidFill>
                  <a:schemeClr val="tx1"/>
                </a:solidFill>
                <a:effectLst/>
                <a:latin typeface="+mn-lt"/>
                <a:ea typeface="+mn-ea"/>
                <a:cs typeface="+mn-cs"/>
              </a:rPr>
              <a:t> approach consists of several methodologies which involves </a:t>
            </a:r>
            <a:r>
              <a:rPr lang="en-GB" sz="1200" kern="1200" dirty="0" err="1">
                <a:solidFill>
                  <a:schemeClr val="tx1"/>
                </a:solidFill>
                <a:effectLst/>
                <a:latin typeface="+mn-lt"/>
                <a:ea typeface="+mn-ea"/>
                <a:cs typeface="+mn-cs"/>
              </a:rPr>
              <a:t>interpretivism</a:t>
            </a:r>
            <a:r>
              <a:rPr lang="en-GB" sz="1200" kern="1200" dirty="0">
                <a:solidFill>
                  <a:schemeClr val="tx1"/>
                </a:solidFill>
                <a:effectLst/>
                <a:latin typeface="+mn-lt"/>
                <a:ea typeface="+mn-ea"/>
                <a:cs typeface="+mn-cs"/>
              </a:rPr>
              <a:t>, inductive, etc. Such approaches are successful methodologies and provide assistance to an investigator in achieving the common objectives and targets of the topic or study. </a:t>
            </a:r>
            <a:endParaRPr lang="en-US" sz="1200" kern="1200" dirty="0">
              <a:solidFill>
                <a:schemeClr val="tx1"/>
              </a:solidFill>
              <a:effectLst/>
              <a:latin typeface="+mn-lt"/>
              <a:ea typeface="+mn-ea"/>
              <a:cs typeface="+mn-cs"/>
            </a:endParaRPr>
          </a:p>
          <a:p>
            <a:endParaRPr lang="en-IN" altLang="en-US" dirty="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7373822E-76E1-418A-A2AC-4603F2C51830}" type="slidenum">
              <a:rPr lang="en-IN" altLang="en-US" smtClean="0">
                <a:latin typeface="Calibri" panose="020F0502020204030204" pitchFamily="34" charset="0"/>
              </a:rPr>
              <a:pPr fontAlgn="base">
                <a:spcBef>
                  <a:spcPct val="0"/>
                </a:spcBef>
                <a:spcAft>
                  <a:spcPct val="0"/>
                </a:spcAft>
              </a:pPr>
              <a:t>6</a:t>
            </a:fld>
            <a:endParaRPr lang="en-IN"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It is considered as a class of model that is used in the process of demonstrating the purported functional as well as structural relationship among its key elements. Primarily the information regarding any topic or subject is expressed in relation to the data and wisdom in respect of knowledge. Hence, it is a successful, effective and a useful model in order to define the data and information about a particular subject or a field. </a:t>
            </a:r>
            <a:endParaRPr lang="en-US" sz="1200" kern="1200" dirty="0">
              <a:solidFill>
                <a:schemeClr val="tx1"/>
              </a:solidFill>
              <a:effectLst/>
              <a:latin typeface="+mn-lt"/>
              <a:ea typeface="+mn-ea"/>
              <a:cs typeface="+mn-cs"/>
            </a:endParaRPr>
          </a:p>
          <a:p>
            <a:endParaRPr lang="en-IN" altLang="en-US" dirty="0"/>
          </a:p>
        </p:txBody>
      </p:sp>
      <p:sp>
        <p:nvSpPr>
          <p:cNvPr id="235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7373822E-76E1-418A-A2AC-4603F2C51830}" type="slidenum">
              <a:rPr lang="en-IN" altLang="en-US" smtClean="0">
                <a:latin typeface="Calibri" panose="020F0502020204030204" pitchFamily="34" charset="0"/>
              </a:rPr>
              <a:pPr fontAlgn="base">
                <a:spcBef>
                  <a:spcPct val="0"/>
                </a:spcBef>
                <a:spcAft>
                  <a:spcPct val="0"/>
                </a:spcAft>
              </a:pPr>
              <a:t>7</a:t>
            </a:fld>
            <a:endParaRPr lang="en-IN" altLang="en-US">
              <a:latin typeface="Calibri" panose="020F0502020204030204" pitchFamily="34" charset="0"/>
            </a:endParaRPr>
          </a:p>
        </p:txBody>
      </p:sp>
    </p:spTree>
    <p:extLst>
      <p:ext uri="{BB962C8B-B14F-4D97-AF65-F5344CB8AC3E}">
        <p14:creationId xmlns:p14="http://schemas.microsoft.com/office/powerpoint/2010/main" val="2166589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kern="1200" dirty="0">
                <a:solidFill>
                  <a:schemeClr val="tx1"/>
                </a:solidFill>
                <a:effectLst/>
                <a:latin typeface="+mn-lt"/>
                <a:ea typeface="+mn-ea"/>
                <a:cs typeface="+mn-cs"/>
              </a:rPr>
              <a:t>Primary and secondary are considered as two key methodologies in the process of data collection which are used to gather insight and practical knowledge or information regarding any subject. In order to collect primary information, there are different methods like interview, questionnaire, focus groups, observations and many others. The secondary information can be collected through journals, books, publication research, articles and other sources.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Use of DIKW Pyramid</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This pyramid is mainly used for recognising the continuum of the CDS requirements and there are also some other effective uses of DIKW Pyramid and these are facilitating the information capture, meeting the requirements of the information, guiding the process of decision-making on the basis of knowledge and many more.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Process of DIKW Pyramid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There are various steps involved in the process of DIKW Pyramid and these steps are discussed as below:</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Data: </a:t>
            </a:r>
            <a:r>
              <a:rPr lang="en-GB" sz="1200" kern="1200" dirty="0">
                <a:solidFill>
                  <a:schemeClr val="tx1"/>
                </a:solidFill>
                <a:effectLst/>
                <a:latin typeface="+mn-lt"/>
                <a:ea typeface="+mn-ea"/>
                <a:cs typeface="+mn-cs"/>
              </a:rPr>
              <a:t>This is the first step in the pyramid of DIKW and at this stage facilitates in collecting accurate data regarding the specific topic.</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Information: </a:t>
            </a:r>
            <a:r>
              <a:rPr lang="en-GB" sz="1200" kern="1200" dirty="0">
                <a:solidFill>
                  <a:schemeClr val="tx1"/>
                </a:solidFill>
                <a:effectLst/>
                <a:latin typeface="+mn-lt"/>
                <a:ea typeface="+mn-ea"/>
                <a:cs typeface="+mn-cs"/>
              </a:rPr>
              <a:t>This is the second step in the pyramid of DIKW and at this stage there are different types of information like structured, unstructured and semi-structured.</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Knowledge: </a:t>
            </a:r>
            <a:r>
              <a:rPr lang="en-GB" sz="1200" kern="1200" dirty="0">
                <a:solidFill>
                  <a:schemeClr val="tx1"/>
                </a:solidFill>
                <a:effectLst/>
                <a:latin typeface="+mn-lt"/>
                <a:ea typeface="+mn-ea"/>
                <a:cs typeface="+mn-cs"/>
              </a:rPr>
              <a:t>This is the third step of DIKW Pyramid and this stage provide assistance to an individual in the process of developing effective learning, data, concept, notion, etc.</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Wisdom: </a:t>
            </a:r>
            <a:r>
              <a:rPr lang="en-GB" sz="1200" kern="1200" dirty="0">
                <a:solidFill>
                  <a:schemeClr val="tx1"/>
                </a:solidFill>
                <a:effectLst/>
                <a:latin typeface="+mn-lt"/>
                <a:ea typeface="+mn-ea"/>
                <a:cs typeface="+mn-cs"/>
              </a:rPr>
              <a:t>At last stage of DIKW Pyramid, this step facilitates in getting understanding and integrating of knowledge regarding topic.</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Such pyramid assists in creation of survey in a successful way regarding any topic and will facilitate in gathering appropriate information which results in effective completion of survey in a systematic way.</a:t>
            </a:r>
            <a:endParaRPr lang="en-US" sz="1200" kern="1200" dirty="0">
              <a:solidFill>
                <a:schemeClr val="tx1"/>
              </a:solidFill>
              <a:effectLst/>
              <a:latin typeface="+mn-lt"/>
              <a:ea typeface="+mn-ea"/>
              <a:cs typeface="+mn-cs"/>
            </a:endParaRPr>
          </a:p>
          <a:p>
            <a:endParaRPr lang="en-IN" altLang="en-US" dirty="0"/>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40362D77-8980-4635-BD63-CBAA7203202C}" type="slidenum">
              <a:rPr lang="en-IN" altLang="en-US" smtClean="0">
                <a:latin typeface="Calibri" panose="020F0502020204030204" pitchFamily="34" charset="0"/>
              </a:rPr>
              <a:pPr fontAlgn="base">
                <a:spcBef>
                  <a:spcPct val="0"/>
                </a:spcBef>
                <a:spcAft>
                  <a:spcPct val="0"/>
                </a:spcAft>
              </a:pPr>
              <a:t>8</a:t>
            </a:fld>
            <a:endParaRPr lang="en-IN"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From above give class survey, this can be concluded that there are overall 37 numbers within the survey and the highest academic level of 19 respondents is evaluated as 2 which is medium. The highest academic level of 13 respondents out of 37 within survey is 3 which is also considered as medium and the highest academic level of 2 respondents is 4 which is also medium. There are 2 respondents who had highest academic level of 5 which is high means they are focussing at high level and facilitates them in achieving long-term objectives. The remaining 1 respondent has its highest academic level of 6 and grid score is 4.15 which is medium. Hence, above given table as well as graph has appropriate data about grid score of students. Grit scale helps in measuring the extent in which a person is being capable for maintaining interest, persevere and focussing on achieving long-term objectives.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There are different stages which are considered as useful and effective in converting data into information and these include collection of useful data, using analytical tools, getting data accuracy, converting data into information, taking well informed decisions with information, etc. Such steps are considered as key stages in the process of conversion of data into information. </a:t>
            </a:r>
            <a:endParaRPr lang="en-US" sz="1200" kern="1200" dirty="0">
              <a:solidFill>
                <a:schemeClr val="tx1"/>
              </a:solidFill>
              <a:effectLst/>
              <a:latin typeface="+mn-lt"/>
              <a:ea typeface="+mn-ea"/>
              <a:cs typeface="+mn-cs"/>
            </a:endParaRPr>
          </a:p>
          <a:p>
            <a:pPr eaLnBrk="1" hangingPunct="1">
              <a:spcBef>
                <a:spcPct val="0"/>
              </a:spcBef>
            </a:pPr>
            <a:endParaRPr lang="en-IN" altLang="en-US" dirty="0">
              <a:latin typeface="Times New Roman" panose="02020603050405020304" pitchFamily="18" charset="0"/>
              <a:cs typeface="Times New Roman" panose="02020603050405020304" pitchFamily="18" charset="0"/>
            </a:endParaRPr>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683E819A-EEF5-4D87-A1F8-54BDA00703F9}" type="slidenum">
              <a:rPr lang="en-IN" altLang="en-US" smtClean="0">
                <a:latin typeface="Calibri" panose="020F0502020204030204" pitchFamily="34" charset="0"/>
              </a:rPr>
              <a:pPr fontAlgn="base">
                <a:spcBef>
                  <a:spcPct val="0"/>
                </a:spcBef>
                <a:spcAft>
                  <a:spcPct val="0"/>
                </a:spcAft>
              </a:pPr>
              <a:t>9</a:t>
            </a:fld>
            <a:endParaRPr lang="en-IN"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1" kern="1200" dirty="0">
                <a:solidFill>
                  <a:schemeClr val="tx1"/>
                </a:solidFill>
                <a:effectLst/>
                <a:latin typeface="+mn-lt"/>
                <a:ea typeface="+mn-ea"/>
                <a:cs typeface="+mn-cs"/>
              </a:rPr>
              <a:t>SCHOOL</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CLASS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 has been cleared from above grit score of both class and school that students within the class have great concentration and interest for meeting goals. The reason behind this is that there is greater level of grit score  showing greater interest as well as focus among individuals for achieving both short-term as well as long-term objectives. The greater level of knowledge becomes the main reason due to which students of class have higher grit score. The students of the class have intense interpersonal competencies as well as factors towards accomplishing goals. Such quality facilitates the students to be focussed and interested towards education which will differentiate them from other school students. In terms of Survey of school, first 20 respondents have got 2 points at their academic level and have grit score of 3.75 which falls under category of average. For next 10 respondents. Grit score valued 3.5 while at last, two groups of 4 respondents have grit score of 3.7 as well as 3.99 respectively. All these respondents fall under average category which shows less interest and focus towards meeting personal objectives. In terms of Survey of Class,  only 2 points are scored by first 19 respondents at heir academic levels and have grit score of 4. it shows that interest and concentration of class students is great in comparison to other students. Efficient knowledge hold by them to cover various academic topics. 4.2 grit score have been scored by next 13 respondents and after that group of 2 respondents have grit score of respective 3.7 and 4.7. It depicts that interest and focus of class students is great in comparison to overall school students which will assist them in accomplishing their goals effectively.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CRAAP model stands for currency, relevance, authority, accuracy and purpose which facilitates in ascertaining validity of a specific source based on all such different factors. From applying this tool, an individual will provided assistance in ascertaining such points which the sources are authentic as well as resilient. It gives all knowledge in a successful manner with the topics which are covered in completing task. </a:t>
            </a:r>
            <a:endParaRPr lang="en-US" sz="1200" kern="1200" dirty="0">
              <a:solidFill>
                <a:schemeClr val="tx1"/>
              </a:solidFill>
              <a:effectLst/>
              <a:latin typeface="+mn-lt"/>
              <a:ea typeface="+mn-ea"/>
              <a:cs typeface="+mn-cs"/>
            </a:endParaRPr>
          </a:p>
          <a:p>
            <a:pPr eaLnBrk="1" hangingPunct="1">
              <a:spcBef>
                <a:spcPct val="0"/>
              </a:spcBef>
            </a:pPr>
            <a:endParaRPr lang="en-IN" altLang="en-US" dirty="0"/>
          </a:p>
        </p:txBody>
      </p:sp>
      <p:sp>
        <p:nvSpPr>
          <p:cNvPr id="297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19C2FE53-93F4-45BE-A33F-25D05142B18D}" type="slidenum">
              <a:rPr lang="en-IN" altLang="en-US" smtClean="0">
                <a:latin typeface="Calibri" panose="020F0502020204030204" pitchFamily="34" charset="0"/>
              </a:rPr>
              <a:pPr fontAlgn="base">
                <a:spcBef>
                  <a:spcPct val="0"/>
                </a:spcBef>
                <a:spcAft>
                  <a:spcPct val="0"/>
                </a:spcAft>
              </a:pPr>
              <a:t>10</a:t>
            </a:fld>
            <a:endParaRPr lang="en-IN"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b="1" kern="1200" dirty="0">
                <a:solidFill>
                  <a:schemeClr val="tx1"/>
                </a:solidFill>
                <a:effectLst/>
                <a:latin typeface="+mn-lt"/>
                <a:ea typeface="+mn-ea"/>
                <a:cs typeface="+mn-cs"/>
              </a:rPr>
              <a:t>Class Survey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As per class survey, there are overall 37 respondents having greater academic level and grit score. The grit score of 19 respondents is calculated as 4 which is medium and grit score of 13  and 2 respondents is estimated as 4.2 and 3.7 which is also medium. The other 2 has grit score of 4.7 which is great and remaining others have grit score of 4.15 which is categorised as medium. </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School Survey</a:t>
            </a: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r>
              <a:rPr lang="en-IN" sz="1200" kern="1200" dirty="0">
                <a:solidFill>
                  <a:schemeClr val="tx1"/>
                </a:solidFill>
                <a:effectLst/>
                <a:latin typeface="+mn-lt"/>
                <a:ea typeface="+mn-ea"/>
                <a:cs typeface="+mn-cs"/>
              </a:rPr>
              <a:t>	From above survey of school, it is recognised that there are overall 38 respondents in which 20 respondents have scored 3.75 in grid score which is medium and 10 respondents have grid scored of 3.75 which is also medium. 10 and 4 respondents have grid score of 3.5 and 3.7 respectively which is also categorised as medium and remaining 4 has grid score of 3.99 and belongs to same category.</a:t>
            </a:r>
            <a:endParaRPr lang="en-US"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br>
              <a:rPr lang="en-US"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a:p>
            <a:endParaRPr lang="en-IN" altLang="en-US" dirty="0"/>
          </a:p>
        </p:txBody>
      </p:sp>
      <p:sp>
        <p:nvSpPr>
          <p:cNvPr id="4" name="Slide Number Placeholder 3"/>
          <p:cNvSpPr>
            <a:spLocks noGrp="1"/>
          </p:cNvSpPr>
          <p:nvPr>
            <p:ph type="sldNum" sz="quarter" idx="5"/>
          </p:nvPr>
        </p:nvSpPr>
        <p:spPr/>
        <p:txBody>
          <a:bodyPr/>
          <a:lstStyle/>
          <a:p>
            <a:pPr>
              <a:defRPr/>
            </a:pPr>
            <a:fld id="{04FC4FCD-A279-4C80-8FC8-52209BCFA504}" type="slidenum">
              <a:rPr lang="en-IN" smtClean="0"/>
              <a:pPr>
                <a:defRPr/>
              </a:pPr>
              <a:t>11</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z="1200" kern="1200" dirty="0">
                <a:solidFill>
                  <a:schemeClr val="tx1"/>
                </a:solidFill>
                <a:effectLst/>
                <a:latin typeface="+mn-lt"/>
                <a:ea typeface="+mn-ea"/>
                <a:cs typeface="+mn-cs"/>
              </a:rPr>
              <a:t>Thee have effective capabilities which permit them in understanding needs in simple way. This has also determined that grit score of an effective tool to measure interest and focus among the students of school. It not only concentrates over one factor for comparison but also focuses on all differentiated factors such as interest, focus and persevere. It helps in comparing performance of all individuals against their capabilities to achieve self objectives and goals. Highest grit score shows greater level of interest and focus among personal achievement of goals. It has recommended to school that it has to concentrate over application of techniques such as training and development as well as appraisal for ascertaining the reasons of gap. Also, this has provided an opportunity to develop techniques which will facilitate in improving overall performance. It will surely </a:t>
            </a:r>
            <a:r>
              <a:rPr lang="en-GB" sz="1200" kern="1200" dirty="0" err="1">
                <a:solidFill>
                  <a:schemeClr val="tx1"/>
                </a:solidFill>
                <a:effectLst/>
                <a:latin typeface="+mn-lt"/>
                <a:ea typeface="+mn-ea"/>
                <a:cs typeface="+mn-cs"/>
              </a:rPr>
              <a:t>facilitatethe</a:t>
            </a:r>
            <a:r>
              <a:rPr lang="en-GB" sz="1200" kern="1200" dirty="0">
                <a:solidFill>
                  <a:schemeClr val="tx1"/>
                </a:solidFill>
                <a:effectLst/>
                <a:latin typeface="+mn-lt"/>
                <a:ea typeface="+mn-ea"/>
                <a:cs typeface="+mn-cs"/>
              </a:rPr>
              <a:t> school in improving grit score of its students as well as their interest and focus towards objectives and goals.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IN" altLang="en-US" dirty="0"/>
          </a:p>
        </p:txBody>
      </p:sp>
      <p:sp>
        <p:nvSpPr>
          <p:cNvPr id="4" name="Slide Number Placeholder 3"/>
          <p:cNvSpPr>
            <a:spLocks noGrp="1"/>
          </p:cNvSpPr>
          <p:nvPr>
            <p:ph type="sldNum" sz="quarter" idx="5"/>
          </p:nvPr>
        </p:nvSpPr>
        <p:spPr/>
        <p:txBody>
          <a:bodyPr/>
          <a:lstStyle/>
          <a:p>
            <a:pPr>
              <a:defRPr/>
            </a:pPr>
            <a:fld id="{57084A8F-6A72-479D-A616-91DE5A60931F}" type="slidenum">
              <a:rPr lang="en-IN" smtClean="0"/>
              <a:pPr>
                <a:defRPr/>
              </a:pPr>
              <a:t>12</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85750" indent="-285750" algn="just">
              <a:lnSpc>
                <a:spcPct val="150000"/>
              </a:lnSpc>
              <a:buFont typeface="Wingdings" panose="05000000000000000000" pitchFamily="2" charset="2"/>
              <a:buChar char="Ø"/>
            </a:pPr>
            <a:r>
              <a:rPr lang="en-US" dirty="0" err="1">
                <a:latin typeface="Times New Roman" panose="02020603050405020304" pitchFamily="18" charset="0"/>
                <a:cs typeface="Times New Roman" panose="02020603050405020304" pitchFamily="18" charset="0"/>
              </a:rPr>
              <a:t>Bhattacharjee</a:t>
            </a:r>
            <a:r>
              <a:rPr lang="en-US" dirty="0">
                <a:latin typeface="Times New Roman" panose="02020603050405020304" pitchFamily="18" charset="0"/>
                <a:cs typeface="Times New Roman" panose="02020603050405020304" pitchFamily="18" charset="0"/>
              </a:rPr>
              <a:t>, P., Baker, S. and </a:t>
            </a:r>
            <a:r>
              <a:rPr lang="en-US" dirty="0" err="1">
                <a:latin typeface="Times New Roman" panose="02020603050405020304" pitchFamily="18" charset="0"/>
                <a:cs typeface="Times New Roman" panose="02020603050405020304" pitchFamily="18" charset="0"/>
              </a:rPr>
              <a:t>Waycott</a:t>
            </a:r>
            <a:r>
              <a:rPr lang="en-US" dirty="0">
                <a:latin typeface="Times New Roman" panose="02020603050405020304" pitchFamily="18" charset="0"/>
                <a:cs typeface="Times New Roman" panose="02020603050405020304" pitchFamily="18" charset="0"/>
              </a:rPr>
              <a:t>, J., 2020, December. Older adults and their acquisition of digital skills: A review of current research evidence. In </a:t>
            </a:r>
            <a:r>
              <a:rPr lang="en-US" i="1" dirty="0">
                <a:latin typeface="Times New Roman" panose="02020603050405020304" pitchFamily="18" charset="0"/>
                <a:cs typeface="Times New Roman" panose="02020603050405020304" pitchFamily="18" charset="0"/>
              </a:rPr>
              <a:t>32nd Australian Conference on Human-Computer Interaction</a:t>
            </a:r>
            <a:r>
              <a:rPr lang="en-US" dirty="0">
                <a:latin typeface="Times New Roman" panose="02020603050405020304" pitchFamily="18" charset="0"/>
                <a:cs typeface="Times New Roman" panose="02020603050405020304" pitchFamily="18" charset="0"/>
              </a:rPr>
              <a:t> (pp. 437-443).</a:t>
            </a:r>
          </a:p>
          <a:p>
            <a:pPr marL="285750" indent="-285750" algn="just">
              <a:lnSpc>
                <a:spcPct val="150000"/>
              </a:lnSpc>
              <a:buFont typeface="Wingdings" panose="05000000000000000000" pitchFamily="2" charset="2"/>
              <a:buChar char="Ø"/>
            </a:pPr>
            <a:r>
              <a:rPr lang="en-US" dirty="0" err="1">
                <a:latin typeface="Times New Roman" panose="02020603050405020304" pitchFamily="18" charset="0"/>
                <a:cs typeface="Times New Roman" panose="02020603050405020304" pitchFamily="18" charset="0"/>
              </a:rPr>
              <a:t>Yahya</a:t>
            </a:r>
            <a:r>
              <a:rPr lang="en-US" dirty="0">
                <a:latin typeface="Times New Roman" panose="02020603050405020304" pitchFamily="18" charset="0"/>
                <a:cs typeface="Times New Roman" panose="02020603050405020304" pitchFamily="18" charset="0"/>
              </a:rPr>
              <a:t>, S.F.S., </a:t>
            </a:r>
            <a:r>
              <a:rPr lang="en-US" dirty="0" err="1">
                <a:latin typeface="Times New Roman" panose="02020603050405020304" pitchFamily="18" charset="0"/>
                <a:cs typeface="Times New Roman" panose="02020603050405020304" pitchFamily="18" charset="0"/>
              </a:rPr>
              <a:t>Abd</a:t>
            </a:r>
            <a:r>
              <a:rPr lang="en-US" dirty="0">
                <a:latin typeface="Times New Roman" panose="02020603050405020304" pitchFamily="18" charset="0"/>
                <a:cs typeface="Times New Roman" panose="02020603050405020304" pitchFamily="18" charset="0"/>
              </a:rPr>
              <a:t> Rahim, N. and </a:t>
            </a:r>
            <a:r>
              <a:rPr lang="en-US" dirty="0" err="1">
                <a:latin typeface="Times New Roman" panose="02020603050405020304" pitchFamily="18" charset="0"/>
                <a:cs typeface="Times New Roman" panose="02020603050405020304" pitchFamily="18" charset="0"/>
              </a:rPr>
              <a:t>Tajudin</a:t>
            </a:r>
            <a:r>
              <a:rPr lang="en-US" dirty="0">
                <a:latin typeface="Times New Roman" panose="02020603050405020304" pitchFamily="18" charset="0"/>
                <a:cs typeface="Times New Roman" panose="02020603050405020304" pitchFamily="18" charset="0"/>
              </a:rPr>
              <a:t>, M., 2021. Digital Skills Readiness amongst Malaysian Service Sector Workforce. </a:t>
            </a:r>
            <a:r>
              <a:rPr lang="en-US" i="1" dirty="0">
                <a:latin typeface="Times New Roman" panose="02020603050405020304" pitchFamily="18" charset="0"/>
                <a:cs typeface="Times New Roman" panose="02020603050405020304" pitchFamily="18" charset="0"/>
              </a:rPr>
              <a:t>International Journal of Early Childhood Special Education (INT-JECSE)</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13</a:t>
            </a:r>
            <a:r>
              <a:rPr lang="en-US" dirty="0">
                <a:latin typeface="Times New Roman" panose="02020603050405020304" pitchFamily="18" charset="0"/>
                <a:cs typeface="Times New Roman" panose="02020603050405020304" pitchFamily="18" charset="0"/>
              </a:rPr>
              <a:t>(1), pp.220-228.</a:t>
            </a:r>
          </a:p>
          <a:p>
            <a:pPr marL="285750" indent="-285750" algn="just">
              <a:lnSpc>
                <a:spcPct val="150000"/>
              </a:lnSpc>
              <a:buFont typeface="Wingdings" panose="05000000000000000000" pitchFamily="2" charset="2"/>
              <a:buChar char="Ø"/>
            </a:pPr>
            <a:r>
              <a:rPr lang="en-US" dirty="0" err="1">
                <a:latin typeface="Times New Roman" panose="02020603050405020304" pitchFamily="18" charset="0"/>
                <a:cs typeface="Times New Roman" panose="02020603050405020304" pitchFamily="18" charset="0"/>
              </a:rPr>
              <a:t>Spada</a:t>
            </a:r>
            <a:r>
              <a:rPr lang="en-US" dirty="0">
                <a:latin typeface="Times New Roman" panose="02020603050405020304" pitchFamily="18" charset="0"/>
                <a:cs typeface="Times New Roman" panose="02020603050405020304" pitchFamily="18" charset="0"/>
              </a:rPr>
              <a:t>, I., </a:t>
            </a:r>
            <a:r>
              <a:rPr lang="en-US" dirty="0" err="1">
                <a:latin typeface="Times New Roman" panose="02020603050405020304" pitchFamily="18" charset="0"/>
                <a:cs typeface="Times New Roman" panose="02020603050405020304" pitchFamily="18" charset="0"/>
              </a:rPr>
              <a:t>Chiarello</a:t>
            </a:r>
            <a:r>
              <a:rPr lang="en-US" dirty="0">
                <a:latin typeface="Times New Roman" panose="02020603050405020304" pitchFamily="18" charset="0"/>
                <a:cs typeface="Times New Roman" panose="02020603050405020304" pitchFamily="18" charset="0"/>
              </a:rPr>
              <a:t>, F., </a:t>
            </a:r>
            <a:r>
              <a:rPr lang="en-US" dirty="0" err="1">
                <a:latin typeface="Times New Roman" panose="02020603050405020304" pitchFamily="18" charset="0"/>
                <a:cs typeface="Times New Roman" panose="02020603050405020304" pitchFamily="18" charset="0"/>
              </a:rPr>
              <a:t>Barandoni</a:t>
            </a:r>
            <a:r>
              <a:rPr lang="en-US" dirty="0">
                <a:latin typeface="Times New Roman" panose="02020603050405020304" pitchFamily="18" charset="0"/>
                <a:cs typeface="Times New Roman" panose="02020603050405020304" pitchFamily="18" charset="0"/>
              </a:rPr>
              <a:t>, S., </a:t>
            </a:r>
            <a:r>
              <a:rPr lang="en-US" dirty="0" err="1">
                <a:latin typeface="Times New Roman" panose="02020603050405020304" pitchFamily="18" charset="0"/>
                <a:cs typeface="Times New Roman" panose="02020603050405020304" pitchFamily="18" charset="0"/>
              </a:rPr>
              <a:t>Ruggi</a:t>
            </a:r>
            <a:r>
              <a:rPr lang="en-US" dirty="0">
                <a:latin typeface="Times New Roman" panose="02020603050405020304" pitchFamily="18" charset="0"/>
                <a:cs typeface="Times New Roman" panose="02020603050405020304" pitchFamily="18" charset="0"/>
              </a:rPr>
              <a:t>, G., Antonella, M. and </a:t>
            </a:r>
            <a:r>
              <a:rPr lang="en-US" dirty="0" err="1">
                <a:latin typeface="Times New Roman" panose="02020603050405020304" pitchFamily="18" charset="0"/>
                <a:cs typeface="Times New Roman" panose="02020603050405020304" pitchFamily="18" charset="0"/>
              </a:rPr>
              <a:t>Gualtiero</a:t>
            </a:r>
            <a:r>
              <a:rPr lang="en-US" dirty="0">
                <a:latin typeface="Times New Roman" panose="02020603050405020304" pitchFamily="18" charset="0"/>
                <a:cs typeface="Times New Roman" panose="02020603050405020304" pitchFamily="18" charset="0"/>
              </a:rPr>
              <a:t>, F., Are Universities Ready to Deliver Digital Skills and Competences? A Text Mining Driven Case Study on Marketing Courses in Italy. </a:t>
            </a:r>
            <a:r>
              <a:rPr lang="en-US" i="1" dirty="0">
                <a:latin typeface="Times New Roman" panose="02020603050405020304" pitchFamily="18" charset="0"/>
                <a:cs typeface="Times New Roman" panose="02020603050405020304" pitchFamily="18" charset="0"/>
              </a:rPr>
              <a:t>A Text Mining Driven Case Study on Marketing Courses in Italy</a:t>
            </a:r>
            <a:r>
              <a:rPr lang="en-US" dirty="0">
                <a:latin typeface="Times New Roman" panose="02020603050405020304" pitchFamily="18" charset="0"/>
                <a:cs typeface="Times New Roman" panose="02020603050405020304" pitchFamily="18" charset="0"/>
              </a:rPr>
              <a:t>.</a:t>
            </a:r>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defRPr>
            </a:lvl9pPr>
          </a:lstStyle>
          <a:p>
            <a:pPr fontAlgn="base">
              <a:spcBef>
                <a:spcPct val="0"/>
              </a:spcBef>
              <a:spcAft>
                <a:spcPct val="0"/>
              </a:spcAft>
            </a:pPr>
            <a:fld id="{256F8045-F43A-4252-BCDF-85A1C3599788}" type="slidenum">
              <a:rPr lang="en-IN" altLang="en-US" smtClean="0">
                <a:latin typeface="Calibri" panose="020F0502020204030204" pitchFamily="34" charset="0"/>
              </a:rPr>
              <a:pPr fontAlgn="base">
                <a:spcBef>
                  <a:spcPct val="0"/>
                </a:spcBef>
                <a:spcAft>
                  <a:spcPct val="0"/>
                </a:spcAft>
              </a:pPr>
              <a:t>13</a:t>
            </a:fld>
            <a:endParaRPr lang="en-IN"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pPr>
              <a:defRPr/>
            </a:pPr>
            <a:fld id="{685F141B-8B21-4582-A149-D060D0463BCC}" type="datetimeFigureOut">
              <a:rPr lang="en-US" smtClean="0"/>
              <a:pPr>
                <a:defRPr/>
              </a:pPr>
              <a:t>4/19/2022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pPr>
              <a:defRPr/>
            </a:pPr>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pPr>
              <a:defRPr/>
            </a:pPr>
            <a:fld id="{DA474B9B-7F14-4FA0-A145-D341CDD2F4BC}" type="slidenum">
              <a:rPr lang="en-US" smtClean="0"/>
              <a:pPr>
                <a:defRPr/>
              </a:pPr>
              <a:t>‹#›</a:t>
            </a:fld>
            <a:endParaRPr lang="en-US"/>
          </a:p>
        </p:txBody>
      </p:sp>
    </p:spTree>
    <p:extLst>
      <p:ext uri="{BB962C8B-B14F-4D97-AF65-F5344CB8AC3E}">
        <p14:creationId xmlns:p14="http://schemas.microsoft.com/office/powerpoint/2010/main" val="2781585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D3226A6A-BDE2-4242-B4BE-A162A48C8E22}" type="datetimeFigureOut">
              <a:rPr lang="en-US" smtClean="0"/>
              <a:pPr>
                <a:defRPr/>
              </a:pPr>
              <a:t>4/19/2022</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6975D91-2F29-49FC-84C8-546492D80586}" type="slidenum">
              <a:rPr lang="en-US" smtClean="0"/>
              <a:pPr>
                <a:defRPr/>
              </a:pPr>
              <a:t>‹#›</a:t>
            </a:fld>
            <a:endParaRPr lang="en-US"/>
          </a:p>
        </p:txBody>
      </p:sp>
    </p:spTree>
    <p:extLst>
      <p:ext uri="{BB962C8B-B14F-4D97-AF65-F5344CB8AC3E}">
        <p14:creationId xmlns:p14="http://schemas.microsoft.com/office/powerpoint/2010/main" val="2077889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14E5EAC3-0BEA-491D-88C8-AD55A2F8599B}" type="datetimeFigureOut">
              <a:rPr lang="en-US" smtClean="0"/>
              <a:pPr>
                <a:defRPr/>
              </a:pPr>
              <a:t>4/19/2022</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CBDFAE00-7FC5-4D6D-B89D-B46E83CAAFD0}" type="slidenum">
              <a:rPr lang="en-US" smtClean="0"/>
              <a:pPr>
                <a:defRPr/>
              </a:pPr>
              <a:t>‹#›</a:t>
            </a:fld>
            <a:endParaRPr lang="en-US"/>
          </a:p>
        </p:txBody>
      </p:sp>
    </p:spTree>
    <p:extLst>
      <p:ext uri="{BB962C8B-B14F-4D97-AF65-F5344CB8AC3E}">
        <p14:creationId xmlns:p14="http://schemas.microsoft.com/office/powerpoint/2010/main" val="1952387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A6DEA4DF-7AD5-44F1-BC8E-35AA553D5E6F}" type="datetimeFigureOut">
              <a:rPr lang="en-US" smtClean="0"/>
              <a:pPr>
                <a:defRPr/>
              </a:pPr>
              <a:t>4/19/2022</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5E66C19F-C6F0-4617-A239-A5B425990E92}" type="slidenum">
              <a:rPr lang="en-US" smtClean="0"/>
              <a:pPr>
                <a:defRPr/>
              </a:pPr>
              <a:t>‹#›</a:t>
            </a:fld>
            <a:endParaRPr lang="en-US"/>
          </a:p>
        </p:txBody>
      </p:sp>
    </p:spTree>
    <p:extLst>
      <p:ext uri="{BB962C8B-B14F-4D97-AF65-F5344CB8AC3E}">
        <p14:creationId xmlns:p14="http://schemas.microsoft.com/office/powerpoint/2010/main" val="3438394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A6C72B9C-84B0-494F-9F79-2979F4F6C7A9}" type="datetimeFigureOut">
              <a:rPr lang="en-US" smtClean="0"/>
              <a:pPr>
                <a:defRPr/>
              </a:pPr>
              <a:t>4/19/2022</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F99683E6-B8B2-494C-BC60-9316F038F95D}" type="slidenum">
              <a:rPr lang="en-US" smtClean="0"/>
              <a:pPr>
                <a:defRPr/>
              </a:pPr>
              <a:t>‹#›</a:t>
            </a:fld>
            <a:endParaRPr lang="en-US"/>
          </a:p>
        </p:txBody>
      </p:sp>
    </p:spTree>
    <p:extLst>
      <p:ext uri="{BB962C8B-B14F-4D97-AF65-F5344CB8AC3E}">
        <p14:creationId xmlns:p14="http://schemas.microsoft.com/office/powerpoint/2010/main" val="3932986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DB921C9E-ED08-4E50-A02D-ECC5F178CF94}" type="datetimeFigureOut">
              <a:rPr lang="en-US" smtClean="0"/>
              <a:pPr>
                <a:defRPr/>
              </a:pPr>
              <a:t>4/19/2022</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4E6CA45F-91DB-4437-B66F-9FB394C1323D}" type="slidenum">
              <a:rPr lang="en-US" smtClean="0"/>
              <a:pPr>
                <a:defRPr/>
              </a:pPr>
              <a:t>‹#›</a:t>
            </a:fld>
            <a:endParaRPr lang="en-US"/>
          </a:p>
        </p:txBody>
      </p:sp>
    </p:spTree>
    <p:extLst>
      <p:ext uri="{BB962C8B-B14F-4D97-AF65-F5344CB8AC3E}">
        <p14:creationId xmlns:p14="http://schemas.microsoft.com/office/powerpoint/2010/main" val="2856533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010906B-C9BD-4755-9CD3-D93374B122A7}" type="datetimeFigureOut">
              <a:rPr lang="en-US" smtClean="0"/>
              <a:pPr>
                <a:defRPr/>
              </a:pPr>
              <a:t>4/19/2022</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a:defRPr/>
            </a:pPr>
            <a:fld id="{80BCD8F6-787A-4E64-A42C-F59A77918C95}" type="slidenum">
              <a:rPr lang="en-US" smtClean="0"/>
              <a:pPr>
                <a:defRPr/>
              </a:pPr>
              <a:t>‹#›</a:t>
            </a:fld>
            <a:endParaRPr lang="en-US"/>
          </a:p>
        </p:txBody>
      </p:sp>
    </p:spTree>
    <p:extLst>
      <p:ext uri="{BB962C8B-B14F-4D97-AF65-F5344CB8AC3E}">
        <p14:creationId xmlns:p14="http://schemas.microsoft.com/office/powerpoint/2010/main" val="827555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A358A0A6-30B7-4DE6-A74F-03F336703568}" type="datetimeFigureOut">
              <a:rPr lang="en-US" smtClean="0"/>
              <a:pPr>
                <a:defRPr/>
              </a:pPr>
              <a:t>4/19/2022</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defRPr/>
            </a:pPr>
            <a:fld id="{977ED3EE-4A72-41F4-9DDA-F8A807A11526}" type="slidenum">
              <a:rPr lang="en-US" smtClean="0"/>
              <a:pPr>
                <a:defRPr/>
              </a:pPr>
              <a:t>‹#›</a:t>
            </a:fld>
            <a:endParaRPr lang="en-US"/>
          </a:p>
        </p:txBody>
      </p:sp>
    </p:spTree>
    <p:extLst>
      <p:ext uri="{BB962C8B-B14F-4D97-AF65-F5344CB8AC3E}">
        <p14:creationId xmlns:p14="http://schemas.microsoft.com/office/powerpoint/2010/main" val="2638377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8F190C7A-AA5E-4BBB-9A68-1F79017410E8}" type="datetimeFigureOut">
              <a:rPr lang="en-US" smtClean="0"/>
              <a:pPr>
                <a:defRPr/>
              </a:pPr>
              <a:t>4/19/2022</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defRPr/>
            </a:pPr>
            <a:fld id="{36589BA8-7497-4E1F-A766-7BFCF1078EA1}" type="slidenum">
              <a:rPr lang="en-US" smtClean="0"/>
              <a:pPr>
                <a:defRPr/>
              </a:pPr>
              <a:t>‹#›</a:t>
            </a:fld>
            <a:endParaRPr lang="en-US"/>
          </a:p>
        </p:txBody>
      </p:sp>
    </p:spTree>
    <p:extLst>
      <p:ext uri="{BB962C8B-B14F-4D97-AF65-F5344CB8AC3E}">
        <p14:creationId xmlns:p14="http://schemas.microsoft.com/office/powerpoint/2010/main" val="14553566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1E0BC2EA-31A6-485D-8CA3-7C5BEC1E2306}" type="datetimeFigureOut">
              <a:rPr lang="en-US" smtClean="0"/>
              <a:pPr>
                <a:defRPr/>
              </a:pPr>
              <a:t>4/19/2022</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a:defRPr/>
            </a:pPr>
            <a:fld id="{4B288F5E-A5B6-49E9-86D0-F1FB519F9635}" type="slidenum">
              <a:rPr lang="en-US" smtClean="0"/>
              <a:pPr>
                <a:defRPr/>
              </a:pPr>
              <a:t>‹#›</a:t>
            </a:fld>
            <a:endParaRPr lang="en-US"/>
          </a:p>
        </p:txBody>
      </p:sp>
    </p:spTree>
    <p:extLst>
      <p:ext uri="{BB962C8B-B14F-4D97-AF65-F5344CB8AC3E}">
        <p14:creationId xmlns:p14="http://schemas.microsoft.com/office/powerpoint/2010/main" val="663903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1E0BC2EA-31A6-485D-8CA3-7C5BEC1E2306}" type="datetimeFigureOut">
              <a:rPr lang="en-US" smtClean="0"/>
              <a:pPr>
                <a:defRPr/>
              </a:pPr>
              <a:t>4/19/2022</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4B288F5E-A5B6-49E9-86D0-F1FB519F9635}" type="slidenum">
              <a:rPr lang="en-US" smtClean="0"/>
              <a:pPr>
                <a:defRPr/>
              </a:pPr>
              <a:t>‹#›</a:t>
            </a:fld>
            <a:endParaRPr lang="en-US"/>
          </a:p>
        </p:txBody>
      </p:sp>
    </p:spTree>
    <p:extLst>
      <p:ext uri="{BB962C8B-B14F-4D97-AF65-F5344CB8AC3E}">
        <p14:creationId xmlns:p14="http://schemas.microsoft.com/office/powerpoint/2010/main" val="3181079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1E0BC2EA-31A6-485D-8CA3-7C5BEC1E2306}" type="datetimeFigureOut">
              <a:rPr lang="en-US" smtClean="0"/>
              <a:pPr>
                <a:defRPr/>
              </a:pPr>
              <a:t>4/19/2022</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4B288F5E-A5B6-49E9-86D0-F1FB519F9635}" type="slidenum">
              <a:rPr lang="en-US" smtClean="0"/>
              <a:pPr>
                <a:defRPr/>
              </a:pPr>
              <a:t>‹#›</a:t>
            </a:fld>
            <a:endParaRPr lang="en-US"/>
          </a:p>
        </p:txBody>
      </p:sp>
    </p:spTree>
    <p:extLst>
      <p:ext uri="{BB962C8B-B14F-4D97-AF65-F5344CB8AC3E}">
        <p14:creationId xmlns:p14="http://schemas.microsoft.com/office/powerpoint/2010/main" val="24745118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1E0BC2EA-31A6-485D-8CA3-7C5BEC1E2306}" type="datetimeFigureOut">
              <a:rPr lang="en-US" smtClean="0"/>
              <a:pPr>
                <a:defRPr/>
              </a:pPr>
              <a:t>4/19/2022</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4B288F5E-A5B6-49E9-86D0-F1FB519F9635}" type="slidenum">
              <a:rPr lang="en-US" smtClean="0"/>
              <a:pPr>
                <a:defRPr/>
              </a:pPr>
              <a:t>‹#›</a:t>
            </a:fld>
            <a:endParaRPr lang="en-US"/>
          </a:p>
        </p:txBody>
      </p:sp>
    </p:spTree>
    <p:extLst>
      <p:ext uri="{BB962C8B-B14F-4D97-AF65-F5344CB8AC3E}">
        <p14:creationId xmlns:p14="http://schemas.microsoft.com/office/powerpoint/2010/main" val="35503399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defRPr/>
            </a:pPr>
            <a:fld id="{1E0BC2EA-31A6-485D-8CA3-7C5BEC1E2306}" type="datetimeFigureOut">
              <a:rPr lang="en-US" smtClean="0"/>
              <a:pPr>
                <a:defRPr/>
              </a:pPr>
              <a:t>4/19/2022</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4B288F5E-A5B6-49E9-86D0-F1FB519F9635}" type="slidenum">
              <a:rPr lang="en-US" smtClean="0"/>
              <a:pPr>
                <a:defRPr/>
              </a:pPr>
              <a:t>‹#›</a:t>
            </a:fld>
            <a:endParaRPr lang="en-US"/>
          </a:p>
        </p:txBody>
      </p:sp>
    </p:spTree>
    <p:extLst>
      <p:ext uri="{BB962C8B-B14F-4D97-AF65-F5344CB8AC3E}">
        <p14:creationId xmlns:p14="http://schemas.microsoft.com/office/powerpoint/2010/main" val="8073282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defRPr/>
            </a:pPr>
            <a:fld id="{1E0BC2EA-31A6-485D-8CA3-7C5BEC1E2306}" type="datetimeFigureOut">
              <a:rPr lang="en-US" smtClean="0"/>
              <a:pPr>
                <a:defRPr/>
              </a:pPr>
              <a:t>4/19/2022</a:t>
            </a:fld>
            <a:endParaRPr lang="en-US"/>
          </a:p>
        </p:txBody>
      </p:sp>
      <p:sp>
        <p:nvSpPr>
          <p:cNvPr id="8" name="Footer Placeholder 7"/>
          <p:cNvSpPr>
            <a:spLocks noGrp="1"/>
          </p:cNvSpPr>
          <p:nvPr>
            <p:ph type="ftr" sz="quarter" idx="11"/>
          </p:nvPr>
        </p:nvSpPr>
        <p:spPr>
          <a:xfrm>
            <a:off x="561111" y="6391838"/>
            <a:ext cx="3644282" cy="304801"/>
          </a:xfrm>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4B288F5E-A5B6-49E9-86D0-F1FB519F9635}" type="slidenum">
              <a:rPr lang="en-US" smtClean="0"/>
              <a:pPr>
                <a:defRPr/>
              </a:pPr>
              <a:t>‹#›</a:t>
            </a:fld>
            <a:endParaRPr lang="en-US"/>
          </a:p>
        </p:txBody>
      </p:sp>
    </p:spTree>
    <p:extLst>
      <p:ext uri="{BB962C8B-B14F-4D97-AF65-F5344CB8AC3E}">
        <p14:creationId xmlns:p14="http://schemas.microsoft.com/office/powerpoint/2010/main" val="28338343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pPr>
              <a:defRPr/>
            </a:pPr>
            <a:fld id="{D491CC7B-AC18-4C60-981A-4821039DCDCA}" type="datetimeFigureOut">
              <a:rPr lang="en-US" smtClean="0"/>
              <a:pPr>
                <a:defRPr/>
              </a:pPr>
              <a:t>4/19/2022</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CA15FB9-56BA-47BA-BEE9-F0DE57D66FDD}" type="slidenum">
              <a:rPr lang="en-US" smtClean="0"/>
              <a:pPr>
                <a:defRPr/>
              </a:pPr>
              <a:t>‹#›</a:t>
            </a:fld>
            <a:endParaRPr lang="en-US"/>
          </a:p>
        </p:txBody>
      </p:sp>
    </p:spTree>
    <p:extLst>
      <p:ext uri="{BB962C8B-B14F-4D97-AF65-F5344CB8AC3E}">
        <p14:creationId xmlns:p14="http://schemas.microsoft.com/office/powerpoint/2010/main" val="33639518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pPr>
              <a:defRPr/>
            </a:pPr>
            <a:fld id="{EAE485FF-346D-4E85-9207-99E45EEB5224}" type="datetimeFigureOut">
              <a:rPr lang="en-US" smtClean="0"/>
              <a:pPr>
                <a:defRPr/>
              </a:pPr>
              <a:t>4/19/2022</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a:defRPr/>
            </a:pPr>
            <a:fld id="{7A4ECB3C-C88F-484A-9053-EFFF6A3EA6D7}" type="slidenum">
              <a:rPr lang="en-US" smtClean="0"/>
              <a:pPr>
                <a:defRPr/>
              </a:pPr>
              <a:t>‹#›</a:t>
            </a:fld>
            <a:endParaRPr lang="en-US"/>
          </a:p>
        </p:txBody>
      </p:sp>
    </p:spTree>
    <p:extLst>
      <p:ext uri="{BB962C8B-B14F-4D97-AF65-F5344CB8AC3E}">
        <p14:creationId xmlns:p14="http://schemas.microsoft.com/office/powerpoint/2010/main" val="1632273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pPr>
              <a:defRPr/>
            </a:pPr>
            <a:fld id="{1E0BC2EA-31A6-485D-8CA3-7C5BEC1E2306}" type="datetimeFigureOut">
              <a:rPr lang="en-US" smtClean="0"/>
              <a:pPr>
                <a:defRPr/>
              </a:pPr>
              <a:t>4/19/2022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pPr>
              <a:defRPr/>
            </a:pPr>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a:defRPr/>
            </a:pPr>
            <a:fld id="{4B288F5E-A5B6-49E9-86D0-F1FB519F9635}" type="slidenum">
              <a:rPr lang="en-US" smtClean="0"/>
              <a:pPr>
                <a:defRPr/>
              </a:pPr>
              <a:t>‹#›</a:t>
            </a:fld>
            <a:endParaRPr lang="en-US"/>
          </a:p>
        </p:txBody>
      </p:sp>
    </p:spTree>
    <p:extLst>
      <p:ext uri="{BB962C8B-B14F-4D97-AF65-F5344CB8AC3E}">
        <p14:creationId xmlns:p14="http://schemas.microsoft.com/office/powerpoint/2010/main" val="2168124011"/>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 id="2147483861" r:id="rId12"/>
    <p:sldLayoutId id="2147483862" r:id="rId13"/>
    <p:sldLayoutId id="2147483863" r:id="rId14"/>
    <p:sldLayoutId id="2147483864" r:id="rId15"/>
    <p:sldLayoutId id="2147483865" r:id="rId16"/>
    <p:sldLayoutId id="2147483866"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ctrTitle"/>
          </p:nvPr>
        </p:nvSpPr>
        <p:spPr>
          <a:xfrm>
            <a:off x="1503340" y="1645920"/>
            <a:ext cx="8825658" cy="1715135"/>
          </a:xfrm>
        </p:spPr>
        <p:txBody>
          <a:bodyPr/>
          <a:lstStyle/>
          <a:p>
            <a:pPr algn="ctr"/>
            <a:r>
              <a:rPr lang="en-GB" b="1" i="1" dirty="0">
                <a:latin typeface="Times New Roman" panose="02020603050405020304" pitchFamily="18" charset="0"/>
                <a:cs typeface="Times New Roman" panose="02020603050405020304" pitchFamily="18" charset="0"/>
              </a:rPr>
              <a:t>Digital skills and research methods</a:t>
            </a:r>
            <a:endParaRPr lang="en-US" b="1" dirty="0">
              <a:latin typeface="Times New Roman" panose="02020603050405020304" pitchFamily="18" charset="0"/>
              <a:cs typeface="Times New Roman" panose="02020603050405020304" pitchFamily="18" charset="0"/>
            </a:endParaRPr>
          </a:p>
        </p:txBody>
      </p:sp>
      <p:pic>
        <p:nvPicPr>
          <p:cNvPr id="16391" name="Picture 7" descr="Communication in Top Eight Digital Skills Needed - Business 2 Commun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77057" y="3749040"/>
            <a:ext cx="4078224" cy="251459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US" altLang="en-US" sz="3600" b="1">
                <a:ln>
                  <a:noFill/>
                </a:ln>
                <a:latin typeface="Times New Roman" panose="02020603050405020304" pitchFamily="18" charset="0"/>
                <a:cs typeface="Times New Roman" panose="02020603050405020304" pitchFamily="18" charset="0"/>
              </a:rPr>
              <a:t>My Details</a:t>
            </a:r>
            <a:endParaRPr lang="en-IN" altLang="en-US" sz="3600" b="1">
              <a:ln>
                <a:noFill/>
              </a:ln>
              <a:latin typeface="Times New Roman" panose="02020603050405020304" pitchFamily="18" charset="0"/>
              <a:cs typeface="Times New Roman" panose="02020603050405020304" pitchFamily="18" charset="0"/>
            </a:endParaRPr>
          </a:p>
        </p:txBody>
      </p:sp>
      <p:sp>
        <p:nvSpPr>
          <p:cNvPr id="18435" name="Content Placeholder 2"/>
          <p:cNvSpPr>
            <a:spLocks noGrp="1"/>
          </p:cNvSpPr>
          <p:nvPr>
            <p:ph idx="1"/>
          </p:nvPr>
        </p:nvSpPr>
        <p:spPr>
          <a:xfrm>
            <a:off x="925513" y="2557463"/>
            <a:ext cx="10207625" cy="3317875"/>
          </a:xfrm>
        </p:spPr>
        <p:txBody>
          <a:bodyPr/>
          <a:lstStyle/>
          <a:p>
            <a:pPr marL="0" indent="0" algn="ctr" eaLnBrk="1" hangingPunct="1">
              <a:buFont typeface="Arial" panose="020B0604020202020204" pitchFamily="34" charset="0"/>
              <a:buNone/>
            </a:pPr>
            <a:r>
              <a:rPr lang="en-IN" altLang="en-US" sz="2000" b="1" dirty="0">
                <a:latin typeface="Times New Roman" panose="02020603050405020304" pitchFamily="18" charset="0"/>
                <a:cs typeface="Times New Roman" panose="02020603050405020304" pitchFamily="18" charset="0"/>
              </a:rPr>
              <a:t>MATARU NICOLAE COSMIN</a:t>
            </a:r>
          </a:p>
          <a:p>
            <a:pPr marL="0" indent="0" algn="ctr" eaLnBrk="1" hangingPunct="1">
              <a:buFont typeface="Arial" panose="020B0604020202020204" pitchFamily="34" charset="0"/>
              <a:buNone/>
            </a:pPr>
            <a:r>
              <a:rPr lang="en-IN" altLang="en-US" sz="2000" b="1" dirty="0">
                <a:latin typeface="Times New Roman" panose="02020603050405020304" pitchFamily="18" charset="0"/>
                <a:cs typeface="Times New Roman" panose="02020603050405020304" pitchFamily="18" charset="0"/>
              </a:rPr>
              <a:t>STUDENT ID :</a:t>
            </a:r>
            <a:r>
              <a:rPr lang="en-GB" sz="2000" b="1" dirty="0">
                <a:solidFill>
                  <a:srgbClr val="000000"/>
                </a:solidFill>
                <a:effectLst/>
                <a:latin typeface="Times New Roman" panose="02020603050405020304" pitchFamily="18" charset="0"/>
                <a:ea typeface="Calibri" panose="020F0502020204030204" pitchFamily="34" charset="0"/>
              </a:rPr>
              <a:t>2015938   </a:t>
            </a:r>
          </a:p>
          <a:p>
            <a:pPr marL="0" indent="0" algn="ctr" eaLnBrk="1" hangingPunct="1">
              <a:buFont typeface="Arial" panose="020B0604020202020204" pitchFamily="34" charset="0"/>
              <a:buNone/>
            </a:pPr>
            <a:r>
              <a:rPr lang="en-GB" sz="2000" b="1" dirty="0">
                <a:effectLst/>
                <a:latin typeface="Arial" panose="020B0604020202020204" pitchFamily="34" charset="0"/>
                <a:ea typeface="Times New Roman" panose="02020603050405020304" pitchFamily="18" charset="0"/>
              </a:rPr>
              <a:t>MODULE: BMSW4003</a:t>
            </a:r>
          </a:p>
          <a:p>
            <a:pPr marL="0" indent="0" algn="ctr" eaLnBrk="1" hangingPunct="1">
              <a:buFont typeface="Arial" panose="020B0604020202020204" pitchFamily="34" charset="0"/>
              <a:buNone/>
            </a:pPr>
            <a:r>
              <a:rPr lang="en-GB" sz="2000" b="1" dirty="0">
                <a:solidFill>
                  <a:srgbClr val="000000"/>
                </a:solidFill>
                <a:latin typeface="Arial" panose="020B0604020202020204" pitchFamily="34" charset="0"/>
                <a:ea typeface="Calibri" panose="020F0502020204030204" pitchFamily="34" charset="0"/>
              </a:rPr>
              <a:t>LECTURER NAME : MD NAZMUL HASAN</a:t>
            </a:r>
            <a:endParaRPr lang="en-GB" sz="2000" b="1" dirty="0">
              <a:solidFill>
                <a:srgbClr val="000000"/>
              </a:solidFill>
              <a:effectLst/>
              <a:latin typeface="Times New Roman" panose="02020603050405020304" pitchFamily="18" charset="0"/>
              <a:ea typeface="Calibri" panose="020F0502020204030204" pitchFamily="34" charset="0"/>
            </a:endParaRPr>
          </a:p>
          <a:p>
            <a:pPr marL="0" indent="0" eaLnBrk="1" hangingPunct="1">
              <a:buFont typeface="Arial" panose="020B0604020202020204" pitchFamily="34" charset="0"/>
              <a:buNone/>
            </a:pPr>
            <a:endParaRPr lang="en-IN" altLang="en-US"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US" altLang="en-US" sz="3600" b="1" dirty="0">
                <a:ln>
                  <a:noFill/>
                </a:ln>
                <a:latin typeface="Times New Roman" panose="02020603050405020304" pitchFamily="18" charset="0"/>
                <a:cs typeface="Times New Roman" panose="02020603050405020304" pitchFamily="18" charset="0"/>
              </a:rPr>
              <a:t>Content </a:t>
            </a:r>
            <a:endParaRPr lang="en-IN" altLang="en-US" sz="3600" b="1" dirty="0">
              <a:ln>
                <a:noFill/>
              </a:ln>
              <a:latin typeface="Times New Roman" panose="02020603050405020304" pitchFamily="18" charset="0"/>
              <a:cs typeface="Times New Roman" panose="02020603050405020304" pitchFamily="18" charset="0"/>
            </a:endParaRPr>
          </a:p>
        </p:txBody>
      </p:sp>
      <p:sp>
        <p:nvSpPr>
          <p:cNvPr id="19459" name="Content Placeholder 2"/>
          <p:cNvSpPr>
            <a:spLocks noGrp="1"/>
          </p:cNvSpPr>
          <p:nvPr>
            <p:ph idx="1"/>
          </p:nvPr>
        </p:nvSpPr>
        <p:spPr>
          <a:xfrm>
            <a:off x="1295400" y="2557462"/>
            <a:ext cx="9933432" cy="4099369"/>
          </a:xfrm>
        </p:spPr>
        <p:txBody>
          <a:bodyPr>
            <a:noAutofit/>
          </a:bodyPr>
          <a:lstStyle/>
          <a:p>
            <a:pPr algn="just">
              <a:lnSpc>
                <a:spcPct val="150000"/>
              </a:lnSpc>
            </a:pPr>
            <a:r>
              <a:rPr lang="en-GB" sz="2000" b="1" dirty="0">
                <a:latin typeface="Times New Roman" panose="02020603050405020304" pitchFamily="18" charset="0"/>
                <a:cs typeface="Times New Roman" panose="02020603050405020304" pitchFamily="18" charset="0"/>
              </a:rPr>
              <a:t>INTRODUCTION</a:t>
            </a:r>
            <a:endParaRPr lang="en-US" sz="2000" b="1" dirty="0">
              <a:latin typeface="Times New Roman" panose="02020603050405020304" pitchFamily="18" charset="0"/>
              <a:cs typeface="Times New Roman" panose="02020603050405020304" pitchFamily="18" charset="0"/>
            </a:endParaRPr>
          </a:p>
          <a:p>
            <a:pPr algn="just">
              <a:lnSpc>
                <a:spcPct val="150000"/>
              </a:lnSpc>
            </a:pPr>
            <a:r>
              <a:rPr lang="en-GB" sz="2000" b="1" dirty="0">
                <a:latin typeface="Times New Roman" panose="02020603050405020304" pitchFamily="18" charset="0"/>
                <a:cs typeface="Times New Roman" panose="02020603050405020304" pitchFamily="18" charset="0"/>
              </a:rPr>
              <a:t>Research</a:t>
            </a:r>
            <a:endParaRPr lang="en-US" sz="2000" b="1" dirty="0">
              <a:latin typeface="Times New Roman" panose="02020603050405020304" pitchFamily="18" charset="0"/>
              <a:cs typeface="Times New Roman" panose="02020603050405020304" pitchFamily="18" charset="0"/>
            </a:endParaRPr>
          </a:p>
          <a:p>
            <a:pPr algn="just">
              <a:lnSpc>
                <a:spcPct val="150000"/>
              </a:lnSpc>
            </a:pPr>
            <a:r>
              <a:rPr lang="en-GB" sz="2000" b="1" dirty="0" err="1">
                <a:latin typeface="Times New Roman" panose="02020603050405020304" pitchFamily="18" charset="0"/>
                <a:cs typeface="Times New Roman" panose="02020603050405020304" pitchFamily="18" charset="0"/>
              </a:rPr>
              <a:t>Rusell</a:t>
            </a:r>
            <a:r>
              <a:rPr lang="en-GB" sz="2000" b="1" dirty="0">
                <a:latin typeface="Times New Roman" panose="02020603050405020304" pitchFamily="18" charset="0"/>
                <a:cs typeface="Times New Roman" panose="02020603050405020304" pitchFamily="18" charset="0"/>
              </a:rPr>
              <a:t> Approach</a:t>
            </a:r>
            <a:endParaRPr lang="en-US" sz="2000" b="1" dirty="0">
              <a:latin typeface="Times New Roman" panose="02020603050405020304" pitchFamily="18" charset="0"/>
              <a:cs typeface="Times New Roman" panose="02020603050405020304" pitchFamily="18" charset="0"/>
            </a:endParaRPr>
          </a:p>
          <a:p>
            <a:pPr algn="just">
              <a:lnSpc>
                <a:spcPct val="150000"/>
              </a:lnSpc>
            </a:pPr>
            <a:r>
              <a:rPr lang="en-GB" sz="2000" b="1" dirty="0">
                <a:latin typeface="Times New Roman" panose="02020603050405020304" pitchFamily="18" charset="0"/>
                <a:cs typeface="Times New Roman" panose="02020603050405020304" pitchFamily="18" charset="0"/>
              </a:rPr>
              <a:t>DIKW Pyramid</a:t>
            </a:r>
            <a:endParaRPr lang="en-US" sz="2000" b="1" dirty="0">
              <a:latin typeface="Times New Roman" panose="02020603050405020304" pitchFamily="18" charset="0"/>
              <a:cs typeface="Times New Roman" panose="02020603050405020304" pitchFamily="18" charset="0"/>
            </a:endParaRPr>
          </a:p>
          <a:p>
            <a:pPr algn="just">
              <a:lnSpc>
                <a:spcPct val="150000"/>
              </a:lnSpc>
            </a:pPr>
            <a:r>
              <a:rPr lang="en-GB" sz="2000" b="1" dirty="0">
                <a:latin typeface="Times New Roman" panose="02020603050405020304" pitchFamily="18" charset="0"/>
                <a:cs typeface="Times New Roman" panose="02020603050405020304" pitchFamily="18" charset="0"/>
              </a:rPr>
              <a:t>Data collection, use and process of DIKW Pyramid</a:t>
            </a:r>
            <a:endParaRPr lang="en-US" sz="200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US" altLang="en-US" sz="3600" b="1">
                <a:ln>
                  <a:noFill/>
                </a:ln>
                <a:latin typeface="Times New Roman" panose="02020603050405020304" pitchFamily="18" charset="0"/>
                <a:cs typeface="Times New Roman" panose="02020603050405020304" pitchFamily="18" charset="0"/>
              </a:rPr>
              <a:t>Content </a:t>
            </a:r>
            <a:endParaRPr lang="en-IN" altLang="en-US" sz="3600" b="1">
              <a:ln>
                <a:noFill/>
              </a:ln>
              <a:latin typeface="Times New Roman" panose="02020603050405020304" pitchFamily="18" charset="0"/>
              <a:cs typeface="Times New Roman" panose="02020603050405020304" pitchFamily="18" charset="0"/>
            </a:endParaRPr>
          </a:p>
        </p:txBody>
      </p:sp>
      <p:sp>
        <p:nvSpPr>
          <p:cNvPr id="19459" name="Content Placeholder 2"/>
          <p:cNvSpPr>
            <a:spLocks noGrp="1"/>
          </p:cNvSpPr>
          <p:nvPr>
            <p:ph idx="1"/>
          </p:nvPr>
        </p:nvSpPr>
        <p:spPr>
          <a:xfrm>
            <a:off x="1295400" y="2557462"/>
            <a:ext cx="9933432" cy="4099369"/>
          </a:xfrm>
        </p:spPr>
        <p:txBody>
          <a:bodyPr>
            <a:noAutofit/>
          </a:bodyPr>
          <a:lstStyle/>
          <a:p>
            <a:pPr algn="just">
              <a:lnSpc>
                <a:spcPct val="150000"/>
              </a:lnSpc>
            </a:pPr>
            <a:r>
              <a:rPr lang="en-GB" sz="2000" b="1" dirty="0">
                <a:latin typeface="Times New Roman" panose="02020603050405020304" pitchFamily="18" charset="0"/>
                <a:cs typeface="Times New Roman" panose="02020603050405020304" pitchFamily="18" charset="0"/>
              </a:rPr>
              <a:t>Turn Data to Information, Class Survey</a:t>
            </a:r>
            <a:endParaRPr lang="en-US" sz="2000" b="1" dirty="0">
              <a:latin typeface="Times New Roman" panose="02020603050405020304" pitchFamily="18" charset="0"/>
              <a:cs typeface="Times New Roman" panose="02020603050405020304" pitchFamily="18" charset="0"/>
            </a:endParaRPr>
          </a:p>
          <a:p>
            <a:pPr algn="just">
              <a:lnSpc>
                <a:spcPct val="150000"/>
              </a:lnSpc>
            </a:pPr>
            <a:r>
              <a:rPr lang="en-GB" sz="2000" b="1" dirty="0">
                <a:latin typeface="Times New Roman" panose="02020603050405020304" pitchFamily="18" charset="0"/>
                <a:cs typeface="Times New Roman" panose="02020603050405020304" pitchFamily="18" charset="0"/>
              </a:rPr>
              <a:t>Comparison of Grit Score</a:t>
            </a:r>
            <a:endParaRPr lang="en-US" sz="2000" b="1" dirty="0">
              <a:latin typeface="Times New Roman" panose="02020603050405020304" pitchFamily="18" charset="0"/>
              <a:cs typeface="Times New Roman" panose="02020603050405020304" pitchFamily="18" charset="0"/>
            </a:endParaRPr>
          </a:p>
          <a:p>
            <a:pPr algn="just">
              <a:lnSpc>
                <a:spcPct val="150000"/>
              </a:lnSpc>
            </a:pPr>
            <a:r>
              <a:rPr lang="en-GB" sz="2000" b="1" dirty="0">
                <a:latin typeface="Times New Roman" panose="02020603050405020304" pitchFamily="18" charset="0"/>
                <a:cs typeface="Times New Roman" panose="02020603050405020304" pitchFamily="18" charset="0"/>
              </a:rPr>
              <a:t>Class + School Survey</a:t>
            </a:r>
            <a:endParaRPr lang="en-US" sz="2000" b="1" dirty="0">
              <a:latin typeface="Times New Roman" panose="02020603050405020304" pitchFamily="18" charset="0"/>
              <a:cs typeface="Times New Roman" panose="02020603050405020304" pitchFamily="18" charset="0"/>
            </a:endParaRPr>
          </a:p>
          <a:p>
            <a:pPr algn="just">
              <a:lnSpc>
                <a:spcPct val="150000"/>
              </a:lnSpc>
            </a:pPr>
            <a:r>
              <a:rPr lang="en-GB" sz="2000" b="1" dirty="0">
                <a:latin typeface="Times New Roman" panose="02020603050405020304" pitchFamily="18" charset="0"/>
                <a:cs typeface="Times New Roman" panose="02020603050405020304" pitchFamily="18" charset="0"/>
              </a:rPr>
              <a:t>Conclusion and Recommendations</a:t>
            </a:r>
            <a:endParaRPr lang="en-US" sz="2000" b="1" dirty="0">
              <a:latin typeface="Times New Roman" panose="02020603050405020304" pitchFamily="18" charset="0"/>
              <a:cs typeface="Times New Roman" panose="02020603050405020304" pitchFamily="18" charset="0"/>
            </a:endParaRPr>
          </a:p>
          <a:p>
            <a:pPr algn="just">
              <a:lnSpc>
                <a:spcPct val="150000"/>
              </a:lnSpc>
            </a:pPr>
            <a:r>
              <a:rPr lang="en-GB" sz="2000" b="1" dirty="0">
                <a:latin typeface="Times New Roman" panose="02020603050405020304" pitchFamily="18" charset="0"/>
                <a:cs typeface="Times New Roman" panose="02020603050405020304" pitchFamily="18" charset="0"/>
              </a:rPr>
              <a:t>References</a:t>
            </a:r>
            <a:endParaRPr lang="en-IN" altLang="en-US"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61724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en-GB" altLang="en-US" sz="3600" b="1">
                <a:ln>
                  <a:noFill/>
                </a:ln>
                <a:latin typeface="Times New Roman" panose="02020603050405020304" pitchFamily="18" charset="0"/>
                <a:cs typeface="Times New Roman" panose="02020603050405020304" pitchFamily="18" charset="0"/>
              </a:rPr>
              <a:t>Research</a:t>
            </a:r>
            <a:endParaRPr lang="en-IN" altLang="en-US" sz="3600" b="1">
              <a:ln>
                <a:noFill/>
              </a:ln>
              <a:latin typeface="Times New Roman" panose="02020603050405020304" pitchFamily="18" charset="0"/>
              <a:cs typeface="Times New Roman" panose="02020603050405020304" pitchFamily="18" charset="0"/>
            </a:endParaRPr>
          </a:p>
        </p:txBody>
      </p:sp>
      <p:sp>
        <p:nvSpPr>
          <p:cNvPr id="20483" name="Content Placeholder 2"/>
          <p:cNvSpPr>
            <a:spLocks noGrp="1"/>
          </p:cNvSpPr>
          <p:nvPr>
            <p:ph idx="1"/>
          </p:nvPr>
        </p:nvSpPr>
        <p:spPr>
          <a:xfrm>
            <a:off x="1154954" y="2603500"/>
            <a:ext cx="9854422" cy="2590292"/>
          </a:xfrm>
        </p:spPr>
        <p:txBody>
          <a:bodyPr>
            <a:no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	The aspect of research is considered as a process of study the things in a systematic manner that facilitates in entailing the accumulation of the information regarding any stream of study. This is considered as a creative as well as systematic work that is undertaken in order to enhance the base of knowledge in respect to any subject. The process of research includes collection and analysation of the information in a systematic way regarding any stream of study. </a:t>
            </a:r>
            <a:endParaRPr lang="en-IN" altLang="en-US" dirty="0">
              <a:latin typeface="Times New Roman" panose="02020603050405020304" pitchFamily="18" charset="0"/>
              <a:cs typeface="Times New Roman" panose="02020603050405020304" pitchFamily="18" charset="0"/>
            </a:endParaRPr>
          </a:p>
        </p:txBody>
      </p:sp>
      <p:pic>
        <p:nvPicPr>
          <p:cNvPr id="20484" name="Picture 5" descr="How to Find a Good Research Topic? | Do Not Editgood research topi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3923" y="5193793"/>
            <a:ext cx="3381629" cy="16044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eaLnBrk="1" hangingPunct="1"/>
            <a:r>
              <a:rPr lang="en-GB" altLang="en-US" sz="3600" b="1">
                <a:ln>
                  <a:noFill/>
                </a:ln>
                <a:latin typeface="Times New Roman" panose="02020603050405020304" pitchFamily="18" charset="0"/>
                <a:cs typeface="Times New Roman" panose="02020603050405020304" pitchFamily="18" charset="0"/>
              </a:rPr>
              <a:t>Rusell approach</a:t>
            </a:r>
            <a:endParaRPr lang="en-IN" altLang="en-US" sz="3600" b="1">
              <a:ln>
                <a:noFill/>
              </a:ln>
              <a:latin typeface="Times New Roman" panose="02020603050405020304" pitchFamily="18" charset="0"/>
              <a:cs typeface="Times New Roman" panose="02020603050405020304" pitchFamily="18" charset="0"/>
            </a:endParaRPr>
          </a:p>
        </p:txBody>
      </p:sp>
      <p:sp>
        <p:nvSpPr>
          <p:cNvPr id="22531" name="Content Placeholder 2"/>
          <p:cNvSpPr>
            <a:spLocks noGrp="1"/>
          </p:cNvSpPr>
          <p:nvPr>
            <p:ph idx="1"/>
          </p:nvPr>
        </p:nvSpPr>
        <p:spPr>
          <a:xfrm>
            <a:off x="621792" y="2557463"/>
            <a:ext cx="10274808" cy="2270569"/>
          </a:xfrm>
        </p:spPr>
        <p:txBody>
          <a:bodyPr>
            <a:noAutofit/>
          </a:bodyPr>
          <a:lstStyle/>
          <a:p>
            <a:pPr marL="0" indent="0" algn="just">
              <a:lnSpc>
                <a:spcPct val="170000"/>
              </a:lnSpc>
              <a:buNone/>
            </a:pPr>
            <a:r>
              <a:rPr lang="en-GB" dirty="0">
                <a:latin typeface="Times New Roman" panose="02020603050405020304" pitchFamily="18" charset="0"/>
                <a:cs typeface="Times New Roman" panose="02020603050405020304" pitchFamily="18" charset="0"/>
              </a:rPr>
              <a:t>	The term </a:t>
            </a:r>
            <a:r>
              <a:rPr lang="en-GB" dirty="0" err="1">
                <a:latin typeface="Times New Roman" panose="02020603050405020304" pitchFamily="18" charset="0"/>
                <a:cs typeface="Times New Roman" panose="02020603050405020304" pitchFamily="18" charset="0"/>
              </a:rPr>
              <a:t>Rusell</a:t>
            </a:r>
            <a:r>
              <a:rPr lang="en-GB" dirty="0">
                <a:latin typeface="Times New Roman" panose="02020603050405020304" pitchFamily="18" charset="0"/>
                <a:cs typeface="Times New Roman" panose="02020603050405020304" pitchFamily="18" charset="0"/>
              </a:rPr>
              <a:t> is considered with the educational approach of the process of self-development. The aspect of self-development is only possible by having support of the society. The </a:t>
            </a:r>
            <a:r>
              <a:rPr lang="en-GB" dirty="0" err="1">
                <a:latin typeface="Times New Roman" panose="02020603050405020304" pitchFamily="18" charset="0"/>
                <a:cs typeface="Times New Roman" panose="02020603050405020304" pitchFamily="18" charset="0"/>
              </a:rPr>
              <a:t>Rusell</a:t>
            </a:r>
            <a:r>
              <a:rPr lang="en-GB" dirty="0">
                <a:latin typeface="Times New Roman" panose="02020603050405020304" pitchFamily="18" charset="0"/>
                <a:cs typeface="Times New Roman" panose="02020603050405020304" pitchFamily="18" charset="0"/>
              </a:rPr>
              <a:t> approach facilitates in the process of accumulating and analysing both quantitative and qualitative data in a systematic manner. This approach provide assistance to an individual in achieving reliable and valid outcomes regarding the particular field of study. </a:t>
            </a:r>
            <a:endParaRPr lang="en-IN" altLang="en-US" dirty="0">
              <a:latin typeface="Times New Roman" panose="02020603050405020304" pitchFamily="18" charset="0"/>
              <a:cs typeface="Times New Roman" panose="02020603050405020304" pitchFamily="18" charset="0"/>
            </a:endParaRPr>
          </a:p>
        </p:txBody>
      </p:sp>
      <p:pic>
        <p:nvPicPr>
          <p:cNvPr id="22532" name="Picture 4" descr="DIKW pyramid - Wiki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9209" y="4828032"/>
            <a:ext cx="3565525" cy="1822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lvl="1" algn="just">
              <a:lnSpc>
                <a:spcPct val="150000"/>
              </a:lnSpc>
            </a:pPr>
            <a:r>
              <a:rPr lang="en-GB" sz="3600" b="1" dirty="0">
                <a:solidFill>
                  <a:schemeClr val="bg1"/>
                </a:solidFill>
                <a:latin typeface="Times New Roman" panose="02020603050405020304" pitchFamily="18" charset="0"/>
                <a:cs typeface="Times New Roman" panose="02020603050405020304" pitchFamily="18" charset="0"/>
              </a:rPr>
              <a:t>DIKW Pyramid</a:t>
            </a:r>
            <a:endParaRPr lang="en-US" sz="3600" b="1" u="sng" dirty="0">
              <a:solidFill>
                <a:schemeClr val="bg1"/>
              </a:solidFill>
              <a:latin typeface="Times New Roman" panose="02020603050405020304" pitchFamily="18" charset="0"/>
              <a:cs typeface="Times New Roman" panose="02020603050405020304" pitchFamily="18" charset="0"/>
            </a:endParaRPr>
          </a:p>
        </p:txBody>
      </p:sp>
      <p:sp>
        <p:nvSpPr>
          <p:cNvPr id="22531" name="Content Placeholder 2"/>
          <p:cNvSpPr>
            <a:spLocks noGrp="1"/>
          </p:cNvSpPr>
          <p:nvPr>
            <p:ph idx="1"/>
          </p:nvPr>
        </p:nvSpPr>
        <p:spPr>
          <a:xfrm>
            <a:off x="731520" y="2941511"/>
            <a:ext cx="10274808" cy="1520761"/>
          </a:xfrm>
        </p:spPr>
        <p:txBody>
          <a:bodyPr>
            <a:no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	This kind of pyramid depicts the relationship among the knowledge, data, information as well as wisdom. Such elements are considered as the key steps within the pyramid of DIKW and facilitates in the process of development of the appropriate knowledge regarding the topic or subject. </a:t>
            </a:r>
            <a:endParaRPr lang="en-IN" altLang="en-US" dirty="0">
              <a:latin typeface="Times New Roman" panose="02020603050405020304" pitchFamily="18" charset="0"/>
              <a:cs typeface="Times New Roman" panose="02020603050405020304" pitchFamily="18" charset="0"/>
            </a:endParaRPr>
          </a:p>
        </p:txBody>
      </p:sp>
      <p:pic>
        <p:nvPicPr>
          <p:cNvPr id="5" name="Picture 5" descr="DIKW – Numbers to Noggin – Metridata.c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0524" y="4703817"/>
            <a:ext cx="4876800" cy="20386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55284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sz="3600" b="1" dirty="0">
                <a:ln>
                  <a:noFill/>
                </a:ln>
                <a:latin typeface="Times New Roman" panose="02020603050405020304" pitchFamily="18" charset="0"/>
                <a:cs typeface="Times New Roman" panose="02020603050405020304" pitchFamily="18" charset="0"/>
              </a:rPr>
              <a:t>Data collection, use and process of DIKW pyramid</a:t>
            </a:r>
            <a:endParaRPr lang="en-IN" altLang="en-US" sz="3600" dirty="0">
              <a:ln>
                <a:noFill/>
              </a:ln>
              <a:latin typeface="Times New Roman" panose="02020603050405020304" pitchFamily="18" charset="0"/>
              <a:cs typeface="Times New Roman" panose="02020603050405020304" pitchFamily="18" charset="0"/>
            </a:endParaRPr>
          </a:p>
        </p:txBody>
      </p:sp>
      <p:sp>
        <p:nvSpPr>
          <p:cNvPr id="24579" name="Content Placeholder 2"/>
          <p:cNvSpPr>
            <a:spLocks noGrp="1"/>
          </p:cNvSpPr>
          <p:nvPr>
            <p:ph idx="1"/>
          </p:nvPr>
        </p:nvSpPr>
        <p:spPr>
          <a:xfrm>
            <a:off x="1295400" y="2557463"/>
            <a:ext cx="9601200" cy="3509962"/>
          </a:xfrm>
        </p:spPr>
        <p:txBody>
          <a:bodyPr/>
          <a:lstStyle/>
          <a:p>
            <a:pPr marL="0" indent="0" algn="just">
              <a:lnSpc>
                <a:spcPct val="150000"/>
              </a:lnSpc>
              <a:buNone/>
            </a:pPr>
            <a:r>
              <a:rPr lang="en-GB" altLang="en-US" dirty="0">
                <a:latin typeface="Times New Roman" panose="02020603050405020304" pitchFamily="18" charset="0"/>
                <a:cs typeface="Times New Roman" panose="02020603050405020304" pitchFamily="18" charset="0"/>
              </a:rPr>
              <a:t> </a:t>
            </a:r>
            <a:endParaRPr lang="en-IN" altLang="en-US" dirty="0">
              <a:latin typeface="Times New Roman" panose="02020603050405020304" pitchFamily="18" charset="0"/>
              <a:cs typeface="Times New Roman" panose="02020603050405020304" pitchFamily="18" charset="0"/>
            </a:endParaRPr>
          </a:p>
        </p:txBody>
      </p:sp>
      <p:pic>
        <p:nvPicPr>
          <p:cNvPr id="24580" name="Picture 4" descr="DIKW Model PowerPoint Template - SlideMod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57700" y="4311790"/>
            <a:ext cx="4027932" cy="2320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154953" y="2557463"/>
            <a:ext cx="9841659" cy="1754326"/>
          </a:xfrm>
          <a:prstGeom prst="rect">
            <a:avLst/>
          </a:prstGeom>
        </p:spPr>
        <p:txBody>
          <a:bodyPr wrap="square">
            <a:spAutoFit/>
          </a:bodyPr>
          <a:lstStyle/>
          <a:p>
            <a:pPr algn="just">
              <a:lnSpc>
                <a:spcPct val="150000"/>
              </a:lnSpc>
            </a:pPr>
            <a:r>
              <a:rPr lang="en-GB" kern="50" dirty="0">
                <a:solidFill>
                  <a:srgbClr val="262626"/>
                </a:solidFill>
                <a:latin typeface="Times New Roman" panose="02020603050405020304" pitchFamily="18" charset="0"/>
                <a:ea typeface="Times New Roman" panose="02020603050405020304" pitchFamily="18" charset="0"/>
              </a:rPr>
              <a:t>	The process of data collection is concerned with the accumulation of the information about any field or topic of study. There are two key approaches of data collection and these include primary method and secondary method. The pyramid of DIKW is used in order to recognise relationship among information, wisdom, knowledge and data.</a:t>
            </a:r>
            <a:endParaRPr lang="en-US" dirty="0">
              <a:solidFill>
                <a:srgbClr val="000000"/>
              </a:solidFill>
              <a:latin typeface="Times New Roman" panose="02020603050405020304" pitchFamily="18" charset="0"/>
              <a:ea typeface="Calibri" panose="020F050202020403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sz="3600" b="1">
                <a:ln>
                  <a:noFill/>
                </a:ln>
                <a:latin typeface="Times New Roman" panose="02020603050405020304" pitchFamily="18" charset="0"/>
                <a:cs typeface="Times New Roman" panose="02020603050405020304" pitchFamily="18" charset="0"/>
              </a:rPr>
              <a:t>Turn Data to information, Class survey </a:t>
            </a:r>
            <a:endParaRPr lang="en-IN" altLang="en-US" sz="3600">
              <a:ln>
                <a:noFill/>
              </a:ln>
              <a:latin typeface="Times New Roman" panose="02020603050405020304" pitchFamily="18" charset="0"/>
              <a:cs typeface="Times New Roman" panose="02020603050405020304" pitchFamily="18" charset="0"/>
            </a:endParaRPr>
          </a:p>
        </p:txBody>
      </p:sp>
      <p:sp>
        <p:nvSpPr>
          <p:cNvPr id="26627" name="Content Placeholder 2"/>
          <p:cNvSpPr>
            <a:spLocks noGrp="1"/>
          </p:cNvSpPr>
          <p:nvPr>
            <p:ph idx="1"/>
          </p:nvPr>
        </p:nvSpPr>
        <p:spPr>
          <a:xfrm>
            <a:off x="949325" y="2557463"/>
            <a:ext cx="10183813" cy="1447609"/>
          </a:xfrm>
        </p:spPr>
        <p:txBody>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	It is a stage in DIKW Pyramid which assists in converting data into information and there are different stages which are necessary in converting data into information. These include collection of only useful data, making use of analytical tools and many more. </a:t>
            </a:r>
            <a:endParaRPr lang="en-US" dirty="0">
              <a:latin typeface="Times New Roman" panose="02020603050405020304" pitchFamily="18" charset="0"/>
              <a:cs typeface="Times New Roman" panose="02020603050405020304" pitchFamily="18" charset="0"/>
            </a:endParaRPr>
          </a:p>
          <a:p>
            <a:pPr marL="0" indent="0" algn="just">
              <a:lnSpc>
                <a:spcPct val="150000"/>
              </a:lnSpc>
              <a:buNone/>
            </a:pPr>
            <a:endParaRPr lang="en-IN" altLang="en-US" dirty="0">
              <a:latin typeface="Times New Roman" panose="02020603050405020304" pitchFamily="18" charset="0"/>
              <a:cs typeface="Times New Roman" panose="02020603050405020304" pitchFamily="18" charset="0"/>
            </a:endParaRPr>
          </a:p>
        </p:txBody>
      </p:sp>
      <p:pic>
        <p:nvPicPr>
          <p:cNvPr id="26665" name="Picture 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4134" y="3730752"/>
            <a:ext cx="3124073" cy="298107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sz="3600" b="1">
                <a:ln>
                  <a:noFill/>
                </a:ln>
                <a:latin typeface="Times New Roman" panose="02020603050405020304" pitchFamily="18" charset="0"/>
                <a:cs typeface="Times New Roman" panose="02020603050405020304" pitchFamily="18" charset="0"/>
              </a:rPr>
              <a:t>Comparison of grit score</a:t>
            </a:r>
            <a:endParaRPr lang="en-IN" altLang="en-US" sz="3600">
              <a:ln>
                <a:noFill/>
              </a:ln>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603500"/>
            <a:ext cx="10110454" cy="3416300"/>
          </a:xfrm>
        </p:spPr>
        <p:txBody>
          <a:bodyPr rtlCol="0">
            <a:normAutofit/>
          </a:bodyPr>
          <a:lstStyle/>
          <a:p>
            <a:pPr marL="0" indent="0" algn="just">
              <a:lnSpc>
                <a:spcPct val="150000"/>
              </a:lnSpc>
              <a:buNone/>
              <a:defRPr/>
            </a:pPr>
            <a:r>
              <a:rPr lang="en-GB" dirty="0">
                <a:latin typeface="Times New Roman" panose="02020603050405020304" pitchFamily="18" charset="0"/>
                <a:cs typeface="Times New Roman" panose="02020603050405020304" pitchFamily="18" charset="0"/>
              </a:rPr>
              <a:t>	The concept of Grit Score facilitates in ascertaining the extent to which a person has interest and concentration on meeting long-term objectives. There is also another advantage which is in relation with determining level of intrinsic competitiveness within an individual. It is helpful in judging the gap between the skills and reasons for applying proper number of methods and strategies in order to improve the same. The comparison of class grit score with another classes is clear from above graph as well as table together with its interpretation.</a:t>
            </a:r>
            <a:endParaRPr lang="en-US" dirty="0">
              <a:latin typeface="Times New Roman" panose="02020603050405020304" pitchFamily="18" charset="0"/>
              <a:cs typeface="Times New Roman" panose="02020603050405020304" pitchFamily="18" charset="0"/>
            </a:endParaRPr>
          </a:p>
          <a:p>
            <a:pPr marL="0" indent="0" algn="just">
              <a:lnSpc>
                <a:spcPct val="150000"/>
              </a:lnSpc>
              <a:buNone/>
              <a:defRPr/>
            </a:pPr>
            <a:endParaRPr lang="en-IN"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sz="3600" b="1">
                <a:ln>
                  <a:noFill/>
                </a:ln>
                <a:latin typeface="Times New Roman" panose="02020603050405020304" pitchFamily="18" charset="0"/>
                <a:cs typeface="Times New Roman" panose="02020603050405020304" pitchFamily="18" charset="0"/>
              </a:rPr>
              <a:t>Class+school survey</a:t>
            </a:r>
            <a:br>
              <a:rPr lang="en-IN" altLang="en-US" sz="3600">
                <a:ln>
                  <a:noFill/>
                </a:ln>
                <a:latin typeface="Times New Roman" panose="02020603050405020304" pitchFamily="18" charset="0"/>
                <a:cs typeface="Times New Roman" panose="02020603050405020304" pitchFamily="18" charset="0"/>
              </a:rPr>
            </a:br>
            <a:endParaRPr lang="en-IN" altLang="en-US" sz="3600">
              <a:ln>
                <a:noFill/>
              </a:ln>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804668"/>
            <a:ext cx="8825659" cy="1730756"/>
          </a:xfrm>
        </p:spPr>
        <p:txBody>
          <a:bodyPr>
            <a:normAutofit/>
          </a:bodyPr>
          <a:lstStyle/>
          <a:p>
            <a:pPr lvl="0" algn="just">
              <a:lnSpc>
                <a:spcPct val="150000"/>
              </a:lnSpc>
            </a:pPr>
            <a:r>
              <a:rPr lang="en-GB" dirty="0">
                <a:latin typeface="Times New Roman" panose="02020603050405020304" pitchFamily="18" charset="0"/>
                <a:cs typeface="Times New Roman" panose="02020603050405020304" pitchFamily="18" charset="0"/>
              </a:rPr>
              <a:t>Wisdom is an element of DIKW Pyramid and is concerned with knowledge.</a:t>
            </a:r>
            <a:endParaRPr lang="en-US"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It is considered as upper level of such Pyramid which identifies the wisdom of respondents.</a:t>
            </a:r>
            <a:endParaRPr lang="en-US" dirty="0">
              <a:latin typeface="Times New Roman" panose="02020603050405020304" pitchFamily="18" charset="0"/>
              <a:cs typeface="Times New Roman" panose="02020603050405020304" pitchFamily="18" charset="0"/>
            </a:endParaRPr>
          </a:p>
          <a:p>
            <a:pPr marL="0" indent="0">
              <a:lnSpc>
                <a:spcPct val="150000"/>
              </a:lnSpc>
              <a:buFont typeface="Arial" panose="020B0604020202020204" pitchFamily="34" charset="0"/>
              <a:buNone/>
              <a:defRPr/>
            </a:pPr>
            <a:endParaRPr lang="en-IN" dirty="0">
              <a:latin typeface="Times New Roman" panose="02020603050405020304" pitchFamily="18" charset="0"/>
              <a:cs typeface="Times New Roman" panose="02020603050405020304" pitchFamily="18" charset="0"/>
            </a:endParaRPr>
          </a:p>
        </p:txBody>
      </p:sp>
      <p:pic>
        <p:nvPicPr>
          <p:cNvPr id="30761" name="Picture 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2400" y="3913632"/>
            <a:ext cx="3134567" cy="267451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lvl="0" algn="just">
              <a:lnSpc>
                <a:spcPct val="150000"/>
              </a:lnSpc>
            </a:pPr>
            <a:r>
              <a:rPr lang="en-GB" b="1" dirty="0">
                <a:latin typeface="Times New Roman" panose="02020603050405020304" pitchFamily="18" charset="0"/>
                <a:cs typeface="Times New Roman" panose="02020603050405020304" pitchFamily="18" charset="0"/>
              </a:rPr>
              <a:t>Conclusion and Recommendations</a:t>
            </a:r>
            <a:endParaRPr lang="en-US" b="1" dirty="0">
              <a:latin typeface="Times New Roman" panose="02020603050405020304" pitchFamily="18" charset="0"/>
              <a:cs typeface="Times New Roman" panose="02020603050405020304" pitchFamily="18" charset="0"/>
            </a:endParaRPr>
          </a:p>
        </p:txBody>
      </p:sp>
      <p:sp>
        <p:nvSpPr>
          <p:cNvPr id="32771" name="Content Placeholder 2"/>
          <p:cNvSpPr>
            <a:spLocks noGrp="1"/>
          </p:cNvSpPr>
          <p:nvPr>
            <p:ph idx="1"/>
          </p:nvPr>
        </p:nvSpPr>
        <p:spPr/>
        <p:txBody>
          <a:bodyPr>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	From above explanation of the report, it has been concluded from above given information that the grit score of the class students is higher in comparison to the students of the overall school. This shoes that the students of the class have great amount of concentration as well as interest towards the goals and objectives. This has also determined from the point of the comparison that there is a requirement for the application of effective techniques as well as strategies in order to improve the whole competencies of all the students of the school. The key reason behind greater level of concentration as well as interest among the students of class is knowledge and learning capabilities. </a:t>
            </a:r>
            <a:endParaRPr lang="en-IN" alt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eaLnBrk="1" hangingPunct="1"/>
            <a:r>
              <a:rPr lang="en-US" altLang="en-US" sz="3600" b="1">
                <a:ln>
                  <a:noFill/>
                </a:ln>
                <a:latin typeface="Times New Roman" panose="02020603050405020304" pitchFamily="18" charset="0"/>
                <a:cs typeface="Times New Roman" panose="02020603050405020304" pitchFamily="18" charset="0"/>
              </a:rPr>
              <a:t>References</a:t>
            </a:r>
            <a:endParaRPr lang="en-IN" altLang="en-US" sz="3600" b="1">
              <a:ln>
                <a:noFill/>
              </a:ln>
              <a:latin typeface="Times New Roman" panose="02020603050405020304" pitchFamily="18" charset="0"/>
              <a:cs typeface="Times New Roman" panose="02020603050405020304" pitchFamily="18" charset="0"/>
            </a:endParaRPr>
          </a:p>
        </p:txBody>
      </p:sp>
      <p:sp>
        <p:nvSpPr>
          <p:cNvPr id="2" name="Rectangle 1"/>
          <p:cNvSpPr/>
          <p:nvPr/>
        </p:nvSpPr>
        <p:spPr>
          <a:xfrm>
            <a:off x="1026938" y="3046917"/>
            <a:ext cx="10147030" cy="2585323"/>
          </a:xfrm>
          <a:prstGeom prst="rect">
            <a:avLst/>
          </a:prstGeom>
        </p:spPr>
        <p:txBody>
          <a:bodyPr wrap="square">
            <a:spAutoFit/>
          </a:bodyPr>
          <a:lstStyle/>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Correa, T., Valenzuela, S. and </a:t>
            </a:r>
            <a:r>
              <a:rPr lang="en-US" dirty="0" err="1">
                <a:latin typeface="Times New Roman" panose="02020603050405020304" pitchFamily="18" charset="0"/>
                <a:cs typeface="Times New Roman" panose="02020603050405020304" pitchFamily="18" charset="0"/>
              </a:rPr>
              <a:t>Pavez</a:t>
            </a:r>
            <a:r>
              <a:rPr lang="en-US" dirty="0">
                <a:latin typeface="Times New Roman" panose="02020603050405020304" pitchFamily="18" charset="0"/>
                <a:cs typeface="Times New Roman" panose="02020603050405020304" pitchFamily="18" charset="0"/>
              </a:rPr>
              <a:t>, I., 2022. For better and for worse: A panel survey of how mobile-only and hybrid Internet use affects digital skills over time. </a:t>
            </a:r>
            <a:r>
              <a:rPr lang="en-US" i="1" dirty="0">
                <a:latin typeface="Times New Roman" panose="02020603050405020304" pitchFamily="18" charset="0"/>
                <a:cs typeface="Times New Roman" panose="02020603050405020304" pitchFamily="18" charset="0"/>
              </a:rPr>
              <a:t>New Media &amp; Society</a:t>
            </a:r>
            <a:r>
              <a:rPr lang="en-US" dirty="0">
                <a:latin typeface="Times New Roman" panose="02020603050405020304" pitchFamily="18" charset="0"/>
                <a:cs typeface="Times New Roman" panose="02020603050405020304" pitchFamily="18" charset="0"/>
              </a:rPr>
              <a:t>, p.14614448211059114.</a:t>
            </a:r>
          </a:p>
          <a:p>
            <a:pPr marL="285750" indent="-285750" algn="just">
              <a:lnSpc>
                <a:spcPct val="150000"/>
              </a:lnSpc>
              <a:buFont typeface="Wingdings" panose="05000000000000000000" pitchFamily="2" charset="2"/>
              <a:buChar char="Ø"/>
            </a:pPr>
            <a:r>
              <a:rPr lang="en-US" dirty="0" err="1">
                <a:latin typeface="Times New Roman" panose="02020603050405020304" pitchFamily="18" charset="0"/>
                <a:cs typeface="Times New Roman" panose="02020603050405020304" pitchFamily="18" charset="0"/>
              </a:rPr>
              <a:t>Schmid</a:t>
            </a:r>
            <a:r>
              <a:rPr lang="en-US" dirty="0">
                <a:latin typeface="Times New Roman" panose="02020603050405020304" pitchFamily="18" charset="0"/>
                <a:cs typeface="Times New Roman" panose="02020603050405020304" pitchFamily="18" charset="0"/>
              </a:rPr>
              <a:t>, R. and </a:t>
            </a:r>
            <a:r>
              <a:rPr lang="en-US" dirty="0" err="1">
                <a:latin typeface="Times New Roman" panose="02020603050405020304" pitchFamily="18" charset="0"/>
                <a:cs typeface="Times New Roman" panose="02020603050405020304" pitchFamily="18" charset="0"/>
              </a:rPr>
              <a:t>Petko</a:t>
            </a:r>
            <a:r>
              <a:rPr lang="en-US" dirty="0">
                <a:latin typeface="Times New Roman" panose="02020603050405020304" pitchFamily="18" charset="0"/>
                <a:cs typeface="Times New Roman" panose="02020603050405020304" pitchFamily="18" charset="0"/>
              </a:rPr>
              <a:t>, D., 2019. Does the use of educational technology in personalized learning environments correlate with self-reported digital skills and beliefs of secondary-school students?. </a:t>
            </a:r>
            <a:r>
              <a:rPr lang="en-US" i="1" dirty="0">
                <a:latin typeface="Times New Roman" panose="02020603050405020304" pitchFamily="18" charset="0"/>
                <a:cs typeface="Times New Roman" panose="02020603050405020304" pitchFamily="18" charset="0"/>
              </a:rPr>
              <a:t>Computers &amp; education</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136</a:t>
            </a:r>
            <a:r>
              <a:rPr lang="en-US" dirty="0">
                <a:latin typeface="Times New Roman" panose="02020603050405020304" pitchFamily="18" charset="0"/>
                <a:cs typeface="Times New Roman" panose="02020603050405020304" pitchFamily="18" charset="0"/>
              </a:rPr>
              <a:t>, pp.75-86.</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96</TotalTime>
  <Words>2549</Words>
  <Application>Microsoft Office PowerPoint</Application>
  <PresentationFormat>Widescreen</PresentationFormat>
  <Paragraphs>102</Paragraphs>
  <Slides>13</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Times New Roman</vt:lpstr>
      <vt:lpstr>Wingdings</vt:lpstr>
      <vt:lpstr>Wingdings 3</vt:lpstr>
      <vt:lpstr>Ion Boardroom</vt:lpstr>
      <vt:lpstr>Digital skills and research methods</vt:lpstr>
      <vt:lpstr>My Details</vt:lpstr>
      <vt:lpstr>Content </vt:lpstr>
      <vt:lpstr>Content </vt:lpstr>
      <vt:lpstr>Research</vt:lpstr>
      <vt:lpstr>Rusell approach</vt:lpstr>
      <vt:lpstr>DIKW Pyramid</vt:lpstr>
      <vt:lpstr>Data collection, use and process of DIKW pyramid</vt:lpstr>
      <vt:lpstr>Turn Data to information, Class survey </vt:lpstr>
      <vt:lpstr>Comparison of grit score</vt:lpstr>
      <vt:lpstr>Class+school survey </vt:lpstr>
      <vt:lpstr>Conclusion and 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mihai feraru</cp:lastModifiedBy>
  <cp:revision>132</cp:revision>
  <dcterms:created xsi:type="dcterms:W3CDTF">2021-02-15T12:34:39Z</dcterms:created>
  <dcterms:modified xsi:type="dcterms:W3CDTF">2022-04-19T07:26:36Z</dcterms:modified>
</cp:coreProperties>
</file>