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presProps" Target="presProp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notesMaster" Target="notesMasters/notesMaster1.xml" /><Relationship Id="rId5" Type="http://schemas.openxmlformats.org/officeDocument/2006/relationships/slide" Target="slides/slide1.xml" /><Relationship Id="rId10"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D234E3-3FB1-9F43-AAEF-1A139895E700}" type="datetimeFigureOut">
              <a:rPr lang="en-US" smtClean="0"/>
              <a:t>7/16/2025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49AE00-8049-204A-9820-95AF90E3EE06}" type="slidenum">
              <a:rPr lang="en-US" smtClean="0"/>
              <a:t>‹#›</a:t>
            </a:fld>
            <a:endParaRPr lang="en-US"/>
          </a:p>
        </p:txBody>
      </p:sp>
    </p:spTree>
    <p:extLst>
      <p:ext uri="{BB962C8B-B14F-4D97-AF65-F5344CB8AC3E}">
        <p14:creationId xmlns:p14="http://schemas.microsoft.com/office/powerpoint/2010/main" val="4084111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49AE00-8049-204A-9820-95AF90E3EE06}" type="slidenum">
              <a:rPr lang="en-US" smtClean="0"/>
              <a:t>1</a:t>
            </a:fld>
            <a:endParaRPr lang="en-US"/>
          </a:p>
        </p:txBody>
      </p:sp>
    </p:spTree>
    <p:extLst>
      <p:ext uri="{BB962C8B-B14F-4D97-AF65-F5344CB8AC3E}">
        <p14:creationId xmlns:p14="http://schemas.microsoft.com/office/powerpoint/2010/main" val="507518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7/16/2025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7/16/2025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7/16/2025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7/16/2025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7/16/2025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7/16/2025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oodwood.com/grr/f1/too-fast-for-formula-1-the-brabham-bt46b-fan-car/" TargetMode="External" /><Relationship Id="rId13" Type="http://schemas.openxmlformats.org/officeDocument/2006/relationships/image" Target="../media/image7.jpeg" /><Relationship Id="rId18" Type="http://schemas.openxmlformats.org/officeDocument/2006/relationships/image" Target="../media/image12.jpeg" /><Relationship Id="rId3" Type="http://schemas.openxmlformats.org/officeDocument/2006/relationships/image" Target="../media/image1.jpg" /><Relationship Id="rId7" Type="http://schemas.openxmlformats.org/officeDocument/2006/relationships/hyperlink" Target="https://www.supercars.net/blog/1966-chaparral-2e-aerodynamics-made-visible/" TargetMode="External" /><Relationship Id="rId12" Type="http://schemas.openxmlformats.org/officeDocument/2006/relationships/image" Target="../media/image6.jpeg" /><Relationship Id="rId17" Type="http://schemas.openxmlformats.org/officeDocument/2006/relationships/image" Target="../media/image11.jpeg" /><Relationship Id="rId2" Type="http://schemas.openxmlformats.org/officeDocument/2006/relationships/notesSlide" Target="../notesSlides/notesSlide1.xml" /><Relationship Id="rId16" Type="http://schemas.openxmlformats.org/officeDocument/2006/relationships/image" Target="../media/image10.jpeg" /><Relationship Id="rId1" Type="http://schemas.openxmlformats.org/officeDocument/2006/relationships/slideLayout" Target="../slideLayouts/slideLayout1.xml" /><Relationship Id="rId6" Type="http://schemas.openxmlformats.org/officeDocument/2006/relationships/hyperlink" Target="https://www.wrcwings.tech/2020/10/26/wind-tunnels-in-the-history-of-wrc/" TargetMode="External" /><Relationship Id="rId11" Type="http://schemas.openxmlformats.org/officeDocument/2006/relationships/image" Target="../media/image5.png" /><Relationship Id="rId5" Type="http://schemas.openxmlformats.org/officeDocument/2006/relationships/hyperlink" Target="https://www.goodwood.com/grr/race/historic/the-golden-days-of-1930s-grand-prix-racing/" TargetMode="External" /><Relationship Id="rId15" Type="http://schemas.openxmlformats.org/officeDocument/2006/relationships/image" Target="../media/image9.jpeg" /><Relationship Id="rId10" Type="http://schemas.openxmlformats.org/officeDocument/2006/relationships/image" Target="../media/image4.png" /><Relationship Id="rId4" Type="http://schemas.openxmlformats.org/officeDocument/2006/relationships/image" Target="../media/image2.png" /><Relationship Id="rId9" Type="http://schemas.openxmlformats.org/officeDocument/2006/relationships/image" Target="../media/image3.png" /><Relationship Id="rId14" Type="http://schemas.openxmlformats.org/officeDocument/2006/relationships/image" Target="../media/image8.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The evolution of mainstream aerodynamic devices in Motorsports.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William Colin Townsend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Motorsports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9040" y="5694374"/>
            <a:ext cx="7302709" cy="1392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3600" b="1" dirty="0"/>
              <a:t>Aerodynamic advancements in Motorsports.                              </a:t>
            </a:r>
            <a:r>
              <a:rPr lang="en-GB" altLang="en-US" sz="2800" dirty="0"/>
              <a:t>In the early days of motorsports engine power and aerodynamic understanding were severely prevalent however this began to change as the aerospace side of things began to develop ( around the 1930s ) as Germans began to utilise close bodied cars reducing drag.  See Fig.1               Moving on, after world war 2 racing saw a massive boom with engineers and mechanics taking to the sport, then around the mid 60s we saw the first proper use of wings being used to generate negative lift and then soon after lotus mounted the wing into the suspension. See Fig.2                    Later on around the 80s – 90s car development saw the use of wind tunnels also like in aviation over taping string to the car and being observed while in motion allowing boundary layers to be observed as well as where there are areas of high drag or poor air flow.  See Fig.3             Active aerodynamics, these systems were rudimentary to begin with starting with a hydraulic piston being connected to the brakes thus when the driver brakes the wing changes it’s angle deflecting air downwards then straightening out when accelerating reducing drag. See Fig.4</a:t>
            </a:r>
            <a:endParaRPr lang="en-AU" altLang="en-US" sz="2800" dirty="0"/>
          </a:p>
        </p:txBody>
      </p:sp>
      <p:sp>
        <p:nvSpPr>
          <p:cNvPr id="12" name="Text Box 8"/>
          <p:cNvSpPr txBox="1">
            <a:spLocks noChangeArrowheads="1"/>
          </p:cNvSpPr>
          <p:nvPr/>
        </p:nvSpPr>
        <p:spPr bwMode="auto">
          <a:xfrm>
            <a:off x="-234299" y="18731165"/>
            <a:ext cx="7943988" cy="10223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altLang="en-US" sz="3600" b="1" dirty="0"/>
              <a:t>Alternate aerodynamic devices.   </a:t>
            </a:r>
            <a:r>
              <a:rPr lang="en-GB" altLang="en-US" sz="2800" dirty="0"/>
              <a:t>Ducted fan, Lotus first used a high speed fan mounted in the rear of the car that pulled air from the bottom of the car via an air duct to create suction / vacuum under the car which in turn sucked the car to the ground giving the car a massive performance boost over the competition however unfortunately banned. See Fig.5</a:t>
            </a:r>
          </a:p>
          <a:p>
            <a:pPr>
              <a:spcBef>
                <a:spcPct val="20000"/>
              </a:spcBef>
            </a:pPr>
            <a:r>
              <a:rPr lang="en-GB" altLang="en-US" sz="2800" dirty="0"/>
              <a:t>Diffusers, also known as venturing tunnels work on the </a:t>
            </a:r>
            <a:r>
              <a:rPr lang="en-GB" altLang="en-US" sz="2800" dirty="0" err="1"/>
              <a:t>venturi</a:t>
            </a:r>
            <a:r>
              <a:rPr lang="en-GB" altLang="en-US" sz="2800" dirty="0"/>
              <a:t> the principle that when air velocity increases pressure drops as well as for example when a tube widens the pressure increases and velocity decreases and vice versa. lotus started using this in racing after the previously mentioned fans were banned however work under the same idea of directing fast low pressure air under the car to suck it down, this was done by creating low pressure areas as shown in fig.4 this creates suction without deflecting air as well as reduces drag. See fig. 6</a:t>
            </a:r>
            <a:endParaRPr lang="en-AU" altLang="en-US" sz="2800" dirty="0"/>
          </a:p>
        </p:txBody>
      </p:sp>
      <p:sp>
        <p:nvSpPr>
          <p:cNvPr id="14" name="Text Box 19"/>
          <p:cNvSpPr txBox="1">
            <a:spLocks noChangeArrowheads="1"/>
          </p:cNvSpPr>
          <p:nvPr/>
        </p:nvSpPr>
        <p:spPr bwMode="auto">
          <a:xfrm>
            <a:off x="7149762" y="19872139"/>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Here you can see a </a:t>
            </a:r>
            <a:r>
              <a:rPr lang="en-GB" altLang="en-US" sz="2000" i="1" dirty="0" err="1">
                <a:latin typeface="Times New Roman" charset="0"/>
              </a:rPr>
              <a:t>Lancia</a:t>
            </a:r>
            <a:r>
              <a:rPr lang="en-GB" altLang="en-US" sz="2000" i="1" dirty="0">
                <a:latin typeface="Times New Roman" charset="0"/>
              </a:rPr>
              <a:t> 037 in a wind tunnel prepped for testing with string taped around it and in full rally configuration to get accurate results. </a:t>
            </a:r>
            <a:r>
              <a:rPr lang="en-GB" altLang="en-US" sz="2000" i="1">
                <a:latin typeface="Times New Roman" charset="0"/>
              </a:rPr>
              <a:t>Fig.3</a:t>
            </a:r>
            <a:endParaRPr lang="en-GB" altLang="en-US" sz="2000" i="1" dirty="0">
              <a:latin typeface="Times New Roman" charset="0"/>
            </a:endParaRPr>
          </a:p>
        </p:txBody>
      </p:sp>
      <p:sp>
        <p:nvSpPr>
          <p:cNvPr id="16" name="Text Box 16"/>
          <p:cNvSpPr txBox="1">
            <a:spLocks noChangeArrowheads="1"/>
          </p:cNvSpPr>
          <p:nvPr/>
        </p:nvSpPr>
        <p:spPr bwMode="auto">
          <a:xfrm>
            <a:off x="6929914" y="10108726"/>
            <a:ext cx="7453791"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altLang="en-US" sz="2000" i="1" dirty="0">
                <a:latin typeface="Times New Roman" charset="0"/>
              </a:rPr>
              <a:t>This was a 1930s auto union displaying the early stages of closed body cars, this helped protect the drivers from the elements better as well as reduced drag over naked body cars.   Fig.1</a:t>
            </a:r>
          </a:p>
        </p:txBody>
      </p:sp>
      <p:sp>
        <p:nvSpPr>
          <p:cNvPr id="18" name="Text Box 27"/>
          <p:cNvSpPr txBox="1">
            <a:spLocks noChangeArrowheads="1"/>
          </p:cNvSpPr>
          <p:nvPr/>
        </p:nvSpPr>
        <p:spPr bwMode="auto">
          <a:xfrm>
            <a:off x="12808327" y="16682629"/>
            <a:ext cx="2117235" cy="3652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This picture was taken in the 1970s, the car shown is a </a:t>
            </a:r>
            <a:r>
              <a:rPr lang="en-GB" altLang="en-US" sz="2000" i="1" dirty="0" err="1">
                <a:latin typeface="Times New Roman" charset="0"/>
              </a:rPr>
              <a:t>Lancia</a:t>
            </a:r>
            <a:r>
              <a:rPr lang="en-GB" altLang="en-US" sz="2000" i="1" dirty="0">
                <a:latin typeface="Times New Roman" charset="0"/>
              </a:rPr>
              <a:t> – 037, competing in the world rally championship, you can see string taped to the shell still used today to observe air flow </a:t>
            </a:r>
            <a:endParaRPr lang="en-AU" altLang="en-US" sz="2000" i="1" dirty="0">
              <a:latin typeface="Times New Roman" charset="0"/>
            </a:endParaRPr>
          </a:p>
        </p:txBody>
      </p:sp>
      <p:sp>
        <p:nvSpPr>
          <p:cNvPr id="22" name="Text Box 10"/>
          <p:cNvSpPr txBox="1">
            <a:spLocks noChangeArrowheads="1"/>
          </p:cNvSpPr>
          <p:nvPr/>
        </p:nvSpPr>
        <p:spPr bwMode="auto">
          <a:xfrm>
            <a:off x="15003285" y="21086457"/>
            <a:ext cx="6415088" cy="3027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marL="457200" indent="-457200">
              <a:spcBef>
                <a:spcPct val="50000"/>
              </a:spcBef>
              <a:buFontTx/>
              <a:buChar char="-"/>
            </a:pPr>
            <a:r>
              <a:rPr lang="en-GB" altLang="en-US" sz="2800" dirty="0"/>
              <a:t>Andrew Noble</a:t>
            </a:r>
          </a:p>
          <a:p>
            <a:pPr marL="457200" indent="-457200">
              <a:spcBef>
                <a:spcPct val="50000"/>
              </a:spcBef>
              <a:buFontTx/>
              <a:buChar char="-"/>
            </a:pPr>
            <a:r>
              <a:rPr lang="en-GB" altLang="en-US" sz="2800" dirty="0"/>
              <a:t>Google</a:t>
            </a:r>
          </a:p>
          <a:p>
            <a:pPr marL="457200" indent="-457200">
              <a:spcBef>
                <a:spcPct val="50000"/>
              </a:spcBef>
              <a:buFontTx/>
              <a:buChar char="-"/>
            </a:pPr>
            <a:r>
              <a:rPr lang="en-GB" altLang="en-US" sz="2800" dirty="0"/>
              <a:t>Chat GPT</a:t>
            </a:r>
            <a:endParaRPr lang="en-AU" altLang="en-US" sz="2800" dirty="0"/>
          </a:p>
        </p:txBody>
      </p:sp>
      <p:sp>
        <p:nvSpPr>
          <p:cNvPr id="23" name="Text Box 11"/>
          <p:cNvSpPr txBox="1">
            <a:spLocks noChangeArrowheads="1"/>
          </p:cNvSpPr>
          <p:nvPr/>
        </p:nvSpPr>
        <p:spPr bwMode="auto">
          <a:xfrm>
            <a:off x="15003285" y="24052654"/>
            <a:ext cx="6345632" cy="4966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altLang="en-US" sz="1800" dirty="0">
                <a:ea typeface="Arial" charset="0"/>
                <a:cs typeface="Arial" charset="0"/>
              </a:rPr>
              <a:t>Fig.1 </a:t>
            </a:r>
            <a:r>
              <a:rPr lang="en-GB" altLang="en-US" sz="1800" dirty="0">
                <a:ea typeface="Arial" charset="0"/>
                <a:cs typeface="Arial" charset="0"/>
                <a:hlinkClick r:id="rId5"/>
              </a:rPr>
              <a:t>https://www.goodwood.com/grr/race/historic/the-golden-days-of-1930s-grand-prix-racing/</a:t>
            </a:r>
            <a:r>
              <a:rPr lang="en-GB" altLang="en-US" sz="1800" dirty="0">
                <a:ea typeface="Arial" charset="0"/>
                <a:cs typeface="Arial" charset="0"/>
              </a:rPr>
              <a:t> </a:t>
            </a:r>
          </a:p>
          <a:p>
            <a:pPr marL="0" indent="0">
              <a:spcBef>
                <a:spcPct val="50000"/>
              </a:spcBef>
            </a:pPr>
            <a:r>
              <a:rPr lang="en-GB" altLang="en-US" sz="1800" dirty="0">
                <a:ea typeface="Arial" charset="0"/>
                <a:cs typeface="Arial" charset="0"/>
              </a:rPr>
              <a:t>Fig.2 https://www.grandprix247.com/2024/05/22/the-evolution-of-f1-aerodynamics/</a:t>
            </a:r>
          </a:p>
          <a:p>
            <a:pPr marL="0" indent="0">
              <a:spcBef>
                <a:spcPct val="50000"/>
              </a:spcBef>
            </a:pPr>
            <a:r>
              <a:rPr lang="en-GB" altLang="en-US" sz="1800" dirty="0">
                <a:ea typeface="Arial" charset="0"/>
                <a:cs typeface="Arial" charset="0"/>
              </a:rPr>
              <a:t>Fig.3 </a:t>
            </a:r>
            <a:r>
              <a:rPr lang="en-GB" altLang="en-US" sz="1800" dirty="0">
                <a:ea typeface="Arial" charset="0"/>
                <a:cs typeface="Arial" charset="0"/>
                <a:hlinkClick r:id="rId6"/>
              </a:rPr>
              <a:t>https://www.wrcwings.tech/2020/10/26/wind-tunnels-in-the-history-of-wrc/</a:t>
            </a:r>
            <a:endParaRPr lang="en-GB" altLang="en-US" sz="1800" dirty="0">
              <a:ea typeface="Arial" charset="0"/>
              <a:cs typeface="Arial" charset="0"/>
            </a:endParaRPr>
          </a:p>
          <a:p>
            <a:pPr marL="0" indent="0">
              <a:spcBef>
                <a:spcPct val="50000"/>
              </a:spcBef>
            </a:pPr>
            <a:r>
              <a:rPr lang="en-GB" altLang="en-US" sz="1800" dirty="0">
                <a:ea typeface="Arial" charset="0"/>
                <a:cs typeface="Arial" charset="0"/>
              </a:rPr>
              <a:t>Fig.4 </a:t>
            </a:r>
            <a:r>
              <a:rPr lang="en-GB" altLang="en-US" sz="1800" dirty="0">
                <a:ea typeface="Arial" charset="0"/>
                <a:cs typeface="Arial" charset="0"/>
                <a:hlinkClick r:id="rId7"/>
              </a:rPr>
              <a:t>https://www.supercars.net/blog/1966-chaparral-2e-aerodynamics-made-visible/</a:t>
            </a:r>
            <a:endParaRPr lang="en-GB" altLang="en-US" sz="1800" dirty="0">
              <a:ea typeface="Arial" charset="0"/>
              <a:cs typeface="Arial" charset="0"/>
            </a:endParaRPr>
          </a:p>
          <a:p>
            <a:pPr marL="0" indent="0">
              <a:spcBef>
                <a:spcPct val="50000"/>
              </a:spcBef>
            </a:pPr>
            <a:r>
              <a:rPr lang="en-GB" altLang="en-US" sz="1800" dirty="0">
                <a:ea typeface="Arial" charset="0"/>
                <a:cs typeface="Arial" charset="0"/>
              </a:rPr>
              <a:t>Fig.5 </a:t>
            </a:r>
            <a:r>
              <a:rPr lang="en-GB" altLang="en-US" sz="1800" dirty="0">
                <a:ea typeface="Arial" charset="0"/>
                <a:cs typeface="Arial" charset="0"/>
                <a:hlinkClick r:id="rId8"/>
              </a:rPr>
              <a:t>https://www.goodwood.com/grr/f1/too-fast-for-formula-1-the-brabham-bt46b-fan-car/</a:t>
            </a:r>
            <a:endParaRPr lang="en-GB" altLang="en-US" sz="1800" dirty="0">
              <a:ea typeface="Arial" charset="0"/>
              <a:cs typeface="Arial" charset="0"/>
            </a:endParaRPr>
          </a:p>
          <a:p>
            <a:pPr marL="0" indent="0">
              <a:spcBef>
                <a:spcPct val="50000"/>
              </a:spcBef>
            </a:pPr>
            <a:r>
              <a:rPr lang="en-GB" altLang="en-US" sz="1800" dirty="0">
                <a:ea typeface="Arial" charset="0"/>
                <a:cs typeface="Arial" charset="0"/>
              </a:rPr>
              <a:t>Fig.6 https://www.formula1-dictionary.net/diffuser.html</a:t>
            </a:r>
            <a:endParaRPr lang="en-AU" altLang="en-US" sz="1800" dirty="0">
              <a:ea typeface="Arial" charset="0"/>
              <a:cs typeface="Arial" charset="0"/>
            </a:endParaRPr>
          </a:p>
        </p:txBody>
      </p:sp>
      <p:sp>
        <p:nvSpPr>
          <p:cNvPr id="25" name="Text Box 25"/>
          <p:cNvSpPr txBox="1">
            <a:spLocks noChangeArrowheads="1"/>
          </p:cNvSpPr>
          <p:nvPr/>
        </p:nvSpPr>
        <p:spPr bwMode="auto">
          <a:xfrm>
            <a:off x="14280236" y="9458464"/>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In this final diagram you can see different examples of diffusers / </a:t>
            </a:r>
            <a:r>
              <a:rPr lang="en-GB" altLang="en-US" sz="2000" i="1" dirty="0" err="1">
                <a:latin typeface="Times New Roman" charset="0"/>
              </a:rPr>
              <a:t>venturi</a:t>
            </a:r>
            <a:r>
              <a:rPr lang="en-GB" altLang="en-US" sz="2000" i="1" dirty="0">
                <a:latin typeface="Times New Roman" charset="0"/>
              </a:rPr>
              <a:t> tunnels being used in similar formats for different racing competitions, fig.6</a:t>
            </a:r>
            <a:endParaRPr lang="en-AU" altLang="en-US" sz="2000" i="1" dirty="0">
              <a:latin typeface="Times New Roman" charset="0"/>
            </a:endParaRPr>
          </a:p>
        </p:txBody>
      </p:sp>
      <p:sp>
        <p:nvSpPr>
          <p:cNvPr id="30" name="Rectangle 29"/>
          <p:cNvSpPr>
            <a:spLocks noChangeArrowheads="1"/>
          </p:cNvSpPr>
          <p:nvPr/>
        </p:nvSpPr>
        <p:spPr bwMode="auto">
          <a:xfrm>
            <a:off x="14704210" y="16840524"/>
            <a:ext cx="6775148" cy="3903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xmlns="">
                <a:solidFill>
                  <a:srgbClr val="FFFFFF"/>
                </a:solidFill>
              </a14:hiddenFill>
            </a:ext>
          </a:extLst>
        </p:spPr>
      </p:pic>
      <p:pic>
        <p:nvPicPr>
          <p:cNvPr id="42" name="Picture 6"/>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t="7639" b="17427"/>
          <a:stretch/>
        </p:blipFill>
        <p:spPr bwMode="auto">
          <a:xfrm>
            <a:off x="9052688" y="29027203"/>
            <a:ext cx="2363590" cy="11778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3" name="Picture 2">
            <a:extLst>
              <a:ext uri="{FF2B5EF4-FFF2-40B4-BE49-F238E27FC236}">
                <a16:creationId xmlns:a16="http://schemas.microsoft.com/office/drawing/2014/main" id="{217FECB1-5F89-FB2A-AEF8-EAB17A445B53}"/>
              </a:ext>
            </a:extLst>
          </p:cNvPr>
          <p:cNvPicPr>
            <a:picLocks noChangeAspect="1"/>
          </p:cNvPicPr>
          <p:nvPr/>
        </p:nvPicPr>
        <p:blipFill>
          <a:blip r:embed="rId12"/>
          <a:stretch>
            <a:fillRect/>
          </a:stretch>
        </p:blipFill>
        <p:spPr>
          <a:xfrm>
            <a:off x="101678" y="1850318"/>
            <a:ext cx="3076494" cy="4101992"/>
          </a:xfrm>
          <a:prstGeom prst="rect">
            <a:avLst/>
          </a:prstGeom>
        </p:spPr>
      </p:pic>
      <p:pic>
        <p:nvPicPr>
          <p:cNvPr id="5" name="Picture 4">
            <a:extLst>
              <a:ext uri="{FF2B5EF4-FFF2-40B4-BE49-F238E27FC236}">
                <a16:creationId xmlns:a16="http://schemas.microsoft.com/office/drawing/2014/main" id="{0D6E68D1-5BFB-4FC9-F0FD-51A27CD864F5}"/>
              </a:ext>
            </a:extLst>
          </p:cNvPr>
          <p:cNvPicPr>
            <a:picLocks noChangeAspect="1"/>
          </p:cNvPicPr>
          <p:nvPr/>
        </p:nvPicPr>
        <p:blipFill>
          <a:blip r:embed="rId13"/>
          <a:stretch>
            <a:fillRect/>
          </a:stretch>
        </p:blipFill>
        <p:spPr>
          <a:xfrm>
            <a:off x="7358062" y="7125473"/>
            <a:ext cx="6667500" cy="3057525"/>
          </a:xfrm>
          <a:prstGeom prst="rect">
            <a:avLst/>
          </a:prstGeom>
        </p:spPr>
      </p:pic>
      <p:pic>
        <p:nvPicPr>
          <p:cNvPr id="11" name="Picture 10">
            <a:extLst>
              <a:ext uri="{FF2B5EF4-FFF2-40B4-BE49-F238E27FC236}">
                <a16:creationId xmlns:a16="http://schemas.microsoft.com/office/drawing/2014/main" id="{D6E72CE4-EF3F-4055-C1E3-0BE27D4EE953}"/>
              </a:ext>
            </a:extLst>
          </p:cNvPr>
          <p:cNvPicPr>
            <a:picLocks noChangeAspect="1"/>
          </p:cNvPicPr>
          <p:nvPr/>
        </p:nvPicPr>
        <p:blipFill>
          <a:blip r:embed="rId14"/>
          <a:stretch>
            <a:fillRect/>
          </a:stretch>
        </p:blipFill>
        <p:spPr>
          <a:xfrm>
            <a:off x="7375241" y="11260365"/>
            <a:ext cx="6659970" cy="4439980"/>
          </a:xfrm>
          <a:prstGeom prst="rect">
            <a:avLst/>
          </a:prstGeom>
        </p:spPr>
      </p:pic>
      <p:sp>
        <p:nvSpPr>
          <p:cNvPr id="17" name="Text Box 16">
            <a:extLst>
              <a:ext uri="{FF2B5EF4-FFF2-40B4-BE49-F238E27FC236}">
                <a16:creationId xmlns:a16="http://schemas.microsoft.com/office/drawing/2014/main" id="{F903BD05-39D6-7F9D-1AD6-C86CEF6139F1}"/>
              </a:ext>
            </a:extLst>
          </p:cNvPr>
          <p:cNvSpPr txBox="1">
            <a:spLocks noChangeArrowheads="1"/>
          </p:cNvSpPr>
          <p:nvPr/>
        </p:nvSpPr>
        <p:spPr bwMode="auto">
          <a:xfrm>
            <a:off x="7140563" y="15624121"/>
            <a:ext cx="7032491"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GB" altLang="en-US" sz="2000" i="1" dirty="0">
                <a:latin typeface="Times New Roman" charset="0"/>
              </a:rPr>
              <a:t>Here you can see the early development and understanding of aero bridging the gap between aerospace and motorsports engineering as well as further developed body shells  Fig.2</a:t>
            </a:r>
          </a:p>
        </p:txBody>
      </p:sp>
      <p:pic>
        <p:nvPicPr>
          <p:cNvPr id="29" name="Picture 28">
            <a:extLst>
              <a:ext uri="{FF2B5EF4-FFF2-40B4-BE49-F238E27FC236}">
                <a16:creationId xmlns:a16="http://schemas.microsoft.com/office/drawing/2014/main" id="{DF8A6F5A-576E-F625-3371-6CB5CB9A1F95}"/>
              </a:ext>
            </a:extLst>
          </p:cNvPr>
          <p:cNvPicPr>
            <a:picLocks noChangeAspect="1"/>
          </p:cNvPicPr>
          <p:nvPr/>
        </p:nvPicPr>
        <p:blipFill>
          <a:blip r:embed="rId15"/>
          <a:stretch>
            <a:fillRect/>
          </a:stretch>
        </p:blipFill>
        <p:spPr>
          <a:xfrm>
            <a:off x="7171102" y="16840523"/>
            <a:ext cx="5686441" cy="3282472"/>
          </a:xfrm>
          <a:prstGeom prst="rect">
            <a:avLst/>
          </a:prstGeom>
        </p:spPr>
      </p:pic>
      <p:pic>
        <p:nvPicPr>
          <p:cNvPr id="20" name="Picture 19">
            <a:extLst>
              <a:ext uri="{FF2B5EF4-FFF2-40B4-BE49-F238E27FC236}">
                <a16:creationId xmlns:a16="http://schemas.microsoft.com/office/drawing/2014/main" id="{9D5A433D-4087-DF7C-159B-6821573338E2}"/>
              </a:ext>
            </a:extLst>
          </p:cNvPr>
          <p:cNvPicPr>
            <a:picLocks noChangeAspect="1"/>
          </p:cNvPicPr>
          <p:nvPr/>
        </p:nvPicPr>
        <p:blipFill>
          <a:blip r:embed="rId16"/>
          <a:stretch>
            <a:fillRect/>
          </a:stretch>
        </p:blipFill>
        <p:spPr>
          <a:xfrm>
            <a:off x="7237856" y="21239372"/>
            <a:ext cx="5531267" cy="3656043"/>
          </a:xfrm>
          <a:prstGeom prst="rect">
            <a:avLst/>
          </a:prstGeom>
        </p:spPr>
      </p:pic>
      <p:sp>
        <p:nvSpPr>
          <p:cNvPr id="28" name="Text Box 27">
            <a:extLst>
              <a:ext uri="{FF2B5EF4-FFF2-40B4-BE49-F238E27FC236}">
                <a16:creationId xmlns:a16="http://schemas.microsoft.com/office/drawing/2014/main" id="{075C9A49-25F7-8240-7BB2-02201C5D99B9}"/>
              </a:ext>
            </a:extLst>
          </p:cNvPr>
          <p:cNvSpPr txBox="1">
            <a:spLocks noChangeArrowheads="1"/>
          </p:cNvSpPr>
          <p:nvPr/>
        </p:nvSpPr>
        <p:spPr bwMode="auto">
          <a:xfrm>
            <a:off x="12865994" y="21043034"/>
            <a:ext cx="2484534" cy="3652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altLang="en-US" sz="2000" i="1" dirty="0">
                <a:latin typeface="Times New Roman" charset="0"/>
              </a:rPr>
              <a:t>This is a 1966 chaparral, as explained you can see the hydraulic pistons that increase the aerofoils  deflection and to mention the mid engine layout aiding in control via centre of gravity.</a:t>
            </a:r>
            <a:endParaRPr lang="en-AU" altLang="en-US" sz="2000" i="1" dirty="0">
              <a:latin typeface="Times New Roman" charset="0"/>
            </a:endParaRPr>
          </a:p>
        </p:txBody>
      </p:sp>
      <p:sp>
        <p:nvSpPr>
          <p:cNvPr id="13" name="Text Box 19">
            <a:extLst>
              <a:ext uri="{FF2B5EF4-FFF2-40B4-BE49-F238E27FC236}">
                <a16:creationId xmlns:a16="http://schemas.microsoft.com/office/drawing/2014/main" id="{DE1E7102-8AC5-5451-0856-C2A5C86FA0AB}"/>
              </a:ext>
            </a:extLst>
          </p:cNvPr>
          <p:cNvSpPr txBox="1">
            <a:spLocks noChangeArrowheads="1"/>
          </p:cNvSpPr>
          <p:nvPr/>
        </p:nvSpPr>
        <p:spPr bwMode="auto">
          <a:xfrm>
            <a:off x="7009001" y="24588380"/>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This figure displays a detailed diagram of the first car to integrate and utilise active aerodynamics in Motorsports via heavy hydraulic pistons. Fig.4</a:t>
            </a:r>
          </a:p>
        </p:txBody>
      </p:sp>
      <p:pic>
        <p:nvPicPr>
          <p:cNvPr id="15" name="Picture 14">
            <a:extLst>
              <a:ext uri="{FF2B5EF4-FFF2-40B4-BE49-F238E27FC236}">
                <a16:creationId xmlns:a16="http://schemas.microsoft.com/office/drawing/2014/main" id="{977091D7-C1B7-89F2-729A-128A35FE6AF7}"/>
              </a:ext>
            </a:extLst>
          </p:cNvPr>
          <p:cNvPicPr>
            <a:picLocks noChangeAspect="1"/>
          </p:cNvPicPr>
          <p:nvPr/>
        </p:nvPicPr>
        <p:blipFill>
          <a:blip r:embed="rId17"/>
          <a:stretch>
            <a:fillRect/>
          </a:stretch>
        </p:blipFill>
        <p:spPr>
          <a:xfrm>
            <a:off x="7231342" y="25795512"/>
            <a:ext cx="5819061" cy="2311343"/>
          </a:xfrm>
          <a:prstGeom prst="rect">
            <a:avLst/>
          </a:prstGeom>
        </p:spPr>
      </p:pic>
      <p:sp>
        <p:nvSpPr>
          <p:cNvPr id="21" name="Text Box 19">
            <a:extLst>
              <a:ext uri="{FF2B5EF4-FFF2-40B4-BE49-F238E27FC236}">
                <a16:creationId xmlns:a16="http://schemas.microsoft.com/office/drawing/2014/main" id="{9FA9E81D-046D-06F5-394F-7E262B6A5457}"/>
              </a:ext>
            </a:extLst>
          </p:cNvPr>
          <p:cNvSpPr txBox="1">
            <a:spLocks noChangeArrowheads="1"/>
          </p:cNvSpPr>
          <p:nvPr/>
        </p:nvSpPr>
        <p:spPr bwMode="auto">
          <a:xfrm>
            <a:off x="6929914" y="27789505"/>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This image shows the lotus F1 ducted fan car that pulled air from underneath and out the back, fig.5</a:t>
            </a:r>
          </a:p>
        </p:txBody>
      </p:sp>
      <p:pic>
        <p:nvPicPr>
          <p:cNvPr id="10" name="Picture 9">
            <a:extLst>
              <a:ext uri="{FF2B5EF4-FFF2-40B4-BE49-F238E27FC236}">
                <a16:creationId xmlns:a16="http://schemas.microsoft.com/office/drawing/2014/main" id="{3D832E8D-1321-32F6-6896-F009BA0A8910}"/>
              </a:ext>
            </a:extLst>
          </p:cNvPr>
          <p:cNvPicPr>
            <a:picLocks noChangeAspect="1"/>
          </p:cNvPicPr>
          <p:nvPr/>
        </p:nvPicPr>
        <p:blipFill>
          <a:blip r:embed="rId18"/>
          <a:stretch>
            <a:fillRect/>
          </a:stretch>
        </p:blipFill>
        <p:spPr>
          <a:xfrm>
            <a:off x="14232623" y="6099849"/>
            <a:ext cx="7197089" cy="3291448"/>
          </a:xfrm>
          <a:prstGeom prst="rect">
            <a:avLst/>
          </a:prstGeom>
        </p:spPr>
      </p:pic>
      <p:sp>
        <p:nvSpPr>
          <p:cNvPr id="24" name="Text Box 8">
            <a:extLst>
              <a:ext uri="{FF2B5EF4-FFF2-40B4-BE49-F238E27FC236}">
                <a16:creationId xmlns:a16="http://schemas.microsoft.com/office/drawing/2014/main" id="{7E365C66-EEAF-E92A-45C9-2D259732F140}"/>
              </a:ext>
            </a:extLst>
          </p:cNvPr>
          <p:cNvSpPr txBox="1">
            <a:spLocks noChangeArrowheads="1"/>
          </p:cNvSpPr>
          <p:nvPr/>
        </p:nvSpPr>
        <p:spPr bwMode="auto">
          <a:xfrm>
            <a:off x="13929037" y="10318791"/>
            <a:ext cx="7715535" cy="6776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altLang="en-US" sz="3600" b="1" dirty="0"/>
              <a:t>So what’s the point of all this?</a:t>
            </a:r>
          </a:p>
          <a:p>
            <a:pPr>
              <a:spcBef>
                <a:spcPct val="20000"/>
              </a:spcBef>
            </a:pPr>
            <a:r>
              <a:rPr lang="en-GB" altLang="en-US" sz="2800" dirty="0"/>
              <a:t>These aerodynamic devices have a multitude of uses, they keep the car stable when accelerating, stable at high speeds, the faster you go the more effective these get, they allow you to corner much faster than cars that aren’t equipped. Efficiency is increased as drag is reduced. These advancements through competition leak into the industrial motor market, these developments make cars safer, lighter and stronger or in this case or relevance cars are more stable at cruising speeds and to outside influences, more efficient while cruising saving fuel.</a:t>
            </a:r>
          </a:p>
        </p:txBody>
      </p:sp>
      <p:sp>
        <p:nvSpPr>
          <p:cNvPr id="26" name="Text Box 8">
            <a:extLst>
              <a:ext uri="{FF2B5EF4-FFF2-40B4-BE49-F238E27FC236}">
                <a16:creationId xmlns:a16="http://schemas.microsoft.com/office/drawing/2014/main" id="{56F574A7-DAC4-BEF3-02F0-57AD8002CFEB}"/>
              </a:ext>
            </a:extLst>
          </p:cNvPr>
          <p:cNvSpPr txBox="1">
            <a:spLocks noChangeArrowheads="1"/>
          </p:cNvSpPr>
          <p:nvPr/>
        </p:nvSpPr>
        <p:spPr bwMode="auto">
          <a:xfrm>
            <a:off x="14625098" y="16573492"/>
            <a:ext cx="6458064" cy="50035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GB" altLang="en-US" sz="3600" b="1" dirty="0"/>
              <a:t>What might the future hold for us?</a:t>
            </a:r>
          </a:p>
          <a:p>
            <a:pPr>
              <a:spcBef>
                <a:spcPct val="20000"/>
              </a:spcBef>
            </a:pPr>
            <a:r>
              <a:rPr lang="en-GB" altLang="en-US" sz="2800" dirty="0"/>
              <a:t>Advanced DRS, Drag reduction systems.</a:t>
            </a:r>
          </a:p>
          <a:p>
            <a:pPr>
              <a:spcBef>
                <a:spcPct val="20000"/>
              </a:spcBef>
            </a:pPr>
            <a:r>
              <a:rPr lang="en-GB" altLang="en-US" sz="2800" dirty="0"/>
              <a:t>Further aerodynamic advances and development of </a:t>
            </a:r>
            <a:r>
              <a:rPr lang="en-GB" altLang="en-US" sz="2800" dirty="0" err="1"/>
              <a:t>venturi</a:t>
            </a:r>
            <a:r>
              <a:rPr lang="en-GB" altLang="en-US" sz="2800" dirty="0"/>
              <a:t> tunnels.</a:t>
            </a:r>
          </a:p>
          <a:p>
            <a:pPr>
              <a:spcBef>
                <a:spcPct val="20000"/>
              </a:spcBef>
            </a:pPr>
            <a:r>
              <a:rPr lang="en-GB" altLang="en-US" sz="2800" dirty="0"/>
              <a:t>Ai developed designs.</a:t>
            </a:r>
          </a:p>
          <a:p>
            <a:pPr>
              <a:spcBef>
                <a:spcPct val="20000"/>
              </a:spcBef>
            </a:pPr>
            <a:r>
              <a:rPr lang="en-GB" altLang="en-US" sz="2800" dirty="0"/>
              <a:t>Actuated flaps and surfaces for yaw control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9a8f111-f499-48a8-b724-064b0d7e51ee" xsi:nil="true"/>
    <lcf76f155ced4ddcb4097134ff3c332f xmlns="9f8b6bd3-658c-499b-a11d-eb1fd1b1a001">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12" ma:contentTypeDescription="Create a new document." ma:contentTypeScope="" ma:versionID="2c7c707af1c8c0c28aed74a539c137b0">
  <xsd:schema xmlns:xsd="http://www.w3.org/2001/XMLSchema" xmlns:xs="http://www.w3.org/2001/XMLSchema" xmlns:p="http://schemas.microsoft.com/office/2006/metadata/properties" xmlns:ns2="9f8b6bd3-658c-499b-a11d-eb1fd1b1a001" xmlns:ns3="d9a8f111-f499-48a8-b724-064b0d7e51ee" targetNamespace="http://schemas.microsoft.com/office/2006/metadata/properties" ma:root="true" ma:fieldsID="338d808b2e269ca01ce8fadea1244192" ns2:_="" ns3:_="">
    <xsd:import namespace="9f8b6bd3-658c-499b-a11d-eb1fd1b1a001"/>
    <xsd:import namespace="d9a8f111-f499-48a8-b724-064b0d7e51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9a8f111-f499-48a8-b724-064b0d7e51e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d19a78a-70e4-426d-ab3d-d6a0d6bda715}" ma:internalName="TaxCatchAll" ma:showField="CatchAllData" ma:web="d9a8f111-f499-48a8-b724-064b0d7e5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687D36-0FC2-4295-A780-590997288791}">
  <ds:schemaRefs>
    <ds:schemaRef ds:uri="http://schemas.microsoft.com/office/2006/metadata/properties"/>
    <ds:schemaRef ds:uri="http://www.w3.org/2000/xmlns/"/>
    <ds:schemaRef ds:uri="d9a8f111-f499-48a8-b724-064b0d7e51ee"/>
    <ds:schemaRef ds:uri="http://www.w3.org/2001/XMLSchema-instance"/>
    <ds:schemaRef ds:uri="9f8b6bd3-658c-499b-a11d-eb1fd1b1a001"/>
    <ds:schemaRef ds:uri="http://schemas.microsoft.com/office/infopath/2007/PartnerControls"/>
  </ds:schemaRefs>
</ds:datastoreItem>
</file>

<file path=customXml/itemProps2.xml><?xml version="1.0" encoding="utf-8"?>
<ds:datastoreItem xmlns:ds="http://schemas.openxmlformats.org/officeDocument/2006/customXml" ds:itemID="{C6F73BFC-C7E3-4FDA-9EBD-C2C1D5C465FE}">
  <ds:schemaRefs>
    <ds:schemaRef ds:uri="http://schemas.microsoft.com/office/2006/metadata/contentType"/>
    <ds:schemaRef ds:uri="http://schemas.microsoft.com/office/2006/metadata/properties/metaAttributes"/>
    <ds:schemaRef ds:uri="http://www.w3.org/2000/xmlns/"/>
    <ds:schemaRef ds:uri="http://www.w3.org/2001/XMLSchema"/>
    <ds:schemaRef ds:uri="9f8b6bd3-658c-499b-a11d-eb1fd1b1a001"/>
    <ds:schemaRef ds:uri="d9a8f111-f499-48a8-b724-064b0d7e51ee"/>
  </ds:schemaRefs>
</ds:datastoreItem>
</file>

<file path=customXml/itemProps3.xml><?xml version="1.0" encoding="utf-8"?>
<ds:datastoreItem xmlns:ds="http://schemas.openxmlformats.org/officeDocument/2006/customXml" ds:itemID="{DB798FE8-F25D-4DFB-8579-E07AFE59D0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169</TotalTime>
  <Words>757</Words>
  <Application>Microsoft Office PowerPoint</Application>
  <PresentationFormat>Custom</PresentationFormat>
  <Paragraphs>66</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Will Townsend (2405263)</cp:lastModifiedBy>
  <cp:revision>29</cp:revision>
  <dcterms:created xsi:type="dcterms:W3CDTF">2016-02-25T08:27:32Z</dcterms:created>
  <dcterms:modified xsi:type="dcterms:W3CDTF">2025-07-16T18:56:58Z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0x0101004645A90D4AF1594DA85FD2E0F7B5AA8E</vt:lpwstr>
  </property>
</Properties>
</file>