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4"/>
  </p:notesMasterIdLst>
  <p:sldIdLst>
    <p:sldId id="318" r:id="rId2"/>
    <p:sldId id="650" r:id="rId3"/>
    <p:sldId id="319" r:id="rId4"/>
    <p:sldId id="657" r:id="rId5"/>
    <p:sldId id="656" r:id="rId6"/>
    <p:sldId id="658" r:id="rId7"/>
    <p:sldId id="652" r:id="rId8"/>
    <p:sldId id="651" r:id="rId9"/>
    <p:sldId id="320" r:id="rId10"/>
    <p:sldId id="659" r:id="rId11"/>
    <p:sldId id="262" r:id="rId12"/>
    <p:sldId id="661" r:id="rId13"/>
    <p:sldId id="660" r:id="rId14"/>
    <p:sldId id="264" r:id="rId15"/>
    <p:sldId id="265" r:id="rId16"/>
    <p:sldId id="655" r:id="rId17"/>
    <p:sldId id="654" r:id="rId18"/>
    <p:sldId id="653" r:id="rId19"/>
    <p:sldId id="268" r:id="rId20"/>
    <p:sldId id="321" r:id="rId21"/>
    <p:sldId id="325" r:id="rId22"/>
    <p:sldId id="324" r:id="rId23"/>
    <p:sldId id="271" r:id="rId24"/>
    <p:sldId id="322" r:id="rId25"/>
    <p:sldId id="323" r:id="rId26"/>
    <p:sldId id="326" r:id="rId27"/>
    <p:sldId id="327" r:id="rId28"/>
    <p:sldId id="330" r:id="rId29"/>
    <p:sldId id="331" r:id="rId30"/>
    <p:sldId id="332" r:id="rId31"/>
    <p:sldId id="328" r:id="rId32"/>
    <p:sldId id="335" r:id="rId33"/>
    <p:sldId id="333" r:id="rId34"/>
    <p:sldId id="334" r:id="rId35"/>
    <p:sldId id="336" r:id="rId36"/>
    <p:sldId id="337" r:id="rId37"/>
    <p:sldId id="338" r:id="rId38"/>
    <p:sldId id="339" r:id="rId39"/>
    <p:sldId id="329" r:id="rId40"/>
    <p:sldId id="340" r:id="rId41"/>
    <p:sldId id="341" r:id="rId42"/>
    <p:sldId id="277" r:id="rId43"/>
    <p:sldId id="344" r:id="rId44"/>
    <p:sldId id="345" r:id="rId45"/>
    <p:sldId id="342" r:id="rId46"/>
    <p:sldId id="343" r:id="rId47"/>
    <p:sldId id="662" r:id="rId48"/>
    <p:sldId id="347" r:id="rId49"/>
    <p:sldId id="348" r:id="rId50"/>
    <p:sldId id="346" r:id="rId51"/>
    <p:sldId id="349" r:id="rId52"/>
    <p:sldId id="350" r:id="rId53"/>
    <p:sldId id="258" r:id="rId54"/>
    <p:sldId id="259" r:id="rId55"/>
    <p:sldId id="260" r:id="rId56"/>
    <p:sldId id="351" r:id="rId57"/>
    <p:sldId id="352" r:id="rId58"/>
    <p:sldId id="353" r:id="rId59"/>
    <p:sldId id="354" r:id="rId60"/>
    <p:sldId id="355" r:id="rId61"/>
    <p:sldId id="356" r:id="rId62"/>
    <p:sldId id="357" r:id="rId63"/>
    <p:sldId id="256" r:id="rId64"/>
    <p:sldId id="359" r:id="rId65"/>
    <p:sldId id="360" r:id="rId66"/>
    <p:sldId id="361" r:id="rId67"/>
    <p:sldId id="362" r:id="rId68"/>
    <p:sldId id="363" r:id="rId69"/>
    <p:sldId id="364" r:id="rId70"/>
    <p:sldId id="365" r:id="rId71"/>
    <p:sldId id="366" r:id="rId72"/>
    <p:sldId id="367" r:id="rId73"/>
    <p:sldId id="368" r:id="rId74"/>
    <p:sldId id="369" r:id="rId75"/>
    <p:sldId id="370" r:id="rId76"/>
    <p:sldId id="371" r:id="rId77"/>
    <p:sldId id="270" r:id="rId78"/>
    <p:sldId id="372" r:id="rId79"/>
    <p:sldId id="272" r:id="rId80"/>
    <p:sldId id="373" r:id="rId81"/>
    <p:sldId id="315" r:id="rId82"/>
    <p:sldId id="316" r:id="rId8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0" autoAdjust="0"/>
    <p:restoredTop sz="87571" autoAdjust="0"/>
  </p:normalViewPr>
  <p:slideViewPr>
    <p:cSldViewPr snapToGrid="0" snapToObjects="1">
      <p:cViewPr>
        <p:scale>
          <a:sx n="55" d="100"/>
          <a:sy n="55" d="100"/>
        </p:scale>
        <p:origin x="324" y="213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notesMaster" Target="notesMasters/notesMaster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theme" Target="theme/theme1.xml"/><Relationship Id="rId61" Type="http://schemas.openxmlformats.org/officeDocument/2006/relationships/slide" Target="slides/slide60.xml"/><Relationship Id="rId82" Type="http://schemas.openxmlformats.org/officeDocument/2006/relationships/slide" Target="slides/slide8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095C88-4EF2-42A9-87F8-C67816D0D871}" type="doc">
      <dgm:prSet loTypeId="urn:microsoft.com/office/officeart/2016/7/layout/BasicLinearProcessNumbered" loCatId="process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D32525-9D70-4768-BB8D-A518C8999404}">
      <dgm:prSet/>
      <dgm:spPr/>
      <dgm:t>
        <a:bodyPr/>
        <a:lstStyle/>
        <a:p>
          <a:r>
            <a:rPr lang="en-US" b="0"/>
            <a:t>Interpretivism is NOT saying 'anything goes' or 'all interpretations are equally valid'</a:t>
          </a:r>
          <a:endParaRPr lang="en-US"/>
        </a:p>
      </dgm:t>
    </dgm:pt>
    <dgm:pt modelId="{C07189DB-06DB-40E6-AF9D-844BDE3E8AD8}" type="parTrans" cxnId="{99F5178B-9CA6-4909-8190-19FFBFAB1BBB}">
      <dgm:prSet/>
      <dgm:spPr/>
      <dgm:t>
        <a:bodyPr/>
        <a:lstStyle/>
        <a:p>
          <a:endParaRPr lang="en-US"/>
        </a:p>
      </dgm:t>
    </dgm:pt>
    <dgm:pt modelId="{052A75DB-FCE6-4C92-9BBC-A30A170627F5}" type="sibTrans" cxnId="{99F5178B-9CA6-4909-8190-19FFBFAB1BB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C30F795-1A84-4546-840A-7FEB5E00E7F2}">
      <dgm:prSet/>
      <dgm:spPr/>
      <dgm:t>
        <a:bodyPr/>
        <a:lstStyle/>
        <a:p>
          <a:r>
            <a:rPr lang="en-US" b="0"/>
            <a:t>Interpretivism IS saying meanings are constructed within social/cultural contexts</a:t>
          </a:r>
          <a:endParaRPr lang="en-US"/>
        </a:p>
      </dgm:t>
    </dgm:pt>
    <dgm:pt modelId="{67B3C203-BFAA-4F3A-AA4D-743E51CCE84C}" type="parTrans" cxnId="{1728235C-AFF1-4F5D-AC93-4E7C4B8F7462}">
      <dgm:prSet/>
      <dgm:spPr/>
      <dgm:t>
        <a:bodyPr/>
        <a:lstStyle/>
        <a:p>
          <a:endParaRPr lang="en-US"/>
        </a:p>
      </dgm:t>
    </dgm:pt>
    <dgm:pt modelId="{13CC32A2-8818-4E75-9025-9DEB400DAC0B}" type="sibTrans" cxnId="{1728235C-AFF1-4F5D-AC93-4E7C4B8F746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68C9398-C761-4E2B-8363-B33FF30598A0}">
      <dgm:prSet/>
      <dgm:spPr/>
      <dgm:t>
        <a:bodyPr/>
        <a:lstStyle/>
        <a:p>
          <a:r>
            <a:rPr lang="en-US" b="0"/>
            <a:t>Multiple valid interpretations can coexist, requires rigorous, systematic inquiry</a:t>
          </a:r>
          <a:endParaRPr lang="en-US"/>
        </a:p>
      </dgm:t>
    </dgm:pt>
    <dgm:pt modelId="{1583AAE0-FE94-4642-81FA-DA0BC5AC6352}" type="parTrans" cxnId="{8F9166CB-C9DC-49E8-BF3C-5AF1B5030301}">
      <dgm:prSet/>
      <dgm:spPr/>
      <dgm:t>
        <a:bodyPr/>
        <a:lstStyle/>
        <a:p>
          <a:endParaRPr lang="en-US"/>
        </a:p>
      </dgm:t>
    </dgm:pt>
    <dgm:pt modelId="{0689A10E-3289-4216-9378-EB4533BD89C9}" type="sibTrans" cxnId="{8F9166CB-C9DC-49E8-BF3C-5AF1B503030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BC43075-ADBD-4F49-B1DB-8E447E1DCF51}" type="pres">
      <dgm:prSet presAssocID="{F0095C88-4EF2-42A9-87F8-C67816D0D871}" presName="Name0" presStyleCnt="0">
        <dgm:presLayoutVars>
          <dgm:animLvl val="lvl"/>
          <dgm:resizeHandles val="exact"/>
        </dgm:presLayoutVars>
      </dgm:prSet>
      <dgm:spPr/>
    </dgm:pt>
    <dgm:pt modelId="{AB867297-D5C2-4ED6-9581-58FCDE4FCFC0}" type="pres">
      <dgm:prSet presAssocID="{91D32525-9D70-4768-BB8D-A518C8999404}" presName="compositeNode" presStyleCnt="0">
        <dgm:presLayoutVars>
          <dgm:bulletEnabled val="1"/>
        </dgm:presLayoutVars>
      </dgm:prSet>
      <dgm:spPr/>
    </dgm:pt>
    <dgm:pt modelId="{4C3866E0-D092-46B0-892E-1654F76086AB}" type="pres">
      <dgm:prSet presAssocID="{91D32525-9D70-4768-BB8D-A518C8999404}" presName="bgRect" presStyleLbl="bgAccFollowNode1" presStyleIdx="0" presStyleCnt="3"/>
      <dgm:spPr/>
    </dgm:pt>
    <dgm:pt modelId="{3E37E725-B290-4A78-8C62-EE39FC9B64E7}" type="pres">
      <dgm:prSet presAssocID="{052A75DB-FCE6-4C92-9BBC-A30A170627F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CEEB61B-CE7F-4647-B1A5-FBF01EA0BF0A}" type="pres">
      <dgm:prSet presAssocID="{91D32525-9D70-4768-BB8D-A518C8999404}" presName="bottomLine" presStyleLbl="alignNode1" presStyleIdx="1" presStyleCnt="6">
        <dgm:presLayoutVars/>
      </dgm:prSet>
      <dgm:spPr/>
    </dgm:pt>
    <dgm:pt modelId="{073C2F7E-62A3-4CE0-8178-AFB4B22BD444}" type="pres">
      <dgm:prSet presAssocID="{91D32525-9D70-4768-BB8D-A518C8999404}" presName="nodeText" presStyleLbl="bgAccFollowNode1" presStyleIdx="0" presStyleCnt="3">
        <dgm:presLayoutVars>
          <dgm:bulletEnabled val="1"/>
        </dgm:presLayoutVars>
      </dgm:prSet>
      <dgm:spPr/>
    </dgm:pt>
    <dgm:pt modelId="{81447D07-80A5-4800-9BD4-7C9CA8E33538}" type="pres">
      <dgm:prSet presAssocID="{052A75DB-FCE6-4C92-9BBC-A30A170627F5}" presName="sibTrans" presStyleCnt="0"/>
      <dgm:spPr/>
    </dgm:pt>
    <dgm:pt modelId="{73C5D04E-0127-4C33-AF31-333FB0F22116}" type="pres">
      <dgm:prSet presAssocID="{0C30F795-1A84-4546-840A-7FEB5E00E7F2}" presName="compositeNode" presStyleCnt="0">
        <dgm:presLayoutVars>
          <dgm:bulletEnabled val="1"/>
        </dgm:presLayoutVars>
      </dgm:prSet>
      <dgm:spPr/>
    </dgm:pt>
    <dgm:pt modelId="{9328680B-9C00-49F2-8D71-CFB5CF3A9E3F}" type="pres">
      <dgm:prSet presAssocID="{0C30F795-1A84-4546-840A-7FEB5E00E7F2}" presName="bgRect" presStyleLbl="bgAccFollowNode1" presStyleIdx="1" presStyleCnt="3"/>
      <dgm:spPr/>
    </dgm:pt>
    <dgm:pt modelId="{97E28AE5-00B4-4687-9D48-84509F6349D4}" type="pres">
      <dgm:prSet presAssocID="{13CC32A2-8818-4E75-9025-9DEB400DAC0B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490761D-C887-4C89-BCCE-565BAEB67ACD}" type="pres">
      <dgm:prSet presAssocID="{0C30F795-1A84-4546-840A-7FEB5E00E7F2}" presName="bottomLine" presStyleLbl="alignNode1" presStyleIdx="3" presStyleCnt="6">
        <dgm:presLayoutVars/>
      </dgm:prSet>
      <dgm:spPr/>
    </dgm:pt>
    <dgm:pt modelId="{25B11C88-0B30-471A-9BC2-A9D7DB9E42A5}" type="pres">
      <dgm:prSet presAssocID="{0C30F795-1A84-4546-840A-7FEB5E00E7F2}" presName="nodeText" presStyleLbl="bgAccFollowNode1" presStyleIdx="1" presStyleCnt="3">
        <dgm:presLayoutVars>
          <dgm:bulletEnabled val="1"/>
        </dgm:presLayoutVars>
      </dgm:prSet>
      <dgm:spPr/>
    </dgm:pt>
    <dgm:pt modelId="{F88AA014-4DA1-4EC1-B28F-65D9063916F5}" type="pres">
      <dgm:prSet presAssocID="{13CC32A2-8818-4E75-9025-9DEB400DAC0B}" presName="sibTrans" presStyleCnt="0"/>
      <dgm:spPr/>
    </dgm:pt>
    <dgm:pt modelId="{54909AD9-92D0-4F7A-AAB2-08E42D177FA5}" type="pres">
      <dgm:prSet presAssocID="{C68C9398-C761-4E2B-8363-B33FF30598A0}" presName="compositeNode" presStyleCnt="0">
        <dgm:presLayoutVars>
          <dgm:bulletEnabled val="1"/>
        </dgm:presLayoutVars>
      </dgm:prSet>
      <dgm:spPr/>
    </dgm:pt>
    <dgm:pt modelId="{0448E619-97DF-4D9B-B431-9801BF4855F7}" type="pres">
      <dgm:prSet presAssocID="{C68C9398-C761-4E2B-8363-B33FF30598A0}" presName="bgRect" presStyleLbl="bgAccFollowNode1" presStyleIdx="2" presStyleCnt="3"/>
      <dgm:spPr/>
    </dgm:pt>
    <dgm:pt modelId="{164F3E2A-1990-4118-88CD-8D863AB80788}" type="pres">
      <dgm:prSet presAssocID="{0689A10E-3289-4216-9378-EB4533BD89C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EA0EE030-5ABF-47E9-8DBF-B9C137A62838}" type="pres">
      <dgm:prSet presAssocID="{C68C9398-C761-4E2B-8363-B33FF30598A0}" presName="bottomLine" presStyleLbl="alignNode1" presStyleIdx="5" presStyleCnt="6">
        <dgm:presLayoutVars/>
      </dgm:prSet>
      <dgm:spPr/>
    </dgm:pt>
    <dgm:pt modelId="{C72B92EC-CB4A-48AD-AE70-92F879DC7294}" type="pres">
      <dgm:prSet presAssocID="{C68C9398-C761-4E2B-8363-B33FF30598A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FD4BD29-C1AF-458A-98A4-D4F8B3BC7F5C}" type="presOf" srcId="{91D32525-9D70-4768-BB8D-A518C8999404}" destId="{073C2F7E-62A3-4CE0-8178-AFB4B22BD444}" srcOrd="1" destOrd="0" presId="urn:microsoft.com/office/officeart/2016/7/layout/BasicLinearProcessNumbered"/>
    <dgm:cxn modelId="{48930430-DCEF-49BC-ADC9-07ADE7F68587}" type="presOf" srcId="{052A75DB-FCE6-4C92-9BBC-A30A170627F5}" destId="{3E37E725-B290-4A78-8C62-EE39FC9B64E7}" srcOrd="0" destOrd="0" presId="urn:microsoft.com/office/officeart/2016/7/layout/BasicLinearProcessNumbered"/>
    <dgm:cxn modelId="{1728235C-AFF1-4F5D-AC93-4E7C4B8F7462}" srcId="{F0095C88-4EF2-42A9-87F8-C67816D0D871}" destId="{0C30F795-1A84-4546-840A-7FEB5E00E7F2}" srcOrd="1" destOrd="0" parTransId="{67B3C203-BFAA-4F3A-AA4D-743E51CCE84C}" sibTransId="{13CC32A2-8818-4E75-9025-9DEB400DAC0B}"/>
    <dgm:cxn modelId="{4E958C7F-9E18-40E4-9543-24EC608721CA}" type="presOf" srcId="{0689A10E-3289-4216-9378-EB4533BD89C9}" destId="{164F3E2A-1990-4118-88CD-8D863AB80788}" srcOrd="0" destOrd="0" presId="urn:microsoft.com/office/officeart/2016/7/layout/BasicLinearProcessNumbered"/>
    <dgm:cxn modelId="{D73C5B80-A163-4E65-91E9-6C4440F85219}" type="presOf" srcId="{0C30F795-1A84-4546-840A-7FEB5E00E7F2}" destId="{9328680B-9C00-49F2-8D71-CFB5CF3A9E3F}" srcOrd="0" destOrd="0" presId="urn:microsoft.com/office/officeart/2016/7/layout/BasicLinearProcessNumbered"/>
    <dgm:cxn modelId="{99F5178B-9CA6-4909-8190-19FFBFAB1BBB}" srcId="{F0095C88-4EF2-42A9-87F8-C67816D0D871}" destId="{91D32525-9D70-4768-BB8D-A518C8999404}" srcOrd="0" destOrd="0" parTransId="{C07189DB-06DB-40E6-AF9D-844BDE3E8AD8}" sibTransId="{052A75DB-FCE6-4C92-9BBC-A30A170627F5}"/>
    <dgm:cxn modelId="{7B7277C1-62F5-4E9E-8D43-1B949613A0AE}" type="presOf" srcId="{C68C9398-C761-4E2B-8363-B33FF30598A0}" destId="{C72B92EC-CB4A-48AD-AE70-92F879DC7294}" srcOrd="1" destOrd="0" presId="urn:microsoft.com/office/officeart/2016/7/layout/BasicLinearProcessNumbered"/>
    <dgm:cxn modelId="{8F9166CB-C9DC-49E8-BF3C-5AF1B5030301}" srcId="{F0095C88-4EF2-42A9-87F8-C67816D0D871}" destId="{C68C9398-C761-4E2B-8363-B33FF30598A0}" srcOrd="2" destOrd="0" parTransId="{1583AAE0-FE94-4642-81FA-DA0BC5AC6352}" sibTransId="{0689A10E-3289-4216-9378-EB4533BD89C9}"/>
    <dgm:cxn modelId="{E7A32ED2-E78B-4487-B658-F249A06EC319}" type="presOf" srcId="{F0095C88-4EF2-42A9-87F8-C67816D0D871}" destId="{EBC43075-ADBD-4F49-B1DB-8E447E1DCF51}" srcOrd="0" destOrd="0" presId="urn:microsoft.com/office/officeart/2016/7/layout/BasicLinearProcessNumbered"/>
    <dgm:cxn modelId="{4FD8F5D6-DB19-45BE-A291-25A737F69578}" type="presOf" srcId="{91D32525-9D70-4768-BB8D-A518C8999404}" destId="{4C3866E0-D092-46B0-892E-1654F76086AB}" srcOrd="0" destOrd="0" presId="urn:microsoft.com/office/officeart/2016/7/layout/BasicLinearProcessNumbered"/>
    <dgm:cxn modelId="{FB5B1FD7-49B4-42AB-94D4-47DA8BDBD60B}" type="presOf" srcId="{C68C9398-C761-4E2B-8363-B33FF30598A0}" destId="{0448E619-97DF-4D9B-B431-9801BF4855F7}" srcOrd="0" destOrd="0" presId="urn:microsoft.com/office/officeart/2016/7/layout/BasicLinearProcessNumbered"/>
    <dgm:cxn modelId="{7E7F46F4-C058-4608-BD14-A9BCF7BCF390}" type="presOf" srcId="{13CC32A2-8818-4E75-9025-9DEB400DAC0B}" destId="{97E28AE5-00B4-4687-9D48-84509F6349D4}" srcOrd="0" destOrd="0" presId="urn:microsoft.com/office/officeart/2016/7/layout/BasicLinearProcessNumbered"/>
    <dgm:cxn modelId="{6A5501F7-A27F-4714-B125-8A5AFB5CF3EC}" type="presOf" srcId="{0C30F795-1A84-4546-840A-7FEB5E00E7F2}" destId="{25B11C88-0B30-471A-9BC2-A9D7DB9E42A5}" srcOrd="1" destOrd="0" presId="urn:microsoft.com/office/officeart/2016/7/layout/BasicLinearProcessNumbered"/>
    <dgm:cxn modelId="{12BF6623-0E09-4C44-A432-A67957C70E7D}" type="presParOf" srcId="{EBC43075-ADBD-4F49-B1DB-8E447E1DCF51}" destId="{AB867297-D5C2-4ED6-9581-58FCDE4FCFC0}" srcOrd="0" destOrd="0" presId="urn:microsoft.com/office/officeart/2016/7/layout/BasicLinearProcessNumbered"/>
    <dgm:cxn modelId="{0129C7FF-3A26-4BC6-AB29-11D45B887369}" type="presParOf" srcId="{AB867297-D5C2-4ED6-9581-58FCDE4FCFC0}" destId="{4C3866E0-D092-46B0-892E-1654F76086AB}" srcOrd="0" destOrd="0" presId="urn:microsoft.com/office/officeart/2016/7/layout/BasicLinearProcessNumbered"/>
    <dgm:cxn modelId="{49028E5F-3094-44DE-9C9D-45F56E537911}" type="presParOf" srcId="{AB867297-D5C2-4ED6-9581-58FCDE4FCFC0}" destId="{3E37E725-B290-4A78-8C62-EE39FC9B64E7}" srcOrd="1" destOrd="0" presId="urn:microsoft.com/office/officeart/2016/7/layout/BasicLinearProcessNumbered"/>
    <dgm:cxn modelId="{54483803-A919-4963-BD8F-5A68EAFD66A2}" type="presParOf" srcId="{AB867297-D5C2-4ED6-9581-58FCDE4FCFC0}" destId="{DCEEB61B-CE7F-4647-B1A5-FBF01EA0BF0A}" srcOrd="2" destOrd="0" presId="urn:microsoft.com/office/officeart/2016/7/layout/BasicLinearProcessNumbered"/>
    <dgm:cxn modelId="{A3212E2B-DD90-411F-98CC-9004B4901C72}" type="presParOf" srcId="{AB867297-D5C2-4ED6-9581-58FCDE4FCFC0}" destId="{073C2F7E-62A3-4CE0-8178-AFB4B22BD444}" srcOrd="3" destOrd="0" presId="urn:microsoft.com/office/officeart/2016/7/layout/BasicLinearProcessNumbered"/>
    <dgm:cxn modelId="{543909F5-6E47-43B1-94E3-93687CEB95A1}" type="presParOf" srcId="{EBC43075-ADBD-4F49-B1DB-8E447E1DCF51}" destId="{81447D07-80A5-4800-9BD4-7C9CA8E33538}" srcOrd="1" destOrd="0" presId="urn:microsoft.com/office/officeart/2016/7/layout/BasicLinearProcessNumbered"/>
    <dgm:cxn modelId="{18960030-2B0B-4983-BFE3-D2A8D7CC7597}" type="presParOf" srcId="{EBC43075-ADBD-4F49-B1DB-8E447E1DCF51}" destId="{73C5D04E-0127-4C33-AF31-333FB0F22116}" srcOrd="2" destOrd="0" presId="urn:microsoft.com/office/officeart/2016/7/layout/BasicLinearProcessNumbered"/>
    <dgm:cxn modelId="{D4AA74EE-3341-4B11-AFE5-AC911322494E}" type="presParOf" srcId="{73C5D04E-0127-4C33-AF31-333FB0F22116}" destId="{9328680B-9C00-49F2-8D71-CFB5CF3A9E3F}" srcOrd="0" destOrd="0" presId="urn:microsoft.com/office/officeart/2016/7/layout/BasicLinearProcessNumbered"/>
    <dgm:cxn modelId="{79EF61D4-E5BC-44FB-9B26-964041DCDB7F}" type="presParOf" srcId="{73C5D04E-0127-4C33-AF31-333FB0F22116}" destId="{97E28AE5-00B4-4687-9D48-84509F6349D4}" srcOrd="1" destOrd="0" presId="urn:microsoft.com/office/officeart/2016/7/layout/BasicLinearProcessNumbered"/>
    <dgm:cxn modelId="{DF178D17-4E1C-4C60-97FE-B23BF5C605E8}" type="presParOf" srcId="{73C5D04E-0127-4C33-AF31-333FB0F22116}" destId="{6490761D-C887-4C89-BCCE-565BAEB67ACD}" srcOrd="2" destOrd="0" presId="urn:microsoft.com/office/officeart/2016/7/layout/BasicLinearProcessNumbered"/>
    <dgm:cxn modelId="{0D1C28EB-B53F-4540-BEBF-1E40F8A5BD8B}" type="presParOf" srcId="{73C5D04E-0127-4C33-AF31-333FB0F22116}" destId="{25B11C88-0B30-471A-9BC2-A9D7DB9E42A5}" srcOrd="3" destOrd="0" presId="urn:microsoft.com/office/officeart/2016/7/layout/BasicLinearProcessNumbered"/>
    <dgm:cxn modelId="{2C9353EF-2E1C-44AB-9BD5-2C15047AD35C}" type="presParOf" srcId="{EBC43075-ADBD-4F49-B1DB-8E447E1DCF51}" destId="{F88AA014-4DA1-4EC1-B28F-65D9063916F5}" srcOrd="3" destOrd="0" presId="urn:microsoft.com/office/officeart/2016/7/layout/BasicLinearProcessNumbered"/>
    <dgm:cxn modelId="{2404CBC4-EEF2-4A61-BCA4-6B7AF7C059B7}" type="presParOf" srcId="{EBC43075-ADBD-4F49-B1DB-8E447E1DCF51}" destId="{54909AD9-92D0-4F7A-AAB2-08E42D177FA5}" srcOrd="4" destOrd="0" presId="urn:microsoft.com/office/officeart/2016/7/layout/BasicLinearProcessNumbered"/>
    <dgm:cxn modelId="{27896B2B-E1CE-409E-9351-4CB0EAA9A158}" type="presParOf" srcId="{54909AD9-92D0-4F7A-AAB2-08E42D177FA5}" destId="{0448E619-97DF-4D9B-B431-9801BF4855F7}" srcOrd="0" destOrd="0" presId="urn:microsoft.com/office/officeart/2016/7/layout/BasicLinearProcessNumbered"/>
    <dgm:cxn modelId="{B21DF421-6C0A-4BA7-8155-57E11AE5C8D3}" type="presParOf" srcId="{54909AD9-92D0-4F7A-AAB2-08E42D177FA5}" destId="{164F3E2A-1990-4118-88CD-8D863AB80788}" srcOrd="1" destOrd="0" presId="urn:microsoft.com/office/officeart/2016/7/layout/BasicLinearProcessNumbered"/>
    <dgm:cxn modelId="{09F9E95E-EBD1-4359-8E42-788A71F3B215}" type="presParOf" srcId="{54909AD9-92D0-4F7A-AAB2-08E42D177FA5}" destId="{EA0EE030-5ABF-47E9-8DBF-B9C137A62838}" srcOrd="2" destOrd="0" presId="urn:microsoft.com/office/officeart/2016/7/layout/BasicLinearProcessNumbered"/>
    <dgm:cxn modelId="{93143BC3-0FE4-4717-AF66-6CB7D4E28343}" type="presParOf" srcId="{54909AD9-92D0-4F7A-AAB2-08E42D177FA5}" destId="{C72B92EC-CB4A-48AD-AE70-92F879DC729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866E0-D092-46B0-892E-1654F76086AB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Interpretivism is NOT saying 'anything goes' or 'all interpretations are equally valid'</a:t>
          </a:r>
          <a:endParaRPr lang="en-US" sz="2600" kern="1200"/>
        </a:p>
      </dsp:txBody>
      <dsp:txXfrm>
        <a:off x="0" y="1653508"/>
        <a:ext cx="3286125" cy="2610802"/>
      </dsp:txXfrm>
    </dsp:sp>
    <dsp:sp modelId="{3E37E725-B290-4A78-8C62-EE39FC9B64E7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DCEEB61B-CE7F-4647-B1A5-FBF01EA0BF0A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328680B-9C00-49F2-8D71-CFB5CF3A9E3F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Interpretivism IS saying meanings are constructed within social/cultural contexts</a:t>
          </a:r>
          <a:endParaRPr lang="en-US" sz="2600" kern="1200"/>
        </a:p>
      </dsp:txBody>
      <dsp:txXfrm>
        <a:off x="3614737" y="1653508"/>
        <a:ext cx="3286125" cy="2610802"/>
      </dsp:txXfrm>
    </dsp:sp>
    <dsp:sp modelId="{97E28AE5-00B4-4687-9D48-84509F6349D4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6490761D-C887-4C89-BCCE-565BAEB67ACD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448E619-97DF-4D9B-B431-9801BF4855F7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Multiple valid interpretations can coexist, requires rigorous, systematic inquiry</a:t>
          </a:r>
          <a:endParaRPr lang="en-US" sz="2600" kern="1200"/>
        </a:p>
      </dsp:txBody>
      <dsp:txXfrm>
        <a:off x="7229475" y="1653508"/>
        <a:ext cx="3286125" cy="2610802"/>
      </dsp:txXfrm>
    </dsp:sp>
    <dsp:sp modelId="{164F3E2A-1990-4118-88CD-8D863AB80788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EA0EE030-5ABF-47E9-8DBF-B9C137A62838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082DB-FC2B-40CD-89DD-07D71F94332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7BAE01-7B10-4299-9F8A-1D9E65A1E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18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34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Interpretivism, Constructivism, and Social Constructionism: Distinctions and Philosophical Foundations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document explains why interpretivism, constructivism, and social constructionism are kept separate and provides an overview of their ontological, epistemological, and axiological foundations, followed by academic references.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Why They Are Kept Separate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Interpretivism is a research paradigm focused on understanding meaning from individuals’ lived experiences. It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interpretation.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Constructivism is a theory of learning and knowledge that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how individuals construct understanding internally through cognitive processes.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means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a person thinks inside their own mind.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That’s it.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detail, still simple: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Each person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builds their own understanding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world.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use their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own experiences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memories, and thinking to make sense of things.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 knowledge is something they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construct individually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something handed to them ready‑made.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constructionism is a sociological theory explaining how meaning is generated collectively through social interaction, language, and cultural practices.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are kept separate because each tradition locates the source of meaning in different places: personal interpretation (interpretivism), individual cognition (constructivism), or shared social processes (social constructionism).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Ontology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Interpretivism assumes multiple, subjective realities shaped by individual experience.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Constructivism assumes reality is mentally constructed by individuals.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Social constructionism assumes reality is socially produced and maintained through collective agreement.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Epistemology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Interpretivism views knowledge as something gained through understanding participants’ meanings.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Constructivism argues that knowledge is built internally through cognitive processes.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Social constructionism views knowledge as emerging from shared social processes and discourses.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Axiology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Interpretivism acknowledges researcher values as part of the interpretive process.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Constructivism accepts that values shape how individuals construct meaning.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• Social constructionism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value-laden nature of social structures and language.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Berger, P. &amp;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Luckmann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 (1966). *The Social Construction of Reality*. Penguin.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Crotty, M. (1998). *The Foundations of Social Research*. Sage.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Schwandt, T. (1994). Constructivist, interpretivist approaches to human inquiry. In N. Denzin &amp; Y. Lincoln (Eds.), *Handbook of Qualitative Research*. Sage.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7BAE01-7B10-4299-9F8A-1D9E65A1EF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972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2E1120-0A3C-EA73-E400-CF1BA8E3C7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09" y="679731"/>
            <a:ext cx="4171994" cy="373654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dirty="0"/>
              <a:t>INTERPRETIVIST QUALITATIVE RESEARCH FOR BUSINESS AND MANAGEMENT</a:t>
            </a:r>
            <a:br>
              <a:rPr lang="en-GB" dirty="0"/>
            </a:b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EB8F2E4-F1E2-1F7A-1E1E-6884AD4BEB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09" y="4685288"/>
            <a:ext cx="4171994" cy="103578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DR CAROLINE JAWAD</a:t>
            </a:r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ack and white pattern&#10;&#10;AI-generated content may be incorrect.">
            <a:extLst>
              <a:ext uri="{FF2B5EF4-FFF2-40B4-BE49-F238E27FC236}">
                <a16:creationId xmlns:a16="http://schemas.microsoft.com/office/drawing/2014/main" id="{8372C9F5-E3AC-BC3F-2180-2756E5FE0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365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Please note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This presentation  will introduce you to some aspects of research methods – but it is NOT intended to replace key reading, such as Bryman, Denscombe, Creswell, Maxwell, Guba and Lincoln and Cohen </a:t>
            </a:r>
            <a:r>
              <a:rPr lang="en-GB" sz="2200" b="1"/>
              <a:t>etc.  </a:t>
            </a:r>
          </a:p>
          <a:p>
            <a:r>
              <a:rPr lang="en-GB" sz="2200"/>
              <a:t>You must read key texts and beyond at doctoral level that cover the method and for this you may have to go beyond your modules reading list.</a:t>
            </a:r>
          </a:p>
          <a:p>
            <a:r>
              <a:rPr lang="en-GB" sz="2200"/>
              <a:t>Again some slides will not be focused on and you are expected at this doctoral level to be motivated, engaged and understand the areas you need to explore.</a:t>
            </a:r>
          </a:p>
          <a:p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88" r="2470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60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6C5B4-C996-06F5-0834-D97E2960A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What is Interpretivism?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D84C9-F2D6-8557-DB07-20F975227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4000" dirty="0"/>
              <a:t>Core Premise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3600" dirty="0"/>
              <a:t>Reality is subjective and multiple, each individual experiences and interprets reality differently based on their unique perspectives, experiences, and contexts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3600" dirty="0"/>
              <a:t>Positivism seeks to measure and predict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3600" dirty="0"/>
              <a:t>Interpretivism seeks to understand and interpret meaning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554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494B62-E6EF-0EEC-B912-911D44DE8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It is …</a:t>
            </a: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42113-CCDE-D340-79AC-270AD2614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spcBef>
                <a:spcPts val="1000"/>
              </a:spcBef>
              <a:buNone/>
            </a:pPr>
            <a:r>
              <a:rPr lang="en-US" kern="1200">
                <a:latin typeface="+mn-lt"/>
                <a:ea typeface="+mn-ea"/>
                <a:cs typeface="+mn-cs"/>
              </a:rPr>
              <a:t>The most complex of all of the paradigms</a:t>
            </a:r>
          </a:p>
          <a:p>
            <a:pPr marL="0" indent="0" defTabSz="914400">
              <a:spcBef>
                <a:spcPts val="1000"/>
              </a:spcBef>
              <a:buNone/>
            </a:pPr>
            <a:r>
              <a:rPr lang="en-US"/>
              <a:t>There are many interpretivist traditions</a:t>
            </a:r>
            <a:endParaRPr lang="en-US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8364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DB20B5-9D84-645A-EA8A-161ABC66B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59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0933E-6511-9AB5-DF95-F5BD39EE8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>
                <a:solidFill>
                  <a:srgbClr val="FFFFFF"/>
                </a:solidFill>
              </a:rPr>
              <a:t>Why Interpretivism, Constructivism, and Social Constructionism Are Kept Separate</a:t>
            </a:r>
            <a:br>
              <a:rPr lang="en-GB" sz="3400" b="1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0B32B-F310-3113-611D-A1E3A9BC3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Interpretivism is a research paradigm focused on understanding meaning through individuals’ subjective experiences.</a:t>
            </a:r>
            <a:br>
              <a:rPr lang="en-US" sz="2200"/>
            </a:br>
            <a:br>
              <a:rPr lang="en-US" sz="2200"/>
            </a:br>
            <a:r>
              <a:rPr lang="en-US" sz="2200"/>
              <a:t>Constructivism is a theory of knowledge and learning centered on how individuals construct knowledge internally through personal experience.</a:t>
            </a:r>
            <a:br>
              <a:rPr lang="en-US" sz="2200"/>
            </a:br>
            <a:br>
              <a:rPr lang="en-US" sz="2200"/>
            </a:br>
            <a:r>
              <a:rPr lang="en-US" sz="2200"/>
              <a:t>Social constructionism is a sociological theory explaining how meaning is created collectively through social interaction, culture, and language.</a:t>
            </a:r>
            <a:br>
              <a:rPr lang="en-US" sz="2200"/>
            </a:br>
            <a:br>
              <a:rPr lang="en-US" sz="2200"/>
            </a:br>
            <a:r>
              <a:rPr lang="en-US" sz="2200"/>
              <a:t>They are kept separate because each explains meaning-making from a different source: personal interpretation, individual cognition, or socially shared construction.</a:t>
            </a:r>
            <a:endParaRPr lang="en-GB" sz="2200"/>
          </a:p>
          <a:p>
            <a:pPr>
              <a:lnSpc>
                <a:spcPct val="90000"/>
              </a:lnSpc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373174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19B60-ED55-D9FF-1384-917A5A602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Interpretivism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FA818-DAF3-63ED-7E90-929D0A788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Interpretivism became influential in research in the late 19th and early 20th centuries, as thinkers like Dilthey, Weber and later Husserl challenged positivism. </a:t>
            </a:r>
          </a:p>
          <a:p>
            <a:r>
              <a:rPr lang="en-GB" dirty="0"/>
              <a:t>It grew in importance through the mid‑20th century with the rise of qualitative methods, eventually becoming a core foundation for social science research focused on meaning, experience and context.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104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2F55D-D9FF-5E99-AF4F-6B86257BE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Philosophers who shaped your Research Principles and Philosophy module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CC151-A714-9AD4-34AF-0E8A1CB3B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Max Weber studied society and meaning; Husserl founded phenomenology, focusing on lived experience; Dilthey explored how humans understand the social world. They matter in research philosophy because they shaped interpretivism, emphasising meaning, experience and understanding rather than measurement: guiding qualitative methods and how researchers make sense of human behaviour.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601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70044-F617-AE09-3C76-A896C3221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Key Figures and Their Contributions to Interpretivism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A9EB6-2D3C-396B-B718-81468AEC9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/>
              <a:t>Wilhelm Dilthey</a:t>
            </a:r>
            <a:r>
              <a:rPr lang="en-GB" sz="2500"/>
              <a:t>: Said we should study people differently from nature, by understanding their experiences, not just explaining facts. He focused on </a:t>
            </a:r>
            <a:r>
              <a:rPr lang="en-GB" sz="2500" i="1"/>
              <a:t>interpretation</a:t>
            </a:r>
            <a:r>
              <a:rPr lang="en-GB" sz="2500"/>
              <a:t> as a way to understand human life.</a:t>
            </a:r>
          </a:p>
          <a:p>
            <a:pPr>
              <a:lnSpc>
                <a:spcPct val="90000"/>
              </a:lnSpc>
            </a:pPr>
            <a:r>
              <a:rPr lang="en-GB" sz="2500" b="1"/>
              <a:t>Max Weber</a:t>
            </a:r>
            <a:r>
              <a:rPr lang="en-GB" sz="2500"/>
              <a:t>: Brought the idea of </a:t>
            </a:r>
            <a:r>
              <a:rPr lang="en-GB" sz="2500" i="1"/>
              <a:t>Verstehen - </a:t>
            </a:r>
            <a:r>
              <a:rPr lang="en-GB" sz="2500"/>
              <a:t>deep, empathetic understanding, into sociology. He believed we must understand the meanings people give to their actions to truly study society.</a:t>
            </a:r>
          </a:p>
          <a:p>
            <a:pPr>
              <a:lnSpc>
                <a:spcPct val="90000"/>
              </a:lnSpc>
            </a:pPr>
            <a:r>
              <a:rPr lang="en-GB" sz="2500" b="1"/>
              <a:t>Edmund Husserl</a:t>
            </a:r>
            <a:r>
              <a:rPr lang="en-GB" sz="2500"/>
              <a:t>: Focused on how people experience the world. He helped shape interpretivism by showing that understanding starts from the </a:t>
            </a:r>
            <a:r>
              <a:rPr lang="en-GB" sz="2500" i="1"/>
              <a:t>first-person perspective, </a:t>
            </a:r>
            <a:r>
              <a:rPr lang="en-GB" sz="2500"/>
              <a:t>how things feel and appear to the person living them.</a:t>
            </a:r>
          </a:p>
          <a:p>
            <a:pPr>
              <a:lnSpc>
                <a:spcPct val="90000"/>
              </a:lnSpc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1289174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3165E-2674-F9EB-3822-13330FDFE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Why Interpretivism Matters for Business Research</a:t>
            </a:r>
            <a:br>
              <a:rPr lang="en-US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CDCAF-7123-B460-13D3-AD2B1113A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Traditional Business Question (Positivist):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'What is the relationship between leadership style and employee performance?’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Seeks correlation, measurement, prediction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Interpretivist Reformulation: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'How do employees experience and make sense of their manager's leadership </a:t>
            </a:r>
            <a:r>
              <a:rPr lang="en-US" dirty="0" err="1"/>
              <a:t>behaviours</a:t>
            </a:r>
            <a:r>
              <a:rPr lang="en-US" dirty="0"/>
              <a:t>, and what meanings do they assign to these experiences in relation to their own work motivation?’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 Seeks understanding, interpretation, multiple meanings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Employee Turnover Example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Positivist: Survey 500 employees, measure satisfaction-turnover correlation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dirty="0"/>
              <a:t>Result: 'Employees with satisfaction &lt;3.5/5 are 70% more likely to leave'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Interpretivist: Interview 20 employees who left, explore meanings of leaving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dirty="0"/>
              <a:t>Result: Multiple complex meanings, escape, opportunity, identity reconstruction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dirty="0"/>
              <a:t>For some: liberation from toxic culture; For others: painful failure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770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591344"/>
            <a:ext cx="3200400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Ontology: What is Reality?</a:t>
            </a: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/>
              <a:t>The Interpretivist Answer: Reality is Subjective and Multiple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/>
              <a:t>There is no single objective reality 'out there' waiting to be discovered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/>
              <a:t>Instead, there are multiple realities constructed through individual meaning-making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/>
              <a:t>Scenario: New Performance Management System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Positivist view: ONE reality about system effectiveness (measurable via KPIs)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Interpretivist view: MULTIPLE realities coexist: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Senior managers: Strategic alignment tool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Middle managers: Additional bureaucracy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Frontline employees: Surveillance mechanism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HR professionals: Developmental framework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/>
              <a:t>→ All of these realities are 'real' to those experiencing them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/>
              <a:t>→ The researcher's job is to understand each constructed reality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C800B-4941-AACF-490E-4D257B656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Ontological Implications for Research Design</a:t>
            </a:r>
            <a:br>
              <a:rPr lang="en-US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EAC81-44E9-8956-D1C2-5A45BF936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What This Means in Practice: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1. You cannot measure 'the truth' about phenomena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Employee engagement, organisational culture, leadership effectiveness have no single true measure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2. You must access multiple perspectives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Different stakeholders construct different realities of the same phenomenon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3. Context matters profoundly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same event means different things in different contexts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4. Your research describes how people make sense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Focus on meaning-making processes, not objective facts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113141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CD79608-905F-7FF5-DC88-2CEC41ADECA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932" b="879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AD2CD-B7C1-0223-393B-71DC94941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Critical Distinction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51C3C-1B7E-F459-919A-2ACC1BA43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1356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56793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591344"/>
            <a:ext cx="3200400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endParaRPr lang="en-US" sz="2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Interpretivist Answer: Knowledge is gained through understanding individual experiences, meanings, and interpretations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Epistemological Principles</a:t>
            </a: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/>
              <a:t>1. Researcher and Participant Interact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The researcher brings their own experiences and perspectives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Knowledge emerges through interaction between researcher and participant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The researcher IS the research instrument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Example: Your experiences with setbacks shape what you hear in entrepreneurs' failure stories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/>
              <a:t>2. Knowledge is Contextual and Idiographic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Idiographic: Concerned with the individual, unique, particular vs. Nomothetic: Concerned with general, universal, law-like (positivist)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Not: 'What makes cultures innovative?' (nomothetic/general)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But: 'How do employees in THIS startup make sense of innovation in THEIR daily work?' (idiographic)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/>
              <a:t>3. Depth Over Breadth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Rich, detailed understanding of few cases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/>
              <a:t>Deep exploration of meaning and thick description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591344"/>
            <a:ext cx="3200400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Double Hermeneutic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 dirty="0"/>
              <a:t>Key Concept: You Are Interpreting Participants' Interpretations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 dirty="0"/>
              <a:t>First-order interpretation: How participants make sense of their world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 dirty="0"/>
              <a:t>Second-order interpretation: How you (researcher) make sense of their sense-making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Example: </a:t>
            </a:r>
            <a:r>
              <a:rPr lang="en-US" dirty="0" err="1"/>
              <a:t>Organisational</a:t>
            </a:r>
            <a:r>
              <a:rPr lang="en-US" dirty="0"/>
              <a:t> Change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1. Employees interpret the merger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Their interpretation: 'This merger threatens our identity as a company'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2. You interpret their interpretation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Your interpretation: 'They are drawing on social identity theory—experiencing threat to in-group boundaries'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dirty="0"/>
              <a:t>3. Your interpretation must: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Remain grounded in their meanings (not impose your categories)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Offer analytical insight beyond description (theoretical contribution)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Be transparent about your interpretive process (reflexivity)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006699"/>
                </a:solidFill>
              </a:defRPr>
            </a:pPr>
            <a:r>
              <a:rPr lang="en-US" dirty="0"/>
              <a:t>Critical Point: You cannot achieve pure description, interpretation is inevitable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A8E2C-D2C6-6E7F-FC3C-87BADD340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algn="l" defTabSz="914400"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3000" dirty="0">
                <a:solidFill>
                  <a:srgbClr val="FFFFFF"/>
                </a:solidFill>
              </a:rPr>
              <a:t>Axiology: What Role Do Values Play?</a:t>
            </a:r>
            <a:br>
              <a:rPr lang="en-US" sz="3000" dirty="0">
                <a:solidFill>
                  <a:srgbClr val="FFFFFF"/>
                </a:solidFill>
              </a:rPr>
            </a:br>
            <a:r>
              <a:rPr lang="en-US" sz="3000" dirty="0">
                <a:solidFill>
                  <a:srgbClr val="FFFFFF"/>
                </a:solidFill>
              </a:rPr>
              <a:t>The Interpretivist Answer: Researcher's values and biases are integral to the research process and inevitable in interpretation</a:t>
            </a:r>
            <a:br>
              <a:rPr lang="en-US" sz="3000" dirty="0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13C1F-335A-808C-E838-07E773F9A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Values as Resource, Not Contamination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Positivist view: Values are bias → must be eliminated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Interpretivist view: Values are lens → must be acknowledged and used reflexively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Axiological Commitments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dirty="0"/>
              <a:t>1. Reflexivity is Essential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Examine how your values, beliefs, experiences shape understanding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Write reflexive memos throughout research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Include positionality statement in thesis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dirty="0"/>
              <a:t>2. Values Shape Every Research Decision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What you study (why this topic matters to you)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Who you interview (whose voices you </a:t>
            </a:r>
            <a:r>
              <a:rPr lang="en-US" dirty="0" err="1"/>
              <a:t>prioritise</a:t>
            </a:r>
            <a:r>
              <a:rPr lang="en-US" dirty="0"/>
              <a:t>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What you ask (which questions seem important)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How you interpret (which themes you </a:t>
            </a:r>
            <a:r>
              <a:rPr lang="en-US" dirty="0" err="1"/>
              <a:t>emphasise</a:t>
            </a:r>
            <a:r>
              <a:rPr lang="en-US" dirty="0"/>
              <a:t>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What you report (which stories you tell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7530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5A866-0330-AECF-5135-8625B49DD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Positionality in Practice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4443A-C62F-B433-9441-419AE80E0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pPr>
              <a:defRPr sz="1900" b="1">
                <a:solidFill>
                  <a:srgbClr val="006699"/>
                </a:solidFill>
              </a:defRPr>
            </a:pPr>
            <a:r>
              <a:rPr lang="en-GB" sz="2000" dirty="0"/>
              <a:t>Example Positionality Statement: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'As a former management consultant, I bring particular assumptions about organisational efficiency and change. My working-class, Welsh background shapes how I interpret workplace hierarchies. I may take certain power structures for granted that others experience as oppressive. My 15 years as a manager influence what I notice about leadership and what I might overlook about follower experiences. I reflexively examine these influences throughout my research, acknowledging that my interpretations are shaped by my social position.'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820191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A9170-3BF2-06A6-52B6-741B4CF36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Bringing Your 'Whole Self' While Remaining Aware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313AF-07BC-C3F3-DA2C-08D6E6BB5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1800" b="0">
                <a:solidFill>
                  <a:srgbClr val="333333"/>
                </a:solidFill>
              </a:defRPr>
            </a:pPr>
            <a:endParaRPr lang="en-GB" sz="200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/>
              <a:t>You don't achieve objectivity by suppressing yourself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/>
              <a:t>Instead: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Acknowledge who you are and where you're positioned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Be transparent about your standpoint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Use your experience as analytical resource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Remain open to being surprised and challenged by data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Recognise epistemic humility—you cannot fully understand others' lived experiences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509777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Axiological Challenges: Example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300"/>
              <a:t>Research: Understanding Experiences of Women of Color in Tech Leadership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300"/>
              <a:t>Your background: White, male, senior academic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300"/>
              <a:t>Value Considerations: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You cannot fully understand their lived experience (epistemological humility)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Your position gives you access to certain spaces but not others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May have easier access to senior leadership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May be less trusted in informal networks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Your identity shapes what participants share with you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Some experiences may not be disclosed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Must be vigilant about whose narrative you center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Reflexivity requires acknowledging power differentials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Your privilege affects the research relationship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Be transparent about limitations of your perspective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006699"/>
                </a:solidFill>
              </a:defRPr>
            </a:pPr>
            <a:r>
              <a:rPr lang="en-US" sz="1300"/>
              <a:t>This doesn't disqualify you from the research—it requires thoughtful, reflexive practice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13F34-472F-FB7A-AE52-33BA33D06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ONE PARADIGM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4660C-F3CD-991C-66F9-075AE8C72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Phenomenology, hermeneutics, symbolic interactionism = THREE philosophical traditions that developed independently, at different times, in different places, but all share interpretivist assumptions.</a:t>
            </a:r>
          </a:p>
        </p:txBody>
      </p:sp>
    </p:spTree>
    <p:extLst>
      <p:ext uri="{BB962C8B-B14F-4D97-AF65-F5344CB8AC3E}">
        <p14:creationId xmlns:p14="http://schemas.microsoft.com/office/powerpoint/2010/main" val="27204572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7BBD5B30-C741-4E67-AFD8-17917090A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02B279-0BE7-6C9A-CFFB-C38E14E5BD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1"/>
          <a:stretch>
            <a:fillRect/>
          </a:stretch>
        </p:blipFill>
        <p:spPr>
          <a:xfrm>
            <a:off x="7817583" y="10"/>
            <a:ext cx="4374417" cy="6857990"/>
          </a:xfrm>
          <a:custGeom>
            <a:avLst/>
            <a:gdLst/>
            <a:ahLst/>
            <a:cxnLst/>
            <a:rect l="l" t="t" r="r" b="b"/>
            <a:pathLst>
              <a:path w="4374417" h="6858000">
                <a:moveTo>
                  <a:pt x="22719" y="0"/>
                </a:moveTo>
                <a:lnTo>
                  <a:pt x="4374417" y="0"/>
                </a:lnTo>
                <a:lnTo>
                  <a:pt x="4374417" y="6858000"/>
                </a:lnTo>
                <a:lnTo>
                  <a:pt x="0" y="6858000"/>
                </a:lnTo>
                <a:lnTo>
                  <a:pt x="6670" y="6845555"/>
                </a:lnTo>
                <a:cubicBezTo>
                  <a:pt x="495881" y="5886487"/>
                  <a:pt x="785588" y="4695963"/>
                  <a:pt x="785588" y="3406233"/>
                </a:cubicBezTo>
                <a:cubicBezTo>
                  <a:pt x="785588" y="2215714"/>
                  <a:pt x="538737" y="1109724"/>
                  <a:pt x="115983" y="192283"/>
                </a:cubicBezTo>
                <a:close/>
              </a:path>
            </a:pathLst>
          </a:custGeom>
        </p:spPr>
      </p:pic>
      <p:pic>
        <p:nvPicPr>
          <p:cNvPr id="1026" name="Picture 2" descr="Naan Bread">
            <a:extLst>
              <a:ext uri="{FF2B5EF4-FFF2-40B4-BE49-F238E27FC236}">
                <a16:creationId xmlns:a16="http://schemas.microsoft.com/office/drawing/2014/main" id="{EBCE3162-9C53-0873-995C-15C6A9124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5" r="235" b="1"/>
          <a:stretch>
            <a:fillRect/>
          </a:stretch>
        </p:blipFill>
        <p:spPr bwMode="auto">
          <a:xfrm>
            <a:off x="35723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AD4293-973B-C204-1955-CF71329BD57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695" r="2" b="7343"/>
          <a:stretch>
            <a:fillRect/>
          </a:stretch>
        </p:blipFill>
        <p:spPr>
          <a:xfrm>
            <a:off x="362535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044" name="Freeform: Shape 1043">
            <a:extLst>
              <a:ext uri="{FF2B5EF4-FFF2-40B4-BE49-F238E27FC236}">
                <a16:creationId xmlns:a16="http://schemas.microsoft.com/office/drawing/2014/main" id="{189BBEAA-BB93-4878-8C95-3C8AADE2E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6" name="Freeform: Shape 1045">
            <a:extLst>
              <a:ext uri="{FF2B5EF4-FFF2-40B4-BE49-F238E27FC236}">
                <a16:creationId xmlns:a16="http://schemas.microsoft.com/office/drawing/2014/main" id="{D529C0C6-AAEB-4982-A9E6-BC6A8B2AE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318A90-6B59-671F-E16D-9D626885B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Philosophical Tradition?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80D36F24-5EC0-4A09-9836-6580E1D4B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7C0B334E-66E0-442A-8306-19629EC2D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6083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9CFF9-329C-E231-3384-4B6FBAF37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What is a Philosophical Tradition?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EB69A-8751-46B3-8C96-800C3FD76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000"/>
              <a:t>A </a:t>
            </a:r>
            <a:r>
              <a:rPr lang="en-GB" sz="3000" b="1"/>
              <a:t>philosophical tradition</a:t>
            </a:r>
            <a:r>
              <a:rPr lang="en-GB" sz="3000"/>
              <a:t> is a school of thought developed by philosophers asking specific questions about knowledge, reality, and understanding.</a:t>
            </a:r>
          </a:p>
          <a:p>
            <a:r>
              <a:rPr lang="en-GB" sz="3000"/>
              <a:t>Think of it like different recipes that all happen to make bread:</a:t>
            </a:r>
          </a:p>
          <a:p>
            <a:r>
              <a:rPr lang="en-GB" sz="3000"/>
              <a:t>French baguette tradition</a:t>
            </a:r>
          </a:p>
          <a:p>
            <a:r>
              <a:rPr lang="en-GB" sz="3000"/>
              <a:t>Italian focaccia tradition</a:t>
            </a:r>
          </a:p>
          <a:p>
            <a:r>
              <a:rPr lang="en-GB" sz="3000"/>
              <a:t>Indian naan tradition</a:t>
            </a:r>
          </a:p>
          <a:p>
            <a:r>
              <a:rPr lang="en-GB" sz="3000"/>
              <a:t>Different methods, different histories, different places - but all produce bread.</a:t>
            </a:r>
          </a:p>
          <a:p>
            <a:endParaRPr lang="en-GB" sz="3000"/>
          </a:p>
        </p:txBody>
      </p:sp>
    </p:spTree>
    <p:extLst>
      <p:ext uri="{BB962C8B-B14F-4D97-AF65-F5344CB8AC3E}">
        <p14:creationId xmlns:p14="http://schemas.microsoft.com/office/powerpoint/2010/main" val="18801226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Three Interpretivist Traditions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700"/>
              <a:t>Phenomenology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700"/>
              <a:t>Core question: 'What is it like to experience this phenomenon?'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Focus: Lived experience, essence of phenomena, consciousness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700"/>
              <a:t>Key figures: Edmund Husserl, Martin Heidegger, Maurice Merleau-Ponty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700"/>
              <a:t>Hermeneutics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700"/>
              <a:t>Core question: 'How do we interpret and understand meaning?'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Focus: Interpretation, understanding, textual meaning, dialogue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700"/>
              <a:t>Key figures: Hans-Georg Gadamer, Paul Ricoeur, Wilhelm Dilthey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700"/>
              <a:t>Symbolic Interactionism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700"/>
              <a:t>Core question: 'How do people create and negotiate meanings through social interaction?'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Focus: Social interaction, meaning-making, identity construction, process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700"/>
              <a:t>Key figures: George Herbert Mead, Herbert Blumer, Erving Goffman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sz="1700"/>
              <a:t>All three traditions share commitment to: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Meaning, interpretation, context, subjectivity, rejection of positivist assumptions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4247C-607C-29B7-9660-C8B6704AC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dirty="0">
                <a:solidFill>
                  <a:srgbClr val="FFFFFF"/>
                </a:solidFill>
              </a:rPr>
              <a:t>They're not divisions OF interpretivism - they're different philosophical traditions that all HAPPEN TO BE interpretivist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EE11-7797-9ABB-3090-BDCE6F715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dirty="0"/>
              <a:t>Why does this matter?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500" dirty="0"/>
              <a:t>German phenomenologists (Husserl, Heidegger) were asking: How do we understand consciousness and experience?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German hermeneuticists (Gadamer) were asking: How do we interpret texts and meanings?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American pragmatists/interactionists (Mead, Blumer) were asking: How do people create meaning through interaction?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Different questions, different traditions, same basic ontology (multiple realities) and epistemology (understanding through interpretation).</a:t>
            </a:r>
          </a:p>
          <a:p>
            <a:pPr>
              <a:lnSpc>
                <a:spcPct val="90000"/>
              </a:lnSpc>
            </a:pP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1931869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8D98FA-7FD9-FDCF-B270-655A3CFA0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Why is This Paradigm More Complicated Than Others?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C6F34-D8C9-5901-0DE0-C7488E0BE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/>
              <a:t>Honest answer: It's not more complicated - it's just OLDER and has MORE HISTORY.</a:t>
            </a:r>
            <a:endParaRPr lang="en-GB" sz="2700"/>
          </a:p>
          <a:p>
            <a:pPr>
              <a:lnSpc>
                <a:spcPct val="90000"/>
              </a:lnSpc>
            </a:pPr>
            <a:r>
              <a:rPr lang="en-GB" sz="2700" b="1"/>
              <a:t>Positivism:</a:t>
            </a:r>
            <a:r>
              <a:rPr lang="en-GB" sz="2700"/>
              <a:t> Straightforward. One tradition (Auguste Comte), one approach (scientific method), clear rules.</a:t>
            </a:r>
          </a:p>
          <a:p>
            <a:pPr>
              <a:lnSpc>
                <a:spcPct val="90000"/>
              </a:lnSpc>
            </a:pPr>
            <a:r>
              <a:rPr lang="en-GB" sz="2700" b="1"/>
              <a:t>Interpretivism:</a:t>
            </a:r>
            <a:r>
              <a:rPr lang="en-GB" sz="2700"/>
              <a:t> Messy. Developed over 150+ years, across multiple countries, by people who never met each other:</a:t>
            </a:r>
          </a:p>
          <a:p>
            <a:pPr>
              <a:lnSpc>
                <a:spcPct val="90000"/>
              </a:lnSpc>
            </a:pPr>
            <a:r>
              <a:rPr lang="en-GB" sz="2700"/>
              <a:t>Husserl (Austria) - 1900s</a:t>
            </a:r>
          </a:p>
          <a:p>
            <a:pPr>
              <a:lnSpc>
                <a:spcPct val="90000"/>
              </a:lnSpc>
            </a:pPr>
            <a:r>
              <a:rPr lang="en-GB" sz="2700"/>
              <a:t>Heidegger (Germany) - 1920s</a:t>
            </a:r>
          </a:p>
          <a:p>
            <a:pPr>
              <a:lnSpc>
                <a:spcPct val="90000"/>
              </a:lnSpc>
            </a:pPr>
            <a:r>
              <a:rPr lang="en-GB" sz="2700"/>
              <a:t>Gadamer (Germany) - 1960s</a:t>
            </a:r>
          </a:p>
          <a:p>
            <a:pPr>
              <a:lnSpc>
                <a:spcPct val="90000"/>
              </a:lnSpc>
            </a:pPr>
            <a:r>
              <a:rPr lang="en-GB" sz="2700"/>
              <a:t>Mead (USA) - 1930s</a:t>
            </a:r>
          </a:p>
          <a:p>
            <a:pPr>
              <a:lnSpc>
                <a:spcPct val="90000"/>
              </a:lnSpc>
            </a:pPr>
            <a:r>
              <a:rPr lang="en-GB" sz="2700"/>
              <a:t>Blumer (USA) - 1960s</a:t>
            </a:r>
          </a:p>
          <a:p>
            <a:pPr>
              <a:lnSpc>
                <a:spcPct val="90000"/>
              </a:lnSpc>
            </a:pPr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32712180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E4E71C-03F3-F486-36A8-55B09860A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6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Three Traditions Explained Simply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88607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E7EE87-7F5E-0078-442E-1C4F581B7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1. Phenomenology (German, 1900s)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9F5777-2AAD-8221-7407-6EA4E4EFC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/>
              <a:t>Philosophers:</a:t>
            </a:r>
            <a:r>
              <a:rPr lang="en-GB"/>
              <a:t> Husserl, Heidegger</a:t>
            </a:r>
            <a:br>
              <a:rPr lang="en-GB"/>
            </a:br>
            <a:r>
              <a:rPr lang="en-GB" b="1"/>
              <a:t>Question:</a:t>
            </a:r>
            <a:r>
              <a:rPr lang="en-GB"/>
              <a:t> What is it like to experience something?</a:t>
            </a:r>
            <a:br>
              <a:rPr lang="en-GB"/>
            </a:br>
            <a:r>
              <a:rPr lang="en-GB" b="1"/>
              <a:t>Focus:</a:t>
            </a:r>
            <a:r>
              <a:rPr lang="en-GB"/>
              <a:t> Consciousness, lived experience, essence of phenomena</a:t>
            </a:r>
          </a:p>
          <a:p>
            <a:r>
              <a:rPr lang="en-GB" b="1"/>
              <a:t>Example:</a:t>
            </a:r>
            <a:r>
              <a:rPr lang="en-GB"/>
              <a:t> What does it FEEL like to be made redundant? Not the facts, but the experience itself.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081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6C54E-77FE-2046-554F-66E199572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Phenomenology: Understanding Lived Experience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B0603-8949-EA54-73CD-2ED62B89D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 sz="2000" b="1">
                <a:solidFill>
                  <a:srgbClr val="006699"/>
                </a:solidFill>
              </a:defRPr>
            </a:pPr>
            <a:r>
              <a:rPr lang="en-GB"/>
              <a:t>What is Phenomenology?</a:t>
            </a:r>
          </a:p>
          <a:p>
            <a:pPr>
              <a:lnSpc>
                <a:spcPct val="90000"/>
              </a:lnSpc>
              <a:defRPr sz="1700" b="0">
                <a:solidFill>
                  <a:srgbClr val="333333"/>
                </a:solidFill>
              </a:defRPr>
            </a:pPr>
            <a:r>
              <a:rPr lang="en-GB"/>
              <a:t>Core question: 'What is it like to experience this phenomenon?'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/>
              <a:t>Philosophical founder: Edmund Husserl (1859-1938)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Focus on consciousness, experience, how things appear to us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/>
          </a:p>
          <a:p>
            <a:pPr>
              <a:lnSpc>
                <a:spcPct val="90000"/>
              </a:lnSpc>
              <a:defRPr sz="1900" b="1">
                <a:solidFill>
                  <a:srgbClr val="006699"/>
                </a:solidFill>
              </a:defRPr>
            </a:pPr>
            <a:r>
              <a:rPr lang="en-GB"/>
              <a:t>Two Types Relevant to Business Research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/>
          </a:p>
          <a:p>
            <a:pPr>
              <a:lnSpc>
                <a:spcPct val="90000"/>
              </a:lnSpc>
              <a:defRPr sz="1700" b="1">
                <a:solidFill>
                  <a:srgbClr val="333333"/>
                </a:solidFill>
              </a:defRPr>
            </a:pPr>
            <a:r>
              <a:rPr lang="en-GB"/>
              <a:t>1. Descriptive Phenomenology (Husserl)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Goal: Describe pure essence of experience, setting aside preconceptions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Key concept: Bracketing (epoché)—suspending assumptions to see phenomenon freshly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/>
              <a:t>Example: What is the essential structure of experiencing redundancy?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/>
          </a:p>
          <a:p>
            <a:pPr>
              <a:lnSpc>
                <a:spcPct val="90000"/>
              </a:lnSpc>
              <a:defRPr sz="1700" b="1">
                <a:solidFill>
                  <a:srgbClr val="333333"/>
                </a:solidFill>
              </a:defRPr>
            </a:pPr>
            <a:r>
              <a:rPr lang="en-GB"/>
              <a:t>2. Interpretive Phenomenology (Heidegger)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Founder: Martin Heidegger (1889-1976)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You cannot fully bracket preconceptions—they're how you understand anything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Interpretation is fundamental (hermeneutic phenomenology)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/>
              <a:t>Context and 'being-in-the-world' matter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/>
              <a:t>Example: How do newly promoted managers experience leading former peers?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2796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9F628-9AA4-4A4E-1CA7-F271825FD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7666E-48EB-9489-CE77-F2F246B3D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900" b="1">
                <a:solidFill>
                  <a:srgbClr val="006699"/>
                </a:solidFill>
              </a:defRPr>
            </a:pPr>
            <a:r>
              <a:rPr lang="en-GB" sz="2000"/>
              <a:t>When to Use Phenomenology: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/>
              <a:t>Career transitions (promotion, redundancy, retirement)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/>
              <a:t>Critical incidents (ethical dilemmas, failure, success)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/>
              <a:t>Embodied experiences (stress, flow, burnout)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/>
              <a:t>Temporal experiences (waiting, urgency, boredom at work)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000"/>
              <a:t>Example Research Questions: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What is the lived experience of whistleblowing in large corporations?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How do entrepreneurs experience the moment of business failure?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What is it like to navigate workplace microaggressions?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How do expatriate managers experience cultural dislocation?</a:t>
            </a:r>
          </a:p>
        </p:txBody>
      </p:sp>
    </p:spTree>
    <p:extLst>
      <p:ext uri="{BB962C8B-B14F-4D97-AF65-F5344CB8AC3E}">
        <p14:creationId xmlns:p14="http://schemas.microsoft.com/office/powerpoint/2010/main" val="15694907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0F9B2F-CE44-30EA-5D50-834AF1C63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8F6C5-D0B2-821B-980A-A789079FB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Small sample size (often 5-15 participants)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In-depth, often repeated interviews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Focus on essence of the experience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Rich, evocative description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Phenomenological analysis (identifying meaning units, essences)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33613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EBE14-DA00-34CC-D97F-F2685AEC4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2. Hermeneutics (German, 1800s-1900s)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E63D2-DAF6-DD6F-07E7-6B4AC90C5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b="1"/>
              <a:t>Philosophers:</a:t>
            </a:r>
            <a:r>
              <a:rPr lang="en-GB" sz="2000"/>
              <a:t> Dilthey, Gadamer</a:t>
            </a:r>
            <a:br>
              <a:rPr lang="en-GB" sz="2000"/>
            </a:br>
            <a:r>
              <a:rPr lang="en-GB" sz="2000" b="1"/>
              <a:t>Question:</a:t>
            </a:r>
            <a:r>
              <a:rPr lang="en-GB" sz="2000"/>
              <a:t> How do we interpret and understand meanings?</a:t>
            </a:r>
            <a:br>
              <a:rPr lang="en-GB" sz="2000"/>
            </a:br>
            <a:r>
              <a:rPr lang="en-GB" sz="2000" b="1"/>
              <a:t>Focus:</a:t>
            </a:r>
            <a:r>
              <a:rPr lang="en-GB" sz="2000"/>
              <a:t> Interpretation, understanding texts, dialogue</a:t>
            </a:r>
          </a:p>
          <a:p>
            <a:r>
              <a:rPr lang="en-GB" sz="2000" b="1"/>
              <a:t>Example:</a:t>
            </a:r>
            <a:r>
              <a:rPr lang="en-GB" sz="2000"/>
              <a:t> How do we interpret what a company's sustainability report MEANS? Different readers (investors, activists) interpret it differently.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340448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205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03A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☤ Hermes :: The Messenger of the Gods">
            <a:extLst>
              <a:ext uri="{FF2B5EF4-FFF2-40B4-BE49-F238E27FC236}">
                <a16:creationId xmlns:a16="http://schemas.microsoft.com/office/drawing/2014/main" id="{4545F8BC-16D6-7966-52E7-FFE1E069D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10467" y="643467"/>
            <a:ext cx="5571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2049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7B3C7-4A21-5A76-6393-13738CD44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Hermeneutics: The Art of Interpretation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17A8A-C5B5-6F92-2369-27032E05B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2400" dirty="0"/>
              <a:t>What is Hermeneutics?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400" dirty="0"/>
              <a:t>Core question: 'How do we interpret and understand meaning?'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 dirty="0"/>
              <a:t>Etymology: From Hermes, Greek messenger god, interpretation of divine messages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400" dirty="0"/>
              <a:t>Historical Development: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 dirty="0"/>
              <a:t>Biblical interpretation → Legal interpretation → Literary interpretation → Philosophical hermeneutics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400" dirty="0"/>
              <a:t>Key Figure: Hans-Georg Gadamer (1900-2002)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 dirty="0"/>
              <a:t>Major work: Truth and Method (1960)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0827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DA671-26B1-3F68-7C47-8CBBB12A1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Three Key Concepts for Researchers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6390F-3F62-4805-8DB6-0A0086AE2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b="1" dirty="0"/>
              <a:t>1. Hermeneutic Circle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You can’t fully understand the whole without its parts, or the parts without the whole.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Understanding happens in a back-and-forth, iterative way.</a:t>
            </a:r>
          </a:p>
          <a:p>
            <a:pPr>
              <a:lnSpc>
                <a:spcPct val="90000"/>
              </a:lnSpc>
            </a:pPr>
            <a:r>
              <a:rPr lang="en-GB" sz="1900" b="1" dirty="0"/>
              <a:t>2. Prejudice (</a:t>
            </a:r>
            <a:r>
              <a:rPr lang="en-GB" sz="1900" b="1" dirty="0" err="1"/>
              <a:t>Vorurteil</a:t>
            </a:r>
            <a:r>
              <a:rPr lang="en-GB" sz="1900" b="1" dirty="0"/>
              <a:t>) as Productive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We all start with prior assumptions and that’s okay.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These pre-judgments help us make sense of things; they’re not errors but starting points.</a:t>
            </a:r>
          </a:p>
          <a:p>
            <a:pPr>
              <a:lnSpc>
                <a:spcPct val="90000"/>
              </a:lnSpc>
            </a:pPr>
            <a:r>
              <a:rPr lang="en-GB" sz="1900" b="1" dirty="0"/>
              <a:t>3. Fusion of Horizons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Your perspective and the participant’s perspective meet.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Through dialogue, a new shared understanding emerges.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9907620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9F7623-46DD-CECB-4EA2-43DC5674B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Research Example: Understanding 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D3137-235E-713D-5750-F73D7FA47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1800" b="0">
                <a:solidFill>
                  <a:srgbClr val="333333"/>
                </a:solidFill>
              </a:defRPr>
            </a:pPr>
            <a:endParaRPr lang="en-GB" sz="2000"/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/>
              <a:t>You cannot understand parts without the whole: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Interview an employee about 'innovation' (part)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Cannot understand 'taking risks' without understanding their broader organisational story (whole)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endParaRPr lang="en-GB" sz="2000"/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/>
              <a:t>You cannot understand the whole without parts: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As you interview more people, understanding of 'the culture' (whole) evolves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000"/>
              <a:t>This new understanding changes how you interpret earlier interviews (parts)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0739552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2E26F-D6FA-3FC1-9347-F93242F6E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Continued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E1E01-04E8-EEE7-BB48-E2787DCFD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000"/>
              <a:t>The Process: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Read interview transcript (whole) → Identify themes (parts) → Themes reshape understanding of interview (new whole) → New understanding reshapes themes (new parts) → Iterative, circular process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000"/>
              <a:t>In Analysis: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Move back and forth between individual quotes and emerging interpretation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Each reading deepens understanding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/>
              <a:t>Understanding is never final—always open to revision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970014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80E10-3C43-4DEB-36EA-AF2BCDB8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When to Use Hermeneutics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B3CDD-9DF0-199D-D3AB-8CA26324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Complex texts (annual reports, strategy documents, corporate communications)</a:t>
            </a:r>
            <a:endParaRPr lang="en-GB" sz="200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Narratives and stories in organisations</a:t>
            </a:r>
            <a:endParaRPr lang="en-GB" sz="200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Meaning-making processes</a:t>
            </a:r>
            <a:endParaRPr lang="en-GB" sz="200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Cultural differences in organisational phenomena</a:t>
            </a:r>
            <a:endParaRPr lang="en-GB" sz="200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Historical analysis of business practices</a:t>
            </a:r>
            <a:endParaRPr lang="en-GB" sz="2000"/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/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000" dirty="0"/>
              <a:t>Example Research Questions:</a:t>
            </a:r>
            <a:endParaRPr lang="en-GB" sz="2000"/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/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executives make sense of strategic ambiguity in their public communications?</a:t>
            </a:r>
            <a:endParaRPr lang="en-GB" sz="2000"/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is 'corporate social responsibility' interpreted differently across stakeholder groups?</a:t>
            </a:r>
            <a:endParaRPr lang="en-GB" sz="2000"/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What narratives do family businesses construct about succession?</a:t>
            </a:r>
            <a:endParaRPr lang="en-GB" sz="2000"/>
          </a:p>
          <a:p>
            <a:pPr marL="0" indent="0">
              <a:buNone/>
              <a:defRPr sz="1800" b="0">
                <a:solidFill>
                  <a:srgbClr val="333333"/>
                </a:solidFill>
              </a:defRPr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868962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6639D-F868-0BDA-501C-94240C79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Key Characteristics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A2F14-81A5-475B-84C4-313B90709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Emphasis on interpretation, not pure description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Recognition of researcher's role in meaning-making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Iterative process (hermeneutic circle)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Attention to context and history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Often uses textual or narrative data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381293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D5A21-9966-BC67-71BD-86500CC2B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/>
              <a:t>3. Symbolic Interactionism (American, 1930s-1960s)</a:t>
            </a:r>
            <a:br>
              <a:rPr lang="en-GB" sz="3400" b="1"/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17483-98E4-C021-6DCD-DD4C5F424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b="1"/>
              <a:t>Philosophers:</a:t>
            </a:r>
            <a:r>
              <a:rPr lang="en-GB" sz="2000"/>
              <a:t> Mead, Blumer</a:t>
            </a:r>
            <a:br>
              <a:rPr lang="en-GB" sz="2000"/>
            </a:br>
            <a:r>
              <a:rPr lang="en-GB" sz="2000" b="1"/>
              <a:t>Question:</a:t>
            </a:r>
            <a:r>
              <a:rPr lang="en-GB" sz="2000"/>
              <a:t> How do people create meanings through social interaction?</a:t>
            </a:r>
            <a:br>
              <a:rPr lang="en-GB" sz="2000"/>
            </a:br>
            <a:r>
              <a:rPr lang="en-GB" sz="2000" b="1"/>
              <a:t>Focus:</a:t>
            </a:r>
            <a:r>
              <a:rPr lang="en-GB" sz="2000"/>
              <a:t> Social processes, symbols, negotiated meanings</a:t>
            </a:r>
          </a:p>
          <a:p>
            <a:r>
              <a:rPr lang="en-GB" sz="2000" b="1"/>
              <a:t>Example:</a:t>
            </a:r>
            <a:r>
              <a:rPr lang="en-GB" sz="2000"/>
              <a:t> How does someone BECOME a manager? Not just through promotion, but through social interactions where others treat them as a manager.</a:t>
            </a:r>
          </a:p>
          <a:p>
            <a:endParaRPr lang="en-GB" sz="2000"/>
          </a:p>
        </p:txBody>
      </p:sp>
      <p:pic>
        <p:nvPicPr>
          <p:cNvPr id="14" name="Picture 13" descr="Drawings on colorful paper">
            <a:extLst>
              <a:ext uri="{FF2B5EF4-FFF2-40B4-BE49-F238E27FC236}">
                <a16:creationId xmlns:a16="http://schemas.microsoft.com/office/drawing/2014/main" id="{38CD74EF-C33A-8372-C26B-3A6E4B8507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53" r="3421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25442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B21EA-A136-0826-F233-B88AB6252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Symbolic Interactionism: Meaning Through Social Interaction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175B0-EFA0-DF40-8CD3-43952D01B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2000" dirty="0"/>
              <a:t>What is Symbolic Interactionism?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 dirty="0"/>
              <a:t>Core question: 'How do people create and negotiate meanings through social interaction?'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Philosophical foundation: American pragmatism (William James, John Dewey)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Key figure: George Herbert Mead (1863-1931)—Mind, Self, and Society (1934)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Term coined by: Herbert Blumer (1900-1987) in 1937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802659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05268-0313-E531-6DF5-E1A272103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>
              <a:defRPr sz="1800" b="0">
                <a:solidFill>
                  <a:srgbClr val="333333"/>
                </a:solidFill>
              </a:defRPr>
            </a:pP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Three Core Premises (Blumer, 1969)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8505-90CF-250B-04DF-2F818EB2B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1800" b="0">
                <a:solidFill>
                  <a:srgbClr val="333333"/>
                </a:solidFill>
              </a:defRPr>
            </a:pPr>
            <a:endParaRPr lang="en-GB" sz="1600" dirty="0"/>
          </a:p>
          <a:p>
            <a:pPr>
              <a:lnSpc>
                <a:spcPct val="90000"/>
              </a:lnSpc>
              <a:defRPr sz="1600" b="1">
                <a:solidFill>
                  <a:srgbClr val="333333"/>
                </a:solidFill>
              </a:defRPr>
            </a:pPr>
            <a:r>
              <a:rPr lang="en-GB" sz="1600" dirty="0"/>
              <a:t>1. Humans act toward things on the basis of the meanings things have for them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600" dirty="0"/>
              <a:t>'Things' = physical objects, people, institutions, activities, situations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600" dirty="0"/>
              <a:t>Example: 'Performance review' means different things—recognition vs. surveillance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600" dirty="0"/>
          </a:p>
          <a:p>
            <a:pPr>
              <a:lnSpc>
                <a:spcPct val="90000"/>
              </a:lnSpc>
              <a:defRPr sz="1600" b="1">
                <a:solidFill>
                  <a:srgbClr val="333333"/>
                </a:solidFill>
              </a:defRPr>
            </a:pPr>
            <a:r>
              <a:rPr lang="en-GB" sz="1600" dirty="0"/>
              <a:t>2. The meaning of things arises out of social interaction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600" dirty="0"/>
              <a:t>Meanings are not fixed properties—they're created through interaction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600" dirty="0"/>
              <a:t>Example: 'Being professional' is learned and negotiated in each organisation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600" dirty="0"/>
          </a:p>
          <a:p>
            <a:pPr>
              <a:lnSpc>
                <a:spcPct val="90000"/>
              </a:lnSpc>
              <a:defRPr sz="1600" b="1">
                <a:solidFill>
                  <a:srgbClr val="333333"/>
                </a:solidFill>
              </a:defRPr>
            </a:pPr>
            <a:r>
              <a:rPr lang="en-GB" sz="1600" dirty="0"/>
              <a:t>3. Meanings are handled in and modified through an interpretive process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600" dirty="0"/>
              <a:t>We don't simply respond—we interpret and modify meanings in each situation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600" dirty="0"/>
              <a:t>Process: Encounter → Interpret → Act → Assess response → Modify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784582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A65793-CA4C-1C8D-E6AA-244A1EC03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Symbolic Interactionism: Key Concepts for Business Research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DE7988-88AF-9119-1D60-E3A4B6025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1. Definition of the Situation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If people believe something is real, it shapes what they do.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Example: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Management calls a restructure strategic repositioning.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Employees call it job cuts.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Both views affect actions and outcomes.</a:t>
            </a:r>
          </a:p>
          <a:p>
            <a:pPr>
              <a:lnSpc>
                <a:spcPct val="90000"/>
              </a:lnSpc>
            </a:pPr>
            <a:r>
              <a:rPr lang="en-GB" sz="1700" b="1" dirty="0"/>
              <a:t>2. The Self as Social Object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We see ourselves through others’ eyes.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Example: Becoming a manager: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Employees look to you for approval → you feel like a leader.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Peers invite you to senior meetings → you feel included.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Your advice is taken seriously → you feel credible.</a:t>
            </a:r>
          </a:p>
          <a:p>
            <a:pPr>
              <a:lnSpc>
                <a:spcPct val="90000"/>
              </a:lnSpc>
            </a:pPr>
            <a:r>
              <a:rPr lang="en-GB" sz="1700" b="1" dirty="0"/>
              <a:t>3. Joint Action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Actions aren’t just individual, they’re created together.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Example: A strategy meeting: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Everyone negotiates what strategic means collectively.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165D9-DA71-065F-4D3F-D0CCD32FC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When to Use Symbolic Interactionism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79FFE-D6B1-1B73-75AF-D9DCCE26D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Identity construction (professional, organisational, occupational)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Socialisation processes (onboarding, professional development)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Negotiation and sensemaking in organisations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Occupational cultures and communities of practice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Micro-processes of organising</a:t>
            </a:r>
          </a:p>
          <a:p>
            <a:pPr>
              <a:lnSpc>
                <a:spcPct val="90000"/>
              </a:lnSpc>
              <a:defRPr sz="1800" b="1">
                <a:solidFill>
                  <a:srgbClr val="006699"/>
                </a:solidFill>
              </a:defRPr>
            </a:pPr>
            <a:r>
              <a:rPr lang="en-GB" sz="2000" dirty="0"/>
              <a:t>Example Research Questions: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entrepreneurs construct and negotiate their identity in their first year of business?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professionals learn 'what counts' in their organisation?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teams negotiate what 'quality' means in their specific context?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employees make sense of ambiguous organisational changes?</a:t>
            </a:r>
          </a:p>
        </p:txBody>
      </p:sp>
    </p:spTree>
    <p:extLst>
      <p:ext uri="{BB962C8B-B14F-4D97-AF65-F5344CB8AC3E}">
        <p14:creationId xmlns:p14="http://schemas.microsoft.com/office/powerpoint/2010/main" val="30121112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5C8C1-F4FD-32D7-4983-8F5FA7C74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AC112-E728-7234-EA9F-6BDAD84D3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Focus on interaction and process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Attention to language and symbols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Emphasis on meaning-making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Study of roles and identities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Often uses participant observation</a:t>
            </a:r>
          </a:p>
        </p:txBody>
      </p:sp>
    </p:spTree>
    <p:extLst>
      <p:ext uri="{BB962C8B-B14F-4D97-AF65-F5344CB8AC3E}">
        <p14:creationId xmlns:p14="http://schemas.microsoft.com/office/powerpoint/2010/main" val="264095445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14CEB-E90B-FB56-D4B3-4BD335D18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000" b="1">
                <a:solidFill>
                  <a:schemeClr val="bg1"/>
                </a:solidFill>
              </a:rPr>
              <a:t>They're All Interpretivist</a:t>
            </a:r>
            <a:endParaRPr lang="en-GB" sz="500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FEA4-E525-09B7-8EA8-FB2E59D08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They all share these assumptions:</a:t>
            </a:r>
          </a:p>
          <a:p>
            <a:r>
              <a:rPr lang="en-GB" sz="2000" b="1">
                <a:solidFill>
                  <a:schemeClr val="bg1"/>
                </a:solidFill>
              </a:rPr>
              <a:t>Reality is subjective</a:t>
            </a:r>
            <a:r>
              <a:rPr lang="en-GB" sz="2000">
                <a:solidFill>
                  <a:schemeClr val="bg1"/>
                </a:solidFill>
              </a:rPr>
              <a:t> (not one objective truth)</a:t>
            </a:r>
          </a:p>
          <a:p>
            <a:r>
              <a:rPr lang="en-GB" sz="2000" b="1">
                <a:solidFill>
                  <a:schemeClr val="bg1"/>
                </a:solidFill>
              </a:rPr>
              <a:t>Meanings matter</a:t>
            </a:r>
            <a:r>
              <a:rPr lang="en-GB" sz="2000">
                <a:solidFill>
                  <a:schemeClr val="bg1"/>
                </a:solidFill>
              </a:rPr>
              <a:t> (not just facts)</a:t>
            </a:r>
          </a:p>
          <a:p>
            <a:r>
              <a:rPr lang="en-GB" sz="2000" b="1">
                <a:solidFill>
                  <a:schemeClr val="bg1"/>
                </a:solidFill>
              </a:rPr>
              <a:t>Understanding requires interpretation</a:t>
            </a:r>
            <a:r>
              <a:rPr lang="en-GB" sz="2000">
                <a:solidFill>
                  <a:schemeClr val="bg1"/>
                </a:solidFill>
              </a:rPr>
              <a:t> (not just measurement)</a:t>
            </a:r>
          </a:p>
          <a:p>
            <a:r>
              <a:rPr lang="en-GB" sz="2000" b="1">
                <a:solidFill>
                  <a:schemeClr val="bg1"/>
                </a:solidFill>
              </a:rPr>
              <a:t>Context is essential</a:t>
            </a:r>
            <a:r>
              <a:rPr lang="en-GB" sz="2000">
                <a:solidFill>
                  <a:schemeClr val="bg1"/>
                </a:solidFill>
              </a:rPr>
              <a:t> (not universal laws)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10915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C8E12D-4B99-C807-8E64-2649589C3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bg1"/>
                </a:solidFill>
              </a:rPr>
              <a:t>Connecting the Three Traditions</a:t>
            </a:r>
            <a:br>
              <a:rPr lang="en-GB" sz="2200" dirty="0">
                <a:solidFill>
                  <a:schemeClr val="bg1"/>
                </a:solidFill>
              </a:rPr>
            </a:br>
            <a:endParaRPr lang="en-GB" sz="2200" dirty="0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85C5756-CADF-8DFD-D8D1-0EB9004F52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594593"/>
              </p:ext>
            </p:extLst>
          </p:nvPr>
        </p:nvGraphicFramePr>
        <p:xfrm>
          <a:off x="1274522" y="1675227"/>
          <a:ext cx="9642957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6793">
                  <a:extLst>
                    <a:ext uri="{9D8B030D-6E8A-4147-A177-3AD203B41FA5}">
                      <a16:colId xmlns:a16="http://schemas.microsoft.com/office/drawing/2014/main" val="1476859325"/>
                    </a:ext>
                  </a:extLst>
                </a:gridCol>
                <a:gridCol w="3287707">
                  <a:extLst>
                    <a:ext uri="{9D8B030D-6E8A-4147-A177-3AD203B41FA5}">
                      <a16:colId xmlns:a16="http://schemas.microsoft.com/office/drawing/2014/main" val="3699904763"/>
                    </a:ext>
                  </a:extLst>
                </a:gridCol>
                <a:gridCol w="3208457">
                  <a:extLst>
                    <a:ext uri="{9D8B030D-6E8A-4147-A177-3AD203B41FA5}">
                      <a16:colId xmlns:a16="http://schemas.microsoft.com/office/drawing/2014/main" val="2982010956"/>
                    </a:ext>
                  </a:extLst>
                </a:gridCol>
              </a:tblGrid>
              <a:tr h="60301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Phenomenology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Hermeneutics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Symbolic Interactionism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extLst>
                  <a:ext uri="{0D108BD9-81ED-4DB2-BD59-A6C34878D82A}">
                    <a16:rowId xmlns:a16="http://schemas.microsoft.com/office/drawing/2014/main" val="4252178283"/>
                  </a:ext>
                </a:extLst>
              </a:tr>
              <a:tr h="1346319">
                <a:tc>
                  <a:txBody>
                    <a:bodyPr/>
                    <a:lstStyle/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Central focus: Lived experience</a:t>
                      </a:r>
                    </a:p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Key question: What is it like?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Central focus: Interpretation of meaning</a:t>
                      </a:r>
                    </a:p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Key question: How do we understand?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Central focus: Social interaction</a:t>
                      </a:r>
                    </a:p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Key question: How is meaning negotiated?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extLst>
                  <a:ext uri="{0D108BD9-81ED-4DB2-BD59-A6C34878D82A}">
                    <a16:rowId xmlns:a16="http://schemas.microsoft.com/office/drawing/2014/main" val="329127923"/>
                  </a:ext>
                </a:extLst>
              </a:tr>
              <a:tr h="109855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Business application: Career transitions, critical incidents, embodied experiences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application: Organisational texts, narratives, cross-cultural meanings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application: Identity construction, socialisation, organisational processes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extLst>
                  <a:ext uri="{0D108BD9-81ED-4DB2-BD59-A6C34878D82A}">
                    <a16:rowId xmlns:a16="http://schemas.microsoft.com/office/drawing/2014/main" val="1557231552"/>
                  </a:ext>
                </a:extLst>
              </a:tr>
              <a:tr h="1346319">
                <a:tc gridSpan="3">
                  <a:txBody>
                    <a:bodyPr/>
                    <a:lstStyle/>
                    <a:p>
                      <a:pPr algn="ctr">
                        <a:defRPr sz="1700" b="1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 dirty="0"/>
                        <a:t>Important: These traditions overlap and inform each other</a:t>
                      </a:r>
                    </a:p>
                    <a:p>
                      <a:pPr algn="ctr">
                        <a:defRPr sz="16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 dirty="0"/>
                        <a:t>All prioritise meaning, interpretation, context, and subjectivity</a:t>
                      </a:r>
                    </a:p>
                    <a:p>
                      <a:pPr algn="ctr">
                        <a:defRPr sz="16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 dirty="0"/>
                        <a:t>All reject positivist assumptions about objective reality</a:t>
                      </a:r>
                    </a:p>
                    <a:p>
                      <a:pPr algn="ctr">
                        <a:defRPr sz="16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 dirty="0"/>
                        <a:t>They can be combined in research designs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34159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00681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d breathe... - Alison Reid | Executive Coach for New Leaders">
            <a:extLst>
              <a:ext uri="{FF2B5EF4-FFF2-40B4-BE49-F238E27FC236}">
                <a16:creationId xmlns:a16="http://schemas.microsoft.com/office/drawing/2014/main" id="{BBB89432-25B1-34A4-7903-A7EDBEBBC5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475" b="893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3027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F3087F-6793-84EB-2B37-AA2B9F3F4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>
                <a:solidFill>
                  <a:schemeClr val="bg1"/>
                </a:solidFill>
              </a:rPr>
              <a:t>Introduction to Creswell's Five Approaches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4C1452-7C1B-390D-3108-929AFAD7E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  <a:p>
            <a:pPr>
              <a:defRPr sz="1900" b="1">
                <a:solidFill>
                  <a:srgbClr val="006699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John W. Creswell (1945-):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American professor and methodologist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Major work: Research Design: Qualitative, Quantitative, and Mixed Methods Approaches (1994, now 5th ed.)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Made qualitative research accessible to doctoral students worldwide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2270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49DDE-96F9-1742-46FA-D773C685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The Five Approaches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5178A-4F5E-5979-BDE4-EF1F1E647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1. Narrative Research - Aligns with interpretivism paradigm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2. Phenomenology - Aligns with interpretivism paradigm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3. Grounded Theory - Aligns with interpretivism (individual meanings) or social constructionism (group processes)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4. Ethnography - Typically aligns with interpretivism paradigm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5. Case Study - Flexible, can align with postpositivism, interpretivism, or pragmatism depending on design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3048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7A9D9-B848-5BA0-7464-0962E6FC0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800">
                <a:solidFill>
                  <a:schemeClr val="bg1"/>
                </a:solidFill>
              </a:rPr>
              <a:t>Important Note on Paradigm Alignment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1BB85-6C8A-5129-8872-BC6A2E4B4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These are METHODS, not paradigms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Same method can be used within different paradigms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Your philosophical stance shapes HOW you use the method</a:t>
            </a:r>
          </a:p>
          <a:p>
            <a:pPr>
              <a:defRPr sz="1600" b="1">
                <a:solidFill>
                  <a:srgbClr val="333333"/>
                </a:solidFill>
              </a:defRPr>
            </a:pPr>
            <a:r>
              <a:rPr lang="en-GB" sz="2000">
                <a:solidFill>
                  <a:schemeClr val="bg1"/>
                </a:solidFill>
              </a:rPr>
              <a:t>Today's focus: How to use these approaches interpretively in business research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60793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D253-F516-4E89-A755-86B38A79C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003366"/>
                </a:solidFill>
                <a:ea typeface="Calibri"/>
                <a:cs typeface="Calibri"/>
                <a:sym typeface="Calibri"/>
              </a:rPr>
              <a:t>Narrative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1175-297B-8C7C-FF1A-D66C8EC0F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/>
              <a:t>In narrative research, researchers describe the lives of individuals, collect and tell stories about people's lives, and write narratives of individual experiences. Creswell &amp; Poth (2018, p. 67)</a:t>
            </a:r>
            <a:br>
              <a:rPr lang="en-GB"/>
            </a:br>
            <a:endParaRPr lang="en-GB"/>
          </a:p>
          <a:p>
            <a:r>
              <a:rPr lang="en-GB" b="1"/>
              <a:t>Core Premise:</a:t>
            </a:r>
            <a:endParaRPr lang="en-GB"/>
          </a:p>
          <a:p>
            <a:r>
              <a:rPr lang="en-GB"/>
              <a:t>People make sense of their lives through stories</a:t>
            </a:r>
            <a:br>
              <a:rPr lang="en-GB"/>
            </a:br>
            <a:endParaRPr lang="en-GB"/>
          </a:p>
          <a:p>
            <a:r>
              <a:rPr lang="en-GB"/>
              <a:t>To understand human experience, we must understand the stories people tell</a:t>
            </a:r>
            <a:br>
              <a:rPr lang="en-GB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DF010D-4608-D1CC-E986-814A2ADE1F04}"/>
              </a:ext>
            </a:extLst>
          </p:cNvPr>
          <p:cNvSpPr txBox="1"/>
          <p:nvPr/>
        </p:nvSpPr>
        <p:spPr>
          <a:xfrm>
            <a:off x="3048000" y="324639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>
                <a:effectLst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15993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Google Shape;90;p2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Why Stories Matter in Business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1" name="Google Shape;91;p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 err="1">
                <a:sym typeface="Calibri"/>
              </a:rPr>
              <a:t>Organisations</a:t>
            </a:r>
            <a:r>
              <a:rPr lang="en-US" sz="2000" b="1" dirty="0">
                <a:sym typeface="Calibri"/>
              </a:rPr>
              <a:t> Are Storied: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Founders tell origin stories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Employees tell culture stories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Managers narrate success and failure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Stories Do Things: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Construct identity (I am an entrepreneur)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Make sense of experience (This is why we failed)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Persuade and influence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Transmit culture</a:t>
            </a:r>
            <a:endParaRPr lang="en-US" sz="2000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6" name="Google Shape;96;p3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Three Types of Narrative Research in Business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7" name="Google Shape;97;p3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Creswell identifies different forms. In business, we typically use: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1. Biographical Narratives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Individual life story or career trajectory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2. Organisational Stories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Stories circulating within organisations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3. Cultural Narratives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Broader societal stories shaping business practice</a:t>
            </a:r>
            <a:endParaRPr lang="en-US" sz="200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Google Shape;102;p4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Type 1: Biographical Narratives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3" name="Google Shape;103;p4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Focus: Individual life story or career trajectory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Business Example: Narratives of Entrepreneurial Failure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Interview entrepreneurs who experienced business failure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Collect complete story: before, during, after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>
                <a:sym typeface="Calibri"/>
              </a:rPr>
              <a:t>Analyse</a:t>
            </a:r>
            <a:r>
              <a:rPr lang="en-US" sz="2000" dirty="0">
                <a:sym typeface="Calibri"/>
              </a:rPr>
              <a:t> how they narratively construct failure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Interpretivist Element: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Multiple ways of narrating same event:</a:t>
            </a:r>
            <a:endParaRPr lang="en-US" sz="2000" dirty="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Tragedy / Learning journey / Liberation</a:t>
            </a:r>
            <a:endParaRPr lang="en-US" sz="2000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Google Shape;108;p5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Type 2: Organisational Stories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9" name="Google Shape;109;p5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ym typeface="Calibri"/>
              </a:rPr>
              <a:t>Focus: Stories circulating within </a:t>
            </a:r>
            <a:r>
              <a:rPr lang="en-US" sz="1900" b="1" dirty="0" err="1">
                <a:sym typeface="Calibri"/>
              </a:rPr>
              <a:t>organisations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ym typeface="Calibri"/>
              </a:rPr>
              <a:t>Business Example: Origin Myths in Family Businesses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ym typeface="Calibri"/>
              </a:rPr>
              <a:t>Collect stories about how business was founded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>
                <a:sym typeface="Calibri"/>
              </a:rPr>
              <a:t>Analyse</a:t>
            </a:r>
            <a:r>
              <a:rPr lang="en-US" sz="1900" dirty="0">
                <a:sym typeface="Calibri"/>
              </a:rPr>
              <a:t> how these stories shape current practice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ym typeface="Calibri"/>
              </a:rPr>
              <a:t>Examine what values they construct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ym typeface="Calibri"/>
              </a:rPr>
              <a:t>Interpretivist Element: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ym typeface="Calibri"/>
              </a:rPr>
              <a:t>The true history matters less than how it's narratively constructed</a:t>
            </a: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ym typeface="Calibri"/>
              </a:rPr>
              <a:t>Stories create meaning for current members</a:t>
            </a:r>
            <a:endParaRPr lang="en-US" sz="1900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Google Shape;114;p6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Type 3: Cultural Narratives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5" name="Google Shape;115;p6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Focus: Broader societal stories shaping business practice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Business Example: Success Narratives in Tech Industry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>
                <a:sym typeface="Calibri"/>
              </a:rPr>
              <a:t>Analyse</a:t>
            </a:r>
            <a:r>
              <a:rPr lang="en-US" sz="2000" dirty="0">
                <a:sym typeface="Calibri"/>
              </a:rPr>
              <a:t> how entrepreneurs tell success stories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Identify dominant cultural narratives:</a:t>
            </a:r>
            <a:endParaRPr lang="en-US" sz="2000" dirty="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The garage startup myth</a:t>
            </a:r>
            <a:endParaRPr lang="en-US" sz="2000" dirty="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The visionary founder narrative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Interpretivist Element: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Success is narratively constructed, not objectively defined</a:t>
            </a:r>
            <a:endParaRPr lang="en-US" sz="2000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Google Shape;120;p7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Data Collection: Creswell's Approach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1" name="Google Shape;121;p7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>
                <a:sym typeface="Calibri"/>
              </a:rPr>
              <a:t>The procedures consist of focusing on one or two individuals, gathering data through collection of their stories, and chronologically ordering the meaning of those experiences.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>
                <a:sym typeface="Calibri"/>
              </a:rPr>
              <a:t>— Creswell &amp; Poth (2018)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In Practice: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In-depth narrative interviews (2-3 hours, multiple sessions)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Open questions: Tell me your story...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Minimal interruption, let story unfold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May use documents, artefacts, photos</a:t>
            </a:r>
            <a:endParaRPr lang="en-US" sz="2000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Google Shape;126;p8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Sample Size in Narrative Research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7" name="Google Shape;127;p8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Creswell's Guidance: Typically 1-10 participants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Some doctoral studies focus on just ONE person (life history)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Small samples allow deep analysis of each narrative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Why So Few?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Each narrative requires extensive analysis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Focus on depth, not breadth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Rich, detailed understanding of individual experience</a:t>
            </a:r>
            <a:endParaRPr lang="en-US" sz="2000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2" name="Google Shape;132;p9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Narrative Analysis: Three Approaches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3" name="Google Shape;133;p9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Creswell describes different ways to analyse: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1. Chronological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Beginning → middle → end, turning points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2. Thematic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What themes? How are identities constructed?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3. Structural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How is story told? What's included/excluded?</a:t>
            </a:r>
            <a:endParaRPr lang="en-US" sz="200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4" name="Rectangle 14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8" name="Google Shape;138;p10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Complete Research Example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9" name="Google Shape;139;p10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Research Question: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How do professionals narrate their transition to entrepreneurship?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Design: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8 participants, 2-3 interviews each over 6 months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Findings Might Reveal: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Different narrative genres (quest, tragedy, comedy)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How people manage contradictions narratively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Cultural resources used to make sense of transition</a:t>
            </a:r>
            <a:endParaRPr lang="en-US" sz="200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4" name="Google Shape;144;p1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When to Use Narrative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5" name="Google Shape;145;p11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Choose narrative research when: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 want to understand individual life transitions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You're interested in identity construction over time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 want to understand retrospective sense-making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You're exploring temporal dimensions</a:t>
            </a:r>
            <a:endParaRPr lang="en-US" sz="200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0" name="Google Shape;150;p12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When NOT to Use Narrative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1" name="Google Shape;151;p1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Narrative research is less appropriate for: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Understanding current organisational processes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Better: Ethnography or grounded theory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Comparing multiple stakeholder perspectives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Better: Case study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Developing theory about social processes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Better: Grounded theory</a:t>
            </a:r>
            <a:endParaRPr lang="en-US" sz="2000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Phenomenology (Creswell's Second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1">
                <a:solidFill>
                  <a:srgbClr val="666666"/>
                </a:solidFill>
              </a:defRPr>
            </a:pPr>
            <a:r>
              <a:rPr lang="en-US" sz="2000"/>
              <a:t>A phenomenological study describes the common meaning for several individuals of their lived experiences of a concept or phenomenon.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75)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is it like to experience this phenomenon?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Describe the essence of a lived experience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When to Use: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Career transitions (promotion, redundancy, retirement)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Critical incidents (ethical dilemmas, failure, success)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Embodied experiences (stress, flow, burnout)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What is the lived experience of facing ethical dilemmas in corporate management?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12 managers who faced significant ethical challenges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90-minute interviews exploring the experience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Phenomenological Data Collection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 dirty="0"/>
              <a:t>Creswell's Guidance: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 dirty="0"/>
              <a:t>Sample size: Typically 5-25 participants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 dirty="0"/>
              <a:t>In-depth interviews exploring experience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 dirty="0"/>
              <a:t>Open questions: What was that like for you?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 dirty="0"/>
              <a:t>Focus on description, not explanation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 dirty="0"/>
              <a:t>May use multiple interviews with same participants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Phenomenological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1700" dirty="0"/>
              <a:t>Moustakas's Steps (Creswell describes):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1. </a:t>
            </a:r>
            <a:r>
              <a:rPr lang="en-US" sz="1700" dirty="0" err="1"/>
              <a:t>Horizonalisation</a:t>
            </a:r>
            <a:endParaRPr lang="en-US" sz="1700" dirty="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List all significant statements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2. Clusters of Meaning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Group statements into themes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3. Textural Description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What participants experienced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4. Structural Description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How they experienced it (context, conditions)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5. Essence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The essential, invariant structure of the experience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Grounded Theory (Creswell's Third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1">
                <a:solidFill>
                  <a:srgbClr val="666666"/>
                </a:solidFill>
              </a:defRPr>
            </a:pPr>
            <a:r>
              <a:rPr lang="en-US" sz="2000"/>
              <a:t>Grounded theory is a qualitative design in which the inquirer generates a general explanation (a theory) of a process, action, or interaction shaped by the views of participants.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82)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processes underlie this phenomenon?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Generate theory grounded in data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Grounded Theory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When to Use: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Studying social processes and interactions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Identity construction in organisations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Understanding how meanings are negotiated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What processes do corporate employees experience when transitioning to entrepreneurship?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Initial 8 participants, then theoretical sampling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Final sample: 25 participants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Features of Grounded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identifies these characteristics: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Theoretical Sampling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Collect data → analyse → decide who to interview next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Constant Comparative Method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Compare data to data throughout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Theoretical Saturation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Continue until no new concepts emerge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Theory Development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Builds theory from data, not tests it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Grounded Theory Coding Process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Three Coding Stages (Creswell describes):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2000"/>
              <a:t>1. Open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Initial line-by-line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Generate initial categories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2000"/>
              <a:t>2. Axial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Relate categories to subcategories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Specify properties and dimensions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2000"/>
              <a:t>3. Selective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Integrate and refine theory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Identify core category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Ethnography (Creswell's Fourth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1">
                <a:solidFill>
                  <a:srgbClr val="666666"/>
                </a:solidFill>
              </a:defRPr>
            </a:pPr>
            <a:r>
              <a:rPr lang="en-US" sz="2000"/>
              <a:t>Ethnography is a qualitative design in which the researcher describes and interprets the shared patterns of culture of a group.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90)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does it mean to be a member of this culture?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Understand culture from insiders' perspective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Ethnography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When to Use: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Understanding organisational culture deeply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Exploring taken-for-granted practices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Studying what people do, not just what they say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The culture of innovation in a tech startup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6 months embedded in startup (3 days/week)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Participant observation in meetings, social events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Field notes, photographs, artefacts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Ethnographic Fieldwork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Creswell's Guidance: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Prolonged engagement in the field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Months to years (doctoral research often 3-6 months)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Participant observation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Not just watching, but participating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Detailed field notes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Descriptive, reflective writing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Informal interviews in natural settings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Thick Description (Geertz)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 dirty="0"/>
              <a:t>Creswell </a:t>
            </a:r>
            <a:r>
              <a:rPr lang="en-US" sz="2000" dirty="0" err="1"/>
              <a:t>emphasises</a:t>
            </a:r>
            <a:r>
              <a:rPr lang="en-US" sz="2000" dirty="0"/>
              <a:t> Geertz's concept: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 dirty="0"/>
              <a:t>Thin Description: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 dirty="0"/>
              <a:t>The manager closed the door and spoke to the employee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 dirty="0"/>
              <a:t>Thick Description: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333333"/>
                </a:solidFill>
              </a:defRPr>
            </a:pPr>
            <a:r>
              <a:rPr lang="en-US" sz="2000" dirty="0"/>
              <a:t>The manager carefully closed the door—unusual in this open-door culture—</a:t>
            </a:r>
            <a:r>
              <a:rPr lang="en-US" sz="2000" dirty="0" err="1"/>
              <a:t>signalling</a:t>
            </a:r>
            <a:r>
              <a:rPr lang="en-US" sz="2000" dirty="0"/>
              <a:t> to the team that something serious was occurring. She lowered her voice, a posture indicating empathy in this </a:t>
            </a:r>
            <a:r>
              <a:rPr lang="en-US" sz="2000" dirty="0" err="1"/>
              <a:t>organisation</a:t>
            </a:r>
            <a:r>
              <a:rPr lang="en-US" sz="2000" dirty="0"/>
              <a:t>...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 dirty="0"/>
              <a:t>Captures: </a:t>
            </a:r>
            <a:r>
              <a:rPr lang="en-US" sz="2000" dirty="0" err="1"/>
              <a:t>Behaviour</a:t>
            </a:r>
            <a:r>
              <a:rPr lang="en-US" sz="2000" dirty="0"/>
              <a:t>, context, meaning within culture, cultural knowledge needed to interpret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(Creswell's Fifth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666666"/>
                </a:solidFill>
              </a:defRPr>
            </a:pPr>
            <a:r>
              <a:rPr lang="en-US" sz="2000"/>
              <a:t>Case study research is a qualitative approach in which the investigator explores a real-life, contemporary bounded system (a case) over time through detailed, in-depth data collection.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96)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is happening in this specific case?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In-depth understanding of a bounded system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Key Feature: The Case is Bounded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Bounded by time (a specific period)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Bounded by place (a specific location)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Bounded by definition (specific programme, organisation, event)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How do specific FMCG companies implement CSR initiatives to enhance consumer loyalty?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Multiple case study across several companies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Interviews, documents, observations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Case Studies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identifies: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Single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In-depth examination of one case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Multiple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Examination of several cases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Within-case and cross-case analysis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Intrinsic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Focus on the case itself (unusual, unique)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Instrumental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Case illustrates an issue or concept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Data Collection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emphasises multiple sources: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Interviews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With participants in the case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Documents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Reports, emails, memos, policies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Observations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Direct observation of the case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Archival records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Historical documents, statistics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Creswell's Five Approaches: 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1. Narrative: Individual stories and life experiences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2. Phenomenology: Essence of lived experience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3. Grounded Theory: Generate theory from data about processes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4. Ethnography: Understand culture from insiders' perspective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5. Case Study: In-depth examination of bounded system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/>
              <a:t>All can be used interpretively in business and management research</a:t>
            </a: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2E6BA-9E41-09A4-F400-90AFE4E99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rgbClr val="FFFFFF"/>
                </a:solidFill>
              </a:rPr>
              <a:t>Gunman on the Campus case is a classic example Creswell uses to illustrate how the same event can be studied through five different qualitative approaches,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B1613-17D0-4571-DB7F-9F352BF82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300" dirty="0"/>
          </a:p>
          <a:p>
            <a:pPr>
              <a:lnSpc>
                <a:spcPct val="90000"/>
              </a:lnSpc>
            </a:pPr>
            <a:r>
              <a:rPr lang="en-GB" sz="1300" dirty="0"/>
              <a:t> 1. Narrative Research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Individual stories.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Collect personal accounts from students, faculty, and staff about their experiences during the incident.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Understand how people construct meaning through their personal narratives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2. Phenomenology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Lived experience.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Explore the essence of what it was like to experience the lockdown and fear.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Describe the shared experience of those present on campus.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3. Grounded Theory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Develop a theory.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Interview multiple stakeholders to build a theory about how campus communities respond to crises.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Generate a process model (e.g., stages of communication and coping).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4. Ethnography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Cultural context.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Study the campus culture and how norms, rituals, and values shaped responses to the gunman.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Understand the cultural patterns influencing behaviour during emergencies.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5. Case Study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In-depth analysis of a bounded system.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Examine the entire incident as a single case, including policies, communication strategies, and outcomes.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Provide a comprehensive understanding of the event within its real-life context.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25860703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: Reflection and Next Steps (10 minutes)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/>
              <a:t>Next Steps: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1. Read one key reading from each section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2. Draft your philosophical positioning statement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3. Develop your interpretivist research questions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4. Reflect on your positionality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5. Seek methodological supervision/support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Essential Resources for Further Learning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Interpretivism: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Schwandt, T.A. (2000). Three epistemological stances. In Denzin &amp; Lincoln, Handbook of Qualitative Research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Denzin &amp; Lincoln (Eds.) (2018). The SAGE Handbook of Qualitative Research (5th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Creswell's Approaches: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Creswell &amp; Poth (2018). Qualitative Inquiry and Research Design (4th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Phenomenology: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Van Manen (2016). Researching Lived Experience (2nd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Smith, Flowers &amp; Larkin (2009). Interpretative Phenomenological Analysis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Grounded Theory: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Charmaz (2014). Constructing Grounded Theory (2nd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Quality: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Tracy (2010). Qualitative quality: Eight big-tent criteria. Qualitative Inquiry, 16(10), 837-851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F5E4A9"/>
      </a:dk2>
      <a:lt2>
        <a:srgbClr val="7C9263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F0D67E"/>
      </a:accent5>
      <a:accent6>
        <a:srgbClr val="7C9263"/>
      </a:accent6>
      <a:hlink>
        <a:srgbClr val="536142"/>
      </a:hlink>
      <a:folHlink>
        <a:srgbClr val="B79214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5979</Words>
  <Application>Microsoft Office PowerPoint</Application>
  <PresentationFormat>Widescreen</PresentationFormat>
  <Paragraphs>812</Paragraphs>
  <Slides>82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82</vt:i4>
      </vt:variant>
    </vt:vector>
  </HeadingPairs>
  <TitlesOfParts>
    <vt:vector size="86" baseType="lpstr">
      <vt:lpstr>Aptos</vt:lpstr>
      <vt:lpstr>Arial</vt:lpstr>
      <vt:lpstr>Calibri</vt:lpstr>
      <vt:lpstr>Office Theme</vt:lpstr>
      <vt:lpstr>INTERPRETIVIST QUALITATIVE RESEARCH FOR BUSINESS AND MANAGEMENT </vt:lpstr>
      <vt:lpstr>Please note</vt:lpstr>
      <vt:lpstr>What is Interpretivism?</vt:lpstr>
      <vt:lpstr>It is …</vt:lpstr>
      <vt:lpstr>PowerPoint Presentation</vt:lpstr>
      <vt:lpstr>Why Interpretivism, Constructivism, and Social Constructionism Are Kept Separate </vt:lpstr>
      <vt:lpstr>Interpretivism</vt:lpstr>
      <vt:lpstr>Philosophers who shaped your Research Principles and Philosophy module</vt:lpstr>
      <vt:lpstr>Key Figures and Their Contributions to Interpretivism</vt:lpstr>
      <vt:lpstr>Why Interpretivism Matters for Business Research </vt:lpstr>
      <vt:lpstr>PowerPoint Presentation</vt:lpstr>
      <vt:lpstr>Ontological Implications for Research Design </vt:lpstr>
      <vt:lpstr>Critical Distinction</vt:lpstr>
      <vt:lpstr>PowerPoint Presentation</vt:lpstr>
      <vt:lpstr>PowerPoint Presentation</vt:lpstr>
      <vt:lpstr>Axiology: What Role Do Values Play? The Interpretivist Answer: Researcher's values and biases are integral to the research process and inevitable in interpretation </vt:lpstr>
      <vt:lpstr>Positionality in Practice</vt:lpstr>
      <vt:lpstr>Bringing Your 'Whole Self' While Remaining Aware</vt:lpstr>
      <vt:lpstr>PowerPoint Presentation</vt:lpstr>
      <vt:lpstr>ONE PARADIGM</vt:lpstr>
      <vt:lpstr>What is a Philosophical Tradition?</vt:lpstr>
      <vt:lpstr>What is a Philosophical Tradition?</vt:lpstr>
      <vt:lpstr>PowerPoint Presentation</vt:lpstr>
      <vt:lpstr>They're not divisions OF interpretivism - they're different philosophical traditions that all HAPPEN TO BE interpretivist</vt:lpstr>
      <vt:lpstr>Why is This Paradigm More Complicated Than Others?</vt:lpstr>
      <vt:lpstr>The Three Traditions Explained Simply</vt:lpstr>
      <vt:lpstr>1. Phenomenology (German, 1900s)</vt:lpstr>
      <vt:lpstr>Phenomenology: Understanding Lived Experience</vt:lpstr>
      <vt:lpstr>Examples</vt:lpstr>
      <vt:lpstr>Key Characteristics</vt:lpstr>
      <vt:lpstr>2. Hermeneutics (German, 1800s-1900s)</vt:lpstr>
      <vt:lpstr>PowerPoint Presentation</vt:lpstr>
      <vt:lpstr>Hermeneutics: The Art of Interpretation</vt:lpstr>
      <vt:lpstr>Three Key Concepts for Researchers</vt:lpstr>
      <vt:lpstr>Research Example: Understanding Organisational Culture</vt:lpstr>
      <vt:lpstr>Continued </vt:lpstr>
      <vt:lpstr>When to Use Hermeneutics</vt:lpstr>
      <vt:lpstr>Key Characteristics</vt:lpstr>
      <vt:lpstr>3. Symbolic Interactionism (American, 1930s-1960s) </vt:lpstr>
      <vt:lpstr>Symbolic Interactionism: Meaning Through Social Interaction </vt:lpstr>
      <vt:lpstr> Three Core Premises (Blumer, 1969)</vt:lpstr>
      <vt:lpstr>Symbolic Interactionism: Key Concepts for Business Research</vt:lpstr>
      <vt:lpstr>When to Use Symbolic Interactionism</vt:lpstr>
      <vt:lpstr>Key Characteristics</vt:lpstr>
      <vt:lpstr>They're All Interpretivist</vt:lpstr>
      <vt:lpstr>Connecting the Three Traditions </vt:lpstr>
      <vt:lpstr>PowerPoint Presentation</vt:lpstr>
      <vt:lpstr>Introduction to Creswell's Five Approaches</vt:lpstr>
      <vt:lpstr>The Five Approaches</vt:lpstr>
      <vt:lpstr>Important Note on Paradigm Alignment</vt:lpstr>
      <vt:lpstr>Narrative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Gunman on the Campus case is a classic example Creswell uses to illustrate how the same event can be studied through five different qualitative approaches,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Caroline Jawad</dc:creator>
  <cp:keywords/>
  <dc:description>generated using python-pptx</dc:description>
  <cp:lastModifiedBy>Caroline Jawad</cp:lastModifiedBy>
  <cp:revision>6</cp:revision>
  <dcterms:created xsi:type="dcterms:W3CDTF">2013-01-27T09:14:16Z</dcterms:created>
  <dcterms:modified xsi:type="dcterms:W3CDTF">2026-03-15T14:44:15Z</dcterms:modified>
  <cp:category/>
</cp:coreProperties>
</file>