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4" r:id="rId2"/>
    <p:sldId id="256" r:id="rId3"/>
    <p:sldId id="257" r:id="rId4"/>
    <p:sldId id="258" r:id="rId5"/>
    <p:sldId id="259" r:id="rId6"/>
    <p:sldId id="260" r:id="rId7"/>
    <p:sldId id="261" r:id="rId8"/>
    <p:sldId id="262" r:id="rId9"/>
    <p:sldId id="263" r:id="rId10"/>
  </p:sldIdLst>
  <p:sldSz cx="6858000" cy="1218882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39">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中度样式 2 - 强调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0" autoAdjust="0"/>
    <p:restoredTop sz="94660"/>
  </p:normalViewPr>
  <p:slideViewPr>
    <p:cSldViewPr snapToGrid="0">
      <p:cViewPr varScale="1">
        <p:scale>
          <a:sx n="53" d="100"/>
          <a:sy n="53" d="100"/>
        </p:scale>
        <p:origin x="3144" y="208"/>
      </p:cViewPr>
      <p:guideLst>
        <p:guide orient="horz" pos="3839"/>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60" y="1994965"/>
            <a:ext cx="5143559" cy="4243884"/>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857260" y="6402510"/>
            <a:ext cx="5143559" cy="2943065"/>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63A1C593-65D0-4073-BCC9-577B9352EA97}" type="datetimeFigureOut">
              <a:rPr lang="en-US" smtClean="0"/>
              <a:t>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21" y="3039006"/>
            <a:ext cx="5915093" cy="5070651"/>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467921" y="8157627"/>
            <a:ext cx="5915093" cy="2666535"/>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93" y="3244991"/>
            <a:ext cx="2914684" cy="77343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902" y="3244991"/>
            <a:ext cx="2914684" cy="77343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6" y="648998"/>
            <a:ext cx="5915093" cy="2356147"/>
          </a:xfrm>
        </p:spPr>
        <p:txBody>
          <a:bodyPr/>
          <a:lstStyle/>
          <a:p>
            <a:r>
              <a:rPr lang="en-US"/>
              <a:t>Click to edit Master title style</a:t>
            </a:r>
          </a:p>
        </p:txBody>
      </p:sp>
      <p:sp>
        <p:nvSpPr>
          <p:cNvPr id="3" name="Text Placeholder 2"/>
          <p:cNvSpPr>
            <a:spLocks noGrp="1"/>
          </p:cNvSpPr>
          <p:nvPr>
            <p:ph type="body" idx="1"/>
          </p:nvPr>
        </p:nvSpPr>
        <p:spPr>
          <a:xfrm>
            <a:off x="472386" y="2988215"/>
            <a:ext cx="2901289" cy="1464478"/>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6" y="4452692"/>
            <a:ext cx="2901289" cy="65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902" y="2988215"/>
            <a:ext cx="2915577" cy="1464478"/>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902" y="4452692"/>
            <a:ext cx="2915577" cy="6549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6" y="812659"/>
            <a:ext cx="2211909" cy="2844305"/>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2915577" y="1755117"/>
            <a:ext cx="3471902" cy="8662716"/>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6" y="3656964"/>
            <a:ext cx="2211909" cy="677497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6" y="812659"/>
            <a:ext cx="2211909" cy="2844305"/>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2915577" y="1755117"/>
            <a:ext cx="3471902" cy="8662716"/>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472386" y="3656964"/>
            <a:ext cx="2211909" cy="677497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813" y="648998"/>
            <a:ext cx="1478773" cy="103303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93" y="648998"/>
            <a:ext cx="4350594" cy="103303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93" y="648998"/>
            <a:ext cx="5915093" cy="235614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93" y="3244991"/>
            <a:ext cx="5915093" cy="773436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93" y="11298213"/>
            <a:ext cx="1543068" cy="648998"/>
          </a:xfrm>
          <a:prstGeom prst="rect">
            <a:avLst/>
          </a:prstGeom>
        </p:spPr>
        <p:txBody>
          <a:bodyPr vert="horz" lIns="91440" tIns="45720" rIns="91440" bIns="45720" rtlCol="0" anchor="ctr"/>
          <a:lstStyle>
            <a:lvl1pPr algn="l">
              <a:defRPr sz="900">
                <a:solidFill>
                  <a:schemeClr val="tx1">
                    <a:tint val="75000"/>
                  </a:schemeClr>
                </a:solidFill>
              </a:defRPr>
            </a:lvl1pPr>
          </a:lstStyle>
          <a:p>
            <a:fld id="{63A1C593-65D0-4073-BCC9-577B9352EA97}" type="datetimeFigureOut">
              <a:rPr lang="en-US" smtClean="0"/>
              <a:t>6/20/21</a:t>
            </a:fld>
            <a:endParaRPr lang="en-US"/>
          </a:p>
        </p:txBody>
      </p:sp>
      <p:sp>
        <p:nvSpPr>
          <p:cNvPr id="5" name="Footer Placeholder 4"/>
          <p:cNvSpPr>
            <a:spLocks noGrp="1"/>
          </p:cNvSpPr>
          <p:nvPr>
            <p:ph type="ftr" sz="quarter" idx="3"/>
          </p:nvPr>
        </p:nvSpPr>
        <p:spPr>
          <a:xfrm>
            <a:off x="2271739" y="11298213"/>
            <a:ext cx="2314602" cy="648998"/>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518" y="11298213"/>
            <a:ext cx="1543068" cy="648998"/>
          </a:xfrm>
          <a:prstGeom prst="rect">
            <a:avLst/>
          </a:prstGeom>
        </p:spPr>
        <p:txBody>
          <a:bodyPr vert="horz" lIns="91440" tIns="45720" rIns="91440" bIns="45720" rtlCol="0" anchor="ctr"/>
          <a:lstStyle>
            <a:lvl1pPr algn="r">
              <a:defRPr sz="900">
                <a:solidFill>
                  <a:schemeClr val="tx1">
                    <a:tint val="75000"/>
                  </a:schemeClr>
                </a:solidFill>
              </a:defRPr>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732AE-C678-6640-9281-4C5974707A3D}"/>
              </a:ext>
            </a:extLst>
          </p:cNvPr>
          <p:cNvSpPr>
            <a:spLocks noGrp="1"/>
          </p:cNvSpPr>
          <p:nvPr>
            <p:ph type="title"/>
          </p:nvPr>
        </p:nvSpPr>
        <p:spPr>
          <a:xfrm>
            <a:off x="471493" y="648998"/>
            <a:ext cx="5915093" cy="10781002"/>
          </a:xfrm>
        </p:spPr>
        <p:txBody>
          <a:bodyPr>
            <a:normAutofit/>
          </a:bodyPr>
          <a:lstStyle/>
          <a:p>
            <a:r>
              <a:rPr lang="en-GB" sz="3600" dirty="0"/>
              <a:t>UWTSD </a:t>
            </a:r>
            <a:br>
              <a:rPr lang="en-GB" sz="3600" dirty="0"/>
            </a:br>
            <a:r>
              <a:rPr lang="en-GB" sz="3600" dirty="0"/>
              <a:t>Certificate for Higher Education Skills for the Workplace - Health and Social Care</a:t>
            </a:r>
            <a:br>
              <a:rPr lang="en-GB" sz="3600" dirty="0"/>
            </a:br>
            <a:br>
              <a:rPr lang="en-GB" sz="3600" dirty="0"/>
            </a:br>
            <a:r>
              <a:rPr lang="en-GB" sz="3600" dirty="0"/>
              <a:t>Module: Psychology for Health and Social Care BMHP4003_BIRM</a:t>
            </a:r>
            <a:br>
              <a:rPr lang="en-GB" sz="3600" dirty="0"/>
            </a:br>
            <a:br>
              <a:rPr lang="en-GB" sz="3600" dirty="0"/>
            </a:br>
            <a:r>
              <a:rPr lang="en-GB" sz="3600" dirty="0"/>
              <a:t>Academic Poster with Annotated Bibliography</a:t>
            </a:r>
            <a:br>
              <a:rPr lang="en-GB" sz="3600" dirty="0"/>
            </a:br>
            <a:br>
              <a:rPr lang="en-GB" sz="3600" dirty="0"/>
            </a:br>
            <a:r>
              <a:rPr lang="en-GB" sz="3200" dirty="0"/>
              <a:t>Lecturer Name: Rebecca Kavanagh</a:t>
            </a:r>
            <a:br>
              <a:rPr lang="en-GB" sz="3200" dirty="0"/>
            </a:br>
            <a:br>
              <a:rPr lang="en-GB" sz="3200" dirty="0"/>
            </a:br>
            <a:r>
              <a:rPr lang="en-GB" sz="3200" dirty="0"/>
              <a:t>Student Name: </a:t>
            </a:r>
            <a:r>
              <a:rPr lang="en-GB" dirty="0"/>
              <a:t>Eliza </a:t>
            </a:r>
            <a:r>
              <a:rPr lang="en-GB" dirty="0" err="1"/>
              <a:t>Blajevschi</a:t>
            </a:r>
            <a:r>
              <a:rPr lang="en-GB"/>
              <a:t> </a:t>
            </a:r>
            <a:br>
              <a:rPr lang="en-GB"/>
            </a:br>
            <a:br>
              <a:rPr lang="en-GB" sz="3200" dirty="0"/>
            </a:br>
            <a:r>
              <a:rPr lang="en-GB" sz="3200" dirty="0"/>
              <a:t>Student ID</a:t>
            </a:r>
            <a:r>
              <a:rPr lang="en-GB" sz="3200"/>
              <a:t>: </a:t>
            </a:r>
            <a:r>
              <a:rPr lang="en-GB"/>
              <a:t>2007957</a:t>
            </a:r>
            <a:endParaRPr lang="en-GB" sz="3200" dirty="0"/>
          </a:p>
        </p:txBody>
      </p:sp>
    </p:spTree>
    <p:extLst>
      <p:ext uri="{BB962C8B-B14F-4D97-AF65-F5344CB8AC3E}">
        <p14:creationId xmlns:p14="http://schemas.microsoft.com/office/powerpoint/2010/main" val="1091251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s 3"/>
          <p:cNvSpPr/>
          <p:nvPr/>
        </p:nvSpPr>
        <p:spPr>
          <a:xfrm>
            <a:off x="-5715" y="0"/>
            <a:ext cx="6868795" cy="4902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solidFill>
                  <a:schemeClr val="tx1"/>
                </a:solidFill>
              </a:rPr>
              <a:t>Understanding Psychological Development Across the Lifespan</a:t>
            </a:r>
          </a:p>
        </p:txBody>
      </p:sp>
      <p:pic>
        <p:nvPicPr>
          <p:cNvPr id="6" name="Picture 5" descr="360_F_322613129_wP1lcrLoxkPq2OtXgjCXW9EydnWN1ubn"/>
          <p:cNvPicPr>
            <a:picLocks noChangeAspect="1"/>
          </p:cNvPicPr>
          <p:nvPr/>
        </p:nvPicPr>
        <p:blipFill>
          <a:blip r:embed="rId2"/>
          <a:stretch>
            <a:fillRect/>
          </a:stretch>
        </p:blipFill>
        <p:spPr>
          <a:xfrm>
            <a:off x="-5715" y="490220"/>
            <a:ext cx="6863080" cy="3145790"/>
          </a:xfrm>
          <a:prstGeom prst="rect">
            <a:avLst/>
          </a:prstGeom>
        </p:spPr>
      </p:pic>
      <p:sp>
        <p:nvSpPr>
          <p:cNvPr id="7" name="Rectangles 6"/>
          <p:cNvSpPr/>
          <p:nvPr/>
        </p:nvSpPr>
        <p:spPr>
          <a:xfrm>
            <a:off x="123190" y="605790"/>
            <a:ext cx="6609715" cy="1342390"/>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dirty="0"/>
              <a:t>Introduction</a:t>
            </a:r>
            <a:endParaRPr lang="en-US" sz="1000" dirty="0"/>
          </a:p>
          <a:p>
            <a:pPr algn="just"/>
            <a:r>
              <a:rPr lang="en-US" sz="1000" dirty="0"/>
              <a:t>The aim of this poster is to display the understanding and discussion about psychological development across the lifespan. In order to understand the psychological development scenarios, the theories such as Erikson’s Psychological Stages of Development and Piaget Theory of Constructivism are mentioned and compared. Furthermore, the practical examples related to the activities of the staff are mentioned that can support the older adults in stage 8 of lifespan development.</a:t>
            </a:r>
          </a:p>
          <a:p>
            <a:pPr algn="just"/>
            <a:r>
              <a:rPr lang="en-US" sz="1000" dirty="0"/>
              <a:t>Psychological development is considered as the development of </a:t>
            </a:r>
            <a:r>
              <a:rPr lang="en-US" sz="1000" dirty="0" err="1"/>
              <a:t>behavioural</a:t>
            </a:r>
            <a:r>
              <a:rPr lang="en-US" sz="1000" dirty="0"/>
              <a:t>, cognitive, social and emotional capabilities of the people across the lifespan that starts from infancy and lasts till the people become older (Whitehead, Bates and Elphinstone, 2020).</a:t>
            </a:r>
          </a:p>
        </p:txBody>
      </p:sp>
      <p:sp>
        <p:nvSpPr>
          <p:cNvPr id="8" name="Rectangles 7"/>
          <p:cNvSpPr/>
          <p:nvPr/>
        </p:nvSpPr>
        <p:spPr>
          <a:xfrm>
            <a:off x="70485" y="2049780"/>
            <a:ext cx="6738620" cy="641985"/>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dirty="0">
                <a:solidFill>
                  <a:schemeClr val="tx1"/>
                </a:solidFill>
              </a:rPr>
              <a:t>Theories of Psychological Development</a:t>
            </a:r>
          </a:p>
          <a:p>
            <a:pPr algn="just"/>
            <a:r>
              <a:rPr lang="en-US" sz="1000" dirty="0">
                <a:solidFill>
                  <a:schemeClr val="tx1"/>
                </a:solidFill>
              </a:rPr>
              <a:t>Psychologists regard that the sensitive periods are considered crucial for psychological development and that is the reason why some people reach a higher level of psychological development than other people (Frankenhuis and Fraley, 2017).</a:t>
            </a:r>
          </a:p>
        </p:txBody>
      </p:sp>
      <p:sp>
        <p:nvSpPr>
          <p:cNvPr id="9" name="Rectangles 8"/>
          <p:cNvSpPr/>
          <p:nvPr/>
        </p:nvSpPr>
        <p:spPr>
          <a:xfrm>
            <a:off x="635" y="2799715"/>
            <a:ext cx="3376295" cy="710374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endParaRPr lang="en-US" sz="1000" b="1" u="sng"/>
          </a:p>
          <a:p>
            <a:pPr algn="just"/>
            <a:endParaRPr lang="en-US" sz="1000" b="1" u="sng"/>
          </a:p>
          <a:p>
            <a:pPr algn="just"/>
            <a:r>
              <a:rPr lang="en-US" sz="1200" b="1" u="sng"/>
              <a:t>Erikson’s Psychological Stages of Development</a:t>
            </a:r>
          </a:p>
          <a:p>
            <a:pPr algn="just"/>
            <a:r>
              <a:rPr lang="en-US" sz="1000"/>
              <a:t>According to Erikson's, the psychological development in people happens in 8 stages and the stages of lifespan are directly linked to social experiences. In the social stages, people need to either become successful or become unsuccessful. The 8 stages of the psychosocial development of people are mentioned in the below figure.</a:t>
            </a:r>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r>
              <a:rPr lang="en-US" sz="1000"/>
              <a:t>The stages and the psychological development of the people across the lifespan are mentioned in the below table.</a:t>
            </a:r>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a:p>
            <a:pPr algn="just"/>
            <a:endParaRPr lang="en-US" sz="1000"/>
          </a:p>
        </p:txBody>
      </p:sp>
      <p:sp>
        <p:nvSpPr>
          <p:cNvPr id="10" name="Rectangles 9"/>
          <p:cNvSpPr/>
          <p:nvPr/>
        </p:nvSpPr>
        <p:spPr>
          <a:xfrm>
            <a:off x="3486785" y="2807335"/>
            <a:ext cx="3369945" cy="3578860"/>
          </a:xfrm>
          <a:prstGeom prst="rect">
            <a:avLst/>
          </a:prstGeom>
          <a:solidFill>
            <a:schemeClr val="bg1"/>
          </a:solidFill>
          <a:ln>
            <a:solidFill>
              <a:schemeClr val="bg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dirty="0">
                <a:solidFill>
                  <a:schemeClr val="tx1"/>
                </a:solidFill>
              </a:rPr>
              <a:t>Piaget’s Theory of Constructivism</a:t>
            </a:r>
          </a:p>
          <a:p>
            <a:pPr algn="just"/>
            <a:r>
              <a:rPr lang="en-US" sz="1000" dirty="0">
                <a:solidFill>
                  <a:schemeClr val="tx1"/>
                </a:solidFill>
              </a:rPr>
              <a:t>The Piaget theory of constructivism outlined that infant start learning just after birth and it continues till the end of their lifespan. The Piaget theory of constructivism is also considered influential for cognitive development and highlighted that learnings are based on experiences. There are three basic components such as schemas, processes and stages of development in Piaget’s theory. The schemas are considered as the blocks of knowledge and experiences. The processes help the people in the successful transition from one stage to another stage (Bjrklund, 2018).  The stages in cognitive development are represented in the below figure.</a:t>
            </a: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a:p>
            <a:pPr algn="just"/>
            <a:endParaRPr lang="en-US" sz="1000" dirty="0">
              <a:solidFill>
                <a:schemeClr val="tx1"/>
              </a:solidFill>
            </a:endParaRPr>
          </a:p>
        </p:txBody>
      </p:sp>
      <p:pic>
        <p:nvPicPr>
          <p:cNvPr id="11" name="Picture 10"/>
          <p:cNvPicPr/>
          <p:nvPr/>
        </p:nvPicPr>
        <p:blipFill>
          <a:blip r:embed="rId3"/>
          <a:stretch>
            <a:fillRect/>
          </a:stretch>
        </p:blipFill>
        <p:spPr>
          <a:xfrm>
            <a:off x="120650" y="4065270"/>
            <a:ext cx="3136265" cy="1389380"/>
          </a:xfrm>
          <a:prstGeom prst="rect">
            <a:avLst/>
          </a:prstGeom>
          <a:noFill/>
          <a:ln w="9525">
            <a:noFill/>
          </a:ln>
        </p:spPr>
      </p:pic>
      <p:sp>
        <p:nvSpPr>
          <p:cNvPr id="13" name="Text Box 12"/>
          <p:cNvSpPr txBox="1"/>
          <p:nvPr/>
        </p:nvSpPr>
        <p:spPr>
          <a:xfrm>
            <a:off x="889000" y="11040428"/>
            <a:ext cx="5080000" cy="460375"/>
          </a:xfrm>
          <a:prstGeom prst="rect">
            <a:avLst/>
          </a:prstGeom>
          <a:noFill/>
          <a:ln w="9525">
            <a:noFill/>
          </a:ln>
        </p:spPr>
        <p:txBody>
          <a:bodyPr>
            <a:spAutoFit/>
          </a:bodyPr>
          <a:lstStyle/>
          <a:p>
            <a:pPr indent="0"/>
            <a:endParaRPr lang="en-US" sz="1200" b="0">
              <a:solidFill>
                <a:srgbClr val="333333"/>
              </a:solidFill>
              <a:latin typeface="Times New Roman" panose="02020603050405020304" charset="0"/>
              <a:cs typeface="sans-serif" charset="0"/>
            </a:endParaRPr>
          </a:p>
          <a:p>
            <a:pPr indent="0"/>
            <a:r>
              <a:rPr lang="en-US" sz="1200" b="0">
                <a:solidFill>
                  <a:srgbClr val="333333"/>
                </a:solidFill>
                <a:latin typeface="Times New Roman" panose="02020603050405020304" charset="0"/>
                <a:cs typeface="sans-serif" charset="0"/>
              </a:rPr>
              <a:t> </a:t>
            </a:r>
            <a:endParaRPr lang="en-US"/>
          </a:p>
        </p:txBody>
      </p:sp>
      <p:graphicFrame>
        <p:nvGraphicFramePr>
          <p:cNvPr id="14" name="Table 13"/>
          <p:cNvGraphicFramePr/>
          <p:nvPr/>
        </p:nvGraphicFramePr>
        <p:xfrm>
          <a:off x="8890" y="5934710"/>
          <a:ext cx="3367405" cy="3960495"/>
        </p:xfrm>
        <a:graphic>
          <a:graphicData uri="http://schemas.openxmlformats.org/drawingml/2006/table">
            <a:tbl>
              <a:tblPr firstRow="1" firstCol="1">
                <a:tableStyleId>{00A15C55-8517-42AA-B614-E9B94910E393}</a:tableStyleId>
              </a:tblPr>
              <a:tblGrid>
                <a:gridCol w="472440">
                  <a:extLst>
                    <a:ext uri="{9D8B030D-6E8A-4147-A177-3AD203B41FA5}">
                      <a16:colId xmlns:a16="http://schemas.microsoft.com/office/drawing/2014/main" val="20000"/>
                    </a:ext>
                  </a:extLst>
                </a:gridCol>
                <a:gridCol w="512445">
                  <a:extLst>
                    <a:ext uri="{9D8B030D-6E8A-4147-A177-3AD203B41FA5}">
                      <a16:colId xmlns:a16="http://schemas.microsoft.com/office/drawing/2014/main" val="20001"/>
                    </a:ext>
                  </a:extLst>
                </a:gridCol>
                <a:gridCol w="590550">
                  <a:extLst>
                    <a:ext uri="{9D8B030D-6E8A-4147-A177-3AD203B41FA5}">
                      <a16:colId xmlns:a16="http://schemas.microsoft.com/office/drawing/2014/main" val="20002"/>
                    </a:ext>
                  </a:extLst>
                </a:gridCol>
                <a:gridCol w="601345">
                  <a:extLst>
                    <a:ext uri="{9D8B030D-6E8A-4147-A177-3AD203B41FA5}">
                      <a16:colId xmlns:a16="http://schemas.microsoft.com/office/drawing/2014/main" val="20003"/>
                    </a:ext>
                  </a:extLst>
                </a:gridCol>
                <a:gridCol w="1190625">
                  <a:extLst>
                    <a:ext uri="{9D8B030D-6E8A-4147-A177-3AD203B41FA5}">
                      <a16:colId xmlns:a16="http://schemas.microsoft.com/office/drawing/2014/main" val="20004"/>
                    </a:ext>
                  </a:extLst>
                </a:gridCol>
              </a:tblGrid>
              <a:tr h="474980">
                <a:tc>
                  <a:txBody>
                    <a:bodyPr/>
                    <a:lstStyle/>
                    <a:p>
                      <a:pPr indent="0">
                        <a:lnSpc>
                          <a:spcPct val="100000"/>
                        </a:lnSpc>
                        <a:buNone/>
                      </a:pPr>
                      <a:r>
                        <a:rPr lang="en-US" sz="800" b="1"/>
                        <a:t>Stages</a:t>
                      </a:r>
                    </a:p>
                  </a:txBody>
                  <a:tcPr marL="68580" marR="68580" marT="0" marB="0"/>
                </a:tc>
                <a:tc>
                  <a:txBody>
                    <a:bodyPr/>
                    <a:lstStyle/>
                    <a:p>
                      <a:pPr indent="0">
                        <a:lnSpc>
                          <a:spcPct val="100000"/>
                        </a:lnSpc>
                        <a:buNone/>
                      </a:pPr>
                      <a:r>
                        <a:rPr lang="en-US" sz="800" b="1"/>
                        <a:t>Lifespan Stage</a:t>
                      </a:r>
                    </a:p>
                  </a:txBody>
                  <a:tcPr marL="68580" marR="68580" marT="0" marB="0"/>
                </a:tc>
                <a:tc>
                  <a:txBody>
                    <a:bodyPr/>
                    <a:lstStyle/>
                    <a:p>
                      <a:pPr indent="0">
                        <a:lnSpc>
                          <a:spcPct val="100000"/>
                        </a:lnSpc>
                        <a:buNone/>
                      </a:pPr>
                      <a:r>
                        <a:rPr lang="en-US" sz="800" b="1"/>
                        <a:t>Psychological Factors</a:t>
                      </a:r>
                    </a:p>
                  </a:txBody>
                  <a:tcPr marL="68580" marR="68580" marT="0" marB="0"/>
                </a:tc>
                <a:tc>
                  <a:txBody>
                    <a:bodyPr/>
                    <a:lstStyle/>
                    <a:p>
                      <a:pPr indent="0">
                        <a:lnSpc>
                          <a:spcPct val="100000"/>
                        </a:lnSpc>
                        <a:buNone/>
                      </a:pPr>
                      <a:r>
                        <a:rPr lang="en-US" sz="800" b="1"/>
                        <a:t>Basic Strength</a:t>
                      </a:r>
                    </a:p>
                  </a:txBody>
                  <a:tcPr marL="68580" marR="68580" marT="0" marB="0"/>
                </a:tc>
                <a:tc>
                  <a:txBody>
                    <a:bodyPr/>
                    <a:lstStyle/>
                    <a:p>
                      <a:pPr indent="0">
                        <a:lnSpc>
                          <a:spcPct val="100000"/>
                        </a:lnSpc>
                        <a:buNone/>
                      </a:pPr>
                      <a:r>
                        <a:rPr lang="en-US" sz="800" b="1"/>
                        <a:t>Success Factor</a:t>
                      </a:r>
                    </a:p>
                  </a:txBody>
                  <a:tcPr marL="68580" marR="68580" marT="0" marB="0"/>
                </a:tc>
                <a:extLst>
                  <a:ext uri="{0D108BD9-81ED-4DB2-BD59-A6C34878D82A}">
                    <a16:rowId xmlns:a16="http://schemas.microsoft.com/office/drawing/2014/main" val="10000"/>
                  </a:ext>
                </a:extLst>
              </a:tr>
              <a:tr h="243840">
                <a:tc>
                  <a:txBody>
                    <a:bodyPr/>
                    <a:lstStyle/>
                    <a:p>
                      <a:pPr indent="0">
                        <a:lnSpc>
                          <a:spcPct val="100000"/>
                        </a:lnSpc>
                        <a:buNone/>
                      </a:pPr>
                      <a:r>
                        <a:rPr lang="en-US" sz="800" b="0"/>
                        <a:t>Stage 1</a:t>
                      </a:r>
                    </a:p>
                  </a:txBody>
                  <a:tcPr marL="68580" marR="68580" marT="0" marB="0"/>
                </a:tc>
                <a:tc>
                  <a:txBody>
                    <a:bodyPr/>
                    <a:lstStyle/>
                    <a:p>
                      <a:pPr indent="0">
                        <a:lnSpc>
                          <a:spcPct val="100000"/>
                        </a:lnSpc>
                        <a:buNone/>
                      </a:pPr>
                      <a:r>
                        <a:rPr lang="en-US" sz="800" b="0"/>
                        <a:t>Infancy</a:t>
                      </a:r>
                    </a:p>
                  </a:txBody>
                  <a:tcPr marL="68580" marR="68580" marT="0" marB="0"/>
                </a:tc>
                <a:tc>
                  <a:txBody>
                    <a:bodyPr/>
                    <a:lstStyle/>
                    <a:p>
                      <a:pPr indent="0">
                        <a:lnSpc>
                          <a:spcPct val="100000"/>
                        </a:lnSpc>
                        <a:buNone/>
                      </a:pPr>
                      <a:r>
                        <a:rPr lang="en-US" sz="800" b="0"/>
                        <a:t>Trust vs Mistrust</a:t>
                      </a:r>
                    </a:p>
                  </a:txBody>
                  <a:tcPr marL="68580" marR="68580" marT="0" marB="0"/>
                </a:tc>
                <a:tc>
                  <a:txBody>
                    <a:bodyPr/>
                    <a:lstStyle/>
                    <a:p>
                      <a:pPr indent="0">
                        <a:lnSpc>
                          <a:spcPct val="100000"/>
                        </a:lnSpc>
                        <a:buNone/>
                      </a:pPr>
                      <a:r>
                        <a:rPr lang="en-US" sz="800" b="0"/>
                        <a:t>Hope</a:t>
                      </a:r>
                    </a:p>
                  </a:txBody>
                  <a:tcPr marL="68580" marR="68580" marT="0" marB="0"/>
                </a:tc>
                <a:tc>
                  <a:txBody>
                    <a:bodyPr/>
                    <a:lstStyle/>
                    <a:p>
                      <a:pPr indent="0">
                        <a:lnSpc>
                          <a:spcPct val="100000"/>
                        </a:lnSpc>
                        <a:buNone/>
                      </a:pPr>
                      <a:r>
                        <a:rPr lang="en-US" sz="800" b="0"/>
                        <a:t>When the caregivers fulfil the needs.</a:t>
                      </a:r>
                    </a:p>
                  </a:txBody>
                  <a:tcPr marL="68580" marR="68580" marT="0" marB="0"/>
                </a:tc>
                <a:extLst>
                  <a:ext uri="{0D108BD9-81ED-4DB2-BD59-A6C34878D82A}">
                    <a16:rowId xmlns:a16="http://schemas.microsoft.com/office/drawing/2014/main" val="10001"/>
                  </a:ext>
                </a:extLst>
              </a:tr>
              <a:tr h="640715">
                <a:tc>
                  <a:txBody>
                    <a:bodyPr/>
                    <a:lstStyle/>
                    <a:p>
                      <a:pPr indent="0">
                        <a:lnSpc>
                          <a:spcPct val="100000"/>
                        </a:lnSpc>
                        <a:buNone/>
                      </a:pPr>
                      <a:r>
                        <a:rPr lang="en-US" sz="800" b="0"/>
                        <a:t>Stage 2</a:t>
                      </a:r>
                    </a:p>
                  </a:txBody>
                  <a:tcPr marL="68580" marR="68580" marT="0" marB="0"/>
                </a:tc>
                <a:tc>
                  <a:txBody>
                    <a:bodyPr/>
                    <a:lstStyle/>
                    <a:p>
                      <a:pPr indent="0">
                        <a:lnSpc>
                          <a:spcPct val="100000"/>
                        </a:lnSpc>
                        <a:buNone/>
                      </a:pPr>
                      <a:r>
                        <a:rPr lang="en-US" sz="800" b="0"/>
                        <a:t>Early Childhood</a:t>
                      </a:r>
                    </a:p>
                  </a:txBody>
                  <a:tcPr marL="68580" marR="68580" marT="0" marB="0"/>
                </a:tc>
                <a:tc>
                  <a:txBody>
                    <a:bodyPr/>
                    <a:lstStyle/>
                    <a:p>
                      <a:pPr indent="0">
                        <a:lnSpc>
                          <a:spcPct val="100000"/>
                        </a:lnSpc>
                        <a:buNone/>
                      </a:pPr>
                      <a:r>
                        <a:rPr lang="en-US" sz="800" b="0"/>
                        <a:t>Autonomy vs Shame and Doubt</a:t>
                      </a:r>
                    </a:p>
                  </a:txBody>
                  <a:tcPr marL="68580" marR="68580" marT="0" marB="0"/>
                </a:tc>
                <a:tc>
                  <a:txBody>
                    <a:bodyPr/>
                    <a:lstStyle/>
                    <a:p>
                      <a:pPr indent="0">
                        <a:lnSpc>
                          <a:spcPct val="100000"/>
                        </a:lnSpc>
                        <a:buNone/>
                      </a:pPr>
                      <a:r>
                        <a:rPr lang="en-US" sz="800" b="0"/>
                        <a:t>Will</a:t>
                      </a:r>
                    </a:p>
                  </a:txBody>
                  <a:tcPr marL="68580" marR="68580" marT="0" marB="0"/>
                </a:tc>
                <a:tc>
                  <a:txBody>
                    <a:bodyPr/>
                    <a:lstStyle/>
                    <a:p>
                      <a:pPr indent="0">
                        <a:lnSpc>
                          <a:spcPct val="100000"/>
                        </a:lnSpc>
                        <a:buNone/>
                      </a:pPr>
                      <a:r>
                        <a:rPr lang="en-US" sz="800" b="0"/>
                        <a:t>When the children are provided with choices as well as chances for becoming confident and secure.</a:t>
                      </a:r>
                    </a:p>
                  </a:txBody>
                  <a:tcPr marL="68580" marR="68580" marT="0" marB="0"/>
                </a:tc>
                <a:extLst>
                  <a:ext uri="{0D108BD9-81ED-4DB2-BD59-A6C34878D82A}">
                    <a16:rowId xmlns:a16="http://schemas.microsoft.com/office/drawing/2014/main" val="10002"/>
                  </a:ext>
                </a:extLst>
              </a:tr>
              <a:tr h="284480">
                <a:tc>
                  <a:txBody>
                    <a:bodyPr/>
                    <a:lstStyle/>
                    <a:p>
                      <a:pPr indent="0">
                        <a:lnSpc>
                          <a:spcPct val="100000"/>
                        </a:lnSpc>
                        <a:buNone/>
                      </a:pPr>
                      <a:r>
                        <a:rPr lang="en-US" sz="800" b="0"/>
                        <a:t>Stage 3</a:t>
                      </a:r>
                    </a:p>
                  </a:txBody>
                  <a:tcPr marL="68580" marR="68580" marT="0" marB="0"/>
                </a:tc>
                <a:tc>
                  <a:txBody>
                    <a:bodyPr/>
                    <a:lstStyle/>
                    <a:p>
                      <a:pPr indent="0">
                        <a:lnSpc>
                          <a:spcPct val="100000"/>
                        </a:lnSpc>
                        <a:buNone/>
                      </a:pPr>
                      <a:r>
                        <a:rPr lang="en-US" sz="800" b="0"/>
                        <a:t>Preschool</a:t>
                      </a:r>
                    </a:p>
                  </a:txBody>
                  <a:tcPr marL="68580" marR="68580" marT="0" marB="0"/>
                </a:tc>
                <a:tc>
                  <a:txBody>
                    <a:bodyPr/>
                    <a:lstStyle/>
                    <a:p>
                      <a:pPr indent="0">
                        <a:lnSpc>
                          <a:spcPct val="100000"/>
                        </a:lnSpc>
                        <a:buNone/>
                      </a:pPr>
                      <a:r>
                        <a:rPr lang="en-US" sz="800" b="0"/>
                        <a:t>Initiative vs Guilt</a:t>
                      </a:r>
                    </a:p>
                  </a:txBody>
                  <a:tcPr marL="68580" marR="68580" marT="0" marB="0"/>
                </a:tc>
                <a:tc>
                  <a:txBody>
                    <a:bodyPr/>
                    <a:lstStyle/>
                    <a:p>
                      <a:pPr indent="0">
                        <a:lnSpc>
                          <a:spcPct val="100000"/>
                        </a:lnSpc>
                        <a:buNone/>
                      </a:pPr>
                      <a:r>
                        <a:rPr lang="en-US" sz="800" b="0"/>
                        <a:t>Purpose</a:t>
                      </a:r>
                    </a:p>
                  </a:txBody>
                  <a:tcPr marL="68580" marR="68580" marT="0" marB="0"/>
                </a:tc>
                <a:tc>
                  <a:txBody>
                    <a:bodyPr/>
                    <a:lstStyle/>
                    <a:p>
                      <a:pPr indent="0">
                        <a:lnSpc>
                          <a:spcPct val="100000"/>
                        </a:lnSpc>
                        <a:buNone/>
                      </a:pPr>
                      <a:r>
                        <a:rPr lang="en-US" sz="800" b="0"/>
                        <a:t>When a child takes the initiatives.</a:t>
                      </a:r>
                    </a:p>
                  </a:txBody>
                  <a:tcPr marL="68580" marR="68580" marT="0" marB="0"/>
                </a:tc>
                <a:extLst>
                  <a:ext uri="{0D108BD9-81ED-4DB2-BD59-A6C34878D82A}">
                    <a16:rowId xmlns:a16="http://schemas.microsoft.com/office/drawing/2014/main" val="10003"/>
                  </a:ext>
                </a:extLst>
              </a:tr>
              <a:tr h="487680">
                <a:tc>
                  <a:txBody>
                    <a:bodyPr/>
                    <a:lstStyle/>
                    <a:p>
                      <a:pPr indent="0">
                        <a:lnSpc>
                          <a:spcPct val="100000"/>
                        </a:lnSpc>
                        <a:buNone/>
                      </a:pPr>
                      <a:r>
                        <a:rPr lang="en-US" sz="800" b="0"/>
                        <a:t>Stage 4</a:t>
                      </a:r>
                    </a:p>
                  </a:txBody>
                  <a:tcPr marL="68580" marR="68580" marT="0" marB="0"/>
                </a:tc>
                <a:tc>
                  <a:txBody>
                    <a:bodyPr/>
                    <a:lstStyle/>
                    <a:p>
                      <a:pPr indent="0">
                        <a:lnSpc>
                          <a:spcPct val="100000"/>
                        </a:lnSpc>
                        <a:buNone/>
                      </a:pPr>
                      <a:r>
                        <a:rPr lang="en-US" sz="800" b="0"/>
                        <a:t>School Age</a:t>
                      </a:r>
                    </a:p>
                  </a:txBody>
                  <a:tcPr marL="68580" marR="68580" marT="0" marB="0"/>
                </a:tc>
                <a:tc>
                  <a:txBody>
                    <a:bodyPr/>
                    <a:lstStyle/>
                    <a:p>
                      <a:pPr indent="0">
                        <a:lnSpc>
                          <a:spcPct val="100000"/>
                        </a:lnSpc>
                        <a:buNone/>
                      </a:pPr>
                      <a:r>
                        <a:rPr lang="en-US" sz="800" b="0"/>
                        <a:t>Industry vs Inferiority</a:t>
                      </a:r>
                    </a:p>
                  </a:txBody>
                  <a:tcPr marL="68580" marR="68580" marT="0" marB="0"/>
                </a:tc>
                <a:tc>
                  <a:txBody>
                    <a:bodyPr/>
                    <a:lstStyle/>
                    <a:p>
                      <a:pPr indent="0">
                        <a:lnSpc>
                          <a:spcPct val="100000"/>
                        </a:lnSpc>
                        <a:buNone/>
                      </a:pPr>
                      <a:r>
                        <a:rPr lang="en-US" sz="800" b="0"/>
                        <a:t>Competence</a:t>
                      </a:r>
                    </a:p>
                  </a:txBody>
                  <a:tcPr marL="68580" marR="68580" marT="0" marB="0"/>
                </a:tc>
                <a:tc>
                  <a:txBody>
                    <a:bodyPr/>
                    <a:lstStyle/>
                    <a:p>
                      <a:pPr indent="0">
                        <a:lnSpc>
                          <a:spcPct val="100000"/>
                        </a:lnSpc>
                        <a:buNone/>
                      </a:pPr>
                      <a:r>
                        <a:rPr lang="en-US" sz="800" b="0"/>
                        <a:t>When a child starts completing the activities.</a:t>
                      </a:r>
                    </a:p>
                  </a:txBody>
                  <a:tcPr marL="68580" marR="68580" marT="0" marB="0"/>
                </a:tc>
                <a:extLst>
                  <a:ext uri="{0D108BD9-81ED-4DB2-BD59-A6C34878D82A}">
                    <a16:rowId xmlns:a16="http://schemas.microsoft.com/office/drawing/2014/main" val="10004"/>
                  </a:ext>
                </a:extLst>
              </a:tr>
              <a:tr h="487680">
                <a:tc>
                  <a:txBody>
                    <a:bodyPr/>
                    <a:lstStyle/>
                    <a:p>
                      <a:pPr indent="0">
                        <a:lnSpc>
                          <a:spcPct val="100000"/>
                        </a:lnSpc>
                        <a:buNone/>
                      </a:pPr>
                      <a:r>
                        <a:rPr lang="en-US" sz="800" b="0"/>
                        <a:t>Stage 5</a:t>
                      </a:r>
                    </a:p>
                  </a:txBody>
                  <a:tcPr marL="68580" marR="68580" marT="0" marB="0"/>
                </a:tc>
                <a:tc>
                  <a:txBody>
                    <a:bodyPr/>
                    <a:lstStyle/>
                    <a:p>
                      <a:pPr indent="0">
                        <a:lnSpc>
                          <a:spcPct val="100000"/>
                        </a:lnSpc>
                        <a:buNone/>
                      </a:pPr>
                      <a:r>
                        <a:rPr lang="en-US" sz="800" b="0"/>
                        <a:t>Adolescence</a:t>
                      </a:r>
                    </a:p>
                  </a:txBody>
                  <a:tcPr marL="68580" marR="68580" marT="0" marB="0"/>
                </a:tc>
                <a:tc>
                  <a:txBody>
                    <a:bodyPr/>
                    <a:lstStyle/>
                    <a:p>
                      <a:pPr indent="0">
                        <a:lnSpc>
                          <a:spcPct val="100000"/>
                        </a:lnSpc>
                        <a:buNone/>
                      </a:pPr>
                      <a:r>
                        <a:rPr lang="en-US" sz="800" b="0"/>
                        <a:t>Identity vs role confusion</a:t>
                      </a:r>
                    </a:p>
                  </a:txBody>
                  <a:tcPr marL="68580" marR="68580" marT="0" marB="0"/>
                </a:tc>
                <a:tc>
                  <a:txBody>
                    <a:bodyPr/>
                    <a:lstStyle/>
                    <a:p>
                      <a:pPr indent="0">
                        <a:lnSpc>
                          <a:spcPct val="100000"/>
                        </a:lnSpc>
                        <a:buNone/>
                      </a:pPr>
                      <a:r>
                        <a:rPr lang="en-US" sz="800" b="0"/>
                        <a:t>Fidelity</a:t>
                      </a:r>
                    </a:p>
                  </a:txBody>
                  <a:tcPr marL="68580" marR="68580" marT="0" marB="0"/>
                </a:tc>
                <a:tc>
                  <a:txBody>
                    <a:bodyPr/>
                    <a:lstStyle/>
                    <a:p>
                      <a:pPr indent="0">
                        <a:lnSpc>
                          <a:spcPct val="100000"/>
                        </a:lnSpc>
                        <a:buNone/>
                      </a:pPr>
                      <a:r>
                        <a:rPr lang="en-US" sz="800" b="0"/>
                        <a:t>When people explore independence.</a:t>
                      </a:r>
                    </a:p>
                  </a:txBody>
                  <a:tcPr marL="68580" marR="68580" marT="0" marB="0"/>
                </a:tc>
                <a:extLst>
                  <a:ext uri="{0D108BD9-81ED-4DB2-BD59-A6C34878D82A}">
                    <a16:rowId xmlns:a16="http://schemas.microsoft.com/office/drawing/2014/main" val="10005"/>
                  </a:ext>
                </a:extLst>
              </a:tr>
              <a:tr h="365760">
                <a:tc>
                  <a:txBody>
                    <a:bodyPr/>
                    <a:lstStyle/>
                    <a:p>
                      <a:pPr indent="0">
                        <a:lnSpc>
                          <a:spcPct val="100000"/>
                        </a:lnSpc>
                        <a:buNone/>
                      </a:pPr>
                      <a:r>
                        <a:rPr lang="en-US" sz="800" b="0"/>
                        <a:t>Stage 6</a:t>
                      </a:r>
                    </a:p>
                  </a:txBody>
                  <a:tcPr marL="68580" marR="68580" marT="0" marB="0"/>
                </a:tc>
                <a:tc>
                  <a:txBody>
                    <a:bodyPr/>
                    <a:lstStyle/>
                    <a:p>
                      <a:pPr indent="0">
                        <a:lnSpc>
                          <a:spcPct val="100000"/>
                        </a:lnSpc>
                        <a:buNone/>
                      </a:pPr>
                      <a:r>
                        <a:rPr lang="en-US" sz="800" b="0"/>
                        <a:t>Young Adulthood</a:t>
                      </a:r>
                    </a:p>
                  </a:txBody>
                  <a:tcPr marL="68580" marR="68580" marT="0" marB="0"/>
                </a:tc>
                <a:tc>
                  <a:txBody>
                    <a:bodyPr/>
                    <a:lstStyle/>
                    <a:p>
                      <a:pPr indent="0">
                        <a:lnSpc>
                          <a:spcPct val="100000"/>
                        </a:lnSpc>
                        <a:buNone/>
                      </a:pPr>
                      <a:r>
                        <a:rPr lang="en-US" sz="800" b="0"/>
                        <a:t>Intimacy vs Isolation</a:t>
                      </a:r>
                    </a:p>
                  </a:txBody>
                  <a:tcPr marL="68580" marR="68580" marT="0" marB="0"/>
                </a:tc>
                <a:tc>
                  <a:txBody>
                    <a:bodyPr/>
                    <a:lstStyle/>
                    <a:p>
                      <a:pPr indent="0">
                        <a:lnSpc>
                          <a:spcPct val="100000"/>
                        </a:lnSpc>
                        <a:buNone/>
                      </a:pPr>
                      <a:r>
                        <a:rPr lang="en-US" sz="800" b="0"/>
                        <a:t>Love</a:t>
                      </a:r>
                    </a:p>
                  </a:txBody>
                  <a:tcPr marL="68580" marR="68580" marT="0" marB="0"/>
                </a:tc>
                <a:tc>
                  <a:txBody>
                    <a:bodyPr/>
                    <a:lstStyle/>
                    <a:p>
                      <a:pPr indent="0">
                        <a:lnSpc>
                          <a:spcPct val="100000"/>
                        </a:lnSpc>
                        <a:buNone/>
                      </a:pPr>
                      <a:r>
                        <a:rPr lang="en-US" sz="800" b="0"/>
                        <a:t>When people explore personal relationships.</a:t>
                      </a:r>
                    </a:p>
                  </a:txBody>
                  <a:tcPr marL="68580" marR="68580" marT="0" marB="0"/>
                </a:tc>
                <a:extLst>
                  <a:ext uri="{0D108BD9-81ED-4DB2-BD59-A6C34878D82A}">
                    <a16:rowId xmlns:a16="http://schemas.microsoft.com/office/drawing/2014/main" val="10006"/>
                  </a:ext>
                </a:extLst>
              </a:tr>
              <a:tr h="487680">
                <a:tc>
                  <a:txBody>
                    <a:bodyPr/>
                    <a:lstStyle/>
                    <a:p>
                      <a:pPr indent="0">
                        <a:lnSpc>
                          <a:spcPct val="100000"/>
                        </a:lnSpc>
                        <a:buNone/>
                      </a:pPr>
                      <a:r>
                        <a:rPr lang="en-US" sz="800" b="0"/>
                        <a:t>Stage 7</a:t>
                      </a:r>
                    </a:p>
                  </a:txBody>
                  <a:tcPr marL="68580" marR="68580" marT="0" marB="0"/>
                </a:tc>
                <a:tc>
                  <a:txBody>
                    <a:bodyPr/>
                    <a:lstStyle/>
                    <a:p>
                      <a:pPr indent="0">
                        <a:lnSpc>
                          <a:spcPct val="100000"/>
                        </a:lnSpc>
                        <a:buNone/>
                      </a:pPr>
                      <a:r>
                        <a:rPr lang="en-US" sz="800" b="0"/>
                        <a:t>Middle Adulthood</a:t>
                      </a:r>
                    </a:p>
                  </a:txBody>
                  <a:tcPr marL="68580" marR="68580" marT="0" marB="0"/>
                </a:tc>
                <a:tc>
                  <a:txBody>
                    <a:bodyPr/>
                    <a:lstStyle/>
                    <a:p>
                      <a:pPr indent="0">
                        <a:lnSpc>
                          <a:spcPct val="100000"/>
                        </a:lnSpc>
                        <a:buNone/>
                      </a:pPr>
                      <a:r>
                        <a:rPr lang="en-US" sz="800" b="0"/>
                        <a:t>Generativity vs Stagnation</a:t>
                      </a:r>
                    </a:p>
                  </a:txBody>
                  <a:tcPr marL="68580" marR="68580" marT="0" marB="0"/>
                </a:tc>
                <a:tc>
                  <a:txBody>
                    <a:bodyPr/>
                    <a:lstStyle/>
                    <a:p>
                      <a:pPr indent="0">
                        <a:lnSpc>
                          <a:spcPct val="100000"/>
                        </a:lnSpc>
                        <a:buNone/>
                      </a:pPr>
                      <a:r>
                        <a:rPr lang="en-US" sz="800" b="0"/>
                        <a:t>Care</a:t>
                      </a:r>
                    </a:p>
                  </a:txBody>
                  <a:tcPr marL="68580" marR="68580" marT="0" marB="0"/>
                </a:tc>
                <a:tc>
                  <a:txBody>
                    <a:bodyPr/>
                    <a:lstStyle/>
                    <a:p>
                      <a:pPr indent="0">
                        <a:lnSpc>
                          <a:spcPct val="100000"/>
                        </a:lnSpc>
                        <a:buNone/>
                      </a:pPr>
                      <a:r>
                        <a:rPr lang="en-US" sz="800" b="0"/>
                        <a:t>When people become successful.</a:t>
                      </a:r>
                    </a:p>
                  </a:txBody>
                  <a:tcPr marL="68580" marR="68580" marT="0" marB="0"/>
                </a:tc>
                <a:extLst>
                  <a:ext uri="{0D108BD9-81ED-4DB2-BD59-A6C34878D82A}">
                    <a16:rowId xmlns:a16="http://schemas.microsoft.com/office/drawing/2014/main" val="10007"/>
                  </a:ext>
                </a:extLst>
              </a:tr>
              <a:tr h="487680">
                <a:tc>
                  <a:txBody>
                    <a:bodyPr/>
                    <a:lstStyle/>
                    <a:p>
                      <a:pPr indent="0">
                        <a:lnSpc>
                          <a:spcPct val="100000"/>
                        </a:lnSpc>
                        <a:buNone/>
                      </a:pPr>
                      <a:r>
                        <a:rPr lang="en-US" sz="800" b="0"/>
                        <a:t>Stage 8</a:t>
                      </a:r>
                    </a:p>
                  </a:txBody>
                  <a:tcPr marL="68580" marR="68580" marT="0" marB="0"/>
                </a:tc>
                <a:tc>
                  <a:txBody>
                    <a:bodyPr/>
                    <a:lstStyle/>
                    <a:p>
                      <a:pPr indent="0">
                        <a:lnSpc>
                          <a:spcPct val="100000"/>
                        </a:lnSpc>
                        <a:buNone/>
                      </a:pPr>
                      <a:r>
                        <a:rPr lang="en-US" sz="800" b="0"/>
                        <a:t>Maturity</a:t>
                      </a:r>
                    </a:p>
                  </a:txBody>
                  <a:tcPr marL="68580" marR="68580" marT="0" marB="0"/>
                </a:tc>
                <a:tc>
                  <a:txBody>
                    <a:bodyPr/>
                    <a:lstStyle/>
                    <a:p>
                      <a:pPr indent="0">
                        <a:lnSpc>
                          <a:spcPct val="100000"/>
                        </a:lnSpc>
                        <a:buNone/>
                      </a:pPr>
                      <a:r>
                        <a:rPr lang="en-US" sz="800" b="0"/>
                        <a:t>Ego Integrity vs Despair</a:t>
                      </a:r>
                    </a:p>
                  </a:txBody>
                  <a:tcPr marL="68580" marR="68580" marT="0" marB="0"/>
                </a:tc>
                <a:tc>
                  <a:txBody>
                    <a:bodyPr/>
                    <a:lstStyle/>
                    <a:p>
                      <a:pPr indent="0">
                        <a:lnSpc>
                          <a:spcPct val="100000"/>
                        </a:lnSpc>
                        <a:buNone/>
                      </a:pPr>
                      <a:r>
                        <a:rPr lang="en-US" sz="800" b="0"/>
                        <a:t>Wisdom</a:t>
                      </a:r>
                    </a:p>
                  </a:txBody>
                  <a:tcPr marL="68580" marR="68580" marT="0" marB="0"/>
                </a:tc>
                <a:tc>
                  <a:txBody>
                    <a:bodyPr/>
                    <a:lstStyle/>
                    <a:p>
                      <a:pPr indent="0">
                        <a:lnSpc>
                          <a:spcPct val="100000"/>
                        </a:lnSpc>
                        <a:buNone/>
                      </a:pPr>
                      <a:r>
                        <a:rPr lang="en-US" sz="800" b="0"/>
                        <a:t>When people look back with either satisfaction or regrets.</a:t>
                      </a:r>
                    </a:p>
                  </a:txBody>
                  <a:tcPr marL="68580" marR="68580" marT="0" marB="0"/>
                </a:tc>
                <a:extLst>
                  <a:ext uri="{0D108BD9-81ED-4DB2-BD59-A6C34878D82A}">
                    <a16:rowId xmlns:a16="http://schemas.microsoft.com/office/drawing/2014/main" val="10008"/>
                  </a:ext>
                </a:extLst>
              </a:tr>
            </a:tbl>
          </a:graphicData>
        </a:graphic>
      </p:graphicFrame>
      <p:pic>
        <p:nvPicPr>
          <p:cNvPr id="15" name="Picture 2" descr="IMG_257"/>
          <p:cNvPicPr>
            <a:picLocks noChangeAspect="1"/>
          </p:cNvPicPr>
          <p:nvPr/>
        </p:nvPicPr>
        <p:blipFill>
          <a:blip r:embed="rId4"/>
          <a:stretch>
            <a:fillRect/>
          </a:stretch>
        </p:blipFill>
        <p:spPr>
          <a:xfrm>
            <a:off x="3487420" y="4947920"/>
            <a:ext cx="3369945" cy="1711960"/>
          </a:xfrm>
          <a:prstGeom prst="rect">
            <a:avLst/>
          </a:prstGeom>
          <a:noFill/>
          <a:ln w="9525">
            <a:noFill/>
          </a:ln>
        </p:spPr>
      </p:pic>
      <p:sp>
        <p:nvSpPr>
          <p:cNvPr id="16" name="Rectangles 15"/>
          <p:cNvSpPr/>
          <p:nvPr/>
        </p:nvSpPr>
        <p:spPr>
          <a:xfrm>
            <a:off x="3441065" y="6645910"/>
            <a:ext cx="3376295" cy="275272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000" b="1" u="sng" dirty="0" err="1"/>
              <a:t>Comparision</a:t>
            </a:r>
            <a:r>
              <a:rPr lang="en-US" sz="1000" b="1" u="sng" dirty="0"/>
              <a:t> Between Erikson’s theory and Piaget’s Theory of Constructivism</a:t>
            </a:r>
          </a:p>
          <a:p>
            <a:pPr algn="just"/>
            <a:r>
              <a:rPr lang="en-US" sz="1000" dirty="0"/>
              <a:t>In Erikson's theory of psychological development, there are 9 stages, but in Piaget's theory, there are only 4 stages as Sensorimotor, Preoperational, Concrete Operational and Formal Operational (Aljojo et al., 2018). In a similar manner, Erikson’s theory is mainly focused on emotional development and Piaget theory is focused on cognitive development.  On the other hand side, the Piaget theory highlighted that psychological development is a continuous process and Erikson outlined that psychological development is a discrete process and depends on life events (Hota and Bartsch, 2019).</a:t>
            </a:r>
          </a:p>
          <a:p>
            <a:pPr algn="just"/>
            <a:r>
              <a:rPr lang="en-US" sz="1000" dirty="0"/>
              <a:t>Furthermore, the activities of the staff members are also required to be related to the psychological development theories. In this context, the healthcare service providers ensure that the healthcare workers are meeting the care needs of the patients.</a:t>
            </a:r>
          </a:p>
        </p:txBody>
      </p:sp>
      <p:sp>
        <p:nvSpPr>
          <p:cNvPr id="17" name="Rectangles 16"/>
          <p:cNvSpPr/>
          <p:nvPr/>
        </p:nvSpPr>
        <p:spPr>
          <a:xfrm>
            <a:off x="64770" y="10045065"/>
            <a:ext cx="3376295" cy="199453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dirty="0"/>
              <a:t>Activities of Staff</a:t>
            </a:r>
          </a:p>
          <a:p>
            <a:pPr algn="just"/>
            <a:r>
              <a:rPr lang="en-US" sz="1000" dirty="0"/>
              <a:t>The actions and activities of the staff members in health and social care </a:t>
            </a:r>
            <a:r>
              <a:rPr lang="en-US" sz="1000" dirty="0" err="1"/>
              <a:t>organisation</a:t>
            </a:r>
            <a:r>
              <a:rPr lang="en-US" sz="1000" dirty="0"/>
              <a:t> need to be focused on ensuring the psychosocial and psychophysical well being of older people. The mental, clinical and psychological support received from the healthcare staff members is considered crucial for the psychological development of the people. In a similar manner, the activities such as training, education and rehabilitation </a:t>
            </a:r>
            <a:r>
              <a:rPr lang="en-US" sz="1000" dirty="0" err="1"/>
              <a:t>programmes</a:t>
            </a:r>
            <a:r>
              <a:rPr lang="en-US" sz="1000" dirty="0"/>
              <a:t> also assist older people in enjoying mental and physical fitness related services to ensure well being and inclusive development of the psychological aspects in an efficient and effective manner (Fave et al., 2018).</a:t>
            </a:r>
          </a:p>
        </p:txBody>
      </p:sp>
      <p:sp>
        <p:nvSpPr>
          <p:cNvPr id="18" name="Rectangles 17"/>
          <p:cNvSpPr/>
          <p:nvPr/>
        </p:nvSpPr>
        <p:spPr>
          <a:xfrm>
            <a:off x="3487420" y="10044430"/>
            <a:ext cx="3322320" cy="1995170"/>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US" sz="1200" b="1" u="sng"/>
              <a:t>Conclusion</a:t>
            </a:r>
          </a:p>
          <a:p>
            <a:pPr algn="just"/>
            <a:r>
              <a:rPr lang="en-US" sz="1000"/>
              <a:t>On the basis of the above discussion and information mentioned in this poster, it can be concluded that the psychological development in people starts from the early stages and lasts throughout their lifespan. The psychological development scenarios are compared and contrasted from the concepts and principles of Erikson's theory of Psychological Development and Piaget's theory of constructivism. In this poster, it is also found that learning and experiences are considered crucial for the cognitive, behavioural and mental development of people throughout their lifespan.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s 3"/>
          <p:cNvSpPr/>
          <p:nvPr/>
        </p:nvSpPr>
        <p:spPr>
          <a:xfrm>
            <a:off x="-5715" y="0"/>
            <a:ext cx="6868795" cy="4902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1">
                <a:solidFill>
                  <a:schemeClr val="tx1"/>
                </a:solidFill>
              </a:rPr>
              <a:t>References</a:t>
            </a:r>
          </a:p>
        </p:txBody>
      </p:sp>
      <p:pic>
        <p:nvPicPr>
          <p:cNvPr id="6" name="Picture 5" descr="360_F_322613129_wP1lcrLoxkPq2OtXgjCXW9EydnWN1ubn"/>
          <p:cNvPicPr>
            <a:picLocks noChangeAspect="1"/>
          </p:cNvPicPr>
          <p:nvPr/>
        </p:nvPicPr>
        <p:blipFill>
          <a:blip r:embed="rId2"/>
          <a:stretch>
            <a:fillRect/>
          </a:stretch>
        </p:blipFill>
        <p:spPr>
          <a:xfrm>
            <a:off x="-5715" y="490220"/>
            <a:ext cx="6863080" cy="3145790"/>
          </a:xfrm>
          <a:prstGeom prst="rect">
            <a:avLst/>
          </a:prstGeom>
        </p:spPr>
      </p:pic>
      <p:sp>
        <p:nvSpPr>
          <p:cNvPr id="13" name="Text Box 12"/>
          <p:cNvSpPr txBox="1"/>
          <p:nvPr/>
        </p:nvSpPr>
        <p:spPr>
          <a:xfrm>
            <a:off x="889000" y="11040428"/>
            <a:ext cx="5080000" cy="460375"/>
          </a:xfrm>
          <a:prstGeom prst="rect">
            <a:avLst/>
          </a:prstGeom>
          <a:noFill/>
          <a:ln w="9525">
            <a:noFill/>
          </a:ln>
        </p:spPr>
        <p:txBody>
          <a:bodyPr>
            <a:spAutoFit/>
          </a:bodyPr>
          <a:lstStyle/>
          <a:p>
            <a:pPr indent="0"/>
            <a:endParaRPr lang="en-US" sz="1200" b="0">
              <a:solidFill>
                <a:srgbClr val="333333"/>
              </a:solidFill>
              <a:latin typeface="Times New Roman" panose="02020603050405020304" charset="0"/>
              <a:cs typeface="sans-serif" charset="0"/>
            </a:endParaRPr>
          </a:p>
          <a:p>
            <a:pPr indent="0"/>
            <a:r>
              <a:rPr lang="en-US" sz="1200" b="0">
                <a:solidFill>
                  <a:srgbClr val="333333"/>
                </a:solidFill>
                <a:latin typeface="Times New Roman" panose="02020603050405020304" charset="0"/>
                <a:cs typeface="sans-serif" charset="0"/>
              </a:rPr>
              <a:t> </a:t>
            </a:r>
            <a:endParaRPr lang="en-US"/>
          </a:p>
        </p:txBody>
      </p:sp>
      <p:sp>
        <p:nvSpPr>
          <p:cNvPr id="17" name="Rectangles 16"/>
          <p:cNvSpPr/>
          <p:nvPr/>
        </p:nvSpPr>
        <p:spPr>
          <a:xfrm>
            <a:off x="372110" y="3789680"/>
            <a:ext cx="6190615" cy="6151245"/>
          </a:xfrm>
          <a:prstGeom prst="rect">
            <a:avLst/>
          </a:prstGeom>
          <a:solidFill>
            <a:schemeClr val="dk1">
              <a:alpha val="73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marL="228600" indent="-228600" algn="just">
              <a:buAutoNum type="arabicPeriod"/>
            </a:pPr>
            <a:r>
              <a:rPr lang="en-US" sz="1400" dirty="0"/>
              <a:t>Aljojo, N., Munshi, A., </a:t>
            </a:r>
            <a:r>
              <a:rPr lang="en-US" sz="1400" dirty="0" err="1"/>
              <a:t>Almukadi</a:t>
            </a:r>
            <a:r>
              <a:rPr lang="en-US" sz="1400" dirty="0"/>
              <a:t>, W., </a:t>
            </a:r>
            <a:r>
              <a:rPr lang="en-US" sz="1400" dirty="0" err="1"/>
              <a:t>Zainol</a:t>
            </a:r>
            <a:r>
              <a:rPr lang="en-US" sz="1400" dirty="0"/>
              <a:t>, A., </a:t>
            </a:r>
            <a:r>
              <a:rPr lang="en-US" sz="1400" dirty="0" err="1"/>
              <a:t>Alanaya</a:t>
            </a:r>
            <a:r>
              <a:rPr lang="en-US" sz="1400" dirty="0"/>
              <a:t>, I., </a:t>
            </a:r>
            <a:r>
              <a:rPr lang="en-US" sz="1400" dirty="0" err="1"/>
              <a:t>Albalawi</a:t>
            </a:r>
            <a:r>
              <a:rPr lang="en-US" sz="1400" dirty="0"/>
              <a:t>, H., Alharbi, G. et al. 2018. The Design and Implementation of an Arabic Pronunciation Application for Early Childhood. </a:t>
            </a:r>
            <a:r>
              <a:rPr lang="en-US" sz="1400" i="1" dirty="0"/>
              <a:t>Journal of Technology and Science Education</a:t>
            </a:r>
            <a:r>
              <a:rPr lang="en-US" sz="1400" dirty="0"/>
              <a:t> 9(2), pp. 136-152.</a:t>
            </a:r>
          </a:p>
          <a:p>
            <a:pPr marL="228600" indent="-228600" algn="just">
              <a:buAutoNum type="arabicPeriod"/>
            </a:pPr>
            <a:endParaRPr lang="en-US" sz="1400" dirty="0"/>
          </a:p>
          <a:p>
            <a:pPr marL="228600" indent="-228600" algn="just">
              <a:buAutoNum type="arabicPeriod"/>
            </a:pPr>
            <a:r>
              <a:rPr lang="en-US" sz="1400" dirty="0"/>
              <a:t>Bjrklund, D.F. 2018. A Metatheory for Cognitive Development. </a:t>
            </a:r>
            <a:r>
              <a:rPr lang="en-US" sz="1400" i="1" dirty="0"/>
              <a:t>Child Development</a:t>
            </a:r>
            <a:r>
              <a:rPr lang="en-US" sz="1400" dirty="0"/>
              <a:t> 89(6), pp 2288-2302.</a:t>
            </a:r>
          </a:p>
          <a:p>
            <a:pPr marL="228600" indent="-228600" algn="just">
              <a:buAutoNum type="arabicPeriod"/>
            </a:pPr>
            <a:endParaRPr lang="en-US" sz="1400" dirty="0"/>
          </a:p>
          <a:p>
            <a:pPr marL="228600" indent="-228600" algn="just">
              <a:buAutoNum type="arabicPeriod"/>
            </a:pPr>
            <a:r>
              <a:rPr lang="en-US" sz="1400" dirty="0"/>
              <a:t>Fave, A.D., </a:t>
            </a:r>
            <a:r>
              <a:rPr lang="en-US" sz="1400" dirty="0" err="1"/>
              <a:t>Bassi</a:t>
            </a:r>
            <a:r>
              <a:rPr lang="en-US" sz="1400" dirty="0"/>
              <a:t>, M., </a:t>
            </a:r>
            <a:r>
              <a:rPr lang="en-US" sz="1400" dirty="0" err="1"/>
              <a:t>Boccaletti</a:t>
            </a:r>
            <a:r>
              <a:rPr lang="en-US" sz="1400" dirty="0"/>
              <a:t>, E.S., </a:t>
            </a:r>
            <a:r>
              <a:rPr lang="en-US" sz="1400" dirty="0" err="1"/>
              <a:t>Roncaglione</a:t>
            </a:r>
            <a:r>
              <a:rPr lang="en-US" sz="1400" dirty="0"/>
              <a:t>, C., </a:t>
            </a:r>
            <a:r>
              <a:rPr lang="en-US" sz="1400" dirty="0" err="1"/>
              <a:t>Bernardelli</a:t>
            </a:r>
            <a:r>
              <a:rPr lang="en-US" sz="1400" dirty="0"/>
              <a:t>, G. and Mari, D. 2018. Promoting Well Being in Old Age: The Psychological Benefits of Two Training Programs of Adapted Physical Activity. </a:t>
            </a:r>
            <a:r>
              <a:rPr lang="en-US" sz="1400" i="1" dirty="0"/>
              <a:t>Frontiers in Psychology</a:t>
            </a:r>
            <a:r>
              <a:rPr lang="en-US" sz="1400" dirty="0"/>
              <a:t> 9(828).</a:t>
            </a:r>
          </a:p>
          <a:p>
            <a:pPr marL="228600" indent="-228600" algn="just">
              <a:buAutoNum type="arabicPeriod"/>
            </a:pPr>
            <a:endParaRPr lang="en-US" sz="1400" dirty="0"/>
          </a:p>
          <a:p>
            <a:pPr marL="228600" indent="-228600" algn="just">
              <a:buAutoNum type="arabicPeriod"/>
            </a:pPr>
            <a:r>
              <a:rPr lang="en-US" sz="1400" dirty="0"/>
              <a:t>Frankenhuis, W. and Fraley, R.C. 2017. What do Evolutionary Models Teach Us About Sensitive Periods in Psychological Development? </a:t>
            </a:r>
            <a:r>
              <a:rPr lang="en-US" sz="1400" i="1" dirty="0"/>
              <a:t>European Psychologist.  </a:t>
            </a:r>
            <a:endParaRPr lang="en-US" sz="1400" dirty="0"/>
          </a:p>
          <a:p>
            <a:pPr marL="228600" indent="-228600" algn="just">
              <a:buAutoNum type="arabicPeriod"/>
            </a:pPr>
            <a:endParaRPr lang="en-US" sz="1400" dirty="0"/>
          </a:p>
          <a:p>
            <a:pPr marL="228600" indent="-228600" algn="just">
              <a:buAutoNum type="arabicPeriod"/>
            </a:pPr>
            <a:r>
              <a:rPr lang="en-US" sz="1400" dirty="0"/>
              <a:t>Hota, M. and Bartsch, F., 2019. Consumer socialization in childhood and adolescence: Impact of psychological development and family structure.</a:t>
            </a:r>
            <a:r>
              <a:rPr lang="en-US" sz="1400" i="1" dirty="0"/>
              <a:t> Journal of Business Research,</a:t>
            </a:r>
            <a:r>
              <a:rPr lang="en-US" sz="1400" dirty="0"/>
              <a:t> 105, pp.11-20.</a:t>
            </a:r>
          </a:p>
          <a:p>
            <a:pPr marL="228600" indent="-228600" algn="just">
              <a:buAutoNum type="arabicPeriod"/>
            </a:pPr>
            <a:endParaRPr lang="en-US" sz="1400" dirty="0"/>
          </a:p>
          <a:p>
            <a:pPr marL="228600" indent="-228600" algn="just">
              <a:buAutoNum type="arabicPeriod"/>
            </a:pPr>
            <a:r>
              <a:rPr lang="en-US" sz="1400" dirty="0"/>
              <a:t>Whitehead, R., Bates, G. and Elphinstone, B. 2020. Growing by Letting Go: Nonattachment and Mindfulness as Qualities of Advanced Psychological Development. </a:t>
            </a:r>
            <a:r>
              <a:rPr lang="en-US" sz="1400" i="1" dirty="0"/>
              <a:t>Journal of Adult Development</a:t>
            </a:r>
            <a:r>
              <a:rPr lang="en-US" sz="1400" dirty="0"/>
              <a:t> 27, pp. 12-22.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A1D32-4BD8-8E42-8F82-EA5B74F4993F}"/>
              </a:ext>
            </a:extLst>
          </p:cNvPr>
          <p:cNvSpPr>
            <a:spLocks noGrp="1"/>
          </p:cNvSpPr>
          <p:nvPr>
            <p:ph type="title"/>
          </p:nvPr>
        </p:nvSpPr>
        <p:spPr/>
        <p:txBody>
          <a:bodyPr>
            <a:noAutofit/>
          </a:bodyPr>
          <a:lstStyle/>
          <a:p>
            <a:r>
              <a:rPr lang="en-US" sz="2800" dirty="0"/>
              <a:t>Aljojo, N., Munshi, A., </a:t>
            </a:r>
            <a:r>
              <a:rPr lang="en-US" sz="2800" dirty="0" err="1"/>
              <a:t>Almukadi</a:t>
            </a:r>
            <a:r>
              <a:rPr lang="en-US" sz="2800" dirty="0"/>
              <a:t>, W., </a:t>
            </a:r>
            <a:r>
              <a:rPr lang="en-US" sz="2800" dirty="0" err="1"/>
              <a:t>Zainol</a:t>
            </a:r>
            <a:r>
              <a:rPr lang="en-US" sz="2800" dirty="0"/>
              <a:t>, A., </a:t>
            </a:r>
            <a:r>
              <a:rPr lang="en-US" sz="2800" dirty="0" err="1"/>
              <a:t>Alanaya</a:t>
            </a:r>
            <a:r>
              <a:rPr lang="en-US" sz="2800" dirty="0"/>
              <a:t>, I., </a:t>
            </a:r>
            <a:r>
              <a:rPr lang="en-US" sz="2800" dirty="0" err="1"/>
              <a:t>Albalawi</a:t>
            </a:r>
            <a:r>
              <a:rPr lang="en-US" sz="2800" dirty="0"/>
              <a:t>, H., Alharbi, G. et al. 2018. The Design and Implementation of an Arabic Pronunciation</a:t>
            </a:r>
            <a:br>
              <a:rPr lang="en-US" sz="2800" dirty="0"/>
            </a:br>
            <a:endParaRPr lang="en-GB" sz="2800" dirty="0"/>
          </a:p>
        </p:txBody>
      </p:sp>
      <p:sp>
        <p:nvSpPr>
          <p:cNvPr id="3" name="Content Placeholder 2">
            <a:extLst>
              <a:ext uri="{FF2B5EF4-FFF2-40B4-BE49-F238E27FC236}">
                <a16:creationId xmlns:a16="http://schemas.microsoft.com/office/drawing/2014/main" id="{E8E30AEA-2BAF-1044-8F2E-49CB1529BF98}"/>
              </a:ext>
            </a:extLst>
          </p:cNvPr>
          <p:cNvSpPr>
            <a:spLocks noGrp="1"/>
          </p:cNvSpPr>
          <p:nvPr>
            <p:ph idx="1"/>
          </p:nvPr>
        </p:nvSpPr>
        <p:spPr/>
        <p:txBody>
          <a:bodyPr/>
          <a:lstStyle/>
          <a:p>
            <a:r>
              <a:rPr lang="en-GB" sz="2000" dirty="0"/>
              <a:t>The full reference of this information source is - </a:t>
            </a:r>
            <a:r>
              <a:rPr lang="en-US" sz="2000" dirty="0"/>
              <a:t>Aljojo, N., Munshi, A., </a:t>
            </a:r>
            <a:r>
              <a:rPr lang="en-US" sz="2000" dirty="0" err="1"/>
              <a:t>Almukadi</a:t>
            </a:r>
            <a:r>
              <a:rPr lang="en-US" sz="2000" dirty="0"/>
              <a:t>, W., </a:t>
            </a:r>
            <a:r>
              <a:rPr lang="en-US" sz="2000" dirty="0" err="1"/>
              <a:t>Zainol</a:t>
            </a:r>
            <a:r>
              <a:rPr lang="en-US" sz="2000" dirty="0"/>
              <a:t>, A., </a:t>
            </a:r>
            <a:r>
              <a:rPr lang="en-US" sz="2000" dirty="0" err="1"/>
              <a:t>Alanaya</a:t>
            </a:r>
            <a:r>
              <a:rPr lang="en-US" sz="2000" dirty="0"/>
              <a:t>, I., </a:t>
            </a:r>
            <a:r>
              <a:rPr lang="en-US" sz="2000" dirty="0" err="1"/>
              <a:t>Albalawi</a:t>
            </a:r>
            <a:r>
              <a:rPr lang="en-US" sz="2000" dirty="0"/>
              <a:t>, H., Alharbi, G. et al. 2018. The Design and Implementation of an Arabic Pronunciation Application for Early Childhood. </a:t>
            </a:r>
            <a:r>
              <a:rPr lang="en-US" sz="2000" i="1" dirty="0"/>
              <a:t>Journal of Technology and Science Education</a:t>
            </a:r>
            <a:r>
              <a:rPr lang="en-US" sz="2000" dirty="0"/>
              <a:t> 9(2), pp. 136-152.</a:t>
            </a:r>
          </a:p>
          <a:p>
            <a:r>
              <a:rPr lang="en-US" sz="2000" dirty="0"/>
              <a:t>The source is from an electronic journal article from the Journal of technology and science education.</a:t>
            </a:r>
          </a:p>
          <a:p>
            <a:r>
              <a:rPr lang="en-US" sz="2000" dirty="0"/>
              <a:t>The information is primarily used for the Arabic nation and development which can be different from the one in other countries.</a:t>
            </a:r>
          </a:p>
          <a:p>
            <a:r>
              <a:rPr lang="en-US" sz="2000" dirty="0"/>
              <a:t>It is still a good example to incorporate how different nations present information for early childhood development which in this case is about the pronunciation and about the learning. </a:t>
            </a:r>
          </a:p>
          <a:p>
            <a:r>
              <a:rPr lang="en-US" sz="2000" dirty="0"/>
              <a:t>The source was used to outline how in Piaget's theory, there are only four stages as Sensorimotor, Preoperational, Concrete Operational and Formal Operational in comparison to the eight of Erikson’s theory</a:t>
            </a:r>
            <a:r>
              <a:rPr lang="en-GB" sz="2000" dirty="0"/>
              <a:t>.</a:t>
            </a:r>
          </a:p>
          <a:p>
            <a:r>
              <a:rPr lang="en-GB" sz="2000" dirty="0"/>
              <a:t>The source is current since it was published in 2018 and it includes various information in its literature review about lifespan development which makes it credible.</a:t>
            </a:r>
            <a:endParaRPr lang="en-US" sz="2000" dirty="0"/>
          </a:p>
        </p:txBody>
      </p:sp>
    </p:spTree>
    <p:extLst>
      <p:ext uri="{BB962C8B-B14F-4D97-AF65-F5344CB8AC3E}">
        <p14:creationId xmlns:p14="http://schemas.microsoft.com/office/powerpoint/2010/main" val="409961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E86D-470D-6346-97F2-C00BF9E43EE1}"/>
              </a:ext>
            </a:extLst>
          </p:cNvPr>
          <p:cNvSpPr>
            <a:spLocks noGrp="1"/>
          </p:cNvSpPr>
          <p:nvPr>
            <p:ph type="title"/>
          </p:nvPr>
        </p:nvSpPr>
        <p:spPr/>
        <p:txBody>
          <a:bodyPr>
            <a:normAutofit/>
          </a:bodyPr>
          <a:lstStyle/>
          <a:p>
            <a:r>
              <a:rPr lang="en-US" sz="3600" dirty="0"/>
              <a:t>Bjrklund, D.F. 2018. A Metatheory for Cognitive Development.</a:t>
            </a:r>
            <a:br>
              <a:rPr lang="en-US" sz="3600" dirty="0"/>
            </a:br>
            <a:endParaRPr lang="en-GB" dirty="0"/>
          </a:p>
        </p:txBody>
      </p:sp>
      <p:sp>
        <p:nvSpPr>
          <p:cNvPr id="3" name="Content Placeholder 2">
            <a:extLst>
              <a:ext uri="{FF2B5EF4-FFF2-40B4-BE49-F238E27FC236}">
                <a16:creationId xmlns:a16="http://schemas.microsoft.com/office/drawing/2014/main" id="{4DA34322-9F9E-BF4B-8E5F-62CE1EEFCAE9}"/>
              </a:ext>
            </a:extLst>
          </p:cNvPr>
          <p:cNvSpPr>
            <a:spLocks noGrp="1"/>
          </p:cNvSpPr>
          <p:nvPr>
            <p:ph idx="1"/>
          </p:nvPr>
        </p:nvSpPr>
        <p:spPr/>
        <p:txBody>
          <a:bodyPr/>
          <a:lstStyle/>
          <a:p>
            <a:r>
              <a:rPr lang="en-GB" dirty="0"/>
              <a:t>The full reference for this source of information is - </a:t>
            </a:r>
            <a:r>
              <a:rPr lang="en-US" dirty="0"/>
              <a:t>Bjrklund, D.F. 2018. A Metatheory for Cognitive Development. </a:t>
            </a:r>
            <a:r>
              <a:rPr lang="en-US" i="1" dirty="0"/>
              <a:t>Child Development</a:t>
            </a:r>
            <a:r>
              <a:rPr lang="en-US" dirty="0"/>
              <a:t> 89(6), pp 2288-2302.</a:t>
            </a:r>
          </a:p>
          <a:p>
            <a:r>
              <a:rPr lang="en-US" dirty="0"/>
              <a:t>This is an online journal article from the Journal of child development. </a:t>
            </a:r>
          </a:p>
          <a:p>
            <a:r>
              <a:rPr lang="en-US" dirty="0"/>
              <a:t>The journal overall focuses on the cognitive development in people between their toddler to adolescence years.</a:t>
            </a:r>
          </a:p>
          <a:p>
            <a:r>
              <a:rPr lang="en-US" dirty="0"/>
              <a:t>The reference is also highly accurate due to the extensive referencing list that he has provided after the literature review moving to the research question. </a:t>
            </a:r>
          </a:p>
          <a:p>
            <a:r>
              <a:rPr lang="en-US" dirty="0"/>
              <a:t>The particular information which was extracted from the journal article was the argument that in the Piaget’s psychological development theory, the schemas or stages are a resemblance of knowledge and experience.</a:t>
            </a:r>
          </a:p>
          <a:p>
            <a:r>
              <a:rPr lang="en-US" dirty="0"/>
              <a:t>By such processes, the authors of the journal article argue that people are successfully translating from one stage to another.</a:t>
            </a:r>
          </a:p>
          <a:p>
            <a:r>
              <a:rPr lang="en-GB" dirty="0"/>
              <a:t>It is worth pointing out that the research is slightly limited due to the fact that it’s primarily concerns development in children rather than also in adults.</a:t>
            </a:r>
          </a:p>
        </p:txBody>
      </p:sp>
    </p:spTree>
    <p:extLst>
      <p:ext uri="{BB962C8B-B14F-4D97-AF65-F5344CB8AC3E}">
        <p14:creationId xmlns:p14="http://schemas.microsoft.com/office/powerpoint/2010/main" val="356062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45763-2EC5-9E4B-B102-B67DFA3D843F}"/>
              </a:ext>
            </a:extLst>
          </p:cNvPr>
          <p:cNvSpPr>
            <a:spLocks noGrp="1"/>
          </p:cNvSpPr>
          <p:nvPr>
            <p:ph type="title"/>
          </p:nvPr>
        </p:nvSpPr>
        <p:spPr/>
        <p:txBody>
          <a:bodyPr>
            <a:noAutofit/>
          </a:bodyPr>
          <a:lstStyle/>
          <a:p>
            <a:r>
              <a:rPr lang="en-US" sz="2500" dirty="0"/>
              <a:t>Fave, A.D., </a:t>
            </a:r>
            <a:r>
              <a:rPr lang="en-US" sz="2500" dirty="0" err="1"/>
              <a:t>Bassi</a:t>
            </a:r>
            <a:r>
              <a:rPr lang="en-US" sz="2500" dirty="0"/>
              <a:t>, M., </a:t>
            </a:r>
            <a:r>
              <a:rPr lang="en-US" sz="2500" dirty="0" err="1"/>
              <a:t>Boccaletti</a:t>
            </a:r>
            <a:r>
              <a:rPr lang="en-US" sz="2500" dirty="0"/>
              <a:t>, E.S., </a:t>
            </a:r>
            <a:r>
              <a:rPr lang="en-US" sz="2500" dirty="0" err="1"/>
              <a:t>Roncaglione</a:t>
            </a:r>
            <a:r>
              <a:rPr lang="en-US" sz="2500" dirty="0"/>
              <a:t>, C., </a:t>
            </a:r>
            <a:r>
              <a:rPr lang="en-US" sz="2500" dirty="0" err="1"/>
              <a:t>Bernardelli</a:t>
            </a:r>
            <a:r>
              <a:rPr lang="en-US" sz="2500" dirty="0"/>
              <a:t>, G. and Mari, D. 2018. Promoting Well Being in Old Age: The Psychological Benefits of Two Training Programs of Adapted Physical Activity. </a:t>
            </a:r>
            <a:br>
              <a:rPr lang="en-US" sz="2500" dirty="0"/>
            </a:br>
            <a:endParaRPr lang="en-GB" sz="2500" dirty="0"/>
          </a:p>
        </p:txBody>
      </p:sp>
      <p:sp>
        <p:nvSpPr>
          <p:cNvPr id="3" name="Content Placeholder 2">
            <a:extLst>
              <a:ext uri="{FF2B5EF4-FFF2-40B4-BE49-F238E27FC236}">
                <a16:creationId xmlns:a16="http://schemas.microsoft.com/office/drawing/2014/main" id="{15A94DE6-1476-2B4E-9C85-E6BF6D309516}"/>
              </a:ext>
            </a:extLst>
          </p:cNvPr>
          <p:cNvSpPr>
            <a:spLocks noGrp="1"/>
          </p:cNvSpPr>
          <p:nvPr>
            <p:ph idx="1"/>
          </p:nvPr>
        </p:nvSpPr>
        <p:spPr/>
        <p:txBody>
          <a:bodyPr>
            <a:normAutofit fontScale="92500" lnSpcReduction="20000"/>
          </a:bodyPr>
          <a:lstStyle/>
          <a:p>
            <a:r>
              <a:rPr lang="en-US" sz="2200" dirty="0"/>
              <a:t>The full reference for this source of information is - Fave, A.D., </a:t>
            </a:r>
            <a:r>
              <a:rPr lang="en-US" sz="2200" dirty="0" err="1"/>
              <a:t>Bassi</a:t>
            </a:r>
            <a:r>
              <a:rPr lang="en-US" sz="2200" dirty="0"/>
              <a:t>, M., </a:t>
            </a:r>
            <a:r>
              <a:rPr lang="en-US" sz="2200" dirty="0" err="1"/>
              <a:t>Boccaletti</a:t>
            </a:r>
            <a:r>
              <a:rPr lang="en-US" sz="2200" dirty="0"/>
              <a:t>, E.S., </a:t>
            </a:r>
            <a:r>
              <a:rPr lang="en-US" sz="2200" dirty="0" err="1"/>
              <a:t>Roncaglione</a:t>
            </a:r>
            <a:r>
              <a:rPr lang="en-US" sz="2200" dirty="0"/>
              <a:t>, C., </a:t>
            </a:r>
            <a:r>
              <a:rPr lang="en-US" sz="2200" dirty="0" err="1"/>
              <a:t>Bernardelli</a:t>
            </a:r>
            <a:r>
              <a:rPr lang="en-US" sz="2200" dirty="0"/>
              <a:t>, G. and Mari, D. 2018. Promoting Well Being in Old Age: The Psychological Benefits of Two Training Programs of Adapted Physical Activity. </a:t>
            </a:r>
            <a:r>
              <a:rPr lang="en-US" sz="2200" i="1" dirty="0"/>
              <a:t>Frontiers in Psychology</a:t>
            </a:r>
            <a:r>
              <a:rPr lang="en-US" sz="2200" dirty="0"/>
              <a:t> 9(828).</a:t>
            </a:r>
          </a:p>
          <a:p>
            <a:r>
              <a:rPr lang="en-US" sz="2200" dirty="0"/>
              <a:t>The source is from 2018 which makes it current to the contemporary research taking place for the well-being of individuals especially of old-age.</a:t>
            </a:r>
          </a:p>
          <a:p>
            <a:r>
              <a:rPr lang="en-US" sz="2200" dirty="0"/>
              <a:t>It is an online journal article which comes from the Journal of frontiers of psychology that embraces all types of research in the sphere of psychology with no limitation of age factors like previous resources.</a:t>
            </a:r>
          </a:p>
          <a:p>
            <a:r>
              <a:rPr lang="en-US" sz="2200" dirty="0"/>
              <a:t>However, in comparison to other online journal articles which have been revised for the making of the poster, this one did not include as much supporting research in its literature review which may not make it as accurate as it is current.</a:t>
            </a:r>
          </a:p>
          <a:p>
            <a:r>
              <a:rPr lang="en-US" sz="2200" dirty="0"/>
              <a:t>There are some important points made in the resource such as that the activities such as training, education and rehabilitation </a:t>
            </a:r>
            <a:r>
              <a:rPr lang="en-US" sz="2200" dirty="0" err="1"/>
              <a:t>programmes</a:t>
            </a:r>
            <a:r>
              <a:rPr lang="en-US" sz="2200" dirty="0"/>
              <a:t> also assist older people in enjoying mental and physical fitness related services.</a:t>
            </a:r>
          </a:p>
          <a:p>
            <a:r>
              <a:rPr lang="en-US" sz="2200" dirty="0"/>
              <a:t>The authors pinpoint on that such activities for the well-being of people ensure well being and inclusive development of the psychological aspects in an efficient and effective manner.</a:t>
            </a:r>
          </a:p>
          <a:p>
            <a:r>
              <a:rPr lang="en-US" sz="2200" dirty="0"/>
              <a:t>Importance of physical well-being is linked to a mental one as pinpointed also in the work of the authors of the journal article.</a:t>
            </a:r>
          </a:p>
          <a:p>
            <a:endParaRPr lang="en-GB" dirty="0"/>
          </a:p>
        </p:txBody>
      </p:sp>
    </p:spTree>
    <p:extLst>
      <p:ext uri="{BB962C8B-B14F-4D97-AF65-F5344CB8AC3E}">
        <p14:creationId xmlns:p14="http://schemas.microsoft.com/office/powerpoint/2010/main" val="3923477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ED529-90E4-B044-AB38-5445B84FC990}"/>
              </a:ext>
            </a:extLst>
          </p:cNvPr>
          <p:cNvSpPr>
            <a:spLocks noGrp="1"/>
          </p:cNvSpPr>
          <p:nvPr>
            <p:ph type="title"/>
          </p:nvPr>
        </p:nvSpPr>
        <p:spPr/>
        <p:txBody>
          <a:bodyPr>
            <a:normAutofit fontScale="90000"/>
          </a:bodyPr>
          <a:lstStyle/>
          <a:p>
            <a:r>
              <a:rPr lang="en-US" sz="3600" dirty="0"/>
              <a:t>Frankenhuis, W. and Fraley, R.C. 2017. What do Evolutionary Models Teach Us About Sensitive Periods in Psychological Development? </a:t>
            </a:r>
            <a:br>
              <a:rPr lang="en-US" sz="3600" dirty="0"/>
            </a:br>
            <a:endParaRPr lang="en-GB" dirty="0"/>
          </a:p>
        </p:txBody>
      </p:sp>
      <p:sp>
        <p:nvSpPr>
          <p:cNvPr id="3" name="Content Placeholder 2">
            <a:extLst>
              <a:ext uri="{FF2B5EF4-FFF2-40B4-BE49-F238E27FC236}">
                <a16:creationId xmlns:a16="http://schemas.microsoft.com/office/drawing/2014/main" id="{02B08D6E-9631-A049-B21A-8546BEAA7106}"/>
              </a:ext>
            </a:extLst>
          </p:cNvPr>
          <p:cNvSpPr>
            <a:spLocks noGrp="1"/>
          </p:cNvSpPr>
          <p:nvPr>
            <p:ph idx="1"/>
          </p:nvPr>
        </p:nvSpPr>
        <p:spPr>
          <a:xfrm>
            <a:off x="471493" y="3244991"/>
            <a:ext cx="5915093" cy="8294836"/>
          </a:xfrm>
        </p:spPr>
        <p:txBody>
          <a:bodyPr>
            <a:normAutofit lnSpcReduction="10000"/>
          </a:bodyPr>
          <a:lstStyle/>
          <a:p>
            <a:r>
              <a:rPr lang="en-GB" dirty="0"/>
              <a:t>The full reference for this source of information is - </a:t>
            </a:r>
            <a:r>
              <a:rPr lang="en-US" dirty="0"/>
              <a:t>Frankenhuis, W. and Fraley, R.C. 2017. What do Evolutionary Models Teach Us About Sensitive Periods in Psychological Development? </a:t>
            </a:r>
            <a:r>
              <a:rPr lang="en-US" i="1" dirty="0"/>
              <a:t>European Psychologist.  </a:t>
            </a:r>
          </a:p>
          <a:p>
            <a:r>
              <a:rPr lang="en-US" dirty="0"/>
              <a:t>This is a chapter from the European psychologist which is an online journal/book publications. </a:t>
            </a:r>
          </a:p>
          <a:p>
            <a:r>
              <a:rPr lang="en-US" dirty="0"/>
              <a:t>The work is actual since it was published in 2017.</a:t>
            </a:r>
          </a:p>
          <a:p>
            <a:r>
              <a:rPr lang="en-US" dirty="0"/>
              <a:t>It was also decided that any European perspective on psychology overall can be very beneficial for the outlook adapted for the two theories which were compared in the poster – Erikson’s and Piaget’s theories.</a:t>
            </a:r>
          </a:p>
          <a:p>
            <a:r>
              <a:rPr lang="en-US" dirty="0"/>
              <a:t>It looks as if the work is also very accurate since it presents a wide list of different resources which backed up the literature review of the work although there are some lacking areas.</a:t>
            </a:r>
          </a:p>
          <a:p>
            <a:r>
              <a:rPr lang="en-US" dirty="0"/>
              <a:t>The authors of the article focused on the fact that psychologists generally regard that the sensitive periods are considered crucial for psychological development and that is the reason why some people reach a higher level of psychological development than other people.</a:t>
            </a:r>
          </a:p>
          <a:p>
            <a:r>
              <a:rPr lang="en-US" dirty="0"/>
              <a:t>This could be slightly biased since this type of argument is carried out throughout the whole of the research but the points made are always supported by other citations despite the one-sided view.</a:t>
            </a:r>
            <a:endParaRPr lang="en-GB" dirty="0"/>
          </a:p>
        </p:txBody>
      </p:sp>
    </p:spTree>
    <p:extLst>
      <p:ext uri="{BB962C8B-B14F-4D97-AF65-F5344CB8AC3E}">
        <p14:creationId xmlns:p14="http://schemas.microsoft.com/office/powerpoint/2010/main" val="900932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DBBCE-5FA0-E24F-903F-92B7CCE35B8E}"/>
              </a:ext>
            </a:extLst>
          </p:cNvPr>
          <p:cNvSpPr>
            <a:spLocks noGrp="1"/>
          </p:cNvSpPr>
          <p:nvPr>
            <p:ph type="title"/>
          </p:nvPr>
        </p:nvSpPr>
        <p:spPr/>
        <p:txBody>
          <a:bodyPr>
            <a:normAutofit fontScale="90000"/>
          </a:bodyPr>
          <a:lstStyle/>
          <a:p>
            <a:r>
              <a:rPr lang="en-US" sz="3600" dirty="0"/>
              <a:t>Hota, M. and Bartsch, F., 2019. Consumer socialization in childhood and adolescence: Impact of psychological development and family structure.</a:t>
            </a:r>
            <a:r>
              <a:rPr lang="en-US" sz="3600" i="1" dirty="0"/>
              <a:t> </a:t>
            </a:r>
            <a:br>
              <a:rPr lang="en-US" sz="3600" dirty="0"/>
            </a:br>
            <a:endParaRPr lang="en-GB" dirty="0"/>
          </a:p>
        </p:txBody>
      </p:sp>
      <p:sp>
        <p:nvSpPr>
          <p:cNvPr id="3" name="Content Placeholder 2">
            <a:extLst>
              <a:ext uri="{FF2B5EF4-FFF2-40B4-BE49-F238E27FC236}">
                <a16:creationId xmlns:a16="http://schemas.microsoft.com/office/drawing/2014/main" id="{4B83D25D-4017-F943-BEFC-DA9B2B5819E3}"/>
              </a:ext>
            </a:extLst>
          </p:cNvPr>
          <p:cNvSpPr>
            <a:spLocks noGrp="1"/>
          </p:cNvSpPr>
          <p:nvPr>
            <p:ph idx="1"/>
          </p:nvPr>
        </p:nvSpPr>
        <p:spPr>
          <a:xfrm>
            <a:off x="471493" y="3244991"/>
            <a:ext cx="5915093" cy="8294836"/>
          </a:xfrm>
        </p:spPr>
        <p:txBody>
          <a:bodyPr>
            <a:normAutofit fontScale="92500"/>
          </a:bodyPr>
          <a:lstStyle/>
          <a:p>
            <a:r>
              <a:rPr lang="en-GB" dirty="0"/>
              <a:t>The full reference for this source of information is - </a:t>
            </a:r>
            <a:r>
              <a:rPr lang="en-US" dirty="0"/>
              <a:t>Hota, M. and Bartsch, F., 2019. Consumer socialization in childhood and adolescence: Impact of psychological development and family structure.</a:t>
            </a:r>
            <a:r>
              <a:rPr lang="en-US" i="1" dirty="0"/>
              <a:t> Journal of Business Research,</a:t>
            </a:r>
            <a:r>
              <a:rPr lang="en-US" dirty="0"/>
              <a:t> 105, pp.11-20.</a:t>
            </a:r>
          </a:p>
          <a:p>
            <a:r>
              <a:rPr lang="en-GB" dirty="0"/>
              <a:t>This is a journal article from the electronic Journal of Business Research – it is not necessarily an incorporation of research into psychology but the work is supported with evidence from relevant research in psychology.</a:t>
            </a:r>
          </a:p>
          <a:p>
            <a:r>
              <a:rPr lang="en-GB" dirty="0"/>
              <a:t>It was important to include a wide variation of references in the poster since the previous one focused solely on one point of view and made the work slightly one-sided.</a:t>
            </a:r>
          </a:p>
          <a:p>
            <a:r>
              <a:rPr lang="en-GB" dirty="0"/>
              <a:t>This research focuses on the socialisation through consumption in childhood and as well as that in adolescence as outlined in the article.</a:t>
            </a:r>
          </a:p>
          <a:p>
            <a:r>
              <a:rPr lang="en-GB" dirty="0"/>
              <a:t>There are elements of business and this is also mixed with psychology into the journal.</a:t>
            </a:r>
          </a:p>
          <a:p>
            <a:r>
              <a:rPr lang="en-GB" dirty="0"/>
              <a:t>This journal is one of the most current ones since it was published in 2019 and it includes various different information that is all cited that makes it accurate as well.</a:t>
            </a:r>
          </a:p>
          <a:p>
            <a:r>
              <a:rPr lang="en-US" dirty="0"/>
              <a:t>The journal is used as a counter argument with the statement that the Piaget theory highlighted that psychological development is a continuous process and Erikson outlined that psychological development is a discrete process and depends on life events.</a:t>
            </a:r>
          </a:p>
          <a:p>
            <a:pPr marL="0" indent="0">
              <a:buNone/>
            </a:pPr>
            <a:endParaRPr lang="en-GB" dirty="0"/>
          </a:p>
        </p:txBody>
      </p:sp>
    </p:spTree>
    <p:extLst>
      <p:ext uri="{BB962C8B-B14F-4D97-AF65-F5344CB8AC3E}">
        <p14:creationId xmlns:p14="http://schemas.microsoft.com/office/powerpoint/2010/main" val="1868262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3583A-048A-334C-AF04-DB0424EFC4DF}"/>
              </a:ext>
            </a:extLst>
          </p:cNvPr>
          <p:cNvSpPr>
            <a:spLocks noGrp="1"/>
          </p:cNvSpPr>
          <p:nvPr>
            <p:ph type="title"/>
          </p:nvPr>
        </p:nvSpPr>
        <p:spPr/>
        <p:txBody>
          <a:bodyPr>
            <a:noAutofit/>
          </a:bodyPr>
          <a:lstStyle/>
          <a:p>
            <a:r>
              <a:rPr lang="en-US" sz="2800" dirty="0"/>
              <a:t>Whitehead, R., Bates, G. and Elphinstone, B. 2020. Growing by Letting Go: Nonattachment and Mindfulness as Qualities of Advanced Psychological Development. </a:t>
            </a:r>
            <a:br>
              <a:rPr lang="en-US" sz="2800" dirty="0"/>
            </a:br>
            <a:endParaRPr lang="en-GB" sz="2800" dirty="0"/>
          </a:p>
        </p:txBody>
      </p:sp>
      <p:sp>
        <p:nvSpPr>
          <p:cNvPr id="3" name="Content Placeholder 2">
            <a:extLst>
              <a:ext uri="{FF2B5EF4-FFF2-40B4-BE49-F238E27FC236}">
                <a16:creationId xmlns:a16="http://schemas.microsoft.com/office/drawing/2014/main" id="{653BBE0C-FE12-1C44-B003-7F6EF408AA79}"/>
              </a:ext>
            </a:extLst>
          </p:cNvPr>
          <p:cNvSpPr>
            <a:spLocks noGrp="1"/>
          </p:cNvSpPr>
          <p:nvPr>
            <p:ph idx="1"/>
          </p:nvPr>
        </p:nvSpPr>
        <p:spPr>
          <a:xfrm>
            <a:off x="471493" y="3244991"/>
            <a:ext cx="5915093" cy="8294836"/>
          </a:xfrm>
        </p:spPr>
        <p:txBody>
          <a:bodyPr>
            <a:normAutofit lnSpcReduction="10000"/>
          </a:bodyPr>
          <a:lstStyle/>
          <a:p>
            <a:r>
              <a:rPr lang="en-GB" dirty="0"/>
              <a:t>The full reference for the source of information is - </a:t>
            </a:r>
            <a:r>
              <a:rPr lang="en-US" dirty="0"/>
              <a:t>Whitehead, R., Bates, G. and Elphinstone, B. 2020. Growing by Letting Go: Nonattachment and Mindfulness as Qualities of Advanced Psychological Development. </a:t>
            </a:r>
            <a:r>
              <a:rPr lang="en-US" i="1" dirty="0"/>
              <a:t>Journal of Adult Development</a:t>
            </a:r>
            <a:r>
              <a:rPr lang="en-US" dirty="0"/>
              <a:t> 27, pp. 12-22.</a:t>
            </a:r>
          </a:p>
          <a:p>
            <a:r>
              <a:rPr lang="en-US" dirty="0"/>
              <a:t>This source of information was the most accurate one since it was published in 2020 and the rest of the resources were published between 2017 and 2019.</a:t>
            </a:r>
          </a:p>
          <a:p>
            <a:r>
              <a:rPr lang="en-US" dirty="0"/>
              <a:t>This is the last journal article from the electronic journal of adult development that was incorporated into the making of the poster.</a:t>
            </a:r>
          </a:p>
          <a:p>
            <a:r>
              <a:rPr lang="en-US" dirty="0"/>
              <a:t>The work is highly sophisticated in terms of the wording and the organization of the literature review that was provided.</a:t>
            </a:r>
          </a:p>
          <a:p>
            <a:r>
              <a:rPr lang="en-US" dirty="0"/>
              <a:t>It is highly accurate since it included over 15 different research references that there are emphasized all throughout the work of the authors.</a:t>
            </a:r>
          </a:p>
          <a:p>
            <a:r>
              <a:rPr lang="en-US" dirty="0"/>
              <a:t>Is this perspective on adolescence development in terms of psychology which links to both theories which were compared in the poster. </a:t>
            </a:r>
          </a:p>
          <a:p>
            <a:pPr algn="just"/>
            <a:r>
              <a:rPr lang="en-US" dirty="0"/>
              <a:t>The authors of the journal article argue that psychological development is considered as the development of </a:t>
            </a:r>
            <a:r>
              <a:rPr lang="en-US" dirty="0" err="1"/>
              <a:t>behavioural</a:t>
            </a:r>
            <a:r>
              <a:rPr lang="en-US" dirty="0"/>
              <a:t>, cognitive, social and emotional capabilities of the people across the lifespan that starts from infancy and lasts till the people become older.</a:t>
            </a:r>
            <a:endParaRPr lang="en-GB" dirty="0"/>
          </a:p>
        </p:txBody>
      </p:sp>
    </p:spTree>
    <p:extLst>
      <p:ext uri="{BB962C8B-B14F-4D97-AF65-F5344CB8AC3E}">
        <p14:creationId xmlns:p14="http://schemas.microsoft.com/office/powerpoint/2010/main" val="2804830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2605</Words>
  <Application>Microsoft Macintosh PowerPoint</Application>
  <PresentationFormat>Custom</PresentationFormat>
  <Paragraphs>173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UWTSD  Certificate for Higher Education Skills for the Workplace - Health and Social Care  Module: Psychology for Health and Social Care BMHP4003_BIRM  Academic Poster with Annotated Bibliography  Lecturer Name: Rebecca Kavanagh  Student Name: Eliza Blajevschi   Student ID: 2007957</vt:lpstr>
      <vt:lpstr>PowerPoint Presentation</vt:lpstr>
      <vt:lpstr>PowerPoint Presentation</vt:lpstr>
      <vt:lpstr>Aljojo, N., Munshi, A., Almukadi, W., Zainol, A., Alanaya, I., Albalawi, H., Alharbi, G. et al. 2018. The Design and Implementation of an Arabic Pronunciation </vt:lpstr>
      <vt:lpstr>Bjrklund, D.F. 2018. A Metatheory for Cognitive Development. </vt:lpstr>
      <vt:lpstr>Fave, A.D., Bassi, M., Boccaletti, E.S., Roncaglione, C., Bernardelli, G. and Mari, D. 2018. Promoting Well Being in Old Age: The Psychological Benefits of Two Training Programs of Adapted Physical Activity.  </vt:lpstr>
      <vt:lpstr>Frankenhuis, W. and Fraley, R.C. 2017. What do Evolutionary Models Teach Us About Sensitive Periods in Psychological Development?  </vt:lpstr>
      <vt:lpstr>Hota, M. and Bartsch, F., 2019. Consumer socialization in childhood and adolescence: Impact of psychological development and family structure.  </vt:lpstr>
      <vt:lpstr>Whitehead, R., Bates, G. and Elphinstone, B. 2020. Growing by Letting Go: Nonattachment and Mindfulness as Qualities of Advanced Psychological Development.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Activant</dc:creator>
  <cp:lastModifiedBy>Anna Kuseva</cp:lastModifiedBy>
  <cp:revision>27</cp:revision>
  <dcterms:created xsi:type="dcterms:W3CDTF">2021-06-18T09:54:00Z</dcterms:created>
  <dcterms:modified xsi:type="dcterms:W3CDTF">2021-06-20T00:04:52Z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1033-11.2.0.10152</vt:lpwstr>
  </property>
</Properties>
</file>