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28"/>
  </p:notesMasterIdLst>
  <p:sldIdLst>
    <p:sldId id="257" r:id="rId5"/>
    <p:sldId id="801" r:id="rId6"/>
    <p:sldId id="643" r:id="rId7"/>
    <p:sldId id="648" r:id="rId8"/>
    <p:sldId id="763" r:id="rId9"/>
    <p:sldId id="281" r:id="rId10"/>
    <p:sldId id="282" r:id="rId11"/>
    <p:sldId id="285" r:id="rId12"/>
    <p:sldId id="283" r:id="rId13"/>
    <p:sldId id="284" r:id="rId14"/>
    <p:sldId id="807" r:id="rId15"/>
    <p:sldId id="806" r:id="rId16"/>
    <p:sldId id="765" r:id="rId17"/>
    <p:sldId id="286" r:id="rId18"/>
    <p:sldId id="287" r:id="rId19"/>
    <p:sldId id="768" r:id="rId20"/>
    <p:sldId id="290" r:id="rId21"/>
    <p:sldId id="289" r:id="rId22"/>
    <p:sldId id="803" r:id="rId23"/>
    <p:sldId id="804" r:id="rId24"/>
    <p:sldId id="769" r:id="rId25"/>
    <p:sldId id="770" r:id="rId26"/>
    <p:sldId id="77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youtu.be/JmpVaBA2m30?si=PytiNhHT1XV2qdxA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youtu.be/8_n-9DTkeBQ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YJ22-YYNW8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Strategic and Agile Business Management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BMMB7027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Daniela Hellyer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June 2026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Incentives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Topics: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Welcome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Introduction to strategy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S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trategic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management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analysis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Competitive strategy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capabilities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Organisational structure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Incentives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438096" y="4027054"/>
            <a:ext cx="6917210" cy="277089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754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37421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exploring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Strategy framework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7369885-BE58-30BC-D21D-9821CCA30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537" y="655738"/>
            <a:ext cx="7383713" cy="596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2BDB2100-F836-2AE9-5A45-4B8D8728FCED}"/>
              </a:ext>
            </a:extLst>
          </p:cNvPr>
          <p:cNvSpPr txBox="1">
            <a:spLocks/>
          </p:cNvSpPr>
          <p:nvPr/>
        </p:nvSpPr>
        <p:spPr>
          <a:xfrm>
            <a:off x="5255710" y="6543155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2169601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9FF0B-372E-AC37-0741-E9380D7D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52349" cy="1188720"/>
          </a:xfrm>
        </p:spPr>
        <p:txBody>
          <a:bodyPr/>
          <a:lstStyle/>
          <a:p>
            <a:r>
              <a:rPr lang="en-GB" dirty="0"/>
              <a:t>The strategy check list – fundamental questions in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70425-FF7F-6167-F90F-53800D492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6ECED-45A5-0695-ECD9-7213A19E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32C2EA60-1744-6216-A204-FC47520A47CA}"/>
              </a:ext>
            </a:extLst>
          </p:cNvPr>
          <p:cNvSpPr txBox="1">
            <a:spLocks/>
          </p:cNvSpPr>
          <p:nvPr/>
        </p:nvSpPr>
        <p:spPr>
          <a:xfrm>
            <a:off x="2793247" y="6002432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5D9E96-F14E-1D0A-881F-BF656E0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94" y="2237874"/>
            <a:ext cx="11748946" cy="33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001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incentives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340864"/>
            <a:ext cx="8216578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Organisations operate according to reward and control systems.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look at systems, approaches, strategies and mechanisms that work as organisation design elements: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&amp; Reward Systems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Motivation Strategies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Reward Strategies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Q: Why do you think the right incentive strategies are important for an organisation?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Star feedback notification">
            <a:extLst>
              <a:ext uri="{FF2B5EF4-FFF2-40B4-BE49-F238E27FC236}">
                <a16:creationId xmlns:a16="http://schemas.microsoft.com/office/drawing/2014/main" id="{5CC07AF6-5DB6-084F-CEE7-CFE3E270D1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14170" y="2521258"/>
            <a:ext cx="3220630" cy="317820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 descr="Cup of coffee 3D pattern">
            <a:extLst>
              <a:ext uri="{FF2B5EF4-FFF2-40B4-BE49-F238E27FC236}">
                <a16:creationId xmlns:a16="http://schemas.microsoft.com/office/drawing/2014/main" id="{E06A48B8-9999-D535-373A-02B7BA1F364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952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control &amp; Reward systems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d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evelopment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control and reward systems is an additional mode of designing an organisation to execute strategy effectively.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and Reward Systems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refer 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governance mechanisms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align incentives of the company's owners and employees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classified into two types of controls: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Prescribe and control how employees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act and behave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and direct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employee behaviour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through explicit rules and procedures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Incentivise employees toward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desirable objectives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Linked to performance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393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input controls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180496"/>
            <a:ext cx="6917210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Are used to define and direct employee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through a set of explicit rules and standard operating procedures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 of input controls: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Budget setting for a particular unit, division or project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Standard Operating Procedures (SOPs) provide rules and procedures for activities and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within an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be updated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according to changes occurring within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as well as changes in strategy</a:t>
            </a:r>
          </a:p>
        </p:txBody>
      </p:sp>
      <p:pic>
        <p:nvPicPr>
          <p:cNvPr id="7" name="Picture 6" descr="Volume sliders">
            <a:extLst>
              <a:ext uri="{FF2B5EF4-FFF2-40B4-BE49-F238E27FC236}">
                <a16:creationId xmlns:a16="http://schemas.microsoft.com/office/drawing/2014/main" id="{6E707E66-37F2-62C8-7EAF-AE8F4578FD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2977837"/>
            <a:ext cx="3059782" cy="244782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3777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5975C-CDFF-80F4-6D57-7966CA9C8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91B4C-3C06-949D-CA60-6C81D853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Output controls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2109B4-E442-87F0-E97A-51A80985A86B}"/>
              </a:ext>
            </a:extLst>
          </p:cNvPr>
          <p:cNvSpPr txBox="1"/>
          <p:nvPr/>
        </p:nvSpPr>
        <p:spPr>
          <a:xfrm>
            <a:off x="584200" y="1896533"/>
            <a:ext cx="701141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Controls: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expected results (outputs) that employees should be striving toward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typically specific metrics/objectives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Examples: sales targets, return on capital targets, and geographic expansion targets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often left to the employees to decide how to a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chieve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the expected results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8EFC7-CFF1-56C2-F7FD-7D321A5A5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12DF7-12B6-E8CA-34AD-4AE11FB35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EE3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Oil lamps with sweets, coins, and spices">
            <a:extLst>
              <a:ext uri="{FF2B5EF4-FFF2-40B4-BE49-F238E27FC236}">
                <a16:creationId xmlns:a16="http://schemas.microsoft.com/office/drawing/2014/main" id="{38860042-8B76-C833-B762-AE8216AE40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0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Performance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Performance Management System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a set of activities,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integrated into the entire business model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that ensure that goals are being met effectively and efficiently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effectiveness is often only measured in: profit, revenue and business growth for all stakeholders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challenge with that is that there is no easy spotting of opportunities for improving efficiency and learning valuable lessons day by day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Close up of metal cogs in lock">
            <a:extLst>
              <a:ext uri="{FF2B5EF4-FFF2-40B4-BE49-F238E27FC236}">
                <a16:creationId xmlns:a16="http://schemas.microsoft.com/office/drawing/2014/main" id="{617A5341-6ED8-6EE8-F0BF-727EA3CB183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648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Implementation of Performance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575868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Implementation of Performance Management System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Planned commitment, and building the system is a strategic decision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Resources must be allocated to make it function properly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Successful implementation requires: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Agree 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basing decisions on data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not instinct or internal ‘politics’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Devote time to design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system (weeks to a few months)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Run it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regularly, review results, act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upon them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Fully formulated mission and vision, since the PMS relies on a clear roadmap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CE0CB4-0986-49E8-B199-06336A837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646" y="1245766"/>
            <a:ext cx="4903395" cy="519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16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241D1-5569-824A-E085-792186095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CCD63-DA60-A05B-F01A-1855A79CF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616106" cy="988332"/>
          </a:xfrm>
        </p:spPr>
        <p:txBody>
          <a:bodyPr>
            <a:normAutofit/>
          </a:bodyPr>
          <a:lstStyle/>
          <a:p>
            <a:r>
              <a:rPr lang="en-GB" b="1" dirty="0"/>
              <a:t>HR Tutorial - Performance management system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B30696-6E72-4EFC-5E4B-F7FC7D9AE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(4:28)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F8201B-459E-B58F-9047-2F17BB241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6FCFF-D6B0-A188-CE2B-E67E6F61C4E7}"/>
              </a:ext>
            </a:extLst>
          </p:cNvPr>
          <p:cNvSpPr txBox="1"/>
          <p:nvPr/>
        </p:nvSpPr>
        <p:spPr>
          <a:xfrm>
            <a:off x="4682066" y="4343057"/>
            <a:ext cx="5876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https://youtu.be/JmpVaBA2m30?si=PytiNhHT1XV2qdxA</a:t>
            </a: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831BCA-ACC8-62A1-F53C-21CB695EB37C}"/>
              </a:ext>
            </a:extLst>
          </p:cNvPr>
          <p:cNvSpPr txBox="1"/>
          <p:nvPr/>
        </p:nvSpPr>
        <p:spPr>
          <a:xfrm>
            <a:off x="575894" y="2274838"/>
            <a:ext cx="112012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31313"/>
                </a:solidFill>
                <a:effectLst/>
                <a:latin typeface="Roboto" panose="02000000000000000000" pitchFamily="2" charset="0"/>
              </a:rPr>
              <a:t>Performance Management explained from a HR point of view…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E06008-A544-494D-7BED-3A4D693FAFEF}"/>
              </a:ext>
            </a:extLst>
          </p:cNvPr>
          <p:cNvSpPr txBox="1"/>
          <p:nvPr/>
        </p:nvSpPr>
        <p:spPr>
          <a:xfrm>
            <a:off x="3958165" y="3303138"/>
            <a:ext cx="727710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Watch this video and take notes: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What are the key messages that you take away from this?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We will discuss this together after the video.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6EA278-5156-6036-E003-1775E0D073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1941" y="3152516"/>
            <a:ext cx="1952625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23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27147-2989-2295-AC50-58D593F2B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616106" cy="988332"/>
          </a:xfrm>
        </p:spPr>
        <p:txBody>
          <a:bodyPr>
            <a:normAutofit/>
          </a:bodyPr>
          <a:lstStyle/>
          <a:p>
            <a:r>
              <a:rPr lang="en-GB" b="1" dirty="0"/>
              <a:t>Netflix Culture Explained: How is Job Performance Measured?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EDA2FE-B3E0-0176-4DB7-4DC749515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Source: </a:t>
            </a:r>
            <a:r>
              <a:rPr lang="en-US" dirty="0" err="1"/>
              <a:t>youtube</a:t>
            </a:r>
            <a:r>
              <a:rPr lang="en-US" dirty="0"/>
              <a:t> 1</a:t>
            </a:r>
            <a:r>
              <a:rPr lang="en-US" baseline="30000" dirty="0"/>
              <a:t>st</a:t>
            </a:r>
            <a:r>
              <a:rPr lang="en-US" dirty="0"/>
              <a:t> august 2019  (2:55)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0638F2-417B-B5CB-27A3-071094DF8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A00C93-DD4C-1028-7CAA-AB0753CD6EBD}"/>
              </a:ext>
            </a:extLst>
          </p:cNvPr>
          <p:cNvSpPr txBox="1"/>
          <p:nvPr/>
        </p:nvSpPr>
        <p:spPr>
          <a:xfrm>
            <a:off x="4682066" y="4343057"/>
            <a:ext cx="5198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 tooltip="Share link"/>
              </a:rPr>
              <a:t>https://youtu.be/8_n-9DTkeBQ</a:t>
            </a:r>
            <a:endParaRPr lang="en-GB" dirty="0"/>
          </a:p>
        </p:txBody>
      </p:sp>
      <p:pic>
        <p:nvPicPr>
          <p:cNvPr id="2050" name="Picture 2" descr="WeAreNetflix | Podcast on Spotify">
            <a:extLst>
              <a:ext uri="{FF2B5EF4-FFF2-40B4-BE49-F238E27FC236}">
                <a16:creationId xmlns:a16="http://schemas.microsoft.com/office/drawing/2014/main" id="{C1EF0FF0-28EE-8012-45AA-E19A61448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734" y="3308523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3DE662-0FCE-0E70-63E0-33AB25FF7C1F}"/>
              </a:ext>
            </a:extLst>
          </p:cNvPr>
          <p:cNvSpPr txBox="1"/>
          <p:nvPr/>
        </p:nvSpPr>
        <p:spPr>
          <a:xfrm>
            <a:off x="575894" y="2274838"/>
            <a:ext cx="112012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31313"/>
                </a:solidFill>
                <a:effectLst/>
                <a:latin typeface="Roboto" panose="02000000000000000000" pitchFamily="2" charset="0"/>
              </a:rPr>
              <a:t>No scripts. No guidance. </a:t>
            </a:r>
          </a:p>
          <a:p>
            <a:r>
              <a:rPr lang="en-GB" b="0" i="0" dirty="0">
                <a:solidFill>
                  <a:srgbClr val="131313"/>
                </a:solidFill>
                <a:effectLst/>
                <a:latin typeface="Roboto" panose="02000000000000000000" pitchFamily="2" charset="0"/>
              </a:rPr>
              <a:t>Hear from Netflix employees in our EMEA offices about their experience with job performance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D2EF1D-D8A6-BC89-23B9-F06D6B8ABF48}"/>
              </a:ext>
            </a:extLst>
          </p:cNvPr>
          <p:cNvSpPr txBox="1"/>
          <p:nvPr/>
        </p:nvSpPr>
        <p:spPr>
          <a:xfrm>
            <a:off x="3958165" y="3303138"/>
            <a:ext cx="727710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Watch this video and take notes: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What are the key messages that you take away from this?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We will discuss this together after the video.</a:t>
            </a:r>
          </a:p>
        </p:txBody>
      </p:sp>
    </p:spTree>
    <p:extLst>
      <p:ext uri="{BB962C8B-B14F-4D97-AF65-F5344CB8AC3E}">
        <p14:creationId xmlns:p14="http://schemas.microsoft.com/office/powerpoint/2010/main" val="4004046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Performance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180496"/>
            <a:ext cx="6917210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Benefits of the system: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Select what to measure to get a clear picture of progress towards strategy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Learn about strengths and opportunities for improvement, by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analysing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performance data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Create a learning culture across the entire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Communicate externally about the performance and impact achieved, keeping stakeholders informed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Securing further investment based on data-based evidence</a:t>
            </a:r>
          </a:p>
        </p:txBody>
      </p:sp>
      <p:pic>
        <p:nvPicPr>
          <p:cNvPr id="7" name="Picture 6" descr="Sketchbook painting of color wheel with pallet and brush">
            <a:extLst>
              <a:ext uri="{FF2B5EF4-FFF2-40B4-BE49-F238E27FC236}">
                <a16:creationId xmlns:a16="http://schemas.microsoft.com/office/drawing/2014/main" id="{F26D2A98-50CA-5B90-4379-3844A7EB8F8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3180547"/>
            <a:ext cx="3059782" cy="204240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4A62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4462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is Motivation?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process of stimulating people to actions to accomplish goals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art of getting employees to do what a manager wants them to do because the employees want to do it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 the workplace context – what kind</a:t>
            </a:r>
            <a:r>
              <a:rPr kumimoji="0" lang="en-GB" sz="1800" b="1" i="0" u="none" strike="noStrike" kern="120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things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might get employees motivated?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desire for money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Recognition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Job-satisfaction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Teamwork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Many other things… it very much depends on the individual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 descr="Cup of coffee 3D pattern">
            <a:extLst>
              <a:ext uri="{FF2B5EF4-FFF2-40B4-BE49-F238E27FC236}">
                <a16:creationId xmlns:a16="http://schemas.microsoft.com/office/drawing/2014/main" id="{D0B6F1C8-72D3-67AB-81C8-C113EF1A82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7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2639" y="2633216"/>
            <a:ext cx="532806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Intrinsic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relates to internal elements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700" dirty="0">
              <a:solidFill>
                <a:prstClr val="black"/>
              </a:solidFill>
              <a:latin typeface="Franklin Gothic Book" panose="020B0502020104020203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relates to </a:t>
            </a:r>
            <a:r>
              <a:rPr lang="en-GB" sz="1700" dirty="0">
                <a:solidFill>
                  <a:prstClr val="black"/>
                </a:solidFill>
                <a:latin typeface="Franklin Gothic Book" panose="020B0502020104020203"/>
              </a:rPr>
              <a:t>external elements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two approaches that interrelate with this are: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700" dirty="0">
              <a:solidFill>
                <a:prstClr val="black"/>
              </a:solidFill>
              <a:latin typeface="Franklin Gothic Book" panose="020B0502020104020203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Negative Approach – using pain/fear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Positive Approach – </a:t>
            </a:r>
            <a:r>
              <a:rPr lang="en-GB" sz="1700" b="1" i="1" dirty="0">
                <a:solidFill>
                  <a:srgbClr val="0070C0"/>
                </a:solidFill>
                <a:latin typeface="Franklin Gothic Book" panose="020B0502020104020203"/>
              </a:rPr>
              <a:t>using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pleasure/growth 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720856"/>
            <a:ext cx="5779277" cy="47028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8069726-D329-4381-580A-248788148264}"/>
              </a:ext>
            </a:extLst>
          </p:cNvPr>
          <p:cNvSpPr txBox="1"/>
          <p:nvPr/>
        </p:nvSpPr>
        <p:spPr>
          <a:xfrm>
            <a:off x="631309" y="1408629"/>
            <a:ext cx="110296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of Motivation Approaches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illustrates intrinsic and extrinsic motivation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7843761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2028572"/>
            <a:ext cx="5328063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Negative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700" b="1" dirty="0">
                <a:solidFill>
                  <a:srgbClr val="0070C0"/>
                </a:solidFill>
              </a:rPr>
              <a:t>Intrinsic</a:t>
            </a:r>
            <a:r>
              <a:rPr lang="en-GB" sz="1700" dirty="0">
                <a:solidFill>
                  <a:prstClr val="black"/>
                </a:solidFill>
              </a:rPr>
              <a:t>: can prey on employees’ internal self-doubts or anxiety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use threats or punishments to coerce workplace behaviour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Positive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700" b="1" dirty="0">
                <a:solidFill>
                  <a:srgbClr val="0070C0"/>
                </a:solidFill>
              </a:rPr>
              <a:t>Intrinsic</a:t>
            </a:r>
            <a:r>
              <a:rPr lang="en-GB" sz="1700" dirty="0">
                <a:solidFill>
                  <a:prstClr val="black"/>
                </a:solidFill>
              </a:rPr>
              <a:t>: can tap into employee energy etc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endParaRPr kumimoji="0" lang="en-GB" sz="17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look towards extrinsic rewards that create pleasure, such as rewards and bonuses (pay incentives)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89B53C6-0506-29FF-26D7-0DE74678E09D}"/>
              </a:ext>
            </a:extLst>
          </p:cNvPr>
          <p:cNvSpPr/>
          <p:nvPr/>
        </p:nvSpPr>
        <p:spPr>
          <a:xfrm>
            <a:off x="6553200" y="1716505"/>
            <a:ext cx="2518611" cy="413084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3FEF6D-9820-2EB3-B54B-FEB5B8072A50}"/>
              </a:ext>
            </a:extLst>
          </p:cNvPr>
          <p:cNvSpPr/>
          <p:nvPr/>
        </p:nvSpPr>
        <p:spPr>
          <a:xfrm>
            <a:off x="9095871" y="1716505"/>
            <a:ext cx="2518611" cy="4130842"/>
          </a:xfrm>
          <a:prstGeom prst="round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58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6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reward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560291" y="2180496"/>
            <a:ext cx="6336145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Rewards: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an act or promise for greater employee action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given in addition to wages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a powerful incentive to motivate employees towards workplace or </a:t>
            </a:r>
            <a:r>
              <a:rPr kumimoji="0" lang="en-US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organisational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goals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beyond monetary incentive and include things such as job satisfaction, job security, job promotion, and pride in accomplishment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0B48C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</a:endParaRPr>
          </a:p>
        </p:txBody>
      </p:sp>
      <p:pic>
        <p:nvPicPr>
          <p:cNvPr id="9" name="Picture 8" descr="Colorful patterned shapes">
            <a:extLst>
              <a:ext uri="{FF2B5EF4-FFF2-40B4-BE49-F238E27FC236}">
                <a16:creationId xmlns:a16="http://schemas.microsoft.com/office/drawing/2014/main" id="{1F93BA53-3851-6CB8-C279-D67497A2489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590" y="2797475"/>
            <a:ext cx="4287522" cy="2872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10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reward strategies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Superannuation: e.g. </a:t>
            </a: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life, total and permanent disability (TPD) if insured at work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D307D3-48BD-439F-8C57-BA88C9209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1915" y="1301066"/>
            <a:ext cx="8562609" cy="506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769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06205-AF8B-C27A-85C1-C117CB735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Shareholders approve Elon musk’s new pay package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B6FEEC-B7FF-0D7F-370B-57AF46F0C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Source: BBC.co.uk (</a:t>
            </a:r>
            <a:r>
              <a:rPr lang="en-GB" dirty="0"/>
              <a:t>6 November 2025); image source: </a:t>
            </a:r>
            <a:r>
              <a:rPr lang="en-GB" dirty="0" err="1"/>
              <a:t>reuters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3DDDEF-D9CB-62D8-6DBC-C2867C741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19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96AE54-CD55-A4E1-7340-B29503BA1C9B}"/>
              </a:ext>
            </a:extLst>
          </p:cNvPr>
          <p:cNvSpPr txBox="1"/>
          <p:nvPr/>
        </p:nvSpPr>
        <p:spPr>
          <a:xfrm>
            <a:off x="607109" y="1777325"/>
            <a:ext cx="9275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record-breaking pay package that could be worth nearly $1tn (£760bn)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5B5DC2-E663-FC12-B4B9-FFC26D80B390}"/>
              </a:ext>
            </a:extLst>
          </p:cNvPr>
          <p:cNvSpPr txBox="1"/>
          <p:nvPr/>
        </p:nvSpPr>
        <p:spPr>
          <a:xfrm>
            <a:off x="607109" y="2399873"/>
            <a:ext cx="69172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milestones Musk must achieve over the next decade include: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Delivering 20 million Tesla vehicles and one million robots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Getting 10 million subscriptions to Tesla's Full Self-Driving feature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Bringing one million self-driving Robotaxi vehicles into commercial operation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Earning up to $400bn in core profit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Eventually lifting Tesla's overall market value to $8.5tn over the next 10 years, currently $1.4tn</a:t>
            </a:r>
          </a:p>
          <a:p>
            <a:endParaRPr lang="en-GB" dirty="0"/>
          </a:p>
          <a:p>
            <a:r>
              <a:rPr lang="en-GB" dirty="0"/>
              <a:t>He won't receive a salary under the agreed deal.</a:t>
            </a:r>
          </a:p>
          <a:p>
            <a:r>
              <a:rPr lang="en-GB" dirty="0"/>
              <a:t>Meeting all the above milestones would see him awarded a stock grant of more than 400 million additional Tesla shares - worth around $1tn.</a:t>
            </a:r>
          </a:p>
        </p:txBody>
      </p:sp>
      <p:pic>
        <p:nvPicPr>
          <p:cNvPr id="1026" name="Picture 2" descr="Elon Musk wearing a blue suit and white shirt with his fingertips touching and resting on his lips against a black background">
            <a:extLst>
              <a:ext uri="{FF2B5EF4-FFF2-40B4-BE49-F238E27FC236}">
                <a16:creationId xmlns:a16="http://schemas.microsoft.com/office/drawing/2014/main" id="{85986095-C60F-3AEB-2150-0ECD939E9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66181" y="2975645"/>
            <a:ext cx="4127351" cy="232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998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59E7B8-3304-2925-D5CB-818D09559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A504E-267A-C155-19BC-A7419CFBE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GB" dirty="0"/>
              <a:t>Water bosses' bonuses blocked over pollution issues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4374EE-E34F-FA28-1E2B-82DFB0A8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Source: BBC.co.uk (</a:t>
            </a:r>
            <a:r>
              <a:rPr lang="en-GB" dirty="0"/>
              <a:t>5 November 2025); image source: </a:t>
            </a:r>
            <a:r>
              <a:rPr lang="en-GB" dirty="0" err="1"/>
              <a:t>reuters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3EC48E-3B22-0506-4FA1-ED933EE1D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20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A11134-2E22-401F-6645-CF7BCEBA14D3}"/>
              </a:ext>
            </a:extLst>
          </p:cNvPr>
          <p:cNvSpPr txBox="1"/>
          <p:nvPr/>
        </p:nvSpPr>
        <p:spPr>
          <a:xfrm>
            <a:off x="607109" y="2099057"/>
            <a:ext cx="10738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Water companies have been blocked from paying bonuses to bosses over serious pollution incidents and other performance issues.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8CF642-3D71-A7C6-2CDC-51D4DF41086B}"/>
              </a:ext>
            </a:extLst>
          </p:cNvPr>
          <p:cNvSpPr txBox="1"/>
          <p:nvPr/>
        </p:nvSpPr>
        <p:spPr>
          <a:xfrm>
            <a:off x="607108" y="3060275"/>
            <a:ext cx="800349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than £4m of potential bonuses were banned under new rules on performance-related executive pay, according to regulator Ofwat.</a:t>
            </a:r>
          </a:p>
          <a:p>
            <a:endParaRPr lang="en-GB" dirty="0"/>
          </a:p>
          <a:p>
            <a:r>
              <a:rPr lang="en-GB" dirty="0"/>
              <a:t>The powers were introduced in June as a result of concerns that the pay of water firms' top bosses was not reflecting their environmental performance.</a:t>
            </a:r>
          </a:p>
          <a:p>
            <a:endParaRPr lang="en-GB" dirty="0"/>
          </a:p>
          <a:p>
            <a:r>
              <a:rPr lang="en-GB" dirty="0"/>
              <a:t>The new rules mean companies are required to block annual bonuses and other awards to directors where they do not comply with the watchdog's rules.</a:t>
            </a:r>
          </a:p>
          <a:p>
            <a:endParaRPr lang="en-GB" dirty="0"/>
          </a:p>
          <a:p>
            <a:r>
              <a:rPr lang="en-GB" dirty="0"/>
              <a:t>This includes pollution incidents, poor environmental practices and criminal convictions.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3449AC-62E3-9387-CCEF-9B79DDE17165}"/>
              </a:ext>
            </a:extLst>
          </p:cNvPr>
          <p:cNvSpPr txBox="1"/>
          <p:nvPr/>
        </p:nvSpPr>
        <p:spPr>
          <a:xfrm>
            <a:off x="8610600" y="3191933"/>
            <a:ext cx="2734733" cy="20313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The six companies: </a:t>
            </a:r>
            <a:r>
              <a:rPr lang="en-GB" b="1" dirty="0">
                <a:solidFill>
                  <a:srgbClr val="C00000"/>
                </a:solidFill>
              </a:rPr>
              <a:t>Thames Water</a:t>
            </a:r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Anglian Water</a:t>
            </a:r>
          </a:p>
          <a:p>
            <a:pPr algn="ctr"/>
            <a:r>
              <a:rPr lang="en-GB" b="1" dirty="0">
                <a:solidFill>
                  <a:srgbClr val="00B0F0"/>
                </a:solidFill>
              </a:rPr>
              <a:t>Southern Water</a:t>
            </a:r>
          </a:p>
          <a:p>
            <a:pPr algn="ctr"/>
            <a:r>
              <a:rPr lang="en-GB" b="1" dirty="0">
                <a:solidFill>
                  <a:srgbClr val="FFC000"/>
                </a:solidFill>
              </a:rPr>
              <a:t>United Utilities Water</a:t>
            </a:r>
          </a:p>
          <a:p>
            <a:pPr algn="ctr"/>
            <a:r>
              <a:rPr lang="en-GB" b="1" dirty="0">
                <a:solidFill>
                  <a:srgbClr val="7030A0"/>
                </a:solidFill>
              </a:rPr>
              <a:t>Wessex Water</a:t>
            </a:r>
          </a:p>
          <a:p>
            <a:pPr algn="ctr"/>
            <a:r>
              <a:rPr lang="en-GB" b="1" dirty="0">
                <a:solidFill>
                  <a:srgbClr val="FFFF00"/>
                </a:solidFill>
              </a:rPr>
              <a:t>Yorkshire Water</a:t>
            </a:r>
          </a:p>
        </p:txBody>
      </p:sp>
    </p:spTree>
    <p:extLst>
      <p:ext uri="{BB962C8B-B14F-4D97-AF65-F5344CB8AC3E}">
        <p14:creationId xmlns:p14="http://schemas.microsoft.com/office/powerpoint/2010/main" val="25830884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Benefits of reward strategies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rrows pointing towards different directions">
            <a:extLst>
              <a:ext uri="{FF2B5EF4-FFF2-40B4-BE49-F238E27FC236}">
                <a16:creationId xmlns:a16="http://schemas.microsoft.com/office/drawing/2014/main" id="{36302198-162F-CE1B-2815-4D8A993F6A8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271" r="8836" b="1"/>
          <a:stretch>
            <a:fillRect/>
          </a:stretch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6031" y="1828798"/>
            <a:ext cx="5871169" cy="4673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Attracting and keeping the desired quality/mix of employees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equal treatment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Motivate employees to improve their performance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Reinforce the organisation’s key values, desired culture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Drive and reinforce desired employee behaviour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remuneration is maintained at the desired competitive level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Control remuneration costs and ensure optimum value for investment spent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Comply with legal requirements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529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5290A0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5290A0"/>
              </a:solidFill>
              <a:effectLst/>
              <a:uLnTx/>
              <a:uFillTx/>
            </a:endParaRPr>
          </a:p>
        </p:txBody>
      </p:sp>
      <p:pic>
        <p:nvPicPr>
          <p:cNvPr id="6" name="Picture 5" descr="Cup of coffee 3D pattern">
            <a:extLst>
              <a:ext uri="{FF2B5EF4-FFF2-40B4-BE49-F238E27FC236}">
                <a16:creationId xmlns:a16="http://schemas.microsoft.com/office/drawing/2014/main" id="{12F13486-971E-859B-24E9-E44A47AC1D2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09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How to create a happy workforce</a:t>
            </a:r>
          </a:p>
        </p:txBody>
      </p:sp>
      <p:pic>
        <p:nvPicPr>
          <p:cNvPr id="1026" name="Picture 2" descr="What Makes a Powerful TED Talk? - Claire Doole Communications">
            <a:extLst>
              <a:ext uri="{FF2B5EF4-FFF2-40B4-BE49-F238E27FC236}">
                <a16:creationId xmlns:a16="http://schemas.microsoft.com/office/drawing/2014/main" id="{B235942C-87CF-D154-731A-A8C57A9D6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80698" y="2889910"/>
            <a:ext cx="4748741" cy="262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https://youtu.be/PYJ22-YYNW8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4:09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EC14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EC14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7346E6-99CB-E59D-54C5-45C6194ECC17}"/>
              </a:ext>
            </a:extLst>
          </p:cNvPr>
          <p:cNvSpPr txBox="1"/>
          <p:nvPr/>
        </p:nvSpPr>
        <p:spPr>
          <a:xfrm>
            <a:off x="1145308" y="5920722"/>
            <a:ext cx="94129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This is what makes employees happy at work | The Way We Work, a TED series</a:t>
            </a:r>
          </a:p>
        </p:txBody>
      </p:sp>
    </p:spTree>
    <p:extLst>
      <p:ext uri="{BB962C8B-B14F-4D97-AF65-F5344CB8AC3E}">
        <p14:creationId xmlns:p14="http://schemas.microsoft.com/office/powerpoint/2010/main" val="20342881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/>
            </a:br>
            <a:r>
              <a:rPr lang="en-GB"/>
              <a:t>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4368</TotalTime>
  <Words>1363</Words>
  <Application>Microsoft Office PowerPoint</Application>
  <PresentationFormat>Widescreen</PresentationFormat>
  <Paragraphs>212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Franklin Gothic Book</vt:lpstr>
      <vt:lpstr>Franklin Gothic Demi</vt:lpstr>
      <vt:lpstr>Roboto</vt:lpstr>
      <vt:lpstr>Wingdings</vt:lpstr>
      <vt:lpstr>Wingdings 2</vt:lpstr>
      <vt:lpstr>DividendVTI</vt:lpstr>
      <vt:lpstr>Strategic and Agile Business ManagementBMMB7027</vt:lpstr>
      <vt:lpstr>This week we will focus on…</vt:lpstr>
      <vt:lpstr>The exploring Strategy framework</vt:lpstr>
      <vt:lpstr>The strategy check list – fundamental questions in strategy</vt:lpstr>
      <vt:lpstr>incentives</vt:lpstr>
      <vt:lpstr>control &amp; Reward systems</vt:lpstr>
      <vt:lpstr>input controls</vt:lpstr>
      <vt:lpstr>Output controls</vt:lpstr>
      <vt:lpstr>Performance management system</vt:lpstr>
      <vt:lpstr>Implementation of Performance Management System</vt:lpstr>
      <vt:lpstr>HR Tutorial - Performance management system</vt:lpstr>
      <vt:lpstr>Netflix Culture Explained: How is Job Performance Measured?</vt:lpstr>
      <vt:lpstr>Performance management system</vt:lpstr>
      <vt:lpstr>motivation strategies</vt:lpstr>
      <vt:lpstr>motivation strategies</vt:lpstr>
      <vt:lpstr>motivation strategies</vt:lpstr>
      <vt:lpstr>reward strategies</vt:lpstr>
      <vt:lpstr>reward strategies</vt:lpstr>
      <vt:lpstr>Shareholders approve Elon musk’s new pay package</vt:lpstr>
      <vt:lpstr>Water bosses' bonuses blocked over pollution issues</vt:lpstr>
      <vt:lpstr>Benefits of reward strategies</vt:lpstr>
      <vt:lpstr>How to create a happy workforce</vt:lpstr>
      <vt:lpstr>This is the end of our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276</cp:revision>
  <dcterms:created xsi:type="dcterms:W3CDTF">2021-11-30T09:35:50Z</dcterms:created>
  <dcterms:modified xsi:type="dcterms:W3CDTF">2026-06-15T12:48:24Z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