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52" d="100"/>
          <a:sy n="152" d="100"/>
        </p:scale>
        <p:origin x="604" y="1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C4276-0849-9441-1034-4C8FC2D7C8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EE3F2E1-5D58-1A9E-75AF-A816EF1016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1AB03DE-A597-C814-23A0-5A1920F900B0}"/>
              </a:ext>
            </a:extLst>
          </p:cNvPr>
          <p:cNvSpPr>
            <a:spLocks noGrp="1"/>
          </p:cNvSpPr>
          <p:nvPr>
            <p:ph type="dt" sz="half" idx="10"/>
          </p:nvPr>
        </p:nvSpPr>
        <p:spPr/>
        <p:txBody>
          <a:bodyPr/>
          <a:lstStyle/>
          <a:p>
            <a:fld id="{9DC293F7-9A32-47BB-9533-19A2E114285F}" type="datetimeFigureOut">
              <a:rPr lang="en-GB" smtClean="0"/>
              <a:t>12/12/2025</a:t>
            </a:fld>
            <a:endParaRPr lang="en-GB"/>
          </a:p>
        </p:txBody>
      </p:sp>
      <p:sp>
        <p:nvSpPr>
          <p:cNvPr id="5" name="Footer Placeholder 4">
            <a:extLst>
              <a:ext uri="{FF2B5EF4-FFF2-40B4-BE49-F238E27FC236}">
                <a16:creationId xmlns:a16="http://schemas.microsoft.com/office/drawing/2014/main" id="{86DEB3D9-C379-9460-915E-4D7F9AF58C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B5C655-96B2-43F3-F7C5-3DEF14F2EA1B}"/>
              </a:ext>
            </a:extLst>
          </p:cNvPr>
          <p:cNvSpPr>
            <a:spLocks noGrp="1"/>
          </p:cNvSpPr>
          <p:nvPr>
            <p:ph type="sldNum" sz="quarter" idx="12"/>
          </p:nvPr>
        </p:nvSpPr>
        <p:spPr/>
        <p:txBody>
          <a:bodyPr/>
          <a:lstStyle/>
          <a:p>
            <a:fld id="{1024A1CC-19FB-432C-AB59-D7272AD6E365}" type="slidenum">
              <a:rPr lang="en-GB" smtClean="0"/>
              <a:t>‹#›</a:t>
            </a:fld>
            <a:endParaRPr lang="en-GB"/>
          </a:p>
        </p:txBody>
      </p:sp>
    </p:spTree>
    <p:extLst>
      <p:ext uri="{BB962C8B-B14F-4D97-AF65-F5344CB8AC3E}">
        <p14:creationId xmlns:p14="http://schemas.microsoft.com/office/powerpoint/2010/main" val="20106850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3164C-BA34-1265-11A9-CE06328645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1472C1-1194-A4B2-0A7F-5AF30B1DE5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1D9DCD-F3E2-8916-5356-20C3FEDDC5AC}"/>
              </a:ext>
            </a:extLst>
          </p:cNvPr>
          <p:cNvSpPr>
            <a:spLocks noGrp="1"/>
          </p:cNvSpPr>
          <p:nvPr>
            <p:ph type="dt" sz="half" idx="10"/>
          </p:nvPr>
        </p:nvSpPr>
        <p:spPr/>
        <p:txBody>
          <a:bodyPr/>
          <a:lstStyle/>
          <a:p>
            <a:fld id="{9DC293F7-9A32-47BB-9533-19A2E114285F}" type="datetimeFigureOut">
              <a:rPr lang="en-GB" smtClean="0"/>
              <a:t>12/12/2025</a:t>
            </a:fld>
            <a:endParaRPr lang="en-GB"/>
          </a:p>
        </p:txBody>
      </p:sp>
      <p:sp>
        <p:nvSpPr>
          <p:cNvPr id="5" name="Footer Placeholder 4">
            <a:extLst>
              <a:ext uri="{FF2B5EF4-FFF2-40B4-BE49-F238E27FC236}">
                <a16:creationId xmlns:a16="http://schemas.microsoft.com/office/drawing/2014/main" id="{144E4D5D-F727-1355-4EAE-A4C967C262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ECD2E8-2102-0F88-4E15-98B6DEBB5E37}"/>
              </a:ext>
            </a:extLst>
          </p:cNvPr>
          <p:cNvSpPr>
            <a:spLocks noGrp="1"/>
          </p:cNvSpPr>
          <p:nvPr>
            <p:ph type="sldNum" sz="quarter" idx="12"/>
          </p:nvPr>
        </p:nvSpPr>
        <p:spPr/>
        <p:txBody>
          <a:bodyPr/>
          <a:lstStyle/>
          <a:p>
            <a:fld id="{1024A1CC-19FB-432C-AB59-D7272AD6E365}" type="slidenum">
              <a:rPr lang="en-GB" smtClean="0"/>
              <a:t>‹#›</a:t>
            </a:fld>
            <a:endParaRPr lang="en-GB"/>
          </a:p>
        </p:txBody>
      </p:sp>
    </p:spTree>
    <p:extLst>
      <p:ext uri="{BB962C8B-B14F-4D97-AF65-F5344CB8AC3E}">
        <p14:creationId xmlns:p14="http://schemas.microsoft.com/office/powerpoint/2010/main" val="3458340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707F0-0AC6-07B9-E107-5E405BB5EE0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15EB72E-8EC5-4DAD-78DA-9C47D3B36B2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8BBE7BA-31F2-546F-A06C-36E8B0D1ADFA}"/>
              </a:ext>
            </a:extLst>
          </p:cNvPr>
          <p:cNvSpPr>
            <a:spLocks noGrp="1"/>
          </p:cNvSpPr>
          <p:nvPr>
            <p:ph type="dt" sz="half" idx="10"/>
          </p:nvPr>
        </p:nvSpPr>
        <p:spPr/>
        <p:txBody>
          <a:bodyPr/>
          <a:lstStyle/>
          <a:p>
            <a:fld id="{9DC293F7-9A32-47BB-9533-19A2E114285F}" type="datetimeFigureOut">
              <a:rPr lang="en-GB" smtClean="0"/>
              <a:t>12/12/2025</a:t>
            </a:fld>
            <a:endParaRPr lang="en-GB"/>
          </a:p>
        </p:txBody>
      </p:sp>
      <p:sp>
        <p:nvSpPr>
          <p:cNvPr id="5" name="Footer Placeholder 4">
            <a:extLst>
              <a:ext uri="{FF2B5EF4-FFF2-40B4-BE49-F238E27FC236}">
                <a16:creationId xmlns:a16="http://schemas.microsoft.com/office/drawing/2014/main" id="{052AF78B-194D-F713-EE19-6D6657F895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2FB6E1-19BE-1791-0A72-36CBA05B7379}"/>
              </a:ext>
            </a:extLst>
          </p:cNvPr>
          <p:cNvSpPr>
            <a:spLocks noGrp="1"/>
          </p:cNvSpPr>
          <p:nvPr>
            <p:ph type="sldNum" sz="quarter" idx="12"/>
          </p:nvPr>
        </p:nvSpPr>
        <p:spPr/>
        <p:txBody>
          <a:bodyPr/>
          <a:lstStyle/>
          <a:p>
            <a:fld id="{1024A1CC-19FB-432C-AB59-D7272AD6E365}" type="slidenum">
              <a:rPr lang="en-GB" smtClean="0"/>
              <a:t>‹#›</a:t>
            </a:fld>
            <a:endParaRPr lang="en-GB"/>
          </a:p>
        </p:txBody>
      </p:sp>
    </p:spTree>
    <p:extLst>
      <p:ext uri="{BB962C8B-B14F-4D97-AF65-F5344CB8AC3E}">
        <p14:creationId xmlns:p14="http://schemas.microsoft.com/office/powerpoint/2010/main" val="3855832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EBE74-CB6E-5A18-82BC-8BA7638AD8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AD9066-BDAC-4421-B1EB-56C2707DD13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9118455-34DE-AE6F-8861-E52B3F5854E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B447C2C-0ED7-DB0B-0FB1-D2E5C5F3E8A1}"/>
              </a:ext>
            </a:extLst>
          </p:cNvPr>
          <p:cNvSpPr>
            <a:spLocks noGrp="1"/>
          </p:cNvSpPr>
          <p:nvPr>
            <p:ph type="dt" sz="half" idx="10"/>
          </p:nvPr>
        </p:nvSpPr>
        <p:spPr/>
        <p:txBody>
          <a:bodyPr/>
          <a:lstStyle/>
          <a:p>
            <a:fld id="{9DC293F7-9A32-47BB-9533-19A2E114285F}" type="datetimeFigureOut">
              <a:rPr lang="en-GB" smtClean="0"/>
              <a:t>12/12/2025</a:t>
            </a:fld>
            <a:endParaRPr lang="en-GB"/>
          </a:p>
        </p:txBody>
      </p:sp>
      <p:sp>
        <p:nvSpPr>
          <p:cNvPr id="6" name="Footer Placeholder 5">
            <a:extLst>
              <a:ext uri="{FF2B5EF4-FFF2-40B4-BE49-F238E27FC236}">
                <a16:creationId xmlns:a16="http://schemas.microsoft.com/office/drawing/2014/main" id="{786A3CD9-4E32-BD0C-08F5-1DF7E0EFCE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795499-EB27-4896-5016-AC9B2D24D5B8}"/>
              </a:ext>
            </a:extLst>
          </p:cNvPr>
          <p:cNvSpPr>
            <a:spLocks noGrp="1"/>
          </p:cNvSpPr>
          <p:nvPr>
            <p:ph type="sldNum" sz="quarter" idx="12"/>
          </p:nvPr>
        </p:nvSpPr>
        <p:spPr/>
        <p:txBody>
          <a:bodyPr/>
          <a:lstStyle/>
          <a:p>
            <a:fld id="{1024A1CC-19FB-432C-AB59-D7272AD6E365}" type="slidenum">
              <a:rPr lang="en-GB" smtClean="0"/>
              <a:t>‹#›</a:t>
            </a:fld>
            <a:endParaRPr lang="en-GB"/>
          </a:p>
        </p:txBody>
      </p:sp>
    </p:spTree>
    <p:extLst>
      <p:ext uri="{BB962C8B-B14F-4D97-AF65-F5344CB8AC3E}">
        <p14:creationId xmlns:p14="http://schemas.microsoft.com/office/powerpoint/2010/main" val="26743899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5697B-D82A-D7A7-1529-0CCA8FBF891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1507D9-B3DE-1412-2E19-8F7FB1D7EF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54AC28B-4C1A-E372-1652-6F2776F717B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622200-8274-7B03-B556-ACEBEBCA51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4E3F3F9-1F1E-BBCD-7EDB-B79ED0DF44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1724E3F-3BC4-488C-5E01-817199FE8FC4}"/>
              </a:ext>
            </a:extLst>
          </p:cNvPr>
          <p:cNvSpPr>
            <a:spLocks noGrp="1"/>
          </p:cNvSpPr>
          <p:nvPr>
            <p:ph type="dt" sz="half" idx="10"/>
          </p:nvPr>
        </p:nvSpPr>
        <p:spPr/>
        <p:txBody>
          <a:bodyPr/>
          <a:lstStyle/>
          <a:p>
            <a:fld id="{9DC293F7-9A32-47BB-9533-19A2E114285F}" type="datetimeFigureOut">
              <a:rPr lang="en-GB" smtClean="0"/>
              <a:t>12/12/2025</a:t>
            </a:fld>
            <a:endParaRPr lang="en-GB"/>
          </a:p>
        </p:txBody>
      </p:sp>
      <p:sp>
        <p:nvSpPr>
          <p:cNvPr id="8" name="Footer Placeholder 7">
            <a:extLst>
              <a:ext uri="{FF2B5EF4-FFF2-40B4-BE49-F238E27FC236}">
                <a16:creationId xmlns:a16="http://schemas.microsoft.com/office/drawing/2014/main" id="{87A89528-D418-3DBB-D537-1E7FAAFA6E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DF98A59-4CC6-001D-CB73-ED35F2EDBE27}"/>
              </a:ext>
            </a:extLst>
          </p:cNvPr>
          <p:cNvSpPr>
            <a:spLocks noGrp="1"/>
          </p:cNvSpPr>
          <p:nvPr>
            <p:ph type="sldNum" sz="quarter" idx="12"/>
          </p:nvPr>
        </p:nvSpPr>
        <p:spPr/>
        <p:txBody>
          <a:bodyPr/>
          <a:lstStyle/>
          <a:p>
            <a:fld id="{1024A1CC-19FB-432C-AB59-D7272AD6E365}" type="slidenum">
              <a:rPr lang="en-GB" smtClean="0"/>
              <a:t>‹#›</a:t>
            </a:fld>
            <a:endParaRPr lang="en-GB"/>
          </a:p>
        </p:txBody>
      </p:sp>
    </p:spTree>
    <p:extLst>
      <p:ext uri="{BB962C8B-B14F-4D97-AF65-F5344CB8AC3E}">
        <p14:creationId xmlns:p14="http://schemas.microsoft.com/office/powerpoint/2010/main" val="42061024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D5B83-8E91-E168-A541-896E0E180F3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F06A31A-8D88-C5A3-5C78-556DAF150883}"/>
              </a:ext>
            </a:extLst>
          </p:cNvPr>
          <p:cNvSpPr>
            <a:spLocks noGrp="1"/>
          </p:cNvSpPr>
          <p:nvPr>
            <p:ph type="dt" sz="half" idx="10"/>
          </p:nvPr>
        </p:nvSpPr>
        <p:spPr/>
        <p:txBody>
          <a:bodyPr/>
          <a:lstStyle/>
          <a:p>
            <a:fld id="{9DC293F7-9A32-47BB-9533-19A2E114285F}" type="datetimeFigureOut">
              <a:rPr lang="en-GB" smtClean="0"/>
              <a:t>12/12/2025</a:t>
            </a:fld>
            <a:endParaRPr lang="en-GB"/>
          </a:p>
        </p:txBody>
      </p:sp>
      <p:sp>
        <p:nvSpPr>
          <p:cNvPr id="4" name="Footer Placeholder 3">
            <a:extLst>
              <a:ext uri="{FF2B5EF4-FFF2-40B4-BE49-F238E27FC236}">
                <a16:creationId xmlns:a16="http://schemas.microsoft.com/office/drawing/2014/main" id="{D2D2DED3-D67E-F64D-7863-B858CB6C739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0D553D-E1EB-3C0E-7831-570474BFDCDC}"/>
              </a:ext>
            </a:extLst>
          </p:cNvPr>
          <p:cNvSpPr>
            <a:spLocks noGrp="1"/>
          </p:cNvSpPr>
          <p:nvPr>
            <p:ph type="sldNum" sz="quarter" idx="12"/>
          </p:nvPr>
        </p:nvSpPr>
        <p:spPr/>
        <p:txBody>
          <a:bodyPr/>
          <a:lstStyle/>
          <a:p>
            <a:fld id="{1024A1CC-19FB-432C-AB59-D7272AD6E365}" type="slidenum">
              <a:rPr lang="en-GB" smtClean="0"/>
              <a:t>‹#›</a:t>
            </a:fld>
            <a:endParaRPr lang="en-GB"/>
          </a:p>
        </p:txBody>
      </p:sp>
    </p:spTree>
    <p:extLst>
      <p:ext uri="{BB962C8B-B14F-4D97-AF65-F5344CB8AC3E}">
        <p14:creationId xmlns:p14="http://schemas.microsoft.com/office/powerpoint/2010/main" val="2960333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E9CFDE-2FAC-1E21-FA6B-2F9934E445A7}"/>
              </a:ext>
            </a:extLst>
          </p:cNvPr>
          <p:cNvSpPr>
            <a:spLocks noGrp="1"/>
          </p:cNvSpPr>
          <p:nvPr>
            <p:ph type="dt" sz="half" idx="10"/>
          </p:nvPr>
        </p:nvSpPr>
        <p:spPr/>
        <p:txBody>
          <a:bodyPr/>
          <a:lstStyle/>
          <a:p>
            <a:fld id="{9DC293F7-9A32-47BB-9533-19A2E114285F}" type="datetimeFigureOut">
              <a:rPr lang="en-GB" smtClean="0"/>
              <a:t>12/12/2025</a:t>
            </a:fld>
            <a:endParaRPr lang="en-GB"/>
          </a:p>
        </p:txBody>
      </p:sp>
      <p:sp>
        <p:nvSpPr>
          <p:cNvPr id="3" name="Footer Placeholder 2">
            <a:extLst>
              <a:ext uri="{FF2B5EF4-FFF2-40B4-BE49-F238E27FC236}">
                <a16:creationId xmlns:a16="http://schemas.microsoft.com/office/drawing/2014/main" id="{983CECF6-6AF2-B690-9EE1-67956175901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08CCAA9-C101-8C63-5C4D-4142D558A374}"/>
              </a:ext>
            </a:extLst>
          </p:cNvPr>
          <p:cNvSpPr>
            <a:spLocks noGrp="1"/>
          </p:cNvSpPr>
          <p:nvPr>
            <p:ph type="sldNum" sz="quarter" idx="12"/>
          </p:nvPr>
        </p:nvSpPr>
        <p:spPr/>
        <p:txBody>
          <a:bodyPr/>
          <a:lstStyle/>
          <a:p>
            <a:fld id="{1024A1CC-19FB-432C-AB59-D7272AD6E365}" type="slidenum">
              <a:rPr lang="en-GB" smtClean="0"/>
              <a:t>‹#›</a:t>
            </a:fld>
            <a:endParaRPr lang="en-GB"/>
          </a:p>
        </p:txBody>
      </p:sp>
    </p:spTree>
    <p:extLst>
      <p:ext uri="{BB962C8B-B14F-4D97-AF65-F5344CB8AC3E}">
        <p14:creationId xmlns:p14="http://schemas.microsoft.com/office/powerpoint/2010/main" val="18601889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1DFC4-3D2C-3B3C-E6E2-55AD4EB9C0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B2DFA4-C909-A611-C9AF-2ACE4557B42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B328048-CADC-B0FE-826E-B7C5123CF1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BBFB2E-8140-2D27-FC99-F30233E315B5}"/>
              </a:ext>
            </a:extLst>
          </p:cNvPr>
          <p:cNvSpPr>
            <a:spLocks noGrp="1"/>
          </p:cNvSpPr>
          <p:nvPr>
            <p:ph type="dt" sz="half" idx="10"/>
          </p:nvPr>
        </p:nvSpPr>
        <p:spPr/>
        <p:txBody>
          <a:bodyPr/>
          <a:lstStyle/>
          <a:p>
            <a:fld id="{9DC293F7-9A32-47BB-9533-19A2E114285F}" type="datetimeFigureOut">
              <a:rPr lang="en-GB" smtClean="0"/>
              <a:t>12/12/2025</a:t>
            </a:fld>
            <a:endParaRPr lang="en-GB"/>
          </a:p>
        </p:txBody>
      </p:sp>
      <p:sp>
        <p:nvSpPr>
          <p:cNvPr id="6" name="Footer Placeholder 5">
            <a:extLst>
              <a:ext uri="{FF2B5EF4-FFF2-40B4-BE49-F238E27FC236}">
                <a16:creationId xmlns:a16="http://schemas.microsoft.com/office/drawing/2014/main" id="{54A3E31F-1814-93A3-1767-1098F1D81F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B81FDD-3060-D3BC-2A7E-EA173F7CB30D}"/>
              </a:ext>
            </a:extLst>
          </p:cNvPr>
          <p:cNvSpPr>
            <a:spLocks noGrp="1"/>
          </p:cNvSpPr>
          <p:nvPr>
            <p:ph type="sldNum" sz="quarter" idx="12"/>
          </p:nvPr>
        </p:nvSpPr>
        <p:spPr/>
        <p:txBody>
          <a:bodyPr/>
          <a:lstStyle/>
          <a:p>
            <a:fld id="{1024A1CC-19FB-432C-AB59-D7272AD6E365}" type="slidenum">
              <a:rPr lang="en-GB" smtClean="0"/>
              <a:t>‹#›</a:t>
            </a:fld>
            <a:endParaRPr lang="en-GB"/>
          </a:p>
        </p:txBody>
      </p:sp>
    </p:spTree>
    <p:extLst>
      <p:ext uri="{BB962C8B-B14F-4D97-AF65-F5344CB8AC3E}">
        <p14:creationId xmlns:p14="http://schemas.microsoft.com/office/powerpoint/2010/main" val="795591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98C96-9160-1AA6-40AD-4F80A36C19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9276682-82C3-4B84-A238-B882EAB0B79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C6CDBDE-5CF3-FC53-4474-7D17924E0F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3D46DC-16B5-F244-0F90-1D9F415EF640}"/>
              </a:ext>
            </a:extLst>
          </p:cNvPr>
          <p:cNvSpPr>
            <a:spLocks noGrp="1"/>
          </p:cNvSpPr>
          <p:nvPr>
            <p:ph type="dt" sz="half" idx="10"/>
          </p:nvPr>
        </p:nvSpPr>
        <p:spPr/>
        <p:txBody>
          <a:bodyPr/>
          <a:lstStyle/>
          <a:p>
            <a:fld id="{9DC293F7-9A32-47BB-9533-19A2E114285F}" type="datetimeFigureOut">
              <a:rPr lang="en-GB" smtClean="0"/>
              <a:t>12/12/2025</a:t>
            </a:fld>
            <a:endParaRPr lang="en-GB"/>
          </a:p>
        </p:txBody>
      </p:sp>
      <p:sp>
        <p:nvSpPr>
          <p:cNvPr id="6" name="Footer Placeholder 5">
            <a:extLst>
              <a:ext uri="{FF2B5EF4-FFF2-40B4-BE49-F238E27FC236}">
                <a16:creationId xmlns:a16="http://schemas.microsoft.com/office/drawing/2014/main" id="{472E1891-3D71-C189-3855-5557E0725C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D175BB-9C18-CF80-5A12-EE004100553E}"/>
              </a:ext>
            </a:extLst>
          </p:cNvPr>
          <p:cNvSpPr>
            <a:spLocks noGrp="1"/>
          </p:cNvSpPr>
          <p:nvPr>
            <p:ph type="sldNum" sz="quarter" idx="12"/>
          </p:nvPr>
        </p:nvSpPr>
        <p:spPr/>
        <p:txBody>
          <a:bodyPr/>
          <a:lstStyle/>
          <a:p>
            <a:fld id="{1024A1CC-19FB-432C-AB59-D7272AD6E365}" type="slidenum">
              <a:rPr lang="en-GB" smtClean="0"/>
              <a:t>‹#›</a:t>
            </a:fld>
            <a:endParaRPr lang="en-GB"/>
          </a:p>
        </p:txBody>
      </p:sp>
    </p:spTree>
    <p:extLst>
      <p:ext uri="{BB962C8B-B14F-4D97-AF65-F5344CB8AC3E}">
        <p14:creationId xmlns:p14="http://schemas.microsoft.com/office/powerpoint/2010/main" val="14750659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06794-A76F-2F38-6283-7821914A01C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698B5B-44B9-134E-A669-90B239E2B92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CA8425-4409-0E03-C691-9C3A2286FEE7}"/>
              </a:ext>
            </a:extLst>
          </p:cNvPr>
          <p:cNvSpPr>
            <a:spLocks noGrp="1"/>
          </p:cNvSpPr>
          <p:nvPr>
            <p:ph type="dt" sz="half" idx="10"/>
          </p:nvPr>
        </p:nvSpPr>
        <p:spPr/>
        <p:txBody>
          <a:bodyPr/>
          <a:lstStyle/>
          <a:p>
            <a:fld id="{9DC293F7-9A32-47BB-9533-19A2E114285F}" type="datetimeFigureOut">
              <a:rPr lang="en-GB" smtClean="0"/>
              <a:t>12/12/2025</a:t>
            </a:fld>
            <a:endParaRPr lang="en-GB"/>
          </a:p>
        </p:txBody>
      </p:sp>
      <p:sp>
        <p:nvSpPr>
          <p:cNvPr id="5" name="Footer Placeholder 4">
            <a:extLst>
              <a:ext uri="{FF2B5EF4-FFF2-40B4-BE49-F238E27FC236}">
                <a16:creationId xmlns:a16="http://schemas.microsoft.com/office/drawing/2014/main" id="{AD57F021-BCB4-7DC1-B2FB-98BA78E672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E08856-6AD1-7B84-A1FE-C1138F6C7A5F}"/>
              </a:ext>
            </a:extLst>
          </p:cNvPr>
          <p:cNvSpPr>
            <a:spLocks noGrp="1"/>
          </p:cNvSpPr>
          <p:nvPr>
            <p:ph type="sldNum" sz="quarter" idx="12"/>
          </p:nvPr>
        </p:nvSpPr>
        <p:spPr/>
        <p:txBody>
          <a:bodyPr/>
          <a:lstStyle/>
          <a:p>
            <a:fld id="{1024A1CC-19FB-432C-AB59-D7272AD6E365}" type="slidenum">
              <a:rPr lang="en-GB" smtClean="0"/>
              <a:t>‹#›</a:t>
            </a:fld>
            <a:endParaRPr lang="en-GB"/>
          </a:p>
        </p:txBody>
      </p:sp>
    </p:spTree>
    <p:extLst>
      <p:ext uri="{BB962C8B-B14F-4D97-AF65-F5344CB8AC3E}">
        <p14:creationId xmlns:p14="http://schemas.microsoft.com/office/powerpoint/2010/main" val="22992846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9209EB-8E2B-4407-32B2-F691E8897C4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BE176A-47F0-DDB4-1774-1F8B6C635C5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4098A1-18E8-43E2-FFCA-159772B73191}"/>
              </a:ext>
            </a:extLst>
          </p:cNvPr>
          <p:cNvSpPr>
            <a:spLocks noGrp="1"/>
          </p:cNvSpPr>
          <p:nvPr>
            <p:ph type="dt" sz="half" idx="10"/>
          </p:nvPr>
        </p:nvSpPr>
        <p:spPr/>
        <p:txBody>
          <a:bodyPr/>
          <a:lstStyle/>
          <a:p>
            <a:fld id="{9DC293F7-9A32-47BB-9533-19A2E114285F}" type="datetimeFigureOut">
              <a:rPr lang="en-GB" smtClean="0"/>
              <a:t>12/12/2025</a:t>
            </a:fld>
            <a:endParaRPr lang="en-GB"/>
          </a:p>
        </p:txBody>
      </p:sp>
      <p:sp>
        <p:nvSpPr>
          <p:cNvPr id="5" name="Footer Placeholder 4">
            <a:extLst>
              <a:ext uri="{FF2B5EF4-FFF2-40B4-BE49-F238E27FC236}">
                <a16:creationId xmlns:a16="http://schemas.microsoft.com/office/drawing/2014/main" id="{17074062-E43E-067C-A418-1661D267C0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374A1E-A49C-1651-D1E7-371D889E0AF0}"/>
              </a:ext>
            </a:extLst>
          </p:cNvPr>
          <p:cNvSpPr>
            <a:spLocks noGrp="1"/>
          </p:cNvSpPr>
          <p:nvPr>
            <p:ph type="sldNum" sz="quarter" idx="12"/>
          </p:nvPr>
        </p:nvSpPr>
        <p:spPr/>
        <p:txBody>
          <a:bodyPr/>
          <a:lstStyle/>
          <a:p>
            <a:fld id="{1024A1CC-19FB-432C-AB59-D7272AD6E365}" type="slidenum">
              <a:rPr lang="en-GB" smtClean="0"/>
              <a:t>‹#›</a:t>
            </a:fld>
            <a:endParaRPr lang="en-GB"/>
          </a:p>
        </p:txBody>
      </p:sp>
    </p:spTree>
    <p:extLst>
      <p:ext uri="{BB962C8B-B14F-4D97-AF65-F5344CB8AC3E}">
        <p14:creationId xmlns:p14="http://schemas.microsoft.com/office/powerpoint/2010/main" val="3446391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26BFB8-0E37-F38C-E26D-C3EE6CCFABC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DC7CD1-1F77-90D0-12A9-AA17736E0D5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E42F4D-96A4-9475-BF38-6F4A29ABFD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DC293F7-9A32-47BB-9533-19A2E114285F}" type="datetimeFigureOut">
              <a:rPr lang="en-GB" smtClean="0"/>
              <a:t>12/12/2025</a:t>
            </a:fld>
            <a:endParaRPr lang="en-GB"/>
          </a:p>
        </p:txBody>
      </p:sp>
      <p:sp>
        <p:nvSpPr>
          <p:cNvPr id="5" name="Footer Placeholder 4">
            <a:extLst>
              <a:ext uri="{FF2B5EF4-FFF2-40B4-BE49-F238E27FC236}">
                <a16:creationId xmlns:a16="http://schemas.microsoft.com/office/drawing/2014/main" id="{A1930D11-23E0-2CA7-9286-DA06B1BA4E5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EBF174B-9E6F-F482-2F07-4B8B5644642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024A1CC-19FB-432C-AB59-D7272AD6E365}" type="slidenum">
              <a:rPr lang="en-GB" smtClean="0"/>
              <a:t>‹#›</a:t>
            </a:fld>
            <a:endParaRPr lang="en-GB"/>
          </a:p>
        </p:txBody>
      </p:sp>
    </p:spTree>
    <p:extLst>
      <p:ext uri="{BB962C8B-B14F-4D97-AF65-F5344CB8AC3E}">
        <p14:creationId xmlns:p14="http://schemas.microsoft.com/office/powerpoint/2010/main" val="11575372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0EB9F816-AF43-85B9-5B9E-523B5FE11722}"/>
              </a:ext>
            </a:extLst>
          </p:cNvPr>
          <p:cNvSpPr/>
          <p:nvPr/>
        </p:nvSpPr>
        <p:spPr>
          <a:xfrm>
            <a:off x="259278" y="731241"/>
            <a:ext cx="2597174" cy="2360103"/>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880D1152-7947-84FB-3460-A5B2573E2022}"/>
              </a:ext>
            </a:extLst>
          </p:cNvPr>
          <p:cNvSpPr txBox="1"/>
          <p:nvPr/>
        </p:nvSpPr>
        <p:spPr>
          <a:xfrm>
            <a:off x="343497" y="826379"/>
            <a:ext cx="2512955" cy="2308324"/>
          </a:xfrm>
          <a:prstGeom prst="rect">
            <a:avLst/>
          </a:prstGeom>
          <a:noFill/>
        </p:spPr>
        <p:txBody>
          <a:bodyPr wrap="square" rtlCol="0">
            <a:spAutoFit/>
          </a:bodyPr>
          <a:lstStyle/>
          <a:p>
            <a:r>
              <a:rPr lang="en-GB" sz="900" dirty="0"/>
              <a:t>Psychological trauma experienced during childhood and adolescence is widely recognised as a significant factor influencing emotional, behavioural, and relational outcomes. Trauma can disrupt neurodevelopment, emotional regulation, and attachment systems, affecting how young people perceive threats and respond to their surroundings. In the contexts of health, education, and social care in the UK, it is crucial to understand the relationship between traumatic experiences and behaviour. This understanding is essential for developing trauma-informed responses that prioritise emotional safety and recovery rather than merely managing behaviour.</a:t>
            </a:r>
          </a:p>
        </p:txBody>
      </p:sp>
      <p:sp>
        <p:nvSpPr>
          <p:cNvPr id="6" name="Rectangle: Rounded Corners 5">
            <a:extLst>
              <a:ext uri="{FF2B5EF4-FFF2-40B4-BE49-F238E27FC236}">
                <a16:creationId xmlns:a16="http://schemas.microsoft.com/office/drawing/2014/main" id="{7396B6FE-8780-43E7-8E4F-48E17571F50F}"/>
              </a:ext>
            </a:extLst>
          </p:cNvPr>
          <p:cNvSpPr/>
          <p:nvPr/>
        </p:nvSpPr>
        <p:spPr>
          <a:xfrm>
            <a:off x="259278" y="3284290"/>
            <a:ext cx="2597174" cy="3494015"/>
          </a:xfrm>
          <a:prstGeom prst="round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156DC1BD-1D8A-0192-9405-BCB51327B212}"/>
              </a:ext>
            </a:extLst>
          </p:cNvPr>
          <p:cNvSpPr txBox="1"/>
          <p:nvPr/>
        </p:nvSpPr>
        <p:spPr>
          <a:xfrm>
            <a:off x="410608" y="3429000"/>
            <a:ext cx="2378731" cy="1754326"/>
          </a:xfrm>
          <a:prstGeom prst="rect">
            <a:avLst/>
          </a:prstGeom>
          <a:noFill/>
        </p:spPr>
        <p:txBody>
          <a:bodyPr wrap="square" rtlCol="0">
            <a:spAutoFit/>
          </a:bodyPr>
          <a:lstStyle/>
          <a:p>
            <a:r>
              <a:rPr lang="en-GB" sz="900" b="1" dirty="0"/>
              <a:t>What Is Trauma?</a:t>
            </a:r>
          </a:p>
          <a:p>
            <a:r>
              <a:rPr lang="en-GB" sz="900" dirty="0"/>
              <a:t>Trauma happens when experiences overwhelm a young person's ability to cope, leading to lasting feelings of threat or helplessness. Common sources of trauma include abuse, neglect, domestic violence, loss of a loved one, chronic instability, and community violence. It is important to note that trauma is subjective and influenced by a person's developmental stage, their relationships, and protective factors present in their environment (Fratto, 2016).</a:t>
            </a:r>
          </a:p>
        </p:txBody>
      </p:sp>
      <p:sp>
        <p:nvSpPr>
          <p:cNvPr id="8" name="Rectangle: Rounded Corners 7">
            <a:extLst>
              <a:ext uri="{FF2B5EF4-FFF2-40B4-BE49-F238E27FC236}">
                <a16:creationId xmlns:a16="http://schemas.microsoft.com/office/drawing/2014/main" id="{0D4C4206-213C-05C2-30AF-9BF3B7E8C70B}"/>
              </a:ext>
            </a:extLst>
          </p:cNvPr>
          <p:cNvSpPr/>
          <p:nvPr/>
        </p:nvSpPr>
        <p:spPr>
          <a:xfrm>
            <a:off x="3108121" y="731241"/>
            <a:ext cx="2025941" cy="6040900"/>
          </a:xfrm>
          <a:prstGeom prst="round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E040F634-DFED-D1E6-E08E-268F0E1A1269}"/>
              </a:ext>
            </a:extLst>
          </p:cNvPr>
          <p:cNvSpPr txBox="1"/>
          <p:nvPr/>
        </p:nvSpPr>
        <p:spPr>
          <a:xfrm>
            <a:off x="3108121" y="826379"/>
            <a:ext cx="1937857" cy="3970318"/>
          </a:xfrm>
          <a:prstGeom prst="rect">
            <a:avLst/>
          </a:prstGeom>
          <a:noFill/>
        </p:spPr>
        <p:txBody>
          <a:bodyPr wrap="square" rtlCol="0">
            <a:spAutoFit/>
          </a:bodyPr>
          <a:lstStyle/>
          <a:p>
            <a:r>
              <a:rPr lang="en-GB" sz="900" dirty="0"/>
              <a:t>Trauma significantly affects young people’s physiological and psychological functioning through persistent activation of the stress response system. Repeated exposure to threat dysregulates the hypothalamic–pituitary–adrenal (HPA) axis, resulting in prolonged cortisol release. Elevated cortisol levels are associated with anxiety, hypervigilance, emotional instability, sleep disruption, and impaired concentration. Trauma also affects brain regions responsible for emotional regulation and impulse control, reducing a young person’s capacity to manage emotions and behaviour effectively. Consequently, behaviours such as aggression, withdrawal, or impulsivity often represent adaptive, survival-based neurological responses rather than deliberate misconduct. Understanding these mechanisms is essential for trauma-informed interpretation and support (Kuhlman et al., 2015).</a:t>
            </a:r>
          </a:p>
        </p:txBody>
      </p:sp>
      <p:pic>
        <p:nvPicPr>
          <p:cNvPr id="11" name="Picture 10" descr="A cartoon of a child sitting in a cave">
            <a:extLst>
              <a:ext uri="{FF2B5EF4-FFF2-40B4-BE49-F238E27FC236}">
                <a16:creationId xmlns:a16="http://schemas.microsoft.com/office/drawing/2014/main" id="{08424FAB-9C5F-26B9-33F9-3AAFE08CFB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4069" y="5280869"/>
            <a:ext cx="2021017" cy="1296099"/>
          </a:xfrm>
          <a:prstGeom prst="rect">
            <a:avLst/>
          </a:prstGeom>
        </p:spPr>
      </p:pic>
      <p:sp>
        <p:nvSpPr>
          <p:cNvPr id="14" name="Rectangle: Rounded Corners 13">
            <a:extLst>
              <a:ext uri="{FF2B5EF4-FFF2-40B4-BE49-F238E27FC236}">
                <a16:creationId xmlns:a16="http://schemas.microsoft.com/office/drawing/2014/main" id="{F34576FD-8D1A-7D28-CB47-CED694C14BD2}"/>
              </a:ext>
            </a:extLst>
          </p:cNvPr>
          <p:cNvSpPr/>
          <p:nvPr/>
        </p:nvSpPr>
        <p:spPr>
          <a:xfrm>
            <a:off x="259279" y="85859"/>
            <a:ext cx="2597174" cy="539184"/>
          </a:xfrm>
          <a:prstGeom prst="round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en-GB"/>
          </a:p>
        </p:txBody>
      </p:sp>
      <p:sp>
        <p:nvSpPr>
          <p:cNvPr id="15" name="Rectangle: Rounded Corners 14">
            <a:extLst>
              <a:ext uri="{FF2B5EF4-FFF2-40B4-BE49-F238E27FC236}">
                <a16:creationId xmlns:a16="http://schemas.microsoft.com/office/drawing/2014/main" id="{830BFEAD-108D-928E-5A03-ADF49FB65897}"/>
              </a:ext>
            </a:extLst>
          </p:cNvPr>
          <p:cNvSpPr/>
          <p:nvPr/>
        </p:nvSpPr>
        <p:spPr>
          <a:xfrm>
            <a:off x="3108121" y="85859"/>
            <a:ext cx="8907868" cy="539184"/>
          </a:xfrm>
          <a:prstGeom prst="roundRect">
            <a:avLst/>
          </a:prstGeom>
        </p:spPr>
        <p:style>
          <a:lnRef idx="2">
            <a:schemeClr val="accent1">
              <a:shade val="15000"/>
            </a:schemeClr>
          </a:lnRef>
          <a:fillRef idx="1003">
            <a:schemeClr val="lt2"/>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20A2433B-B012-3875-6EFA-43A4CF3D9F80}"/>
              </a:ext>
            </a:extLst>
          </p:cNvPr>
          <p:cNvSpPr txBox="1"/>
          <p:nvPr/>
        </p:nvSpPr>
        <p:spPr>
          <a:xfrm>
            <a:off x="566192" y="124618"/>
            <a:ext cx="1983345" cy="461665"/>
          </a:xfrm>
          <a:prstGeom prst="rect">
            <a:avLst/>
          </a:prstGeom>
          <a:noFill/>
        </p:spPr>
        <p:txBody>
          <a:bodyPr wrap="square" rtlCol="0">
            <a:spAutoFit/>
          </a:bodyPr>
          <a:lstStyle/>
          <a:p>
            <a:r>
              <a:rPr lang="en-GB" sz="1200" dirty="0"/>
              <a:t>Stefan Tanase </a:t>
            </a:r>
            <a:br>
              <a:rPr lang="en-GB" sz="1200" dirty="0"/>
            </a:br>
            <a:r>
              <a:rPr lang="en-GB" sz="1200" dirty="0"/>
              <a:t>Student number: 2215982</a:t>
            </a:r>
          </a:p>
        </p:txBody>
      </p:sp>
      <p:sp>
        <p:nvSpPr>
          <p:cNvPr id="17" name="TextBox 16">
            <a:extLst>
              <a:ext uri="{FF2B5EF4-FFF2-40B4-BE49-F238E27FC236}">
                <a16:creationId xmlns:a16="http://schemas.microsoft.com/office/drawing/2014/main" id="{A9394020-9286-CFF0-5A2E-0E6A59934291}"/>
              </a:ext>
            </a:extLst>
          </p:cNvPr>
          <p:cNvSpPr txBox="1"/>
          <p:nvPr/>
        </p:nvSpPr>
        <p:spPr>
          <a:xfrm>
            <a:off x="3347208" y="184486"/>
            <a:ext cx="8801844" cy="338554"/>
          </a:xfrm>
          <a:prstGeom prst="rect">
            <a:avLst/>
          </a:prstGeom>
          <a:noFill/>
        </p:spPr>
        <p:txBody>
          <a:bodyPr wrap="square" rtlCol="0">
            <a:spAutoFit/>
          </a:bodyPr>
          <a:lstStyle/>
          <a:p>
            <a:r>
              <a:rPr lang="en-GB" sz="1600" dirty="0"/>
              <a:t>Understanding Trauma: Psychological Implications and Behavioural Responses in Young People</a:t>
            </a:r>
          </a:p>
        </p:txBody>
      </p:sp>
      <p:pic>
        <p:nvPicPr>
          <p:cNvPr id="19" name="Picture 18" descr="A cartoon of a person sitting in a head">
            <a:extLst>
              <a:ext uri="{FF2B5EF4-FFF2-40B4-BE49-F238E27FC236}">
                <a16:creationId xmlns:a16="http://schemas.microsoft.com/office/drawing/2014/main" id="{82482A4E-C97B-315B-8E7E-4703C62E79D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5549" y="4975538"/>
            <a:ext cx="1771083" cy="1481177"/>
          </a:xfrm>
          <a:prstGeom prst="rect">
            <a:avLst/>
          </a:prstGeom>
        </p:spPr>
      </p:pic>
      <p:sp>
        <p:nvSpPr>
          <p:cNvPr id="26" name="Rectangle: Rounded Corners 25">
            <a:extLst>
              <a:ext uri="{FF2B5EF4-FFF2-40B4-BE49-F238E27FC236}">
                <a16:creationId xmlns:a16="http://schemas.microsoft.com/office/drawing/2014/main" id="{FF18EAE8-2878-7729-5712-F000877A69E9}"/>
              </a:ext>
            </a:extLst>
          </p:cNvPr>
          <p:cNvSpPr/>
          <p:nvPr/>
        </p:nvSpPr>
        <p:spPr>
          <a:xfrm>
            <a:off x="5385731" y="731240"/>
            <a:ext cx="1296789" cy="2084681"/>
          </a:xfrm>
          <a:prstGeom prst="round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63CCEBD9-3888-9400-1E49-22B22D1A7012}"/>
              </a:ext>
            </a:extLst>
          </p:cNvPr>
          <p:cNvSpPr txBox="1"/>
          <p:nvPr/>
        </p:nvSpPr>
        <p:spPr>
          <a:xfrm>
            <a:off x="5474978" y="1034917"/>
            <a:ext cx="1296789" cy="1477328"/>
          </a:xfrm>
          <a:prstGeom prst="rect">
            <a:avLst/>
          </a:prstGeom>
          <a:noFill/>
        </p:spPr>
        <p:txBody>
          <a:bodyPr wrap="square" rtlCol="0">
            <a:spAutoFit/>
          </a:bodyPr>
          <a:lstStyle/>
          <a:p>
            <a:r>
              <a:rPr lang="en-GB" dirty="0"/>
              <a:t>Trauma, Emotional Regulation and Behaviour</a:t>
            </a:r>
          </a:p>
        </p:txBody>
      </p:sp>
      <p:sp>
        <p:nvSpPr>
          <p:cNvPr id="28" name="Arrow: Right 27">
            <a:extLst>
              <a:ext uri="{FF2B5EF4-FFF2-40B4-BE49-F238E27FC236}">
                <a16:creationId xmlns:a16="http://schemas.microsoft.com/office/drawing/2014/main" id="{539D8D95-1670-D335-AC87-9787F86CB735}"/>
              </a:ext>
            </a:extLst>
          </p:cNvPr>
          <p:cNvSpPr/>
          <p:nvPr/>
        </p:nvSpPr>
        <p:spPr>
          <a:xfrm>
            <a:off x="6761193" y="1291544"/>
            <a:ext cx="471041" cy="1017430"/>
          </a:xfrm>
          <a:prstGeom prst="rightArrow">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29" name="Rectangle: Rounded Corners 28">
            <a:extLst>
              <a:ext uri="{FF2B5EF4-FFF2-40B4-BE49-F238E27FC236}">
                <a16:creationId xmlns:a16="http://schemas.microsoft.com/office/drawing/2014/main" id="{1728A991-2630-B383-F122-1A3FCB0705EE}"/>
              </a:ext>
            </a:extLst>
          </p:cNvPr>
          <p:cNvSpPr/>
          <p:nvPr/>
        </p:nvSpPr>
        <p:spPr>
          <a:xfrm>
            <a:off x="7310908" y="731240"/>
            <a:ext cx="2025941" cy="2084682"/>
          </a:xfrm>
          <a:prstGeom prst="round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36" name="TextBox 35">
            <a:extLst>
              <a:ext uri="{FF2B5EF4-FFF2-40B4-BE49-F238E27FC236}">
                <a16:creationId xmlns:a16="http://schemas.microsoft.com/office/drawing/2014/main" id="{79D68B74-4951-1FFC-C20C-E6DCF0D78EE3}"/>
              </a:ext>
            </a:extLst>
          </p:cNvPr>
          <p:cNvSpPr txBox="1"/>
          <p:nvPr/>
        </p:nvSpPr>
        <p:spPr>
          <a:xfrm>
            <a:off x="7453716" y="784597"/>
            <a:ext cx="1866550" cy="2031325"/>
          </a:xfrm>
          <a:prstGeom prst="rect">
            <a:avLst/>
          </a:prstGeom>
          <a:noFill/>
        </p:spPr>
        <p:txBody>
          <a:bodyPr wrap="square" rtlCol="0">
            <a:spAutoFit/>
          </a:bodyPr>
          <a:lstStyle/>
          <a:p>
            <a:r>
              <a:rPr lang="en-GB" sz="900" dirty="0"/>
              <a:t>Emotional regulation develops through safe and predictable caregiving; however, trauma disrupts this process, leading to intense emotional reactions, emotional withdrawal, and difficulties identifying feelings. Young people may fluctuate between hyperarousal and emotional shutdown, resulting in behaviours such as aggression, avoidance, anxiety, defiance, or disengagement (Paulus et al., 2021).</a:t>
            </a:r>
          </a:p>
        </p:txBody>
      </p:sp>
      <p:sp>
        <p:nvSpPr>
          <p:cNvPr id="37" name="Rectangle: Rounded Corners 36">
            <a:extLst>
              <a:ext uri="{FF2B5EF4-FFF2-40B4-BE49-F238E27FC236}">
                <a16:creationId xmlns:a16="http://schemas.microsoft.com/office/drawing/2014/main" id="{012619BC-A766-4331-3FD7-6C5A07033239}"/>
              </a:ext>
            </a:extLst>
          </p:cNvPr>
          <p:cNvSpPr/>
          <p:nvPr/>
        </p:nvSpPr>
        <p:spPr>
          <a:xfrm>
            <a:off x="6259809" y="2923171"/>
            <a:ext cx="2202683" cy="240598"/>
          </a:xfrm>
          <a:prstGeom prst="round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38" name="TextBox 37">
            <a:extLst>
              <a:ext uri="{FF2B5EF4-FFF2-40B4-BE49-F238E27FC236}">
                <a16:creationId xmlns:a16="http://schemas.microsoft.com/office/drawing/2014/main" id="{F8C23C55-A6C2-41FB-5F21-06D7E6629213}"/>
              </a:ext>
            </a:extLst>
          </p:cNvPr>
          <p:cNvSpPr txBox="1"/>
          <p:nvPr/>
        </p:nvSpPr>
        <p:spPr>
          <a:xfrm>
            <a:off x="6259809" y="2908593"/>
            <a:ext cx="2261406" cy="261610"/>
          </a:xfrm>
          <a:prstGeom prst="rect">
            <a:avLst/>
          </a:prstGeom>
          <a:noFill/>
        </p:spPr>
        <p:txBody>
          <a:bodyPr wrap="square" rtlCol="0">
            <a:spAutoFit/>
          </a:bodyPr>
          <a:lstStyle/>
          <a:p>
            <a:r>
              <a:rPr lang="en-GB" sz="1100" b="1" dirty="0"/>
              <a:t>Variability in Trauma Responses</a:t>
            </a:r>
          </a:p>
        </p:txBody>
      </p:sp>
      <p:sp>
        <p:nvSpPr>
          <p:cNvPr id="39" name="Rectangle: Rounded Corners 38">
            <a:extLst>
              <a:ext uri="{FF2B5EF4-FFF2-40B4-BE49-F238E27FC236}">
                <a16:creationId xmlns:a16="http://schemas.microsoft.com/office/drawing/2014/main" id="{08C36990-B447-0E8D-B5F5-A127791756ED}"/>
              </a:ext>
            </a:extLst>
          </p:cNvPr>
          <p:cNvSpPr/>
          <p:nvPr/>
        </p:nvSpPr>
        <p:spPr>
          <a:xfrm>
            <a:off x="5374770" y="3230468"/>
            <a:ext cx="3951117" cy="2189527"/>
          </a:xfrm>
          <a:prstGeom prst="round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40" name="TextBox 39">
            <a:extLst>
              <a:ext uri="{FF2B5EF4-FFF2-40B4-BE49-F238E27FC236}">
                <a16:creationId xmlns:a16="http://schemas.microsoft.com/office/drawing/2014/main" id="{BB7AADAA-16D2-D6D2-D9D7-08F5D3EAC633}"/>
              </a:ext>
            </a:extLst>
          </p:cNvPr>
          <p:cNvSpPr txBox="1"/>
          <p:nvPr/>
        </p:nvSpPr>
        <p:spPr>
          <a:xfrm>
            <a:off x="5632661" y="3220809"/>
            <a:ext cx="3401165" cy="2169825"/>
          </a:xfrm>
          <a:prstGeom prst="rect">
            <a:avLst/>
          </a:prstGeom>
          <a:noFill/>
        </p:spPr>
        <p:txBody>
          <a:bodyPr wrap="square" rtlCol="0">
            <a:spAutoFit/>
          </a:bodyPr>
          <a:lstStyle/>
          <a:p>
            <a:r>
              <a:rPr lang="en-GB" sz="900" dirty="0"/>
              <a:t>Trauma does not result in uniform psychological or behavioural outcomes, even among young people exposed to similar experiences. Individual responses vary considerably due to differences in coping strategies, attachment histories, and levels of environmental support. Young people with secure relationships and consistent caregiving may demonstrate greater emotional resilience, while those lacking protective factors often present with heightened behavioural and emotional difficulties. Neurobiological sensitivity also plays a critical role, as variations in stress-response functioning influence how threat is perceived and managed. These interacting factors explain why trauma-related behaviours may range from withdrawal and anxiety to aggression or risk-taking, emphasising the need for individualised, trauma-informed responses rather than standardised interventions (Gee and Cohodes, 2023).</a:t>
            </a:r>
          </a:p>
        </p:txBody>
      </p:sp>
      <p:sp>
        <p:nvSpPr>
          <p:cNvPr id="41" name="Rectangle: Rounded Corners 40">
            <a:extLst>
              <a:ext uri="{FF2B5EF4-FFF2-40B4-BE49-F238E27FC236}">
                <a16:creationId xmlns:a16="http://schemas.microsoft.com/office/drawing/2014/main" id="{818DA46A-7AA8-4141-5EB4-11C1F7081AE5}"/>
              </a:ext>
            </a:extLst>
          </p:cNvPr>
          <p:cNvSpPr/>
          <p:nvPr/>
        </p:nvSpPr>
        <p:spPr>
          <a:xfrm>
            <a:off x="9571839" y="731240"/>
            <a:ext cx="2444150" cy="208468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42" name="TextBox 41">
            <a:extLst>
              <a:ext uri="{FF2B5EF4-FFF2-40B4-BE49-F238E27FC236}">
                <a16:creationId xmlns:a16="http://schemas.microsoft.com/office/drawing/2014/main" id="{41D0CAB8-15B6-F731-B91D-3F4DF2193346}"/>
              </a:ext>
            </a:extLst>
          </p:cNvPr>
          <p:cNvSpPr txBox="1"/>
          <p:nvPr/>
        </p:nvSpPr>
        <p:spPr>
          <a:xfrm>
            <a:off x="9696906" y="883633"/>
            <a:ext cx="2268605" cy="2046714"/>
          </a:xfrm>
          <a:prstGeom prst="rect">
            <a:avLst/>
          </a:prstGeom>
          <a:noFill/>
        </p:spPr>
        <p:txBody>
          <a:bodyPr wrap="square" rtlCol="0">
            <a:spAutoFit/>
          </a:bodyPr>
          <a:lstStyle/>
          <a:p>
            <a:r>
              <a:rPr lang="en-GB" sz="900" b="1" dirty="0"/>
              <a:t>Cumulative Trauma and Adverse Childhood Experiences (ACEs)</a:t>
            </a:r>
          </a:p>
          <a:p>
            <a:r>
              <a:rPr lang="en-GB" sz="900" dirty="0"/>
              <a:t>Exposure to multiple adversities significantly increases emotional and behavioural risk</a:t>
            </a:r>
          </a:p>
          <a:p>
            <a:r>
              <a:rPr lang="en-GB" sz="900" dirty="0"/>
              <a:t>UK evidence shows that young people with four or more ACEs are at higher risk of anxiety, depression, and behavioural difficulties (Hughes et al., 2017).</a:t>
            </a:r>
          </a:p>
          <a:p>
            <a:r>
              <a:rPr lang="en-GB" sz="900" dirty="0"/>
              <a:t>Not all trauma is an ACE, and not all ACEs involve acute trauma, but cumulative exposure intensifies vulnerability (Merrick et al., 2017).</a:t>
            </a:r>
          </a:p>
          <a:p>
            <a:endParaRPr lang="en-GB" sz="1000" dirty="0"/>
          </a:p>
        </p:txBody>
      </p:sp>
      <p:sp>
        <p:nvSpPr>
          <p:cNvPr id="43" name="Rectangle: Rounded Corners 42">
            <a:extLst>
              <a:ext uri="{FF2B5EF4-FFF2-40B4-BE49-F238E27FC236}">
                <a16:creationId xmlns:a16="http://schemas.microsoft.com/office/drawing/2014/main" id="{D2A32EC1-665A-5771-B1A9-B1411EE95FD3}"/>
              </a:ext>
            </a:extLst>
          </p:cNvPr>
          <p:cNvSpPr/>
          <p:nvPr/>
        </p:nvSpPr>
        <p:spPr>
          <a:xfrm>
            <a:off x="9571839" y="2843868"/>
            <a:ext cx="2444149" cy="208468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44" name="TextBox 43">
            <a:extLst>
              <a:ext uri="{FF2B5EF4-FFF2-40B4-BE49-F238E27FC236}">
                <a16:creationId xmlns:a16="http://schemas.microsoft.com/office/drawing/2014/main" id="{A366B604-B216-BEE8-D466-56EC56A318AE}"/>
              </a:ext>
            </a:extLst>
          </p:cNvPr>
          <p:cNvSpPr txBox="1"/>
          <p:nvPr/>
        </p:nvSpPr>
        <p:spPr>
          <a:xfrm>
            <a:off x="9664117" y="2996204"/>
            <a:ext cx="2268605" cy="2031325"/>
          </a:xfrm>
          <a:prstGeom prst="rect">
            <a:avLst/>
          </a:prstGeom>
          <a:noFill/>
        </p:spPr>
        <p:txBody>
          <a:bodyPr wrap="square" rtlCol="0">
            <a:spAutoFit/>
          </a:bodyPr>
          <a:lstStyle/>
          <a:p>
            <a:r>
              <a:rPr lang="en-GB" sz="900" b="1" dirty="0"/>
              <a:t>Trauma-Informed Interpretation of Behaviour</a:t>
            </a:r>
          </a:p>
          <a:p>
            <a:r>
              <a:rPr lang="en-GB" sz="900" dirty="0"/>
              <a:t>Trauma-informed practice reframes behaviour as communication.</a:t>
            </a:r>
          </a:p>
          <a:p>
            <a:r>
              <a:rPr lang="en-GB" sz="900" b="1" dirty="0"/>
              <a:t>Core principles include:</a:t>
            </a:r>
            <a:endParaRPr lang="en-GB" sz="900" dirty="0"/>
          </a:p>
          <a:p>
            <a:r>
              <a:rPr lang="en-GB" sz="900" dirty="0"/>
              <a:t>Safety through predictability and consistency</a:t>
            </a:r>
          </a:p>
          <a:p>
            <a:r>
              <a:rPr lang="en-GB" sz="900" dirty="0"/>
              <a:t>Trust built via reliable adult relationships</a:t>
            </a:r>
          </a:p>
          <a:p>
            <a:r>
              <a:rPr lang="en-GB" sz="900" dirty="0"/>
              <a:t>Empowerment through choice and collaboration</a:t>
            </a:r>
          </a:p>
          <a:p>
            <a:r>
              <a:rPr lang="en-GB" sz="900" dirty="0"/>
              <a:t>Predictable routines reduce stress-response activation and support emotional regulation (SAMHSA, 2017).</a:t>
            </a:r>
          </a:p>
          <a:p>
            <a:endParaRPr lang="en-GB" sz="900" dirty="0"/>
          </a:p>
        </p:txBody>
      </p:sp>
      <p:sp>
        <p:nvSpPr>
          <p:cNvPr id="45" name="Rectangle: Rounded Corners 44">
            <a:extLst>
              <a:ext uri="{FF2B5EF4-FFF2-40B4-BE49-F238E27FC236}">
                <a16:creationId xmlns:a16="http://schemas.microsoft.com/office/drawing/2014/main" id="{2895A171-BCF6-300C-75A6-6C16C3B959CF}"/>
              </a:ext>
            </a:extLst>
          </p:cNvPr>
          <p:cNvSpPr/>
          <p:nvPr/>
        </p:nvSpPr>
        <p:spPr>
          <a:xfrm>
            <a:off x="5385732" y="5582873"/>
            <a:ext cx="3951118" cy="1189268"/>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46" name="TextBox 45">
            <a:extLst>
              <a:ext uri="{FF2B5EF4-FFF2-40B4-BE49-F238E27FC236}">
                <a16:creationId xmlns:a16="http://schemas.microsoft.com/office/drawing/2014/main" id="{A84BE26A-93F9-8006-D0A7-1A3FB76E1202}"/>
              </a:ext>
            </a:extLst>
          </p:cNvPr>
          <p:cNvSpPr txBox="1"/>
          <p:nvPr/>
        </p:nvSpPr>
        <p:spPr>
          <a:xfrm>
            <a:off x="5501472" y="5657671"/>
            <a:ext cx="3719356" cy="1200329"/>
          </a:xfrm>
          <a:prstGeom prst="rect">
            <a:avLst/>
          </a:prstGeom>
          <a:noFill/>
        </p:spPr>
        <p:txBody>
          <a:bodyPr wrap="square" rtlCol="0">
            <a:spAutoFit/>
          </a:bodyPr>
          <a:lstStyle/>
          <a:p>
            <a:r>
              <a:rPr lang="en-GB" sz="900" b="1" dirty="0"/>
              <a:t>Key Findings</a:t>
            </a:r>
          </a:p>
          <a:p>
            <a:r>
              <a:rPr lang="en-GB" sz="900" dirty="0"/>
              <a:t>Trauma reshapes emotional regulation, attachment, and stress responses</a:t>
            </a:r>
          </a:p>
          <a:p>
            <a:r>
              <a:rPr lang="en-GB" sz="900" dirty="0"/>
              <a:t>Behaviour often represents adaptive survival strategies</a:t>
            </a:r>
          </a:p>
          <a:p>
            <a:r>
              <a:rPr lang="en-GB" sz="900" dirty="0"/>
              <a:t>Variability in behaviour reflects developmental and contextual factors</a:t>
            </a:r>
          </a:p>
          <a:p>
            <a:r>
              <a:rPr lang="en-GB" sz="900" dirty="0"/>
              <a:t>Trauma-informed approaches improve emotional safety, trust, and engagement</a:t>
            </a:r>
          </a:p>
          <a:p>
            <a:endParaRPr lang="en-GB" sz="900" dirty="0"/>
          </a:p>
        </p:txBody>
      </p:sp>
      <p:sp>
        <p:nvSpPr>
          <p:cNvPr id="47" name="Rectangle: Rounded Corners 46">
            <a:extLst>
              <a:ext uri="{FF2B5EF4-FFF2-40B4-BE49-F238E27FC236}">
                <a16:creationId xmlns:a16="http://schemas.microsoft.com/office/drawing/2014/main" id="{E7AB0CB8-F279-2C95-D780-99C59717B2BC}"/>
              </a:ext>
            </a:extLst>
          </p:cNvPr>
          <p:cNvSpPr/>
          <p:nvPr/>
        </p:nvSpPr>
        <p:spPr>
          <a:xfrm>
            <a:off x="9566594" y="5017815"/>
            <a:ext cx="2444149" cy="1754326"/>
          </a:xfrm>
          <a:prstGeom prst="round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48" name="TextBox 47">
            <a:extLst>
              <a:ext uri="{FF2B5EF4-FFF2-40B4-BE49-F238E27FC236}">
                <a16:creationId xmlns:a16="http://schemas.microsoft.com/office/drawing/2014/main" id="{14AF39F6-5E07-DE71-2745-725BC88023B2}"/>
              </a:ext>
            </a:extLst>
          </p:cNvPr>
          <p:cNvSpPr txBox="1"/>
          <p:nvPr/>
        </p:nvSpPr>
        <p:spPr>
          <a:xfrm>
            <a:off x="9756395" y="5027529"/>
            <a:ext cx="2268605" cy="1754326"/>
          </a:xfrm>
          <a:prstGeom prst="rect">
            <a:avLst/>
          </a:prstGeom>
          <a:noFill/>
        </p:spPr>
        <p:txBody>
          <a:bodyPr wrap="square" rtlCol="0">
            <a:spAutoFit/>
          </a:bodyPr>
          <a:lstStyle/>
          <a:p>
            <a:r>
              <a:rPr lang="en-GB" sz="900" dirty="0"/>
              <a:t>The relationship between trauma, emotional processes, and behaviour is complex and developmentally embedded. Viewing behaviour through a trauma-informed lens enables professionals to respond with empathy, consistency, and evidence-based strategies rather than punitive measures. Embedding trauma-informed principles across services is essential for promoting emotional recovery, resilience, and long-term wellbeing among young people.</a:t>
            </a:r>
          </a:p>
        </p:txBody>
      </p:sp>
    </p:spTree>
    <p:extLst>
      <p:ext uri="{BB962C8B-B14F-4D97-AF65-F5344CB8AC3E}">
        <p14:creationId xmlns:p14="http://schemas.microsoft.com/office/powerpoint/2010/main" val="3613624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5" name="Rectangle 14">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8D631D7-4EE1-FFDB-E127-9C2173194E69}"/>
              </a:ext>
            </a:extLst>
          </p:cNvPr>
          <p:cNvSpPr>
            <a:spLocks noGrp="1"/>
          </p:cNvSpPr>
          <p:nvPr>
            <p:ph type="title"/>
          </p:nvPr>
        </p:nvSpPr>
        <p:spPr>
          <a:xfrm>
            <a:off x="1143000" y="1676400"/>
            <a:ext cx="3810000" cy="3505200"/>
          </a:xfrm>
        </p:spPr>
        <p:txBody>
          <a:bodyPr anchor="t">
            <a:normAutofit/>
          </a:bodyPr>
          <a:lstStyle/>
          <a:p>
            <a:r>
              <a:rPr lang="en-GB" sz="4000"/>
              <a:t>References:</a:t>
            </a:r>
          </a:p>
        </p:txBody>
      </p:sp>
      <p:sp>
        <p:nvSpPr>
          <p:cNvPr id="17" name="Content Placeholder 2">
            <a:extLst>
              <a:ext uri="{FF2B5EF4-FFF2-40B4-BE49-F238E27FC236}">
                <a16:creationId xmlns:a16="http://schemas.microsoft.com/office/drawing/2014/main" id="{A89F99FB-D6BB-F9A8-0D9B-769742B60D53}"/>
              </a:ext>
            </a:extLst>
          </p:cNvPr>
          <p:cNvSpPr>
            <a:spLocks noGrp="1"/>
          </p:cNvSpPr>
          <p:nvPr>
            <p:ph idx="1"/>
          </p:nvPr>
        </p:nvSpPr>
        <p:spPr>
          <a:xfrm>
            <a:off x="5181604" y="1676400"/>
            <a:ext cx="5638796" cy="3505200"/>
          </a:xfrm>
        </p:spPr>
        <p:txBody>
          <a:bodyPr>
            <a:normAutofit fontScale="40000" lnSpcReduction="20000"/>
          </a:bodyPr>
          <a:lstStyle/>
          <a:p>
            <a:pPr lvl="0"/>
            <a:r>
              <a:rPr lang="en-GB" dirty="0"/>
              <a:t>Fratto, C.M. (2016) ‘Trauma-Informed Care for Youth in Foster Care’, </a:t>
            </a:r>
            <a:r>
              <a:rPr lang="en-GB" i="1" dirty="0"/>
              <a:t>Archives of Psychiatric Nursing</a:t>
            </a:r>
            <a:r>
              <a:rPr lang="en-GB" dirty="0"/>
              <a:t>, 30(3), pp.439–446. Available at: https://doi.org/10.1016/j.apnu.2016.01.007.</a:t>
            </a:r>
          </a:p>
          <a:p>
            <a:pPr lvl="0"/>
            <a:r>
              <a:rPr lang="en-GB" dirty="0"/>
              <a:t>Gee, D.G. and Cohodes, E.M. (2023) ‘Leveraging the developmental neuroscience of caregiving to promote resilience among youth exposed to adversity’, </a:t>
            </a:r>
            <a:r>
              <a:rPr lang="en-GB" i="1" dirty="0"/>
              <a:t>Development and Psychopathology</a:t>
            </a:r>
            <a:r>
              <a:rPr lang="en-GB" dirty="0"/>
              <a:t>, 35(5), pp.2168–2185. Available at: https://doi.org/10.1017/S0954579423001128.</a:t>
            </a:r>
          </a:p>
          <a:p>
            <a:pPr lvl="0"/>
            <a:r>
              <a:rPr lang="en-GB" dirty="0"/>
              <a:t>Hughes, K., Bellis, M.A., Hardcastle, K.A., Sethi, D., Butchart, A., </a:t>
            </a:r>
            <a:r>
              <a:rPr lang="en-GB" dirty="0" err="1"/>
              <a:t>Mikton</a:t>
            </a:r>
            <a:r>
              <a:rPr lang="en-GB" dirty="0"/>
              <a:t>, C., Jones, L. and Dunne, M.P. (2017) ‘The effect of multiple adverse childhood experiences on health: a systematic review and meta-analysis’, </a:t>
            </a:r>
            <a:r>
              <a:rPr lang="en-GB" i="1" dirty="0"/>
              <a:t>The Lancet Public Health</a:t>
            </a:r>
            <a:r>
              <a:rPr lang="en-GB" dirty="0"/>
              <a:t>, 2(8), pp.356–366. Available at: DOI: 10.1016/S2468-2667(17)30118-4</a:t>
            </a:r>
          </a:p>
          <a:p>
            <a:pPr lvl="0"/>
            <a:r>
              <a:rPr lang="en-GB" dirty="0"/>
              <a:t>Kuhlman, K.R., Geiss, E.G., Vargas, I. and Lopez-Duran, N.L. (2015) ‘Differential associations between childhood trauma subtypes and adolescent HPA-axis functioning’, </a:t>
            </a:r>
            <a:r>
              <a:rPr lang="en-GB" i="1" dirty="0" err="1"/>
              <a:t>Psychoneuroendocrinology</a:t>
            </a:r>
            <a:r>
              <a:rPr lang="en-GB" dirty="0"/>
              <a:t>, 54, pp.103–114. Available at: https://doi.org/10.1016/j.psyneuen.2015.01.020.</a:t>
            </a:r>
          </a:p>
          <a:p>
            <a:pPr lvl="0"/>
            <a:r>
              <a:rPr lang="en-GB" dirty="0"/>
              <a:t>Paulus, F.W., Ohmann, S., </a:t>
            </a:r>
            <a:r>
              <a:rPr lang="en-GB" dirty="0" err="1"/>
              <a:t>Möhler</a:t>
            </a:r>
            <a:r>
              <a:rPr lang="en-GB" dirty="0"/>
              <a:t>, E., Plener, P. and Popow, C. (2021) ‘Emotional Dysregulation in Children and Adolescents With Psychiatric Disorders. A Narrative Review’, </a:t>
            </a:r>
            <a:r>
              <a:rPr lang="en-GB" i="1" dirty="0"/>
              <a:t>Frontiers in Psychiatry</a:t>
            </a:r>
            <a:r>
              <a:rPr lang="en-GB" dirty="0"/>
              <a:t>, 12(1), pp.1–32. Available at: https://doi.org/10.3389/fpsyt.2021.628252.</a:t>
            </a:r>
          </a:p>
          <a:p>
            <a:pPr lvl="0"/>
            <a:r>
              <a:rPr lang="en-GB" dirty="0"/>
              <a:t>SAMHSA (2017) </a:t>
            </a:r>
            <a:r>
              <a:rPr lang="en-GB" i="1" dirty="0"/>
              <a:t>Trauma-Informed Care in </a:t>
            </a:r>
            <a:r>
              <a:rPr lang="en-GB" i="1" dirty="0" err="1"/>
              <a:t>Behavioral</a:t>
            </a:r>
            <a:r>
              <a:rPr lang="en-GB" i="1" dirty="0"/>
              <a:t> Health Services</a:t>
            </a:r>
            <a:r>
              <a:rPr lang="en-GB" dirty="0"/>
              <a:t>. </a:t>
            </a:r>
            <a:r>
              <a:rPr lang="en-GB" dirty="0" err="1"/>
              <a:t>Createspace</a:t>
            </a:r>
            <a:r>
              <a:rPr lang="en-GB" dirty="0"/>
              <a:t> Independent Publishing Platform. </a:t>
            </a:r>
          </a:p>
          <a:p>
            <a:endParaRPr lang="en-GB" sz="1000" dirty="0">
              <a:solidFill>
                <a:schemeClr val="tx1">
                  <a:alpha val="55000"/>
                </a:schemeClr>
              </a:solidFill>
            </a:endParaRPr>
          </a:p>
        </p:txBody>
      </p:sp>
    </p:spTree>
    <p:extLst>
      <p:ext uri="{BB962C8B-B14F-4D97-AF65-F5344CB8AC3E}">
        <p14:creationId xmlns:p14="http://schemas.microsoft.com/office/powerpoint/2010/main" val="38122426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95</TotalTime>
  <Words>1061</Words>
  <Application>Microsoft Office PowerPoint</Application>
  <PresentationFormat>Widescreen</PresentationFormat>
  <Paragraphs>34</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Aptos</vt:lpstr>
      <vt:lpstr>Aptos Display</vt:lpstr>
      <vt:lpstr>Arial</vt:lpstr>
      <vt:lpstr>Calibri</vt:lpstr>
      <vt:lpstr>Office Theme</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Stefan Tanase (2215982)</dc:creator>
  <cp:lastModifiedBy>Stefan Tanase (2215982)</cp:lastModifiedBy>
  <cp:revision>16</cp:revision>
  <dcterms:created xsi:type="dcterms:W3CDTF">2025-12-12T14:46:41Z</dcterms:created>
  <dcterms:modified xsi:type="dcterms:W3CDTF">2025-12-12T19:15:41Z</dcterms:modified>
</cp:coreProperties>
</file>