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0" r:id="rId2"/>
    <p:sldId id="256" r:id="rId3"/>
    <p:sldId id="257" r:id="rId4"/>
    <p:sldId id="258" r:id="rId5"/>
    <p:sldId id="259" r:id="rId6"/>
    <p:sldId id="260" r:id="rId7"/>
    <p:sldId id="261" r:id="rId8"/>
    <p:sldId id="262" r:id="rId9"/>
    <p:sldId id="263" r:id="rId10"/>
    <p:sldId id="264" r:id="rId11"/>
    <p:sldId id="266" r:id="rId12"/>
    <p:sldId id="267" r:id="rId13"/>
    <p:sldId id="268" r:id="rId14"/>
    <p:sldId id="271"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75" autoAdjust="0"/>
    <p:restoredTop sz="94660"/>
  </p:normalViewPr>
  <p:slideViewPr>
    <p:cSldViewPr snapToGrid="0" snapToObjects="1">
      <p:cViewPr varScale="1">
        <p:scale>
          <a:sx n="78" d="100"/>
          <a:sy n="78" d="100"/>
        </p:scale>
        <p:origin x="1555"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523FDE-711A-4923-A1BB-A2390699BA7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64C64CCD-480E-4CF6-BAC6-81BE14AF35F3}">
      <dgm:prSet/>
      <dgm:spPr/>
      <dgm:t>
        <a:bodyPr/>
        <a:lstStyle/>
        <a:p>
          <a:r>
            <a:rPr lang="en-US" dirty="0"/>
            <a:t>UK-China trade exceeded £90 billion in 2024.</a:t>
          </a:r>
        </a:p>
      </dgm:t>
    </dgm:pt>
    <dgm:pt modelId="{7B5909A4-C128-4A05-AB62-9C046D02307D}" type="parTrans" cxnId="{5EE74905-F004-4CA6-9CF7-938D90061080}">
      <dgm:prSet/>
      <dgm:spPr/>
      <dgm:t>
        <a:bodyPr/>
        <a:lstStyle/>
        <a:p>
          <a:endParaRPr lang="en-US"/>
        </a:p>
      </dgm:t>
    </dgm:pt>
    <dgm:pt modelId="{66B1FC70-C28B-4C01-AD98-1CC9DD9A1A6E}" type="sibTrans" cxnId="{5EE74905-F004-4CA6-9CF7-938D90061080}">
      <dgm:prSet/>
      <dgm:spPr/>
      <dgm:t>
        <a:bodyPr/>
        <a:lstStyle/>
        <a:p>
          <a:endParaRPr lang="en-US"/>
        </a:p>
      </dgm:t>
    </dgm:pt>
    <dgm:pt modelId="{F56BE03D-605D-4C88-A709-6DB722D2D4B3}">
      <dgm:prSet/>
      <dgm:spPr/>
      <dgm:t>
        <a:bodyPr/>
        <a:lstStyle/>
        <a:p>
          <a:r>
            <a:rPr lang="en-US" dirty="0"/>
            <a:t>Cultural differences impact business negotiations.</a:t>
          </a:r>
        </a:p>
      </dgm:t>
    </dgm:pt>
    <dgm:pt modelId="{62A97377-45EC-45C4-BD8C-44875ED8CEF4}" type="parTrans" cxnId="{A45DA1FF-6B17-41F2-94AA-1E8FAB9120E4}">
      <dgm:prSet/>
      <dgm:spPr/>
      <dgm:t>
        <a:bodyPr/>
        <a:lstStyle/>
        <a:p>
          <a:endParaRPr lang="en-US"/>
        </a:p>
      </dgm:t>
    </dgm:pt>
    <dgm:pt modelId="{E45C6F53-0EA9-4D69-9AFC-25BC168F62E3}" type="sibTrans" cxnId="{A45DA1FF-6B17-41F2-94AA-1E8FAB9120E4}">
      <dgm:prSet/>
      <dgm:spPr/>
      <dgm:t>
        <a:bodyPr/>
        <a:lstStyle/>
        <a:p>
          <a:endParaRPr lang="en-US"/>
        </a:p>
      </dgm:t>
    </dgm:pt>
    <dgm:pt modelId="{E4143A69-8D27-4DE7-B2B5-0778A4A3A5E9}" type="pres">
      <dgm:prSet presAssocID="{EB523FDE-711A-4923-A1BB-A2390699BA70}" presName="hierChild1" presStyleCnt="0">
        <dgm:presLayoutVars>
          <dgm:chPref val="1"/>
          <dgm:dir/>
          <dgm:animOne val="branch"/>
          <dgm:animLvl val="lvl"/>
          <dgm:resizeHandles/>
        </dgm:presLayoutVars>
      </dgm:prSet>
      <dgm:spPr/>
    </dgm:pt>
    <dgm:pt modelId="{C53EA2ED-9DBC-45D4-9AEE-46CA7730A6AB}" type="pres">
      <dgm:prSet presAssocID="{64C64CCD-480E-4CF6-BAC6-81BE14AF35F3}" presName="hierRoot1" presStyleCnt="0"/>
      <dgm:spPr/>
    </dgm:pt>
    <dgm:pt modelId="{3E463FA1-88C8-4459-9BF3-B7807A20F98C}" type="pres">
      <dgm:prSet presAssocID="{64C64CCD-480E-4CF6-BAC6-81BE14AF35F3}" presName="composite" presStyleCnt="0"/>
      <dgm:spPr/>
    </dgm:pt>
    <dgm:pt modelId="{31207382-E4C7-49FA-A57F-48598AEE5D60}" type="pres">
      <dgm:prSet presAssocID="{64C64CCD-480E-4CF6-BAC6-81BE14AF35F3}" presName="background" presStyleLbl="node0" presStyleIdx="0" presStyleCnt="2"/>
      <dgm:spPr/>
    </dgm:pt>
    <dgm:pt modelId="{AD9EA86F-C88F-47EE-B9B9-DB1DC67961F6}" type="pres">
      <dgm:prSet presAssocID="{64C64CCD-480E-4CF6-BAC6-81BE14AF35F3}" presName="text" presStyleLbl="fgAcc0" presStyleIdx="0" presStyleCnt="2">
        <dgm:presLayoutVars>
          <dgm:chPref val="3"/>
        </dgm:presLayoutVars>
      </dgm:prSet>
      <dgm:spPr/>
    </dgm:pt>
    <dgm:pt modelId="{C09CC704-3EEA-4A33-9C25-86D4BD880975}" type="pres">
      <dgm:prSet presAssocID="{64C64CCD-480E-4CF6-BAC6-81BE14AF35F3}" presName="hierChild2" presStyleCnt="0"/>
      <dgm:spPr/>
    </dgm:pt>
    <dgm:pt modelId="{5EAF6D34-CAC0-43E1-BEF8-0994A69B2CC7}" type="pres">
      <dgm:prSet presAssocID="{F56BE03D-605D-4C88-A709-6DB722D2D4B3}" presName="hierRoot1" presStyleCnt="0"/>
      <dgm:spPr/>
    </dgm:pt>
    <dgm:pt modelId="{98E615CB-F350-47BD-A12D-75A7F9286557}" type="pres">
      <dgm:prSet presAssocID="{F56BE03D-605D-4C88-A709-6DB722D2D4B3}" presName="composite" presStyleCnt="0"/>
      <dgm:spPr/>
    </dgm:pt>
    <dgm:pt modelId="{B92FD73D-2D15-4FC6-AA7B-293DC99FC8DD}" type="pres">
      <dgm:prSet presAssocID="{F56BE03D-605D-4C88-A709-6DB722D2D4B3}" presName="background" presStyleLbl="node0" presStyleIdx="1" presStyleCnt="2"/>
      <dgm:spPr/>
    </dgm:pt>
    <dgm:pt modelId="{B2D3AFE6-85E0-4147-87DE-AD8ACBBD8636}" type="pres">
      <dgm:prSet presAssocID="{F56BE03D-605D-4C88-A709-6DB722D2D4B3}" presName="text" presStyleLbl="fgAcc0" presStyleIdx="1" presStyleCnt="2">
        <dgm:presLayoutVars>
          <dgm:chPref val="3"/>
        </dgm:presLayoutVars>
      </dgm:prSet>
      <dgm:spPr/>
    </dgm:pt>
    <dgm:pt modelId="{5F6ECED7-1921-4BEB-AF77-8EC4E59A790B}" type="pres">
      <dgm:prSet presAssocID="{F56BE03D-605D-4C88-A709-6DB722D2D4B3}" presName="hierChild2" presStyleCnt="0"/>
      <dgm:spPr/>
    </dgm:pt>
  </dgm:ptLst>
  <dgm:cxnLst>
    <dgm:cxn modelId="{5EE74905-F004-4CA6-9CF7-938D90061080}" srcId="{EB523FDE-711A-4923-A1BB-A2390699BA70}" destId="{64C64CCD-480E-4CF6-BAC6-81BE14AF35F3}" srcOrd="0" destOrd="0" parTransId="{7B5909A4-C128-4A05-AB62-9C046D02307D}" sibTransId="{66B1FC70-C28B-4C01-AD98-1CC9DD9A1A6E}"/>
    <dgm:cxn modelId="{72FA082B-F741-4392-A081-D90BEEDC403F}" type="presOf" srcId="{EB523FDE-711A-4923-A1BB-A2390699BA70}" destId="{E4143A69-8D27-4DE7-B2B5-0778A4A3A5E9}" srcOrd="0" destOrd="0" presId="urn:microsoft.com/office/officeart/2005/8/layout/hierarchy1"/>
    <dgm:cxn modelId="{E2E2A35F-34A5-444F-A7FE-994CA8FB3586}" type="presOf" srcId="{64C64CCD-480E-4CF6-BAC6-81BE14AF35F3}" destId="{AD9EA86F-C88F-47EE-B9B9-DB1DC67961F6}" srcOrd="0" destOrd="0" presId="urn:microsoft.com/office/officeart/2005/8/layout/hierarchy1"/>
    <dgm:cxn modelId="{2EFFCD6A-79C4-4D69-A7DC-E3DC992D897D}" type="presOf" srcId="{F56BE03D-605D-4C88-A709-6DB722D2D4B3}" destId="{B2D3AFE6-85E0-4147-87DE-AD8ACBBD8636}" srcOrd="0" destOrd="0" presId="urn:microsoft.com/office/officeart/2005/8/layout/hierarchy1"/>
    <dgm:cxn modelId="{A45DA1FF-6B17-41F2-94AA-1E8FAB9120E4}" srcId="{EB523FDE-711A-4923-A1BB-A2390699BA70}" destId="{F56BE03D-605D-4C88-A709-6DB722D2D4B3}" srcOrd="1" destOrd="0" parTransId="{62A97377-45EC-45C4-BD8C-44875ED8CEF4}" sibTransId="{E45C6F53-0EA9-4D69-9AFC-25BC168F62E3}"/>
    <dgm:cxn modelId="{1E49E1DB-C04B-4FA6-B80D-E45939C123EB}" type="presParOf" srcId="{E4143A69-8D27-4DE7-B2B5-0778A4A3A5E9}" destId="{C53EA2ED-9DBC-45D4-9AEE-46CA7730A6AB}" srcOrd="0" destOrd="0" presId="urn:microsoft.com/office/officeart/2005/8/layout/hierarchy1"/>
    <dgm:cxn modelId="{2CC36FC4-36F1-465D-AA9A-5C0181B4426B}" type="presParOf" srcId="{C53EA2ED-9DBC-45D4-9AEE-46CA7730A6AB}" destId="{3E463FA1-88C8-4459-9BF3-B7807A20F98C}" srcOrd="0" destOrd="0" presId="urn:microsoft.com/office/officeart/2005/8/layout/hierarchy1"/>
    <dgm:cxn modelId="{17A2CD68-2DCC-4468-A9DC-836F8E697210}" type="presParOf" srcId="{3E463FA1-88C8-4459-9BF3-B7807A20F98C}" destId="{31207382-E4C7-49FA-A57F-48598AEE5D60}" srcOrd="0" destOrd="0" presId="urn:microsoft.com/office/officeart/2005/8/layout/hierarchy1"/>
    <dgm:cxn modelId="{F4F05580-75BB-4E8D-927E-A0AB9508A673}" type="presParOf" srcId="{3E463FA1-88C8-4459-9BF3-B7807A20F98C}" destId="{AD9EA86F-C88F-47EE-B9B9-DB1DC67961F6}" srcOrd="1" destOrd="0" presId="urn:microsoft.com/office/officeart/2005/8/layout/hierarchy1"/>
    <dgm:cxn modelId="{F5064CB8-8E50-45A4-BE45-01BF6BB6523C}" type="presParOf" srcId="{C53EA2ED-9DBC-45D4-9AEE-46CA7730A6AB}" destId="{C09CC704-3EEA-4A33-9C25-86D4BD880975}" srcOrd="1" destOrd="0" presId="urn:microsoft.com/office/officeart/2005/8/layout/hierarchy1"/>
    <dgm:cxn modelId="{1727DE22-CE2B-4239-B25D-D2FB58F2F12B}" type="presParOf" srcId="{E4143A69-8D27-4DE7-B2B5-0778A4A3A5E9}" destId="{5EAF6D34-CAC0-43E1-BEF8-0994A69B2CC7}" srcOrd="1" destOrd="0" presId="urn:microsoft.com/office/officeart/2005/8/layout/hierarchy1"/>
    <dgm:cxn modelId="{E4240007-748F-49AA-A993-A2281737B92A}" type="presParOf" srcId="{5EAF6D34-CAC0-43E1-BEF8-0994A69B2CC7}" destId="{98E615CB-F350-47BD-A12D-75A7F9286557}" srcOrd="0" destOrd="0" presId="urn:microsoft.com/office/officeart/2005/8/layout/hierarchy1"/>
    <dgm:cxn modelId="{965E1270-3066-4E47-9783-DEC692A5FBCB}" type="presParOf" srcId="{98E615CB-F350-47BD-A12D-75A7F9286557}" destId="{B92FD73D-2D15-4FC6-AA7B-293DC99FC8DD}" srcOrd="0" destOrd="0" presId="urn:microsoft.com/office/officeart/2005/8/layout/hierarchy1"/>
    <dgm:cxn modelId="{2FDFAA43-46E1-4EDD-96CA-CDDB4537CDF9}" type="presParOf" srcId="{98E615CB-F350-47BD-A12D-75A7F9286557}" destId="{B2D3AFE6-85E0-4147-87DE-AD8ACBBD8636}" srcOrd="1" destOrd="0" presId="urn:microsoft.com/office/officeart/2005/8/layout/hierarchy1"/>
    <dgm:cxn modelId="{C3BBCCF5-4622-4908-A916-6B8FE5BBB4C7}" type="presParOf" srcId="{5EAF6D34-CAC0-43E1-BEF8-0994A69B2CC7}" destId="{5F6ECED7-1921-4BEB-AF77-8EC4E59A79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E23874-FB9F-40E2-8445-8117432F78E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468816F-A6BB-40DB-BF46-F8CBDEA9152C}">
      <dgm:prSet/>
      <dgm:spPr/>
      <dgm:t>
        <a:bodyPr/>
        <a:lstStyle/>
        <a:p>
          <a:r>
            <a:rPr lang="en-GB" dirty="0"/>
            <a:t>Hofstede’s Dimensions:</a:t>
          </a:r>
          <a:endParaRPr lang="en-US" dirty="0"/>
        </a:p>
      </dgm:t>
    </dgm:pt>
    <dgm:pt modelId="{F29A9B8A-1F92-443F-AF69-E6BE21D079D9}" type="parTrans" cxnId="{0FDE94FF-F672-457B-B7D7-5C6B9A5FA00F}">
      <dgm:prSet/>
      <dgm:spPr/>
      <dgm:t>
        <a:bodyPr/>
        <a:lstStyle/>
        <a:p>
          <a:endParaRPr lang="en-US"/>
        </a:p>
      </dgm:t>
    </dgm:pt>
    <dgm:pt modelId="{EAFDD702-89B8-4DCC-A2F6-2F7FF58F5472}" type="sibTrans" cxnId="{0FDE94FF-F672-457B-B7D7-5C6B9A5FA00F}">
      <dgm:prSet/>
      <dgm:spPr/>
      <dgm:t>
        <a:bodyPr/>
        <a:lstStyle/>
        <a:p>
          <a:endParaRPr lang="en-US"/>
        </a:p>
      </dgm:t>
    </dgm:pt>
    <dgm:pt modelId="{E5280BB9-991C-40AE-A559-E490D26B65DF}" type="pres">
      <dgm:prSet presAssocID="{71E23874-FB9F-40E2-8445-8117432F78E9}" presName="hierChild1" presStyleCnt="0">
        <dgm:presLayoutVars>
          <dgm:chPref val="1"/>
          <dgm:dir/>
          <dgm:animOne val="branch"/>
          <dgm:animLvl val="lvl"/>
          <dgm:resizeHandles/>
        </dgm:presLayoutVars>
      </dgm:prSet>
      <dgm:spPr/>
    </dgm:pt>
    <dgm:pt modelId="{87FC10A7-7CD9-46DB-8C75-675B8ECABC64}" type="pres">
      <dgm:prSet presAssocID="{0468816F-A6BB-40DB-BF46-F8CBDEA9152C}" presName="hierRoot1" presStyleCnt="0"/>
      <dgm:spPr/>
    </dgm:pt>
    <dgm:pt modelId="{4DA217FB-DA52-40F5-89B5-7B7F6A223F8B}" type="pres">
      <dgm:prSet presAssocID="{0468816F-A6BB-40DB-BF46-F8CBDEA9152C}" presName="composite" presStyleCnt="0"/>
      <dgm:spPr/>
    </dgm:pt>
    <dgm:pt modelId="{52EF6999-29FA-4B71-B59E-DFC184E9855E}" type="pres">
      <dgm:prSet presAssocID="{0468816F-A6BB-40DB-BF46-F8CBDEA9152C}" presName="background" presStyleLbl="node0" presStyleIdx="0" presStyleCnt="1"/>
      <dgm:spPr/>
    </dgm:pt>
    <dgm:pt modelId="{0F7BBFD5-AAA2-4A3C-92D9-2E47A4DBF994}" type="pres">
      <dgm:prSet presAssocID="{0468816F-A6BB-40DB-BF46-F8CBDEA9152C}" presName="text" presStyleLbl="fgAcc0" presStyleIdx="0" presStyleCnt="1">
        <dgm:presLayoutVars>
          <dgm:chPref val="3"/>
        </dgm:presLayoutVars>
      </dgm:prSet>
      <dgm:spPr/>
    </dgm:pt>
    <dgm:pt modelId="{23DC7BAF-1002-44BE-B58E-3387F0B2DDED}" type="pres">
      <dgm:prSet presAssocID="{0468816F-A6BB-40DB-BF46-F8CBDEA9152C}" presName="hierChild2" presStyleCnt="0"/>
      <dgm:spPr/>
    </dgm:pt>
  </dgm:ptLst>
  <dgm:cxnLst>
    <dgm:cxn modelId="{081E3710-812D-465F-AED7-3C9306A6CDD2}" type="presOf" srcId="{71E23874-FB9F-40E2-8445-8117432F78E9}" destId="{E5280BB9-991C-40AE-A559-E490D26B65DF}" srcOrd="0" destOrd="0" presId="urn:microsoft.com/office/officeart/2005/8/layout/hierarchy1"/>
    <dgm:cxn modelId="{9D465DEA-3BD6-4F8A-8D2D-E0B0C77FB19F}" type="presOf" srcId="{0468816F-A6BB-40DB-BF46-F8CBDEA9152C}" destId="{0F7BBFD5-AAA2-4A3C-92D9-2E47A4DBF994}" srcOrd="0" destOrd="0" presId="urn:microsoft.com/office/officeart/2005/8/layout/hierarchy1"/>
    <dgm:cxn modelId="{0FDE94FF-F672-457B-B7D7-5C6B9A5FA00F}" srcId="{71E23874-FB9F-40E2-8445-8117432F78E9}" destId="{0468816F-A6BB-40DB-BF46-F8CBDEA9152C}" srcOrd="0" destOrd="0" parTransId="{F29A9B8A-1F92-443F-AF69-E6BE21D079D9}" sibTransId="{EAFDD702-89B8-4DCC-A2F6-2F7FF58F5472}"/>
    <dgm:cxn modelId="{BF07E382-7F97-45E6-A54A-4ECB25A38E7E}" type="presParOf" srcId="{E5280BB9-991C-40AE-A559-E490D26B65DF}" destId="{87FC10A7-7CD9-46DB-8C75-675B8ECABC64}" srcOrd="0" destOrd="0" presId="urn:microsoft.com/office/officeart/2005/8/layout/hierarchy1"/>
    <dgm:cxn modelId="{3B5A0CC1-1D0E-415F-B863-7F7536FE8EEC}" type="presParOf" srcId="{87FC10A7-7CD9-46DB-8C75-675B8ECABC64}" destId="{4DA217FB-DA52-40F5-89B5-7B7F6A223F8B}" srcOrd="0" destOrd="0" presId="urn:microsoft.com/office/officeart/2005/8/layout/hierarchy1"/>
    <dgm:cxn modelId="{5EEA865E-9689-4FE0-AF7F-4A6B5078E7E1}" type="presParOf" srcId="{4DA217FB-DA52-40F5-89B5-7B7F6A223F8B}" destId="{52EF6999-29FA-4B71-B59E-DFC184E9855E}" srcOrd="0" destOrd="0" presId="urn:microsoft.com/office/officeart/2005/8/layout/hierarchy1"/>
    <dgm:cxn modelId="{DE0E0E6E-1B3A-4B8F-B1C3-D474883EA02A}" type="presParOf" srcId="{4DA217FB-DA52-40F5-89B5-7B7F6A223F8B}" destId="{0F7BBFD5-AAA2-4A3C-92D9-2E47A4DBF994}" srcOrd="1" destOrd="0" presId="urn:microsoft.com/office/officeart/2005/8/layout/hierarchy1"/>
    <dgm:cxn modelId="{AB527798-3B94-44B8-811B-7FC0B29B1FD1}" type="presParOf" srcId="{87FC10A7-7CD9-46DB-8C75-675B8ECABC64}" destId="{23DC7BAF-1002-44BE-B58E-3387F0B2DDE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07382-E4C7-49FA-A57F-48598AEE5D60}">
      <dsp:nvSpPr>
        <dsp:cNvPr id="0" name=""/>
        <dsp:cNvSpPr/>
      </dsp:nvSpPr>
      <dsp:spPr>
        <a:xfrm>
          <a:off x="609" y="19225"/>
          <a:ext cx="2140089" cy="135895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9EA86F-C88F-47EE-B9B9-DB1DC67961F6}">
      <dsp:nvSpPr>
        <dsp:cNvPr id="0" name=""/>
        <dsp:cNvSpPr/>
      </dsp:nvSpPr>
      <dsp:spPr>
        <a:xfrm>
          <a:off x="238397" y="245124"/>
          <a:ext cx="2140089" cy="135895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UK-China trade exceeded £90 billion in 2024.</a:t>
          </a:r>
        </a:p>
      </dsp:txBody>
      <dsp:txXfrm>
        <a:off x="278199" y="284926"/>
        <a:ext cx="2060485" cy="1279352"/>
      </dsp:txXfrm>
    </dsp:sp>
    <dsp:sp modelId="{B92FD73D-2D15-4FC6-AA7B-293DC99FC8DD}">
      <dsp:nvSpPr>
        <dsp:cNvPr id="0" name=""/>
        <dsp:cNvSpPr/>
      </dsp:nvSpPr>
      <dsp:spPr>
        <a:xfrm>
          <a:off x="2616274" y="19225"/>
          <a:ext cx="2140089" cy="135895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D3AFE6-85E0-4147-87DE-AD8ACBBD8636}">
      <dsp:nvSpPr>
        <dsp:cNvPr id="0" name=""/>
        <dsp:cNvSpPr/>
      </dsp:nvSpPr>
      <dsp:spPr>
        <a:xfrm>
          <a:off x="2854062" y="245124"/>
          <a:ext cx="2140089" cy="135895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Cultural differences impact business negotiations.</a:t>
          </a:r>
        </a:p>
      </dsp:txBody>
      <dsp:txXfrm>
        <a:off x="2893864" y="284926"/>
        <a:ext cx="2060485" cy="12793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F6999-29FA-4B71-B59E-DFC184E9855E}">
      <dsp:nvSpPr>
        <dsp:cNvPr id="0" name=""/>
        <dsp:cNvSpPr/>
      </dsp:nvSpPr>
      <dsp:spPr>
        <a:xfrm>
          <a:off x="795045" y="660"/>
          <a:ext cx="1803858" cy="114544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7BBFD5-AAA2-4A3C-92D9-2E47A4DBF994}">
      <dsp:nvSpPr>
        <dsp:cNvPr id="0" name=""/>
        <dsp:cNvSpPr/>
      </dsp:nvSpPr>
      <dsp:spPr>
        <a:xfrm>
          <a:off x="995474" y="191067"/>
          <a:ext cx="1803858" cy="114544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Hofstede’s Dimensions:</a:t>
          </a:r>
          <a:endParaRPr lang="en-US" sz="2400" kern="1200" dirty="0"/>
        </a:p>
      </dsp:txBody>
      <dsp:txXfrm>
        <a:off x="1029023" y="224616"/>
        <a:ext cx="1736760" cy="107835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theculturefactor.com/country-comparison-tool?countries=china%2Cunited+kingdom" TargetMode="External"/><Relationship Id="rId2" Type="http://schemas.openxmlformats.org/officeDocument/2006/relationships/hyperlink" Target="https://doi.org/10.1016/j.intman.2022.10097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CBC8AEB-6EED-A670-CDCF-BED77E3AFD40}"/>
              </a:ext>
            </a:extLst>
          </p:cNvPr>
          <p:cNvSpPr>
            <a:spLocks noGrp="1"/>
          </p:cNvSpPr>
          <p:nvPr>
            <p:ph type="title"/>
          </p:nvPr>
        </p:nvSpPr>
        <p:spPr>
          <a:xfrm>
            <a:off x="-1" y="5134282"/>
            <a:ext cx="5063613" cy="1015662"/>
          </a:xfrm>
        </p:spPr>
        <p:txBody>
          <a:bodyPr vert="horz" lIns="68580" tIns="34290" rIns="68580" bIns="34290" rtlCol="0" anchor="t">
            <a:noAutofit/>
          </a:bodyPr>
          <a:lstStyle/>
          <a:p>
            <a:br>
              <a:rPr lang="en-US" sz="1800" b="1"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Student name: SLAVI SINAPOV 2236845</a:t>
            </a:r>
            <a:br>
              <a:rPr lang="en-US" sz="18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endParaRPr lang="en-US" sz="1800" b="1" dirty="0">
              <a:latin typeface="Arial" panose="020B0604020202020204" pitchFamily="34" charset="0"/>
              <a:cs typeface="Arial" panose="020B0604020202020204" pitchFamily="34" charset="0"/>
            </a:endParaRPr>
          </a:p>
        </p:txBody>
      </p:sp>
      <p:pic>
        <p:nvPicPr>
          <p:cNvPr id="7" name="Картина 6" descr="Картина, която съдържа текст&#10;&#10;Описанието е генерирано автоматично">
            <a:extLst>
              <a:ext uri="{FF2B5EF4-FFF2-40B4-BE49-F238E27FC236}">
                <a16:creationId xmlns:a16="http://schemas.microsoft.com/office/drawing/2014/main" id="{3845893E-54F9-9302-CE8F-5AAAAAEB93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1988618" y="178076"/>
            <a:ext cx="4795640" cy="2385551"/>
          </a:xfrm>
          <a:prstGeom prst="rect">
            <a:avLst/>
          </a:prstGeom>
          <a:noFill/>
        </p:spPr>
      </p:pic>
      <p:sp>
        <p:nvSpPr>
          <p:cNvPr id="5" name="Текстово поле 4">
            <a:extLst>
              <a:ext uri="{FF2B5EF4-FFF2-40B4-BE49-F238E27FC236}">
                <a16:creationId xmlns:a16="http://schemas.microsoft.com/office/drawing/2014/main" id="{5D4A2B5F-DE61-CE86-1802-5BB338561C51}"/>
              </a:ext>
            </a:extLst>
          </p:cNvPr>
          <p:cNvSpPr txBox="1"/>
          <p:nvPr/>
        </p:nvSpPr>
        <p:spPr>
          <a:xfrm>
            <a:off x="1533832" y="3579290"/>
            <a:ext cx="7077431" cy="1800653"/>
          </a:xfrm>
          <a:prstGeom prst="rect">
            <a:avLst/>
          </a:prstGeom>
        </p:spPr>
        <p:txBody>
          <a:bodyPr vert="horz" lIns="68580" tIns="34290" rIns="68580" bIns="34290" rtlCol="0" anchor="t">
            <a:normAutofit/>
          </a:bodyPr>
          <a:lstStyle/>
          <a:p>
            <a:pPr>
              <a:lnSpc>
                <a:spcPct val="90000"/>
              </a:lnSpc>
              <a:spcAft>
                <a:spcPts val="600"/>
              </a:spcAft>
            </a:pPr>
            <a:endParaRPr lang="en-US" sz="1500" dirty="0"/>
          </a:p>
          <a:p>
            <a:pPr>
              <a:lnSpc>
                <a:spcPct val="90000"/>
              </a:lnSpc>
              <a:spcAft>
                <a:spcPts val="600"/>
              </a:spcAft>
            </a:pPr>
            <a:r>
              <a:rPr lang="en-US" sz="2400" b="1" dirty="0">
                <a:latin typeface="Arial" panose="020B0604020202020204" pitchFamily="34" charset="0"/>
                <a:cs typeface="Arial" panose="020B0604020202020204" pitchFamily="34" charset="0"/>
              </a:rPr>
              <a:t>Coursework: Individual presentation</a:t>
            </a:r>
            <a:endParaRPr lang="en-US" sz="2400" dirty="0">
              <a:latin typeface="Arial" panose="020B0604020202020204" pitchFamily="34" charset="0"/>
              <a:cs typeface="Arial" panose="020B0604020202020204" pitchFamily="34" charset="0"/>
            </a:endParaRPr>
          </a:p>
          <a:p>
            <a:pPr indent="-171450">
              <a:lnSpc>
                <a:spcPct val="90000"/>
              </a:lnSpc>
              <a:buFont typeface="Arial" panose="020B0604020202020204" pitchFamily="34" charset="0"/>
              <a:buChar char="•"/>
            </a:pPr>
            <a:endParaRPr lang="en-US" sz="1500" dirty="0"/>
          </a:p>
        </p:txBody>
      </p:sp>
      <p:sp>
        <p:nvSpPr>
          <p:cNvPr id="8" name="Текстово поле 7">
            <a:extLst>
              <a:ext uri="{FF2B5EF4-FFF2-40B4-BE49-F238E27FC236}">
                <a16:creationId xmlns:a16="http://schemas.microsoft.com/office/drawing/2014/main" id="{2228F21C-A7F8-BE03-834C-6C560ED39D4A}"/>
              </a:ext>
            </a:extLst>
          </p:cNvPr>
          <p:cNvSpPr txBox="1"/>
          <p:nvPr/>
        </p:nvSpPr>
        <p:spPr>
          <a:xfrm>
            <a:off x="78658" y="2563627"/>
            <a:ext cx="9065341" cy="1015663"/>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International Business Communications(LCBB</a:t>
            </a:r>
            <a:r>
              <a:rPr lang="bg-BG" sz="3000" b="1" dirty="0">
                <a:latin typeface="Arial" panose="020B0604020202020204" pitchFamily="34" charset="0"/>
                <a:cs typeface="Arial" panose="020B0604020202020204" pitchFamily="34" charset="0"/>
              </a:rPr>
              <a:t>6001</a:t>
            </a:r>
            <a:r>
              <a:rPr lang="en-GB" sz="30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57144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lantern with written characters">
            <a:extLst>
              <a:ext uri="{FF2B5EF4-FFF2-40B4-BE49-F238E27FC236}">
                <a16:creationId xmlns:a16="http://schemas.microsoft.com/office/drawing/2014/main" id="{6E126D70-3B82-3F49-DFB5-09C8DD3D236A}"/>
              </a:ext>
            </a:extLst>
          </p:cNvPr>
          <p:cNvPicPr>
            <a:picLocks noChangeAspect="1"/>
          </p:cNvPicPr>
          <p:nvPr/>
        </p:nvPicPr>
        <p:blipFill>
          <a:blip r:embed="rId2"/>
          <a:srcRect r="427" b="1"/>
          <a:stretch/>
        </p:blipFill>
        <p:spPr>
          <a:xfrm>
            <a:off x="20" y="-7619"/>
            <a:ext cx="9143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
            <a:ext cx="4174944"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08502" y="1500874"/>
            <a:ext cx="6887365" cy="3870356"/>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48"/>
            <a:ext cx="1559634"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80082" y="3068761"/>
            <a:ext cx="3378495"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80917" y="-6485"/>
            <a:ext cx="257037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38276" y="464574"/>
            <a:ext cx="3682024" cy="9158579"/>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7639"/>
            <a:ext cx="3659866"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4271" y="2155188"/>
            <a:ext cx="3120174" cy="2839273"/>
          </a:xfrm>
        </p:spPr>
        <p:txBody>
          <a:bodyPr vert="horz" lIns="91440" tIns="45720" rIns="91440" bIns="45720" rtlCol="0" anchor="b">
            <a:normAutofit/>
          </a:bodyPr>
          <a:lstStyle/>
          <a:p>
            <a:pPr algn="l" defTabSz="914400">
              <a:lnSpc>
                <a:spcPct val="90000"/>
              </a:lnSpc>
            </a:pPr>
            <a:r>
              <a:rPr lang="en-US" sz="3500">
                <a:solidFill>
                  <a:srgbClr val="FFFFFF"/>
                </a:solidFill>
              </a:rPr>
              <a:t>Cross-Cultural Negotiations: UK &amp; China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Presentation Overview</a:t>
            </a:r>
          </a:p>
        </p:txBody>
      </p:sp>
      <p:sp>
        <p:nvSpPr>
          <p:cNvPr id="3" name="Content Placeholder 2"/>
          <p:cNvSpPr>
            <a:spLocks noGrp="1"/>
          </p:cNvSpPr>
          <p:nvPr>
            <p:ph idx="1"/>
          </p:nvPr>
        </p:nvSpPr>
        <p:spPr/>
        <p:txBody>
          <a:bodyPr/>
          <a:lstStyle/>
          <a:p>
            <a:r>
              <a:rPr dirty="0"/>
              <a:t>1. Importance of cross-cultural negotiations</a:t>
            </a:r>
          </a:p>
          <a:p>
            <a:r>
              <a:rPr dirty="0"/>
              <a:t>2. Key cultural differences</a:t>
            </a:r>
          </a:p>
          <a:p>
            <a:r>
              <a:rPr dirty="0"/>
              <a:t>3. Communication and business etiquette</a:t>
            </a:r>
          </a:p>
          <a:p>
            <a:r>
              <a:rPr dirty="0"/>
              <a:t>4. Negotiation challenges and strategies</a:t>
            </a:r>
          </a:p>
          <a:p>
            <a:r>
              <a:rPr dirty="0"/>
              <a:t>5. Practical recommendations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8" name="Rectangle 1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anchor="ctr">
            <a:normAutofit/>
          </a:bodyPr>
          <a:lstStyle/>
          <a:p>
            <a:r>
              <a:rPr lang="en-GB" sz="4200" b="1">
                <a:latin typeface="Arial" panose="020B0604020202020204" pitchFamily="34" charset="0"/>
                <a:cs typeface="Arial" panose="020B0604020202020204" pitchFamily="34" charset="0"/>
              </a:rPr>
              <a:t>The Role of Cross-Cultural Negotiations</a:t>
            </a:r>
          </a:p>
        </p:txBody>
      </p:sp>
      <p:sp>
        <p:nvSpPr>
          <p:cNvPr id="3" name="Content Placeholder 2"/>
          <p:cNvSpPr>
            <a:spLocks noGrp="1"/>
          </p:cNvSpPr>
          <p:nvPr>
            <p:ph idx="1"/>
          </p:nvPr>
        </p:nvSpPr>
        <p:spPr>
          <a:xfrm>
            <a:off x="783772" y="2923444"/>
            <a:ext cx="3365441" cy="1255265"/>
          </a:xfrm>
        </p:spPr>
        <p:txBody>
          <a:bodyPr anchor="ctr">
            <a:normAutofit lnSpcReduction="10000"/>
          </a:bodyPr>
          <a:lstStyle/>
          <a:p>
            <a:pPr marL="0" indent="0">
              <a:buNone/>
            </a:pPr>
            <a:r>
              <a:rPr lang="en-GB" sz="2100" dirty="0"/>
              <a:t>International partnerships require cultural understanding to build trust and long-term collaboration.</a:t>
            </a:r>
          </a:p>
        </p:txBody>
      </p:sp>
      <p:cxnSp>
        <p:nvCxnSpPr>
          <p:cNvPr id="24" name="Straight Connector 23">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66FF44C-7B88-7CAC-0C84-09DD4D34D7E0}"/>
              </a:ext>
            </a:extLst>
          </p:cNvPr>
          <p:cNvSpPr txBox="1"/>
          <p:nvPr/>
        </p:nvSpPr>
        <p:spPr>
          <a:xfrm>
            <a:off x="4493342" y="3106994"/>
            <a:ext cx="4493342" cy="3416320"/>
          </a:xfrm>
          <a:prstGeom prst="rect">
            <a:avLst/>
          </a:prstGeom>
          <a:noFill/>
        </p:spPr>
        <p:txBody>
          <a:bodyPr wrap="square" rtlCol="0">
            <a:spAutoFit/>
          </a:bodyPr>
          <a:lstStyle/>
          <a:p>
            <a:r>
              <a:rPr lang="en-GB" dirty="0"/>
              <a:t>In today’s global economy, working with people from other countries is very important. But differences in culture can make doing business harder. People may not understand each other’s way of talking, making deals, or making decisions. To work well together, it's important to understand and respect these differences. This helps build trust and leads to success over time</a:t>
            </a:r>
            <a:endParaRPr lang="bg-BG" dirty="0"/>
          </a:p>
          <a:p>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(Lewicki, et al.,2010).</a:t>
            </a:r>
            <a:endParaRPr lang="bg-BG" dirty="0"/>
          </a:p>
          <a:p>
            <a:endParaRPr lang="bg-BG"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4" y="809898"/>
            <a:ext cx="5037974" cy="45719"/>
          </a:xfrm>
        </p:spPr>
        <p:txBody>
          <a:bodyPr anchor="ctr">
            <a:normAutofit fontScale="90000"/>
          </a:bodyPr>
          <a:lstStyle/>
          <a:p>
            <a:r>
              <a:rPr lang="en-GB" sz="4200" dirty="0"/>
              <a:t>UK-China Business Relations Overview</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A45F7E31-07B9-16FB-99CA-1EEE9167FB66}"/>
              </a:ext>
            </a:extLst>
          </p:cNvPr>
          <p:cNvGraphicFramePr>
            <a:graphicFrameLocks noGrp="1"/>
          </p:cNvGraphicFramePr>
          <p:nvPr>
            <p:ph idx="1"/>
            <p:extLst>
              <p:ext uri="{D42A27DB-BD31-4B8C-83A1-F6EECF244321}">
                <p14:modId xmlns:p14="http://schemas.microsoft.com/office/powerpoint/2010/main" val="4282142682"/>
              </p:ext>
            </p:extLst>
          </p:nvPr>
        </p:nvGraphicFramePr>
        <p:xfrm>
          <a:off x="678451" y="3017518"/>
          <a:ext cx="4994762" cy="16233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1E7762C-61FB-F7E6-BF17-7D423FAE2199}"/>
              </a:ext>
            </a:extLst>
          </p:cNvPr>
          <p:cNvSpPr txBox="1"/>
          <p:nvPr/>
        </p:nvSpPr>
        <p:spPr>
          <a:xfrm>
            <a:off x="5751871" y="3017518"/>
            <a:ext cx="3234813" cy="369331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UK and China have a strong and active trade relationship. In 2024, they traded more than £90 billion worth of goods and services. This creates big opportunities, but their different ways of doing business and making deals need to be handled carefully to work well together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Congreve and Brawley,2025).</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9" name="Rectangle 2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t>Understanding Cultural Frameworks</a:t>
            </a:r>
          </a:p>
        </p:txBody>
      </p:sp>
      <p:cxnSp>
        <p:nvCxnSpPr>
          <p:cNvPr id="35" name="Straight Connector 3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3E98BD37-4A85-5CA2-77C7-EADCA7DFB23D}"/>
              </a:ext>
            </a:extLst>
          </p:cNvPr>
          <p:cNvGraphicFramePr>
            <a:graphicFrameLocks noGrp="1"/>
          </p:cNvGraphicFramePr>
          <p:nvPr>
            <p:ph idx="1"/>
            <p:extLst>
              <p:ext uri="{D42A27DB-BD31-4B8C-83A1-F6EECF244321}">
                <p14:modId xmlns:p14="http://schemas.microsoft.com/office/powerpoint/2010/main" val="4146134846"/>
              </p:ext>
            </p:extLst>
          </p:nvPr>
        </p:nvGraphicFramePr>
        <p:xfrm>
          <a:off x="200874" y="2172937"/>
          <a:ext cx="3594378" cy="13371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F4A06DF-E145-FB3A-73BC-C4049F41492A}"/>
              </a:ext>
            </a:extLst>
          </p:cNvPr>
          <p:cNvSpPr txBox="1"/>
          <p:nvPr/>
        </p:nvSpPr>
        <p:spPr>
          <a:xfrm>
            <a:off x="773975" y="3923361"/>
            <a:ext cx="7886699" cy="2585323"/>
          </a:xfrm>
          <a:prstGeom prst="rect">
            <a:avLst/>
          </a:prstGeom>
          <a:noFill/>
        </p:spPr>
        <p:txBody>
          <a:bodyPr wrap="square" rtlCol="0">
            <a:spAutoFit/>
          </a:bodyPr>
          <a:lstStyle/>
          <a:p>
            <a:pPr>
              <a:buNone/>
            </a:pPr>
            <a:r>
              <a:rPr lang="en-GB" dirty="0"/>
              <a:t>To handle cultural differences well, we can use Hofstede’s cultural dimensions:</a:t>
            </a:r>
          </a:p>
          <a:p>
            <a:r>
              <a:rPr lang="en-GB" b="1" dirty="0"/>
              <a:t>Power Distance</a:t>
            </a:r>
            <a:r>
              <a:rPr lang="en-GB" dirty="0"/>
              <a:t>: In China, businesses are more structured with clear levels of authority. In the UK, companies usually have a more equal and open structure.</a:t>
            </a:r>
          </a:p>
          <a:p>
            <a:pPr>
              <a:buFont typeface="Arial" panose="020B0604020202020204" pitchFamily="34" charset="0"/>
              <a:buChar char="•"/>
            </a:pPr>
            <a:r>
              <a:rPr lang="en-GB" b="1" dirty="0"/>
              <a:t>Individualism vs. Collectivism</a:t>
            </a:r>
            <a:r>
              <a:rPr lang="en-GB" dirty="0"/>
              <a:t>: People in the UK often focus on personal success, while in China, working together and keeping group harmony is more important.</a:t>
            </a:r>
          </a:p>
          <a:p>
            <a:pPr>
              <a:buFont typeface="Arial" panose="020B0604020202020204" pitchFamily="34" charset="0"/>
              <a:buChar char="•"/>
            </a:pPr>
            <a:r>
              <a:rPr lang="en-GB" b="1" dirty="0"/>
              <a:t>Uncertainty Avoidance</a:t>
            </a:r>
            <a:r>
              <a:rPr lang="en-GB" dirty="0"/>
              <a:t>: UK businesses are usually more open to change and flexibility. Chinese businesses often prefer clear rules and long-term planning.</a:t>
            </a:r>
          </a:p>
          <a:p>
            <a:endParaRPr lang="en-GB" dirty="0"/>
          </a:p>
          <a:p>
            <a:r>
              <a:rPr lang="en-GB" dirty="0"/>
              <a:t>( The Culture Factor Group,2025).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7765" y="333103"/>
            <a:ext cx="7863841" cy="1894116"/>
          </a:xfrm>
        </p:spPr>
        <p:txBody>
          <a:bodyPr anchor="ctr">
            <a:normAutofit/>
          </a:bodyPr>
          <a:lstStyle/>
          <a:p>
            <a:r>
              <a:rPr lang="en-GB" sz="4200" dirty="0"/>
              <a:t>Key Cultural Differences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B90FCEB-7029-0DE9-0876-E28156331A80}"/>
              </a:ext>
            </a:extLst>
          </p:cNvPr>
          <p:cNvSpPr>
            <a:spLocks noGrp="1"/>
          </p:cNvSpPr>
          <p:nvPr>
            <p:ph idx="1"/>
          </p:nvPr>
        </p:nvSpPr>
        <p:spPr>
          <a:xfrm>
            <a:off x="628650" y="2560322"/>
            <a:ext cx="8058150" cy="3565841"/>
          </a:xfrm>
        </p:spPr>
        <p:txBody>
          <a:bodyPr>
            <a:normAutofit fontScale="70000" lnSpcReduction="20000"/>
          </a:bodyPr>
          <a:lstStyle/>
          <a:p>
            <a:pPr>
              <a:buNone/>
            </a:pPr>
            <a:r>
              <a:rPr lang="en-GB" dirty="0"/>
              <a:t>There are some important differences that affect business deals:</a:t>
            </a:r>
          </a:p>
          <a:p>
            <a:pPr>
              <a:buFont typeface="Arial" panose="020B0604020202020204" pitchFamily="34" charset="0"/>
              <a:buChar char="•"/>
            </a:pPr>
            <a:r>
              <a:rPr lang="en-GB" b="1" dirty="0"/>
              <a:t>Direct vs. Indirect Communication</a:t>
            </a:r>
            <a:r>
              <a:rPr lang="en-GB" dirty="0"/>
              <a:t>: People in the UK usually say things clearly and directly. In China, people often speak more carefully to keep things polite and avoid conflict.</a:t>
            </a:r>
          </a:p>
          <a:p>
            <a:pPr>
              <a:buFont typeface="Arial" panose="020B0604020202020204" pitchFamily="34" charset="0"/>
              <a:buChar char="•"/>
            </a:pPr>
            <a:r>
              <a:rPr lang="en-GB" b="1" dirty="0"/>
              <a:t>Decision-Making</a:t>
            </a:r>
            <a:r>
              <a:rPr lang="en-GB" dirty="0"/>
              <a:t>: In the UK, decisions can be made by different team members. In China, big decisions often need approval from top leaders.</a:t>
            </a:r>
          </a:p>
          <a:p>
            <a:pPr>
              <a:buFont typeface="Arial" panose="020B0604020202020204" pitchFamily="34" charset="0"/>
              <a:buChar char="•"/>
            </a:pPr>
            <a:r>
              <a:rPr lang="en-GB" b="1" dirty="0"/>
              <a:t>Time Perception</a:t>
            </a:r>
            <a:r>
              <a:rPr lang="en-GB" dirty="0"/>
              <a:t>: UK businesses like to move quickly and be on time. In China, deals may take longer because building strong relationships is very important.</a:t>
            </a:r>
          </a:p>
          <a:p>
            <a:pPr marL="0" indent="0">
              <a:buNone/>
            </a:pPr>
            <a:r>
              <a:rPr lang="en-GB" b="0" i="0" dirty="0">
                <a:solidFill>
                  <a:srgbClr val="2C3E50"/>
                </a:solidFill>
                <a:effectLst/>
                <a:latin typeface="Roboto" panose="02000000000000000000" pitchFamily="2" charset="0"/>
              </a:rPr>
              <a:t>     (Minkov and Kaasa, 2022)</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dirty="0"/>
              <a:t>Business Etiquette in China</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Rectangle 1">
            <a:extLst>
              <a:ext uri="{FF2B5EF4-FFF2-40B4-BE49-F238E27FC236}">
                <a16:creationId xmlns:a16="http://schemas.microsoft.com/office/drawing/2014/main" id="{E891B128-FF97-980B-C906-5684B36A577C}"/>
              </a:ext>
            </a:extLst>
          </p:cNvPr>
          <p:cNvSpPr>
            <a:spLocks noGrp="1" noChangeArrowheads="1"/>
          </p:cNvSpPr>
          <p:nvPr>
            <p:ph idx="1"/>
          </p:nvPr>
        </p:nvSpPr>
        <p:spPr bwMode="auto">
          <a:xfrm>
            <a:off x="457200" y="2704339"/>
            <a:ext cx="8558981"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Guanxi (Relationships)</a:t>
            </a:r>
            <a:r>
              <a:rPr kumimoji="0" lang="en-US" altLang="en-US" sz="2400" b="0" i="0" u="none" strike="noStrike" cap="none" normalizeH="0" baseline="0" dirty="0">
                <a:ln>
                  <a:noFill/>
                </a:ln>
                <a:solidFill>
                  <a:schemeClr val="tx1"/>
                </a:solidFill>
                <a:effectLst/>
                <a:latin typeface="Arial" panose="020B0604020202020204" pitchFamily="34" charset="0"/>
              </a:rPr>
              <a:t>: Knowing the right people and building strong personal connections is very important for doing business in China.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Face (</a:t>
            </a:r>
            <a:r>
              <a:rPr kumimoji="0" lang="en-US" altLang="en-US" sz="2400" b="1" i="0" u="none" strike="noStrike" cap="none" normalizeH="0" baseline="0" dirty="0" err="1">
                <a:ln>
                  <a:noFill/>
                </a:ln>
                <a:solidFill>
                  <a:schemeClr val="tx1"/>
                </a:solidFill>
                <a:effectLst/>
                <a:latin typeface="Arial" panose="020B0604020202020204" pitchFamily="34" charset="0"/>
              </a:rPr>
              <a:t>Mianzi</a:t>
            </a:r>
            <a:r>
              <a:rPr kumimoji="0" lang="en-US" altLang="en-US" sz="2400" b="1" i="0" u="none" strike="noStrike" cap="none" normalizeH="0" baseline="0" dirty="0">
                <a:ln>
                  <a:noFill/>
                </a:ln>
                <a:solidFill>
                  <a:schemeClr val="tx1"/>
                </a:solidFill>
                <a:effectLst/>
                <a:latin typeface="Arial" panose="020B0604020202020204" pitchFamily="34" charset="0"/>
              </a:rPr>
              <a:t>)</a:t>
            </a:r>
            <a:r>
              <a:rPr kumimoji="0" lang="en-US" altLang="en-US" sz="2400" b="0" i="0" u="none" strike="noStrike" cap="none" normalizeH="0" baseline="0" dirty="0">
                <a:ln>
                  <a:noFill/>
                </a:ln>
                <a:solidFill>
                  <a:schemeClr val="tx1"/>
                </a:solidFill>
                <a:effectLst/>
                <a:latin typeface="Arial" panose="020B0604020202020204" pitchFamily="34" charset="0"/>
              </a:rPr>
              <a:t>: Reputation and showing respect matter a lot. It’s best to avoid arguing or embarrassing someone in public.</a:t>
            </a:r>
          </a:p>
          <a:p>
            <a:pPr marL="0" indent="0" defTabSz="914400" eaLnBrk="0" fontAlgn="base" hangingPunct="0">
              <a:spcBef>
                <a:spcPct val="0"/>
              </a:spcBef>
              <a:spcAft>
                <a:spcPct val="0"/>
              </a:spcAft>
              <a:buFontTx/>
              <a:buChar char="•"/>
            </a:pPr>
            <a:r>
              <a:rPr kumimoji="0" lang="en-US" altLang="en-US" sz="2400" b="1" i="0" u="none" strike="noStrike" cap="none" normalizeH="0" baseline="0" dirty="0">
                <a:ln>
                  <a:noFill/>
                </a:ln>
                <a:solidFill>
                  <a:schemeClr val="tx1"/>
                </a:solidFill>
                <a:effectLst/>
                <a:latin typeface="Arial" panose="020B0604020202020204" pitchFamily="34" charset="0"/>
              </a:rPr>
              <a:t>Gift-Giving</a:t>
            </a:r>
            <a:r>
              <a:rPr kumimoji="0" lang="en-US" altLang="en-US" sz="2400" b="0" i="0" u="none" strike="noStrike" cap="none" normalizeH="0" baseline="0" dirty="0">
                <a:ln>
                  <a:noFill/>
                </a:ln>
                <a:solidFill>
                  <a:schemeClr val="tx1"/>
                </a:solidFill>
                <a:effectLst/>
                <a:latin typeface="Arial" panose="020B0604020202020204" pitchFamily="34" charset="0"/>
              </a:rPr>
              <a:t>: Giving gifts shows respect, but it should be done carefully and follow rules</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2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Pangsy</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-Kania and Orlowska, 2024).</a:t>
            </a:r>
            <a:endParaRPr kumimoji="0" lang="en-US" altLang="en-US" sz="3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t>Challenges in UK-China Negotiations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B4919B2-8297-114F-256A-F9781B38A0E7}"/>
              </a:ext>
            </a:extLst>
          </p:cNvPr>
          <p:cNvSpPr>
            <a:spLocks noGrp="1"/>
          </p:cNvSpPr>
          <p:nvPr>
            <p:ph idx="1"/>
          </p:nvPr>
        </p:nvSpPr>
        <p:spPr>
          <a:xfrm>
            <a:off x="146891" y="2635048"/>
            <a:ext cx="8539909" cy="3491116"/>
          </a:xfrm>
        </p:spPr>
        <p:txBody>
          <a:bodyPr>
            <a:normAutofit fontScale="85000" lnSpcReduction="20000"/>
          </a:bodyPr>
          <a:lstStyle/>
          <a:p>
            <a:pPr>
              <a:buNone/>
            </a:pPr>
            <a:r>
              <a:rPr lang="en-GB" dirty="0"/>
              <a:t>Business negotiations can be slowed down by:</a:t>
            </a:r>
          </a:p>
          <a:p>
            <a:pPr>
              <a:buFont typeface="Arial" panose="020B0604020202020204" pitchFamily="34" charset="0"/>
              <a:buChar char="•"/>
            </a:pPr>
            <a:r>
              <a:rPr lang="en-GB" dirty="0"/>
              <a:t>Misunderstanding indirect ways of speaking.</a:t>
            </a:r>
          </a:p>
          <a:p>
            <a:pPr>
              <a:buFont typeface="Arial" panose="020B0604020202020204" pitchFamily="34" charset="0"/>
              <a:buChar char="•"/>
            </a:pPr>
            <a:r>
              <a:rPr lang="en-GB" dirty="0"/>
              <a:t>Different views on who makes decisions and how authority works.</a:t>
            </a:r>
          </a:p>
          <a:p>
            <a:pPr>
              <a:buFont typeface="Arial" panose="020B0604020202020204" pitchFamily="34" charset="0"/>
              <a:buChar char="•"/>
            </a:pPr>
            <a:r>
              <a:rPr lang="en-GB" dirty="0"/>
              <a:t>Different ideas about how fast things should move and when contracts should be final.</a:t>
            </a:r>
          </a:p>
          <a:p>
            <a:pPr>
              <a:buFont typeface="Arial" panose="020B0604020202020204" pitchFamily="34" charset="0"/>
              <a:buChar char="•"/>
            </a:pPr>
            <a:r>
              <a:rPr lang="en-GB" dirty="0"/>
              <a:t>The need to take time to build strong relationships.</a:t>
            </a:r>
          </a:p>
          <a:p>
            <a:r>
              <a:rPr lang="en-GB" dirty="0"/>
              <a:t>Knowing about these challenges helps us find better ways to deal with them </a:t>
            </a:r>
            <a:r>
              <a:rPr kumimoji="0" lang="en-US" altLang="en-US" sz="3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(Lewicki, et al.,2010).</a:t>
            </a:r>
            <a:endParaRPr lang="bg-BG" dirty="0"/>
          </a:p>
          <a:p>
            <a:endParaRPr lang="en-GB"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6478" y="386930"/>
            <a:ext cx="6927525" cy="1188950"/>
          </a:xfrm>
        </p:spPr>
        <p:txBody>
          <a:bodyPr anchor="b">
            <a:normAutofit/>
          </a:bodyPr>
          <a:lstStyle/>
          <a:p>
            <a:pPr>
              <a:lnSpc>
                <a:spcPct val="90000"/>
              </a:lnSpc>
            </a:pPr>
            <a:r>
              <a:rPr lang="en-GB" sz="4000"/>
              <a:t>Strategies for Successful Negotiation</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1E46A001-BB0A-4B3D-6819-7C99A1ED2144}"/>
              </a:ext>
            </a:extLst>
          </p:cNvPr>
          <p:cNvSpPr>
            <a:spLocks noGrp="1"/>
          </p:cNvSpPr>
          <p:nvPr>
            <p:ph idx="1"/>
          </p:nvPr>
        </p:nvSpPr>
        <p:spPr>
          <a:xfrm>
            <a:off x="149279" y="2320413"/>
            <a:ext cx="8537521" cy="3805750"/>
          </a:xfrm>
        </p:spPr>
        <p:txBody>
          <a:bodyPr>
            <a:normAutofit fontScale="85000" lnSpcReduction="10000"/>
          </a:bodyPr>
          <a:lstStyle/>
          <a:p>
            <a:pPr>
              <a:buFont typeface="+mj-lt"/>
              <a:buAutoNum type="arabicPeriod"/>
            </a:pPr>
            <a:r>
              <a:rPr lang="en-GB" b="1" dirty="0"/>
              <a:t>Build Relationships First</a:t>
            </a:r>
            <a:r>
              <a:rPr lang="en-GB" dirty="0"/>
              <a:t>: Spend time getting to know each other before starting formal talks.</a:t>
            </a:r>
          </a:p>
          <a:p>
            <a:pPr>
              <a:buFont typeface="+mj-lt"/>
              <a:buAutoNum type="arabicPeriod"/>
            </a:pPr>
            <a:r>
              <a:rPr lang="en-GB" b="1" dirty="0"/>
              <a:t>Adjust How You Communicate</a:t>
            </a:r>
            <a:r>
              <a:rPr lang="en-GB" dirty="0"/>
              <a:t>: Be polite and indirect when needed, and pay close attention to body language.</a:t>
            </a:r>
          </a:p>
          <a:p>
            <a:pPr>
              <a:buFont typeface="+mj-lt"/>
              <a:buAutoNum type="arabicPeriod"/>
            </a:pPr>
            <a:r>
              <a:rPr lang="en-GB" b="1" dirty="0"/>
              <a:t>Respect Leadership Roles</a:t>
            </a:r>
            <a:r>
              <a:rPr lang="en-GB" dirty="0"/>
              <a:t>: Talk to senior leaders and be patient with the decision-making process.</a:t>
            </a:r>
          </a:p>
          <a:p>
            <a:pPr>
              <a:buFont typeface="+mj-lt"/>
              <a:buAutoNum type="arabicPeriod"/>
            </a:pPr>
            <a:r>
              <a:rPr lang="en-GB" b="1" dirty="0"/>
              <a:t>Focus on Shared Goals</a:t>
            </a:r>
            <a:r>
              <a:rPr lang="en-GB" dirty="0"/>
              <a:t>: Look for common interests and think about long-term partnerships, not just quick wins </a:t>
            </a:r>
            <a:r>
              <a:rPr kumimoji="0" lang="en-US" altLang="en-US" sz="3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(Lewicki, et al.,2010).</a:t>
            </a:r>
            <a:endParaRPr lang="bg-BG" dirty="0"/>
          </a:p>
          <a:p>
            <a:pPr>
              <a:buFont typeface="+mj-lt"/>
              <a:buAutoNum type="arabicPeriod"/>
            </a:pPr>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t>Practical Recommendations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Rectangle 1">
            <a:extLst>
              <a:ext uri="{FF2B5EF4-FFF2-40B4-BE49-F238E27FC236}">
                <a16:creationId xmlns:a16="http://schemas.microsoft.com/office/drawing/2014/main" id="{5D4D6ED2-7472-4EFE-5095-FF580FEDE3B7}"/>
              </a:ext>
            </a:extLst>
          </p:cNvPr>
          <p:cNvSpPr>
            <a:spLocks noGrp="1" noChangeArrowheads="1"/>
          </p:cNvSpPr>
          <p:nvPr>
            <p:ph idx="1"/>
          </p:nvPr>
        </p:nvSpPr>
        <p:spPr bwMode="auto">
          <a:xfrm>
            <a:off x="548638" y="3076261"/>
            <a:ext cx="8138161"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Work with local experts or interpreters to help avoid misunderstandings.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Learn about important cultural values before starting any business talks.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Be patient and open-minded—building trust takes time.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Try to match your business goals with what matters in the other culture.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4" y="809898"/>
            <a:ext cx="6502980" cy="1264708"/>
          </a:xfrm>
        </p:spPr>
        <p:txBody>
          <a:bodyPr anchor="ctr">
            <a:normAutofit/>
          </a:bodyPr>
          <a:lstStyle/>
          <a:p>
            <a:r>
              <a:rPr lang="en-GB" sz="4200" dirty="0"/>
              <a:t>Conclusion</a:t>
            </a:r>
          </a:p>
        </p:txBody>
      </p:sp>
      <p:sp>
        <p:nvSpPr>
          <p:cNvPr id="3" name="Content Placeholder 2"/>
          <p:cNvSpPr>
            <a:spLocks noGrp="1"/>
          </p:cNvSpPr>
          <p:nvPr>
            <p:ph idx="1"/>
          </p:nvPr>
        </p:nvSpPr>
        <p:spPr>
          <a:xfrm>
            <a:off x="783771" y="3017522"/>
            <a:ext cx="7455989" cy="3124658"/>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In summary, cross-cultural negotiations require a balance of strategic preparation, cultural awareness, and adaptability. By understanding and respecting the differences between UK and Chinese business cultures, companies can build lasting, successful partnerships. Strong communication, relationship-building, and patience are key factors for success.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1293338"/>
            <a:ext cx="6858000" cy="3274592"/>
          </a:xfrm>
        </p:spPr>
        <p:txBody>
          <a:bodyPr vert="horz" lIns="91440" tIns="45720" rIns="91440" bIns="45720" rtlCol="0" anchor="ctr">
            <a:normAutofit/>
          </a:bodyPr>
          <a:lstStyle/>
          <a:p>
            <a:pPr defTabSz="914400">
              <a:lnSpc>
                <a:spcPct val="90000"/>
              </a:lnSpc>
            </a:pPr>
            <a:r>
              <a:rPr lang="en-US" sz="6300" kern="1200">
                <a:solidFill>
                  <a:schemeClr val="tx1"/>
                </a:solidFill>
                <a:latin typeface="+mj-lt"/>
                <a:ea typeface="+mj-ea"/>
                <a:cs typeface="+mj-cs"/>
              </a:rPr>
              <a:t>Questions &amp; Discussion</a:t>
            </a:r>
          </a:p>
        </p:txBody>
      </p:sp>
      <p:sp>
        <p:nvSpPr>
          <p:cNvPr id="3" name="Content Placeholder 2"/>
          <p:cNvSpPr>
            <a:spLocks noGrp="1"/>
          </p:cNvSpPr>
          <p:nvPr>
            <p:ph idx="1"/>
          </p:nvPr>
        </p:nvSpPr>
        <p:spPr>
          <a:xfrm>
            <a:off x="1143000" y="5514052"/>
            <a:ext cx="6858000" cy="651910"/>
          </a:xfrm>
        </p:spPr>
        <p:txBody>
          <a:bodyPr vert="horz" lIns="91440" tIns="45720" rIns="91440" bIns="45720" rtlCol="0" anchor="ctr">
            <a:normAutofit/>
          </a:bodyPr>
          <a:lstStyle/>
          <a:p>
            <a:pPr marL="0" indent="0" algn="ctr" defTabSz="914400">
              <a:lnSpc>
                <a:spcPct val="90000"/>
              </a:lnSpc>
              <a:spcBef>
                <a:spcPts val="1000"/>
              </a:spcBef>
              <a:buNone/>
            </a:pPr>
            <a:r>
              <a:rPr lang="en-US" sz="2400" kern="1200">
                <a:solidFill>
                  <a:schemeClr val="tx1"/>
                </a:solidFill>
                <a:latin typeface="+mn-lt"/>
                <a:ea typeface="+mn-ea"/>
                <a:cs typeface="+mn-cs"/>
              </a:rPr>
              <a:t>Thank you! I'm happy to answer any questions.</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16DA5-8356-840C-C688-D303C052EB9C}"/>
              </a:ext>
            </a:extLst>
          </p:cNvPr>
          <p:cNvSpPr>
            <a:spLocks noGrp="1"/>
          </p:cNvSpPr>
          <p:nvPr>
            <p:ph type="title"/>
          </p:nvPr>
        </p:nvSpPr>
        <p:spPr>
          <a:xfrm>
            <a:off x="457200" y="274638"/>
            <a:ext cx="7320116" cy="38412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3D035FF-6D6C-4475-C822-8E02CE075E8C}"/>
              </a:ext>
            </a:extLst>
          </p:cNvPr>
          <p:cNvSpPr>
            <a:spLocks noGrp="1"/>
          </p:cNvSpPr>
          <p:nvPr>
            <p:ph idx="1"/>
          </p:nvPr>
        </p:nvSpPr>
        <p:spPr>
          <a:xfrm>
            <a:off x="68826" y="983226"/>
            <a:ext cx="8617974" cy="5142937"/>
          </a:xfrm>
        </p:spPr>
        <p:txBody>
          <a:bodyPr>
            <a:normAutofit/>
          </a:bodyPr>
          <a:lstStyle/>
          <a:p>
            <a:pPr>
              <a:buNone/>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Congreve, M. and Brawley, S. (2025). The UK and China relationship.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://doi.org/10.58248/hs110.</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a:buNone/>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Lewicki, R.J., Saunders, D.M. and Barry, B. (2010).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Negotiation : readings, exercises, and cases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New York: </a:t>
            </a: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Mcgraw-Hill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Irwin</a:t>
            </a:r>
            <a:endParaRPr lang="bg-BG" sz="1600" b="0" i="0" dirty="0">
              <a:solidFill>
                <a:srgbClr val="000000"/>
              </a:solidFill>
              <a:effectLst/>
              <a:latin typeface="Arial" panose="020B0604020202020204" pitchFamily="34" charset="0"/>
              <a:cs typeface="Arial" panose="020B0604020202020204" pitchFamily="34" charset="0"/>
            </a:endParaRPr>
          </a:p>
          <a:p>
            <a:pPr>
              <a:buNone/>
            </a:pPr>
            <a:r>
              <a:rPr lang="en-GB" sz="1600" b="0" i="0" dirty="0">
                <a:solidFill>
                  <a:srgbClr val="000000"/>
                </a:solidFill>
                <a:effectLst/>
                <a:latin typeface="Arial" panose="020B0604020202020204" pitchFamily="34" charset="0"/>
                <a:cs typeface="Arial" panose="020B0604020202020204" pitchFamily="34" charset="0"/>
              </a:rPr>
              <a:t>Minkov, M. and Kaasa, A. (2022) ‘Do Dimensions of Culture Exist objectively? a Validation of the Revised Minkov-Hofstede Model of Culture with World Values Survey Items and Scores for 102 Countries’, </a:t>
            </a:r>
            <a:r>
              <a:rPr lang="en-GB" sz="1600" b="0" i="1" dirty="0">
                <a:solidFill>
                  <a:srgbClr val="000000"/>
                </a:solidFill>
                <a:effectLst/>
                <a:latin typeface="Arial" panose="020B0604020202020204" pitchFamily="34" charset="0"/>
                <a:cs typeface="Arial" panose="020B0604020202020204" pitchFamily="34" charset="0"/>
              </a:rPr>
              <a:t>Journal of International Management</a:t>
            </a:r>
            <a:r>
              <a:rPr lang="en-GB" sz="1600" b="0" i="0" dirty="0">
                <a:solidFill>
                  <a:srgbClr val="000000"/>
                </a:solidFill>
                <a:effectLst/>
                <a:latin typeface="Arial" panose="020B0604020202020204" pitchFamily="34" charset="0"/>
                <a:cs typeface="Arial" panose="020B0604020202020204" pitchFamily="34" charset="0"/>
              </a:rPr>
              <a:t>, 28(4), p. 100971. Available at: </a:t>
            </a:r>
            <a:r>
              <a:rPr lang="en-GB" sz="1600" b="0" i="0" dirty="0">
                <a:solidFill>
                  <a:srgbClr val="000000"/>
                </a:solidFill>
                <a:effectLst/>
                <a:latin typeface="Arial" panose="020B0604020202020204" pitchFamily="34" charset="0"/>
                <a:cs typeface="Arial" panose="020B0604020202020204" pitchFamily="34" charset="0"/>
                <a:hlinkClick r:id="rId2"/>
              </a:rPr>
              <a:t>https://doi.org/10.1016/j.intman.2022.100971</a:t>
            </a:r>
            <a:r>
              <a:rPr lang="en-GB" sz="1600" b="0" i="0" dirty="0">
                <a:solidFill>
                  <a:srgbClr val="000000"/>
                </a:solidFill>
                <a:effectLst/>
                <a:latin typeface="Arial" panose="020B0604020202020204" pitchFamily="34" charset="0"/>
                <a:cs typeface="Arial" panose="020B0604020202020204" pitchFamily="34" charset="0"/>
              </a:rPr>
              <a:t>. </a:t>
            </a:r>
          </a:p>
          <a:p>
            <a:pPr>
              <a:buNone/>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Sylwia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Pangsy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-Kania and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Orłowska</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(2024). Business etiquette: The heritage of Chinese culture in trade negotiations. </a:t>
            </a:r>
            <a:r>
              <a:rPr kumimoji="0" lang="en-US" altLang="en-US" sz="16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Gdańskie</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Studia </a:t>
            </a:r>
            <a:r>
              <a:rPr kumimoji="0" lang="en-US" altLang="en-US" sz="16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Azji</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Wschodniej</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(25), pp.120–134.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://doi.org/10.4467/23538724gs.24.008.19869.</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a:buNone/>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Culture Factor Group (2025).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China and United Kingdom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Theculturefactor.com.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https://www.theculturefactor.com/country-comparison-tool?countries=china%2Cunited+kingdom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a:buNone/>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buNone/>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lgn="l">
              <a:buNone/>
            </a:pPr>
            <a:endParaRPr lang="en-GB" sz="1100" b="0" i="0" dirty="0">
              <a:solidFill>
                <a:srgbClr val="000000"/>
              </a:solidFill>
              <a:effectLst/>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
        <p:nvSpPr>
          <p:cNvPr id="5" name="Rectangle 2">
            <a:extLst>
              <a:ext uri="{FF2B5EF4-FFF2-40B4-BE49-F238E27FC236}">
                <a16:creationId xmlns:a16="http://schemas.microsoft.com/office/drawing/2014/main" id="{142FCF3B-F073-24E3-076B-10030A5B9E79}"/>
              </a:ext>
            </a:extLst>
          </p:cNvPr>
          <p:cNvSpPr>
            <a:spLocks noChangeArrowheads="1"/>
          </p:cNvSpPr>
          <p:nvPr/>
        </p:nvSpPr>
        <p:spPr bwMode="auto">
          <a:xfrm>
            <a:off x="0" y="136267"/>
            <a:ext cx="223138"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91232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1357</TotalTime>
  <Words>1010</Words>
  <Application>Microsoft Office PowerPoint</Application>
  <PresentationFormat>On-screen Show (4:3)</PresentationFormat>
  <Paragraphs>67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Roboto</vt:lpstr>
      <vt:lpstr>Times New Roman</vt:lpstr>
      <vt:lpstr>Office Theme</vt:lpstr>
      <vt:lpstr> Student name: SLAVI SINAPOV 2236845   </vt:lpstr>
      <vt:lpstr>Cross-Cultural Negotiations: UK &amp; China</vt:lpstr>
      <vt:lpstr>Presentation Overview</vt:lpstr>
      <vt:lpstr>The Role of Cross-Cultural Negotiations</vt:lpstr>
      <vt:lpstr>UK-China Business Relations Overview</vt:lpstr>
      <vt:lpstr>Understanding Cultural Frameworks</vt:lpstr>
      <vt:lpstr>Key Cultural Differences</vt:lpstr>
      <vt:lpstr>Business Etiquette in China</vt:lpstr>
      <vt:lpstr>Challenges in UK-China Negotiations</vt:lpstr>
      <vt:lpstr>Strategies for Successful Negotiation</vt:lpstr>
      <vt:lpstr>Practical Recommendations</vt:lpstr>
      <vt:lpstr>Conclusion</vt:lpstr>
      <vt:lpstr>Questions &amp; Discussion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Slavi Sinapov (2236845)</cp:lastModifiedBy>
  <cp:revision>11</cp:revision>
  <dcterms:created xsi:type="dcterms:W3CDTF">2013-01-27T09:14:16Z</dcterms:created>
  <dcterms:modified xsi:type="dcterms:W3CDTF">2025-04-08T07:40:18Z</dcterms:modified>
  <cp:category/>
</cp:coreProperties>
</file>